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97" r:id="rId3"/>
    <p:sldId id="259" r:id="rId4"/>
    <p:sldId id="258" r:id="rId5"/>
    <p:sldId id="262" r:id="rId6"/>
    <p:sldId id="266" r:id="rId7"/>
    <p:sldId id="265" r:id="rId8"/>
    <p:sldId id="260" r:id="rId9"/>
    <p:sldId id="261" r:id="rId10"/>
    <p:sldId id="283" r:id="rId11"/>
    <p:sldId id="284" r:id="rId12"/>
    <p:sldId id="282" r:id="rId13"/>
    <p:sldId id="271" r:id="rId14"/>
    <p:sldId id="264" r:id="rId15"/>
    <p:sldId id="267" r:id="rId16"/>
    <p:sldId id="269" r:id="rId17"/>
    <p:sldId id="272" r:id="rId18"/>
    <p:sldId id="273" r:id="rId19"/>
    <p:sldId id="274" r:id="rId20"/>
    <p:sldId id="286" r:id="rId21"/>
    <p:sldId id="270" r:id="rId22"/>
    <p:sldId id="257" r:id="rId23"/>
    <p:sldId id="285" r:id="rId24"/>
    <p:sldId id="295" r:id="rId25"/>
    <p:sldId id="296" r:id="rId26"/>
    <p:sldId id="263" r:id="rId27"/>
    <p:sldId id="294" r:id="rId28"/>
    <p:sldId id="287" r:id="rId29"/>
    <p:sldId id="288" r:id="rId30"/>
    <p:sldId id="289" r:id="rId31"/>
    <p:sldId id="290" r:id="rId32"/>
    <p:sldId id="291" r:id="rId33"/>
    <p:sldId id="292"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2814" autoAdjust="0"/>
  </p:normalViewPr>
  <p:slideViewPr>
    <p:cSldViewPr>
      <p:cViewPr>
        <p:scale>
          <a:sx n="70" d="100"/>
          <a:sy n="70" d="100"/>
        </p:scale>
        <p:origin x="-678" y="-7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1509B7-0031-4D47-8353-6C78534F28BE}" type="datetimeFigureOut">
              <a:rPr lang="en-GB" smtClean="0"/>
              <a:pPr/>
              <a:t>11/10/2012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6E0730-5D5F-44C5-9747-5E265BC9808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9</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B6E0730-5D5F-44C5-9747-5E265BC98087}"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E342E55-6D5A-4519-85F5-B57CAB37486C}" type="datetimeFigureOut">
              <a:rPr lang="en-GB" smtClean="0"/>
              <a:pPr/>
              <a:t>11/10/2012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6BFD1C85-352F-43B3-816D-5D2B0D1D8DF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6BFD1C85-352F-43B3-816D-5D2B0D1D8DF7}"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E342E55-6D5A-4519-85F5-B57CAB37486C}" type="datetimeFigureOut">
              <a:rPr lang="en-GB" smtClean="0"/>
              <a:pPr/>
              <a:t>11/10/2012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E342E55-6D5A-4519-85F5-B57CAB37486C}" type="datetimeFigureOut">
              <a:rPr lang="en-GB" smtClean="0"/>
              <a:pPr/>
              <a:t>11/10/2012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6BFD1C85-352F-43B3-816D-5D2B0D1D8DF7}"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E342E55-6D5A-4519-85F5-B57CAB37486C}" type="datetimeFigureOut">
              <a:rPr lang="en-GB" smtClean="0"/>
              <a:pPr/>
              <a:t>11/10/2012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6BFD1C85-352F-43B3-816D-5D2B0D1D8DF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E342E55-6D5A-4519-85F5-B57CAB37486C}" type="datetimeFigureOut">
              <a:rPr lang="en-GB" smtClean="0"/>
              <a:pPr/>
              <a:t>11/10/2012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6BFD1C85-352F-43B3-816D-5D2B0D1D8DF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en.wikipedia.org/wiki/Positive_psycholog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authentichappiness.sas.upenn.edu/images/TimeMagazine/Time-Happiness.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en.wikipedia.org/wiki/Values_in_Action_Inventory_of_Strength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www.youtube.com/watch?v=7ghiz-me1tA&amp;feature=related"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12" y="1484784"/>
            <a:ext cx="8784976" cy="1829761"/>
          </a:xfrm>
        </p:spPr>
        <p:txBody>
          <a:bodyPr>
            <a:normAutofit fontScale="90000"/>
          </a:bodyPr>
          <a:lstStyle/>
          <a:p>
            <a:pPr algn="l"/>
            <a:r>
              <a:rPr lang="en-GB" dirty="0" smtClean="0"/>
              <a:t>Positive </a:t>
            </a:r>
            <a:r>
              <a:rPr lang="en-GB" dirty="0" smtClean="0"/>
              <a:t>Psychology:</a:t>
            </a:r>
            <a:br>
              <a:rPr lang="en-GB" dirty="0" smtClean="0"/>
            </a:br>
            <a:r>
              <a:rPr lang="en-GB" dirty="0" smtClean="0"/>
              <a:t>Identifying Strengths &amp; Virtues</a:t>
            </a:r>
            <a:endParaRPr lang="en-GB" dirty="0"/>
          </a:p>
        </p:txBody>
      </p:sp>
      <p:sp>
        <p:nvSpPr>
          <p:cNvPr id="3" name="Subtitle 2"/>
          <p:cNvSpPr>
            <a:spLocks noGrp="1"/>
          </p:cNvSpPr>
          <p:nvPr>
            <p:ph type="subTitle" idx="1"/>
          </p:nvPr>
        </p:nvSpPr>
        <p:spPr>
          <a:xfrm>
            <a:off x="323528" y="3501008"/>
            <a:ext cx="7772400" cy="1199704"/>
          </a:xfrm>
        </p:spPr>
        <p:txBody>
          <a:bodyPr/>
          <a:lstStyle/>
          <a:p>
            <a:pPr algn="l"/>
            <a:r>
              <a:rPr lang="en-GB" dirty="0" smtClean="0"/>
              <a:t>James Williams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496" y="1340768"/>
            <a:ext cx="9108504" cy="4683976"/>
          </a:xfrm>
        </p:spPr>
        <p:txBody>
          <a:bodyPr>
            <a:normAutofit fontScale="92500"/>
          </a:bodyPr>
          <a:lstStyle/>
          <a:p>
            <a:r>
              <a:rPr lang="en-GB" b="1" dirty="0" smtClean="0"/>
              <a:t>Positive psychology </a:t>
            </a:r>
            <a:r>
              <a:rPr lang="en-GB" dirty="0" smtClean="0"/>
              <a:t>finds its roots in the </a:t>
            </a:r>
            <a:r>
              <a:rPr lang="en-GB" b="1" dirty="0" smtClean="0"/>
              <a:t>humanistic psychology</a:t>
            </a:r>
            <a:r>
              <a:rPr lang="en-GB" dirty="0" smtClean="0"/>
              <a:t> of the 20th century, which focused heavily on </a:t>
            </a:r>
            <a:r>
              <a:rPr lang="en-GB" b="1" dirty="0" smtClean="0"/>
              <a:t>happiness and </a:t>
            </a:r>
            <a:r>
              <a:rPr lang="en-GB" b="1" dirty="0" smtClean="0"/>
              <a:t>fulfilment</a:t>
            </a:r>
            <a:r>
              <a:rPr lang="en-GB" dirty="0" smtClean="0"/>
              <a:t>. </a:t>
            </a:r>
          </a:p>
          <a:p>
            <a:r>
              <a:rPr lang="en-GB" dirty="0" smtClean="0"/>
              <a:t>Earlier </a:t>
            </a:r>
            <a:r>
              <a:rPr lang="en-GB" dirty="0" smtClean="0"/>
              <a:t>influences on positive psychology came primarily from philosophical and religious </a:t>
            </a:r>
            <a:r>
              <a:rPr lang="en-GB" dirty="0" smtClean="0"/>
              <a:t>sources, as scientific psychology did not take its modern form until the late 19th century.</a:t>
            </a:r>
          </a:p>
          <a:p>
            <a:r>
              <a:rPr lang="en-GB" dirty="0" smtClean="0"/>
              <a:t>For example Judaism</a:t>
            </a:r>
            <a:r>
              <a:rPr lang="en-GB" dirty="0" smtClean="0"/>
              <a:t> promotes a Divine command theory of </a:t>
            </a:r>
            <a:r>
              <a:rPr lang="en-GB" dirty="0" smtClean="0"/>
              <a:t>happiness i.e. </a:t>
            </a:r>
            <a:r>
              <a:rPr lang="en-GB" b="1" dirty="0" smtClean="0"/>
              <a:t>happiness and rewards </a:t>
            </a:r>
            <a:r>
              <a:rPr lang="en-GB" dirty="0" smtClean="0"/>
              <a:t>follow from following </a:t>
            </a:r>
            <a:r>
              <a:rPr lang="en-GB" dirty="0" smtClean="0"/>
              <a:t>your heart and the divine within.</a:t>
            </a:r>
            <a:r>
              <a:rPr lang="en-GB" baseline="30000" dirty="0" smtClean="0"/>
              <a:t>[1]</a:t>
            </a:r>
            <a:endParaRPr lang="en-GB" dirty="0" smtClean="0"/>
          </a:p>
          <a:p>
            <a:r>
              <a:rPr lang="en-GB" dirty="0" smtClean="0"/>
              <a:t>More information </a:t>
            </a:r>
            <a:r>
              <a:rPr lang="en-GB" dirty="0" smtClean="0">
                <a:hlinkClick r:id="rId2"/>
              </a:rPr>
              <a:t>click here</a:t>
            </a:r>
            <a:r>
              <a:rPr lang="en-GB" dirty="0" smtClean="0"/>
              <a:t>.</a:t>
            </a:r>
            <a:endParaRPr lang="en-GB" dirty="0"/>
          </a:p>
        </p:txBody>
      </p:sp>
      <p:sp>
        <p:nvSpPr>
          <p:cNvPr id="3" name="Title 2"/>
          <p:cNvSpPr>
            <a:spLocks noGrp="1"/>
          </p:cNvSpPr>
          <p:nvPr>
            <p:ph type="title"/>
          </p:nvPr>
        </p:nvSpPr>
        <p:spPr>
          <a:xfrm>
            <a:off x="323528" y="274638"/>
            <a:ext cx="8229600" cy="1143000"/>
          </a:xfrm>
        </p:spPr>
        <p:txBody>
          <a:bodyPr>
            <a:normAutofit/>
          </a:bodyPr>
          <a:lstStyle/>
          <a:p>
            <a:r>
              <a:rPr lang="en-GB" dirty="0" smtClean="0"/>
              <a:t>Background</a:t>
            </a:r>
            <a:endParaRPr lang="en-GB" b="0" dirty="0"/>
          </a:p>
        </p:txBody>
      </p:sp>
      <p:sp>
        <p:nvSpPr>
          <p:cNvPr id="4" name="TextBox 3"/>
          <p:cNvSpPr txBox="1"/>
          <p:nvPr/>
        </p:nvSpPr>
        <p:spPr>
          <a:xfrm>
            <a:off x="0" y="6597932"/>
            <a:ext cx="8316416" cy="215444"/>
          </a:xfrm>
          <a:prstGeom prst="rect">
            <a:avLst/>
          </a:prstGeom>
          <a:noFill/>
        </p:spPr>
        <p:txBody>
          <a:bodyPr wrap="square" rtlCol="0">
            <a:spAutoFit/>
          </a:bodyPr>
          <a:lstStyle/>
          <a:p>
            <a:r>
              <a:rPr lang="en-GB" sz="800" dirty="0" smtClean="0"/>
              <a:t>(1) Based on: Compton</a:t>
            </a:r>
            <a:r>
              <a:rPr lang="en-GB" sz="800" dirty="0" smtClean="0"/>
              <a:t>, William C (2005). "1". </a:t>
            </a:r>
            <a:r>
              <a:rPr lang="en-GB" sz="800" i="1" dirty="0" smtClean="0"/>
              <a:t>An Introduction to Positive Psychology</a:t>
            </a:r>
            <a:r>
              <a:rPr lang="en-GB" sz="800" dirty="0" smtClean="0"/>
              <a:t>. Wadsworth Publishing. pp. 1–22.</a:t>
            </a:r>
            <a:endParaRPr lang="en-GB" sz="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400600"/>
          </a:xfrm>
        </p:spPr>
        <p:txBody>
          <a:bodyPr>
            <a:noAutofit/>
          </a:bodyPr>
          <a:lstStyle/>
          <a:p>
            <a:r>
              <a:rPr lang="en-GB" sz="2000" b="1" dirty="0" smtClean="0"/>
              <a:t>Humanistic psychology </a:t>
            </a:r>
            <a:r>
              <a:rPr lang="en-GB" sz="2000" dirty="0" smtClean="0"/>
              <a:t>emphasises an individual's </a:t>
            </a:r>
            <a:r>
              <a:rPr lang="en-GB" sz="2000" b="1" dirty="0" smtClean="0"/>
              <a:t>inherent</a:t>
            </a:r>
            <a:r>
              <a:rPr lang="en-GB" sz="2000" dirty="0" smtClean="0"/>
              <a:t> </a:t>
            </a:r>
            <a:r>
              <a:rPr lang="en-GB" sz="2000" b="1" dirty="0" smtClean="0"/>
              <a:t>drive</a:t>
            </a:r>
            <a:r>
              <a:rPr lang="en-GB" sz="2000" dirty="0" smtClean="0"/>
              <a:t> </a:t>
            </a:r>
            <a:r>
              <a:rPr lang="en-GB" sz="2000" b="1" dirty="0" smtClean="0"/>
              <a:t>towards</a:t>
            </a:r>
            <a:r>
              <a:rPr lang="en-GB" sz="2000" dirty="0" smtClean="0"/>
              <a:t> </a:t>
            </a:r>
            <a:r>
              <a:rPr lang="en-GB" sz="2000" b="1" dirty="0" smtClean="0"/>
              <a:t>Happiness</a:t>
            </a:r>
            <a:r>
              <a:rPr lang="en-GB" sz="2000" dirty="0" smtClean="0"/>
              <a:t> &amp; </a:t>
            </a:r>
            <a:r>
              <a:rPr lang="en-GB" sz="2000" b="1" dirty="0" smtClean="0"/>
              <a:t>Self-actualization</a:t>
            </a:r>
            <a:r>
              <a:rPr lang="en-GB" sz="2000" dirty="0" smtClean="0"/>
              <a:t> i.e. to achieve one’s </a:t>
            </a:r>
            <a:r>
              <a:rPr lang="en-GB" sz="2000" b="1" dirty="0" smtClean="0"/>
              <a:t>inner-potential.</a:t>
            </a:r>
          </a:p>
          <a:p>
            <a:r>
              <a:rPr lang="en-GB" sz="2000" b="1" dirty="0" smtClean="0"/>
              <a:t>Abraham Maslow</a:t>
            </a:r>
            <a:r>
              <a:rPr lang="en-GB" sz="2000" dirty="0" smtClean="0"/>
              <a:t> was a psychologist who was best known for creating </a:t>
            </a:r>
            <a:r>
              <a:rPr lang="en-GB" sz="2000" b="1" dirty="0" smtClean="0"/>
              <a:t>Maslow's hierarchy of needs</a:t>
            </a:r>
            <a:r>
              <a:rPr lang="en-GB" sz="2000" dirty="0" smtClean="0"/>
              <a:t>, a theory of human happiness and self-actualization.</a:t>
            </a:r>
          </a:p>
          <a:p>
            <a:r>
              <a:rPr lang="en-GB" sz="2000" dirty="0" smtClean="0"/>
              <a:t>Maslow stressed the importance of </a:t>
            </a:r>
            <a:r>
              <a:rPr lang="en-GB" sz="2000" b="1" dirty="0" smtClean="0"/>
              <a:t>focusing on the positive qualities </a:t>
            </a:r>
            <a:r>
              <a:rPr lang="en-GB" sz="2000" dirty="0" smtClean="0"/>
              <a:t>in people.</a:t>
            </a:r>
          </a:p>
          <a:p>
            <a:r>
              <a:rPr lang="en-GB" sz="2000" dirty="0" smtClean="0"/>
              <a:t>Recently the theories of human happiness</a:t>
            </a:r>
            <a:r>
              <a:rPr lang="en-GB" sz="2000" b="1" dirty="0" smtClean="0"/>
              <a:t> </a:t>
            </a:r>
            <a:r>
              <a:rPr lang="en-GB" sz="2000" dirty="0" smtClean="0"/>
              <a:t>developed by humanistic psychologists have found empirical scientific support from studies by </a:t>
            </a:r>
            <a:r>
              <a:rPr lang="en-GB" sz="2000" b="1" dirty="0" smtClean="0"/>
              <a:t>positive psychologists</a:t>
            </a:r>
            <a:r>
              <a:rPr lang="en-GB" sz="2000" dirty="0" smtClean="0"/>
              <a:t>.</a:t>
            </a:r>
          </a:p>
          <a:p>
            <a:r>
              <a:rPr lang="en-GB" sz="2000" dirty="0" smtClean="0"/>
              <a:t>Humanistic psychology is a psychological perspective which rose to prominence in the mid-20th century. With its roots running from </a:t>
            </a:r>
            <a:r>
              <a:rPr lang="en-GB" sz="2000" b="1" dirty="0" smtClean="0"/>
              <a:t>Socrates</a:t>
            </a:r>
            <a:r>
              <a:rPr lang="en-GB" sz="2000" dirty="0" smtClean="0"/>
              <a:t>, an ancient classical Greek philosopher, credited as one of the founders of Western philosophy.</a:t>
            </a:r>
          </a:p>
        </p:txBody>
      </p:sp>
      <p:sp>
        <p:nvSpPr>
          <p:cNvPr id="5" name="Title 2"/>
          <p:cNvSpPr>
            <a:spLocks noGrp="1"/>
          </p:cNvSpPr>
          <p:nvPr>
            <p:ph type="title"/>
          </p:nvPr>
        </p:nvSpPr>
        <p:spPr>
          <a:xfrm>
            <a:off x="179512" y="188640"/>
            <a:ext cx="8229600" cy="936104"/>
          </a:xfrm>
        </p:spPr>
        <p:txBody>
          <a:bodyPr/>
          <a:lstStyle/>
          <a:p>
            <a:r>
              <a:rPr lang="en-GB" dirty="0" smtClean="0"/>
              <a:t>Positive Psychology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000" dirty="0" smtClean="0"/>
              <a:t>Positive psychology began as a new area of psychology in 1998 when </a:t>
            </a:r>
            <a:r>
              <a:rPr lang="en-GB" sz="2000" b="1" dirty="0" smtClean="0"/>
              <a:t>Martin Seligman</a:t>
            </a:r>
            <a:r>
              <a:rPr lang="en-GB" sz="2000" baseline="30000" dirty="0" smtClean="0"/>
              <a:t>[3]</a:t>
            </a:r>
            <a:r>
              <a:rPr lang="en-GB" sz="2000" dirty="0" smtClean="0"/>
              <a:t> chose it as the theme for his term as president of the American </a:t>
            </a:r>
            <a:r>
              <a:rPr lang="en-GB" sz="2000" b="1" dirty="0" smtClean="0"/>
              <a:t>Psychological Association</a:t>
            </a:r>
            <a:r>
              <a:rPr lang="en-GB" sz="2000" dirty="0" smtClean="0"/>
              <a:t>,</a:t>
            </a:r>
            <a:r>
              <a:rPr lang="en-GB" sz="2000" baseline="30000" dirty="0" smtClean="0"/>
              <a:t>[4]</a:t>
            </a:r>
          </a:p>
          <a:p>
            <a:pPr>
              <a:buNone/>
            </a:pPr>
            <a:r>
              <a:rPr lang="en-GB" sz="2000" dirty="0" smtClean="0"/>
              <a:t> </a:t>
            </a:r>
          </a:p>
          <a:p>
            <a:r>
              <a:rPr lang="en-GB" sz="2000" dirty="0" smtClean="0"/>
              <a:t>Though the term originates with Maslow, in his 1954 book </a:t>
            </a:r>
            <a:r>
              <a:rPr lang="en-GB" sz="2000" i="1" dirty="0" smtClean="0"/>
              <a:t>Motivation and Personality</a:t>
            </a:r>
            <a:r>
              <a:rPr lang="en-GB" sz="2000" dirty="0" smtClean="0"/>
              <a:t>  (the last chapter is entitled "Toward a Positive Psychology".</a:t>
            </a:r>
          </a:p>
          <a:p>
            <a:pPr>
              <a:buNone/>
            </a:pPr>
            <a:endParaRPr lang="en-GB" sz="2000" dirty="0" smtClean="0"/>
          </a:p>
          <a:p>
            <a:r>
              <a:rPr lang="en-GB" sz="2000" dirty="0" smtClean="0"/>
              <a:t>There have been indications that psychologists since the 1950s have been increasingly focused on promoting </a:t>
            </a:r>
            <a:r>
              <a:rPr lang="en-GB" sz="2000" b="1" dirty="0" smtClean="0"/>
              <a:t>health and wellness</a:t>
            </a:r>
            <a:r>
              <a:rPr lang="en-GB" sz="2000" dirty="0" smtClean="0"/>
              <a:t>.</a:t>
            </a:r>
          </a:p>
          <a:p>
            <a:endParaRPr lang="en-GB" sz="2000" b="1" dirty="0" smtClean="0"/>
          </a:p>
          <a:p>
            <a:endParaRPr lang="en-GB" sz="2000" baseline="30000" dirty="0" smtClean="0"/>
          </a:p>
          <a:p>
            <a:endParaRPr lang="en-GB" sz="2000" dirty="0" smtClean="0"/>
          </a:p>
          <a:p>
            <a:endParaRPr lang="en-GB" sz="2000" dirty="0"/>
          </a:p>
        </p:txBody>
      </p:sp>
      <p:sp>
        <p:nvSpPr>
          <p:cNvPr id="3" name="Title 2"/>
          <p:cNvSpPr>
            <a:spLocks noGrp="1"/>
          </p:cNvSpPr>
          <p:nvPr>
            <p:ph type="title"/>
          </p:nvPr>
        </p:nvSpPr>
        <p:spPr/>
        <p:txBody>
          <a:bodyPr/>
          <a:lstStyle/>
          <a:p>
            <a:r>
              <a:rPr lang="en-GB" dirty="0" smtClean="0"/>
              <a:t>Positive Psychology</a:t>
            </a:r>
            <a:endParaRPr lang="en-GB" dirty="0"/>
          </a:p>
        </p:txBody>
      </p:sp>
      <p:sp>
        <p:nvSpPr>
          <p:cNvPr id="4" name="TextBox 3"/>
          <p:cNvSpPr txBox="1"/>
          <p:nvPr/>
        </p:nvSpPr>
        <p:spPr>
          <a:xfrm>
            <a:off x="0" y="6546830"/>
            <a:ext cx="6178294" cy="338554"/>
          </a:xfrm>
          <a:prstGeom prst="rect">
            <a:avLst/>
          </a:prstGeom>
          <a:noFill/>
        </p:spPr>
        <p:txBody>
          <a:bodyPr wrap="none" rtlCol="0">
            <a:spAutoFit/>
          </a:bodyPr>
          <a:lstStyle/>
          <a:p>
            <a:r>
              <a:rPr lang="en-GB" sz="800" dirty="0" smtClean="0"/>
              <a:t>(3) Goldberg, Carey (March 10, 2006). "Harvard's crowded course to happiness". </a:t>
            </a:r>
            <a:r>
              <a:rPr lang="en-GB" sz="800" i="1" dirty="0" smtClean="0"/>
              <a:t>Harvard's crowded course to happiness</a:t>
            </a:r>
            <a:r>
              <a:rPr lang="en-GB" sz="800" dirty="0" smtClean="0"/>
              <a:t>.</a:t>
            </a:r>
            <a:br>
              <a:rPr lang="en-GB" sz="800" dirty="0" smtClean="0"/>
            </a:br>
            <a:r>
              <a:rPr lang="en-GB" sz="800" dirty="0" smtClean="0"/>
              <a:t>(4) "Time Magazine's cover story in the special issue on "The Science of Happiness", 2005“ </a:t>
            </a:r>
            <a:r>
              <a:rPr lang="en-GB" sz="800" dirty="0" smtClean="0">
                <a:hlinkClick r:id="rId2"/>
              </a:rPr>
              <a:t>(ref)</a:t>
            </a:r>
            <a:endParaRPr lang="en-GB" sz="8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Marty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pPr algn="ctr">
              <a:buNone/>
            </a:pPr>
            <a:r>
              <a:rPr lang="en-GB" sz="7200" dirty="0" smtClean="0"/>
              <a:t>Mihaly</a:t>
            </a:r>
          </a:p>
          <a:p>
            <a:pPr>
              <a:buNone/>
            </a:pPr>
            <a:endParaRPr lang="en-GB"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Pronounce:</a:t>
            </a:r>
          </a:p>
          <a:p>
            <a:endParaRPr lang="en-GB" dirty="0" smtClean="0"/>
          </a:p>
          <a:p>
            <a:pPr algn="ctr">
              <a:buNone/>
            </a:pPr>
            <a:r>
              <a:rPr lang="en-GB" sz="7200" b="1" dirty="0" smtClean="0"/>
              <a:t>Csikszentmihalyi</a:t>
            </a:r>
            <a:endParaRPr lang="en-GB" sz="72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a:bodyPr>
          <a:lstStyle/>
          <a:p>
            <a:r>
              <a:rPr lang="en-GB" sz="2000" b="1" dirty="0" smtClean="0"/>
              <a:t>Positive psychology</a:t>
            </a:r>
            <a:r>
              <a:rPr lang="en-GB" sz="2000" dirty="0" smtClean="0"/>
              <a:t> is a recent branch of </a:t>
            </a:r>
            <a:r>
              <a:rPr lang="en-GB" sz="2000" b="1" dirty="0" smtClean="0"/>
              <a:t>psychology</a:t>
            </a:r>
            <a:r>
              <a:rPr lang="en-GB" sz="2000" dirty="0" smtClean="0"/>
              <a:t> whose purpose was summed up in 1998 by </a:t>
            </a:r>
            <a:r>
              <a:rPr lang="en-GB" sz="2000" b="1" dirty="0" smtClean="0"/>
              <a:t>Marty</a:t>
            </a:r>
            <a:r>
              <a:rPr lang="en-GB" sz="2000" dirty="0" smtClean="0"/>
              <a:t> or </a:t>
            </a:r>
            <a:r>
              <a:rPr lang="en-GB" sz="2000" b="1" dirty="0" smtClean="0"/>
              <a:t>Martin Seligman </a:t>
            </a:r>
            <a:r>
              <a:rPr lang="en-GB" sz="2000" dirty="0" smtClean="0"/>
              <a:t>and </a:t>
            </a:r>
            <a:r>
              <a:rPr lang="en-GB" sz="2000" b="1" dirty="0" smtClean="0"/>
              <a:t>Mihaly</a:t>
            </a:r>
            <a:r>
              <a:rPr lang="en-GB" sz="2000" dirty="0" smtClean="0"/>
              <a:t> </a:t>
            </a:r>
            <a:r>
              <a:rPr lang="en-GB" sz="2000" b="1" dirty="0" smtClean="0"/>
              <a:t>Csikszentmihalyi</a:t>
            </a:r>
            <a:r>
              <a:rPr lang="en-GB" sz="2000" dirty="0" smtClean="0"/>
              <a:t>: </a:t>
            </a:r>
          </a:p>
          <a:p>
            <a:r>
              <a:rPr lang="en-GB" sz="2000" dirty="0" smtClean="0"/>
              <a:t>"We believe that a psychology of positive human functioning will arise, which achieves a scientific understanding and effective interventions to build thriving individuals, families, and communities."</a:t>
            </a:r>
            <a:r>
              <a:rPr lang="en-GB" sz="2000" baseline="30000" dirty="0" smtClean="0"/>
              <a:t>[1]</a:t>
            </a:r>
          </a:p>
          <a:p>
            <a:r>
              <a:rPr lang="en-GB" sz="2000" dirty="0" smtClean="0"/>
              <a:t>Positive psychologists seek "to find and nurture genius and talent", and "to make normal life more fulfilling"</a:t>
            </a:r>
            <a:r>
              <a:rPr lang="en-GB" sz="2000" baseline="30000" dirty="0" smtClean="0"/>
              <a:t>[2]</a:t>
            </a:r>
          </a:p>
          <a:p>
            <a:r>
              <a:rPr lang="en-GB" sz="2000" dirty="0" smtClean="0"/>
              <a:t>It focuses on and emphasizes the importance of using the scientific method to determine </a:t>
            </a:r>
            <a:r>
              <a:rPr lang="en-GB" sz="2000" b="1" dirty="0" smtClean="0"/>
              <a:t>how things go right</a:t>
            </a:r>
            <a:r>
              <a:rPr lang="en-GB" sz="2000" dirty="0" smtClean="0"/>
              <a:t>. </a:t>
            </a:r>
          </a:p>
          <a:p>
            <a:endParaRPr lang="en-GB" sz="2000" dirty="0"/>
          </a:p>
        </p:txBody>
      </p:sp>
      <p:sp>
        <p:nvSpPr>
          <p:cNvPr id="3" name="Title 2"/>
          <p:cNvSpPr>
            <a:spLocks noGrp="1"/>
          </p:cNvSpPr>
          <p:nvPr>
            <p:ph type="title"/>
          </p:nvPr>
        </p:nvSpPr>
        <p:spPr/>
        <p:txBody>
          <a:bodyPr/>
          <a:lstStyle/>
          <a:p>
            <a:r>
              <a:rPr lang="en-GB" sz="4400" dirty="0" smtClean="0"/>
              <a:t>Positive psychology</a:t>
            </a:r>
            <a:endParaRPr lang="en-GB" dirty="0"/>
          </a:p>
        </p:txBody>
      </p:sp>
      <p:sp>
        <p:nvSpPr>
          <p:cNvPr id="4" name="TextBox 3"/>
          <p:cNvSpPr txBox="1"/>
          <p:nvPr/>
        </p:nvSpPr>
        <p:spPr>
          <a:xfrm>
            <a:off x="0" y="6546830"/>
            <a:ext cx="6816290" cy="338554"/>
          </a:xfrm>
          <a:prstGeom prst="rect">
            <a:avLst/>
          </a:prstGeom>
          <a:noFill/>
        </p:spPr>
        <p:txBody>
          <a:bodyPr wrap="none" rtlCol="0">
            <a:spAutoFit/>
          </a:bodyPr>
          <a:lstStyle/>
          <a:p>
            <a:r>
              <a:rPr lang="en-GB" sz="800" dirty="0" smtClean="0"/>
              <a:t>(1) Seligman, Martin E.P.; Csikszentmihalyi, Mihaly (2000). "Positive Psychology: An Introduction". </a:t>
            </a:r>
            <a:r>
              <a:rPr lang="en-GB" sz="800" i="1" dirty="0" smtClean="0"/>
              <a:t>American Psychologist</a:t>
            </a:r>
            <a:r>
              <a:rPr lang="en-GB" sz="800" dirty="0" smtClean="0"/>
              <a:t> </a:t>
            </a:r>
            <a:r>
              <a:rPr lang="en-GB" sz="800" b="1" dirty="0" smtClean="0"/>
              <a:t>55</a:t>
            </a:r>
            <a:r>
              <a:rPr lang="en-GB" sz="800" dirty="0" smtClean="0"/>
              <a:t> (1): 5–14</a:t>
            </a:r>
            <a:br>
              <a:rPr lang="en-GB" sz="800" dirty="0" smtClean="0"/>
            </a:br>
            <a:r>
              <a:rPr lang="en-GB" sz="800" dirty="0" smtClean="0"/>
              <a:t>(2) Compton, William C (2005). "1". </a:t>
            </a:r>
            <a:r>
              <a:rPr lang="en-GB" sz="800" i="1" dirty="0" smtClean="0"/>
              <a:t>An Introduction to Positive Psychology</a:t>
            </a:r>
            <a:r>
              <a:rPr lang="en-GB" sz="800" dirty="0" smtClean="0"/>
              <a:t>. Wadsworth Publishing. pp. 1–22.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fontScale="92500" lnSpcReduction="10000"/>
          </a:bodyPr>
          <a:lstStyle/>
          <a:p>
            <a:r>
              <a:rPr lang="en-GB" sz="2000" b="1" dirty="0" smtClean="0"/>
              <a:t>Martin Seligman</a:t>
            </a:r>
            <a:r>
              <a:rPr lang="en-GB" sz="2000" dirty="0" smtClean="0"/>
              <a:t> an American psychologist, educator, and author of many psychology textbooks and the well-known book titled Authentic Happiness, is one of the most eminent psychologists of the 20</a:t>
            </a:r>
            <a:r>
              <a:rPr lang="en-GB" sz="2000" baseline="30000" dirty="0" smtClean="0"/>
              <a:t>th</a:t>
            </a:r>
            <a:r>
              <a:rPr lang="en-GB" sz="2000" dirty="0" smtClean="0"/>
              <a:t> century.</a:t>
            </a:r>
          </a:p>
          <a:p>
            <a:r>
              <a:rPr lang="en-GB" sz="2000" dirty="0" smtClean="0"/>
              <a:t>Seligman believes that positive psychology is for all of us. The pleasures of a good conversation, the strength of gratitude, the benefits of kindness or wisdom or spirituality or humility, the search for meaning and the antidote to "fidgeting until we die" :  ) are the birthrights of us all.</a:t>
            </a:r>
          </a:p>
          <a:p>
            <a:r>
              <a:rPr lang="en-GB" sz="2000" b="1" dirty="0" smtClean="0"/>
              <a:t>Mihaly Csikszentmihalyi</a:t>
            </a:r>
            <a:r>
              <a:rPr lang="en-GB" sz="2000" dirty="0" smtClean="0"/>
              <a:t> is a Hungarian psychology professor, noted for his work in the study of </a:t>
            </a:r>
            <a:r>
              <a:rPr lang="en-GB" sz="2000" b="1" dirty="0" smtClean="0"/>
              <a:t>happiness</a:t>
            </a:r>
            <a:r>
              <a:rPr lang="en-GB" sz="2000" dirty="0" smtClean="0"/>
              <a:t> and </a:t>
            </a:r>
            <a:r>
              <a:rPr lang="en-GB" sz="2000" b="1" dirty="0" smtClean="0"/>
              <a:t>creativity</a:t>
            </a:r>
            <a:r>
              <a:rPr lang="en-GB" sz="2000" dirty="0" smtClean="0"/>
              <a:t> and for his notoriously difficult name to pronounce ;  ) </a:t>
            </a:r>
          </a:p>
          <a:p>
            <a:r>
              <a:rPr lang="en-GB" sz="2000" b="1" dirty="0" smtClean="0"/>
              <a:t>Csikszentmihalyi</a:t>
            </a:r>
            <a:r>
              <a:rPr lang="en-GB" sz="2000" dirty="0" smtClean="0"/>
              <a:t> is best known for the notion of ‘</a:t>
            </a:r>
            <a:r>
              <a:rPr lang="en-GB" sz="2000" b="1" dirty="0" smtClean="0"/>
              <a:t>flow</a:t>
            </a:r>
            <a:r>
              <a:rPr lang="en-GB" sz="2000" dirty="0" smtClean="0"/>
              <a:t>’ and for his years of research and writing on the topic. He is the author of many books, articles or book chapters which are highly influential today and are widely cited.</a:t>
            </a:r>
          </a:p>
          <a:p>
            <a:endParaRPr lang="en-GB" sz="2000" dirty="0"/>
          </a:p>
        </p:txBody>
      </p:sp>
      <p:sp>
        <p:nvSpPr>
          <p:cNvPr id="3" name="Title 2"/>
          <p:cNvSpPr>
            <a:spLocks noGrp="1"/>
          </p:cNvSpPr>
          <p:nvPr>
            <p:ph type="title"/>
          </p:nvPr>
        </p:nvSpPr>
        <p:spPr/>
        <p:txBody>
          <a:bodyPr/>
          <a:lstStyle/>
          <a:p>
            <a:r>
              <a:rPr lang="en-GB" dirty="0" smtClean="0"/>
              <a:t>Seligman &amp;</a:t>
            </a:r>
            <a:r>
              <a:rPr lang="en-GB" sz="4400" dirty="0" smtClean="0"/>
              <a:t> Csikszentmihalyi</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Complete the following statement:</a:t>
            </a:r>
          </a:p>
          <a:p>
            <a:endParaRPr lang="en-GB" dirty="0" smtClean="0"/>
          </a:p>
          <a:p>
            <a:pPr>
              <a:buNone/>
            </a:pPr>
            <a:r>
              <a:rPr lang="en-GB" sz="6600" dirty="0" smtClean="0"/>
              <a:t>Go with the ???????</a:t>
            </a:r>
            <a:endParaRPr lang="en-GB" sz="6600"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thatgamecompany.com/wp-content/themes/thatgamecompany/_include/img/flow/flow-game-screenshot-1.jpg"/>
          <p:cNvPicPr>
            <a:picLocks noChangeAspect="1" noChangeArrowheads="1"/>
          </p:cNvPicPr>
          <p:nvPr/>
        </p:nvPicPr>
        <p:blipFill>
          <a:blip r:embed="rId2" cstate="print"/>
          <a:srcRect/>
          <a:stretch>
            <a:fillRect/>
          </a:stretch>
        </p:blipFill>
        <p:spPr bwMode="auto">
          <a:xfrm>
            <a:off x="251520" y="908719"/>
            <a:ext cx="8640960" cy="4853965"/>
          </a:xfrm>
          <a:prstGeom prst="rect">
            <a:avLst/>
          </a:prstGeom>
          <a:noFill/>
        </p:spPr>
      </p:pic>
      <p:sp>
        <p:nvSpPr>
          <p:cNvPr id="6" name="TextBox 5"/>
          <p:cNvSpPr txBox="1"/>
          <p:nvPr/>
        </p:nvSpPr>
        <p:spPr>
          <a:xfrm>
            <a:off x="6609" y="6669940"/>
            <a:ext cx="6221575" cy="215444"/>
          </a:xfrm>
          <a:prstGeom prst="rect">
            <a:avLst/>
          </a:prstGeom>
          <a:noFill/>
        </p:spPr>
        <p:txBody>
          <a:bodyPr wrap="none" rtlCol="0">
            <a:spAutoFit/>
          </a:bodyPr>
          <a:lstStyle/>
          <a:p>
            <a:r>
              <a:rPr lang="en-GB" sz="800" dirty="0" smtClean="0"/>
              <a:t>http://thatgamecompany.com/wp-content/themes/thatgamecompany/_include/img/flow/flow-game-screenshot-1.jpg</a:t>
            </a:r>
            <a:endParaRPr lang="en-GB" sz="800" dirty="0"/>
          </a:p>
        </p:txBody>
      </p:sp>
      <p:sp>
        <p:nvSpPr>
          <p:cNvPr id="7" name="Title 2"/>
          <p:cNvSpPr>
            <a:spLocks noGrp="1"/>
          </p:cNvSpPr>
          <p:nvPr>
            <p:ph type="title"/>
          </p:nvPr>
        </p:nvSpPr>
        <p:spPr>
          <a:xfrm>
            <a:off x="230832" y="116632"/>
            <a:ext cx="8229600" cy="850106"/>
          </a:xfrm>
        </p:spPr>
        <p:txBody>
          <a:bodyPr/>
          <a:lstStyle/>
          <a:p>
            <a:r>
              <a:rPr lang="en-GB" dirty="0" smtClean="0"/>
              <a:t>Go with the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9144000" cy="5098571"/>
          </a:xfrm>
        </p:spPr>
        <p:txBody>
          <a:bodyPr>
            <a:normAutofit fontScale="70000" lnSpcReduction="20000"/>
          </a:bodyPr>
          <a:lstStyle/>
          <a:p>
            <a:r>
              <a:rPr lang="en-GB" b="1" dirty="0" smtClean="0"/>
              <a:t>Flow</a:t>
            </a:r>
            <a:r>
              <a:rPr lang="en-GB" dirty="0" smtClean="0"/>
              <a:t> is a state in which a person performing an activity is fully immersed in a feeling of energized focus, full involvement, and enjoyment in the process of the activity. </a:t>
            </a:r>
          </a:p>
          <a:p>
            <a:r>
              <a:rPr lang="en-GB" dirty="0" smtClean="0"/>
              <a:t>Proposed by </a:t>
            </a:r>
            <a:r>
              <a:rPr lang="en-GB" b="1" dirty="0" err="1" smtClean="0"/>
              <a:t>Mihály</a:t>
            </a:r>
            <a:r>
              <a:rPr lang="en-GB" b="1" dirty="0" smtClean="0"/>
              <a:t> Csíkszentmihályi</a:t>
            </a:r>
            <a:r>
              <a:rPr lang="en-GB" dirty="0" smtClean="0"/>
              <a:t>, the </a:t>
            </a:r>
            <a:r>
              <a:rPr lang="en-GB" b="1" dirty="0" smtClean="0"/>
              <a:t>positive psychology </a:t>
            </a:r>
            <a:r>
              <a:rPr lang="en-GB" dirty="0" smtClean="0"/>
              <a:t>concept has been widely referenced across a variety of fields.</a:t>
            </a:r>
          </a:p>
          <a:p>
            <a:pPr>
              <a:buNone/>
            </a:pPr>
            <a:endParaRPr lang="en-GB" dirty="0" smtClean="0"/>
          </a:p>
          <a:p>
            <a:r>
              <a:rPr lang="en-GB" dirty="0" smtClean="0"/>
              <a:t>According to Csikszentmihalyi, flow is completely focused </a:t>
            </a:r>
            <a:r>
              <a:rPr lang="en-GB" b="1" dirty="0" smtClean="0"/>
              <a:t>motivation</a:t>
            </a:r>
            <a:r>
              <a:rPr lang="en-GB" dirty="0" smtClean="0"/>
              <a:t>. It is an </a:t>
            </a:r>
            <a:r>
              <a:rPr lang="en-GB" b="1" dirty="0" smtClean="0"/>
              <a:t>immersion</a:t>
            </a:r>
            <a:r>
              <a:rPr lang="en-GB" dirty="0" smtClean="0"/>
              <a:t> and represents perhaps the ultimate in </a:t>
            </a:r>
            <a:r>
              <a:rPr lang="en-GB" b="1" dirty="0" smtClean="0"/>
              <a:t>harnessing the mind and emotions </a:t>
            </a:r>
            <a:r>
              <a:rPr lang="en-GB" dirty="0" smtClean="0"/>
              <a:t>in the service of performing a task and/or </a:t>
            </a:r>
            <a:r>
              <a:rPr lang="en-GB" b="1" dirty="0" smtClean="0"/>
              <a:t>learning</a:t>
            </a:r>
            <a:r>
              <a:rPr lang="en-GB" dirty="0" smtClean="0"/>
              <a:t>. In flow, the emotions are not just </a:t>
            </a:r>
            <a:r>
              <a:rPr lang="en-GB" b="1" dirty="0" smtClean="0"/>
              <a:t>contained and channelled, but positive, energized, and aligned</a:t>
            </a:r>
            <a:r>
              <a:rPr lang="en-GB" dirty="0" smtClean="0"/>
              <a:t> with the task at hand.</a:t>
            </a:r>
          </a:p>
          <a:p>
            <a:pPr>
              <a:buNone/>
            </a:pPr>
            <a:endParaRPr lang="en-GB" dirty="0" smtClean="0"/>
          </a:p>
          <a:p>
            <a:r>
              <a:rPr lang="en-GB" dirty="0" smtClean="0"/>
              <a:t>The hallmark of </a:t>
            </a:r>
            <a:r>
              <a:rPr lang="en-GB" b="1" dirty="0" smtClean="0"/>
              <a:t>flow is a feeling of spontaneous joy</a:t>
            </a:r>
            <a:r>
              <a:rPr lang="en-GB" dirty="0" smtClean="0"/>
              <a:t>, </a:t>
            </a:r>
            <a:r>
              <a:rPr lang="en-GB" b="1" dirty="0" smtClean="0"/>
              <a:t>even rapture</a:t>
            </a:r>
            <a:r>
              <a:rPr lang="en-GB" dirty="0" smtClean="0"/>
              <a:t>, while performing a task</a:t>
            </a:r>
            <a:r>
              <a:rPr lang="en-GB" u="sng" baseline="30000" dirty="0" smtClean="0"/>
              <a:t> </a:t>
            </a:r>
            <a:r>
              <a:rPr lang="en-GB" dirty="0" smtClean="0"/>
              <a:t>although flow is also described as a deep focus on nothing but the activity – not even oneself or one's emotions.</a:t>
            </a:r>
          </a:p>
          <a:p>
            <a:pPr>
              <a:buNone/>
            </a:pPr>
            <a:endParaRPr lang="en-GB" dirty="0" smtClean="0"/>
          </a:p>
          <a:p>
            <a:r>
              <a:rPr lang="en-GB" dirty="0" smtClean="0"/>
              <a:t>Buzz terms for this or similar mental states include: to be </a:t>
            </a:r>
            <a:r>
              <a:rPr lang="en-GB" i="1" dirty="0" smtClean="0"/>
              <a:t>in the moment</a:t>
            </a:r>
            <a:r>
              <a:rPr lang="en-GB" dirty="0" smtClean="0"/>
              <a:t>, </a:t>
            </a:r>
            <a:r>
              <a:rPr lang="en-GB" i="1" dirty="0" smtClean="0"/>
              <a:t>present</a:t>
            </a:r>
            <a:r>
              <a:rPr lang="en-GB" dirty="0" smtClean="0"/>
              <a:t>, </a:t>
            </a:r>
            <a:r>
              <a:rPr lang="en-GB" i="1" dirty="0" smtClean="0"/>
              <a:t>in the zone</a:t>
            </a:r>
            <a:r>
              <a:rPr lang="en-GB" dirty="0" smtClean="0"/>
              <a:t>, </a:t>
            </a:r>
            <a:r>
              <a:rPr lang="en-GB" i="1" dirty="0" smtClean="0"/>
              <a:t>on a roll</a:t>
            </a:r>
            <a:r>
              <a:rPr lang="en-GB" dirty="0" smtClean="0"/>
              <a:t>, </a:t>
            </a:r>
            <a:r>
              <a:rPr lang="en-GB" i="1" dirty="0" smtClean="0"/>
              <a:t>in the groove</a:t>
            </a:r>
            <a:r>
              <a:rPr lang="en-GB" dirty="0" smtClean="0"/>
              <a:t>, </a:t>
            </a:r>
            <a:r>
              <a:rPr lang="en-GB" i="1" dirty="0" smtClean="0"/>
              <a:t>on fire</a:t>
            </a:r>
            <a:r>
              <a:rPr lang="en-GB" dirty="0" smtClean="0"/>
              <a:t>, </a:t>
            </a:r>
            <a:r>
              <a:rPr lang="en-GB" i="1" dirty="0" smtClean="0"/>
              <a:t>in tune</a:t>
            </a:r>
            <a:r>
              <a:rPr lang="en-GB" dirty="0" smtClean="0"/>
              <a:t>, </a:t>
            </a:r>
            <a:r>
              <a:rPr lang="en-GB" i="1" dirty="0" err="1" smtClean="0"/>
              <a:t>centered</a:t>
            </a:r>
            <a:r>
              <a:rPr lang="en-GB" dirty="0" smtClean="0"/>
              <a:t>, or </a:t>
            </a:r>
            <a:r>
              <a:rPr lang="en-GB" i="1" dirty="0" smtClean="0"/>
              <a:t>singularly focused</a:t>
            </a:r>
            <a:r>
              <a:rPr lang="en-GB" dirty="0" smtClean="0"/>
              <a:t>.</a:t>
            </a:r>
          </a:p>
          <a:p>
            <a:endParaRPr lang="en-GB" dirty="0"/>
          </a:p>
        </p:txBody>
      </p:sp>
      <p:sp>
        <p:nvSpPr>
          <p:cNvPr id="3" name="Title 2"/>
          <p:cNvSpPr>
            <a:spLocks noGrp="1"/>
          </p:cNvSpPr>
          <p:nvPr>
            <p:ph type="title"/>
          </p:nvPr>
        </p:nvSpPr>
        <p:spPr>
          <a:xfrm>
            <a:off x="179512" y="44624"/>
            <a:ext cx="8229600" cy="940966"/>
          </a:xfrm>
        </p:spPr>
        <p:txBody>
          <a:bodyPr/>
          <a:lstStyle/>
          <a:p>
            <a:r>
              <a:rPr lang="en-GB" dirty="0" smtClean="0"/>
              <a:t>Flow</a:t>
            </a:r>
            <a:endParaRPr lang="en-GB" dirty="0"/>
          </a:p>
        </p:txBody>
      </p:sp>
      <p:sp>
        <p:nvSpPr>
          <p:cNvPr id="4" name="TextBox 3"/>
          <p:cNvSpPr txBox="1"/>
          <p:nvPr/>
        </p:nvSpPr>
        <p:spPr>
          <a:xfrm>
            <a:off x="0" y="6597932"/>
            <a:ext cx="2659702" cy="215444"/>
          </a:xfrm>
          <a:prstGeom prst="rect">
            <a:avLst/>
          </a:prstGeom>
          <a:noFill/>
        </p:spPr>
        <p:txBody>
          <a:bodyPr wrap="none" rtlCol="0">
            <a:spAutoFit/>
          </a:bodyPr>
          <a:lstStyle/>
          <a:p>
            <a:r>
              <a:rPr lang="de-DE" sz="800" dirty="0" smtClean="0"/>
              <a:t>(1) Goleman, Daniel, </a:t>
            </a:r>
            <a:r>
              <a:rPr lang="de-DE" sz="800" i="1" dirty="0" smtClean="0"/>
              <a:t>Emotional Intelligence</a:t>
            </a:r>
            <a:r>
              <a:rPr lang="de-DE" sz="800" dirty="0" smtClean="0"/>
              <a:t>, p. 91</a:t>
            </a:r>
            <a:endParaRPr lang="en-GB" sz="800"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4810539"/>
          </a:xfrm>
        </p:spPr>
        <p:txBody>
          <a:bodyPr>
            <a:noAutofit/>
          </a:bodyPr>
          <a:lstStyle/>
          <a:p>
            <a:r>
              <a:rPr lang="en-GB" sz="2000" dirty="0" smtClean="0"/>
              <a:t> Dr. Jane </a:t>
            </a:r>
            <a:r>
              <a:rPr lang="en-GB" sz="2000" dirty="0" err="1" smtClean="0"/>
              <a:t>McGonical</a:t>
            </a:r>
            <a:r>
              <a:rPr lang="en-GB" sz="2000" dirty="0" smtClean="0"/>
              <a:t> has also  written and spoke about how Gaming is an example of totally immersing ourselves in the achievement of a task. </a:t>
            </a:r>
          </a:p>
          <a:p>
            <a:r>
              <a:rPr lang="en-GB" sz="2000" dirty="0" smtClean="0"/>
              <a:t>Sir Ken Robinson an International advisor on education describes this state as ‘Being in your Element’:</a:t>
            </a:r>
            <a:br>
              <a:rPr lang="en-GB" sz="2000" dirty="0" smtClean="0"/>
            </a:br>
            <a:r>
              <a:rPr lang="en-GB" sz="2000" dirty="0" smtClean="0"/>
              <a:t/>
            </a:r>
            <a:br>
              <a:rPr lang="en-GB" sz="2000" dirty="0" smtClean="0"/>
            </a:br>
            <a:r>
              <a:rPr lang="en-GB" sz="2000" dirty="0" smtClean="0"/>
              <a:t>“Activities we love fill us with energy even when we are physically exhausted.. When people place themselves in situations that lead to their being in the zone, they tap into a primal source of energy. They are literally more alive because of it. It is as though being in the zone plugs you into a kind of power pack.. Being in your Element, having that experience of flow, is empowering because it’s a way of Unifying our energies. It’s a way of feeling deeply connected.. and it curiously comes about through a sense of relaxing.”</a:t>
            </a:r>
            <a:r>
              <a:rPr lang="en-GB" sz="2000" baseline="30000" dirty="0" smtClean="0"/>
              <a:t>[1]</a:t>
            </a:r>
            <a:endParaRPr lang="en-GB" sz="2000" baseline="30000" dirty="0"/>
          </a:p>
        </p:txBody>
      </p:sp>
      <p:sp>
        <p:nvSpPr>
          <p:cNvPr id="3" name="Title 2"/>
          <p:cNvSpPr>
            <a:spLocks noGrp="1"/>
          </p:cNvSpPr>
          <p:nvPr>
            <p:ph type="title"/>
          </p:nvPr>
        </p:nvSpPr>
        <p:spPr>
          <a:xfrm>
            <a:off x="230832" y="269776"/>
            <a:ext cx="8229600" cy="926976"/>
          </a:xfrm>
        </p:spPr>
        <p:txBody>
          <a:bodyPr/>
          <a:lstStyle/>
          <a:p>
            <a:r>
              <a:rPr lang="en-GB" dirty="0" smtClean="0"/>
              <a:t>In our Element</a:t>
            </a:r>
            <a:endParaRPr lang="en-GB" dirty="0"/>
          </a:p>
        </p:txBody>
      </p:sp>
      <p:sp>
        <p:nvSpPr>
          <p:cNvPr id="4" name="TextBox 3"/>
          <p:cNvSpPr txBox="1"/>
          <p:nvPr/>
        </p:nvSpPr>
        <p:spPr>
          <a:xfrm>
            <a:off x="0" y="6669940"/>
            <a:ext cx="5485797" cy="215444"/>
          </a:xfrm>
          <a:prstGeom prst="rect">
            <a:avLst/>
          </a:prstGeom>
          <a:noFill/>
        </p:spPr>
        <p:txBody>
          <a:bodyPr wrap="none" rtlCol="0">
            <a:spAutoFit/>
          </a:bodyPr>
          <a:lstStyle/>
          <a:p>
            <a:r>
              <a:rPr lang="en-GB" sz="800" dirty="0" smtClean="0"/>
              <a:t>(1) Robinson</a:t>
            </a:r>
            <a:r>
              <a:rPr lang="en-GB" sz="800" dirty="0"/>
              <a:t>, K. &amp; </a:t>
            </a:r>
            <a:r>
              <a:rPr lang="en-GB" sz="800" dirty="0" err="1"/>
              <a:t>Aronica</a:t>
            </a:r>
            <a:r>
              <a:rPr lang="en-GB" sz="800" dirty="0"/>
              <a:t>, L. The Element: How Finding Your Passion Changes Everything, Penguin (2010)</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Researchers in the field analyze states of pleasure or flow, values, strengths, virtues, talents, as well as the ways that they can be developed.</a:t>
            </a:r>
            <a:r>
              <a:rPr lang="en-GB" sz="2400" baseline="30000" dirty="0" smtClean="0"/>
              <a:t>[1]</a:t>
            </a:r>
            <a:r>
              <a:rPr lang="en-GB" sz="2400" dirty="0" smtClean="0"/>
              <a:t> </a:t>
            </a:r>
          </a:p>
          <a:p>
            <a:r>
              <a:rPr lang="en-GB" sz="2400" dirty="0" smtClean="0"/>
              <a:t>Seligman have attempted to collect the data and develop helpful theories e.g. "</a:t>
            </a:r>
            <a:r>
              <a:rPr lang="en-GB" sz="2400" b="1" dirty="0" smtClean="0"/>
              <a:t>P.E.R.M.A.</a:t>
            </a:r>
            <a:r>
              <a:rPr lang="en-GB" sz="2400" dirty="0" smtClean="0"/>
              <a:t>", or the </a:t>
            </a:r>
            <a:r>
              <a:rPr lang="en-GB" sz="2400" b="1" dirty="0" err="1" smtClean="0"/>
              <a:t>The</a:t>
            </a:r>
            <a:r>
              <a:rPr lang="en-GB" sz="2400" b="1" dirty="0" smtClean="0"/>
              <a:t> handbook on Character Strengths and Virtues</a:t>
            </a:r>
            <a:r>
              <a:rPr lang="en-GB" sz="2400" dirty="0" smtClean="0"/>
              <a:t>).</a:t>
            </a:r>
          </a:p>
        </p:txBody>
      </p:sp>
      <p:sp>
        <p:nvSpPr>
          <p:cNvPr id="3" name="Title 2"/>
          <p:cNvSpPr>
            <a:spLocks noGrp="1"/>
          </p:cNvSpPr>
          <p:nvPr>
            <p:ph type="title"/>
          </p:nvPr>
        </p:nvSpPr>
        <p:spPr/>
        <p:txBody>
          <a:bodyPr/>
          <a:lstStyle/>
          <a:p>
            <a:r>
              <a:rPr lang="en-GB" sz="4400" dirty="0" smtClean="0"/>
              <a:t>Seligman </a:t>
            </a:r>
            <a:r>
              <a:rPr lang="en-GB" dirty="0" smtClean="0"/>
              <a:t>Theories</a:t>
            </a:r>
            <a:endParaRPr lang="en-GB" dirty="0"/>
          </a:p>
        </p:txBody>
      </p:sp>
      <p:sp>
        <p:nvSpPr>
          <p:cNvPr id="4" name="TextBox 3"/>
          <p:cNvSpPr txBox="1"/>
          <p:nvPr/>
        </p:nvSpPr>
        <p:spPr>
          <a:xfrm>
            <a:off x="0" y="6165304"/>
            <a:ext cx="9144000" cy="215444"/>
          </a:xfrm>
          <a:prstGeom prst="rect">
            <a:avLst/>
          </a:prstGeom>
          <a:noFill/>
        </p:spPr>
        <p:txBody>
          <a:bodyPr wrap="square" rtlCol="0">
            <a:spAutoFit/>
          </a:bodyPr>
          <a:lstStyle/>
          <a:p>
            <a:r>
              <a:rPr lang="en-GB" sz="800" dirty="0" smtClean="0"/>
              <a:t>(1) Peterson, Christopher (27 July 2006). </a:t>
            </a:r>
            <a:r>
              <a:rPr lang="en-GB" sz="800" i="1" dirty="0" smtClean="0"/>
              <a:t>A Primer in Positive Psychology</a:t>
            </a:r>
            <a:r>
              <a:rPr lang="en-GB" sz="800" dirty="0" smtClean="0"/>
              <a:t>. Oxford University Press</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112568"/>
          </a:xfrm>
        </p:spPr>
        <p:txBody>
          <a:bodyPr>
            <a:normAutofit fontScale="70000" lnSpcReduction="20000"/>
          </a:bodyPr>
          <a:lstStyle/>
          <a:p>
            <a:r>
              <a:rPr lang="en-GB" dirty="0" smtClean="0"/>
              <a:t>In his book on Authentic Happiness &amp; Fulfilment Seligman delineated Positive psychology into three overlapping areas of research:</a:t>
            </a:r>
          </a:p>
          <a:p>
            <a:pPr lvl="0"/>
            <a:r>
              <a:rPr lang="en-GB" dirty="0" smtClean="0"/>
              <a:t>Research into the </a:t>
            </a:r>
            <a:r>
              <a:rPr lang="en-GB" b="1" dirty="0" smtClean="0"/>
              <a:t>Pleasant Life</a:t>
            </a:r>
            <a:r>
              <a:rPr lang="en-GB" dirty="0" smtClean="0"/>
              <a:t>, or the "life of enjoyment", examines how people optimally experience, forecast, and </a:t>
            </a:r>
            <a:r>
              <a:rPr lang="en-GB" dirty="0" err="1" smtClean="0"/>
              <a:t>savor</a:t>
            </a:r>
            <a:r>
              <a:rPr lang="en-GB" dirty="0" smtClean="0"/>
              <a:t> the positive feelings and emotions that are part of normal and healthy living (e.g. relationships, hobbies, interests, entertainment, etc.). </a:t>
            </a:r>
          </a:p>
          <a:p>
            <a:pPr lvl="0"/>
            <a:r>
              <a:rPr lang="en-GB" dirty="0" smtClean="0"/>
              <a:t>The study of the </a:t>
            </a:r>
            <a:r>
              <a:rPr lang="en-GB" b="1" dirty="0" smtClean="0"/>
              <a:t>Good Life</a:t>
            </a:r>
            <a:r>
              <a:rPr lang="en-GB" dirty="0" smtClean="0"/>
              <a:t>, or the "life of engagement", investigates the beneficial effects of </a:t>
            </a:r>
            <a:r>
              <a:rPr lang="en-GB" b="1" dirty="0" smtClean="0"/>
              <a:t>immersion</a:t>
            </a:r>
            <a:r>
              <a:rPr lang="en-GB" dirty="0" smtClean="0"/>
              <a:t>, absorption, and </a:t>
            </a:r>
            <a:r>
              <a:rPr lang="en-GB" b="1" dirty="0" smtClean="0"/>
              <a:t>flow</a:t>
            </a:r>
            <a:r>
              <a:rPr lang="en-GB" dirty="0" smtClean="0"/>
              <a:t> that individuals feel when optimally engaged with their activities. These states are experienced when there is a positive match between a person's strength and the task they are doing, i.e. when they feel confident that they can accomplish the tasks they face (</a:t>
            </a:r>
            <a:r>
              <a:rPr lang="en-GB" b="1" dirty="0" smtClean="0"/>
              <a:t>Self-efficacy</a:t>
            </a:r>
            <a:r>
              <a:rPr lang="en-GB" dirty="0" smtClean="0"/>
              <a:t>).</a:t>
            </a:r>
          </a:p>
          <a:p>
            <a:pPr lvl="0"/>
            <a:r>
              <a:rPr lang="en-GB" dirty="0" smtClean="0"/>
              <a:t>Inquiry into the </a:t>
            </a:r>
            <a:r>
              <a:rPr lang="en-GB" b="1" dirty="0" smtClean="0"/>
              <a:t>Meaningful Life</a:t>
            </a:r>
            <a:r>
              <a:rPr lang="en-GB" dirty="0" smtClean="0"/>
              <a:t>, or "life of affiliation", questions how individuals derive a positive sense of well-being, belonging, meaning, and purpose from being part of and contributing back to something larger and more permanent than themselves (e.g. nature, social groups, organizations, belief systems).</a:t>
            </a:r>
          </a:p>
          <a:p>
            <a:endParaRPr lang="en-GB" dirty="0" smtClean="0"/>
          </a:p>
          <a:p>
            <a:r>
              <a:rPr lang="en-GB" dirty="0" smtClean="0"/>
              <a:t>The resulting acronym is PERMA (Positive Emotions, Engagement, Relationships, Meaning and purpose). </a:t>
            </a:r>
          </a:p>
          <a:p>
            <a:endParaRPr lang="en-GB" dirty="0"/>
          </a:p>
        </p:txBody>
      </p:sp>
      <p:sp>
        <p:nvSpPr>
          <p:cNvPr id="3" name="Title 2"/>
          <p:cNvSpPr>
            <a:spLocks noGrp="1"/>
          </p:cNvSpPr>
          <p:nvPr>
            <p:ph type="title"/>
          </p:nvPr>
        </p:nvSpPr>
        <p:spPr>
          <a:xfrm>
            <a:off x="457200" y="188640"/>
            <a:ext cx="8229600" cy="936104"/>
          </a:xfrm>
        </p:spPr>
        <p:txBody>
          <a:bodyPr/>
          <a:lstStyle/>
          <a:p>
            <a:r>
              <a:rPr lang="en-GB" dirty="0" smtClean="0"/>
              <a:t>BG info on: PERMA:</a:t>
            </a:r>
            <a:endParaRPr lang="en-GB" dirty="0"/>
          </a:p>
        </p:txBody>
      </p:sp>
      <p:sp>
        <p:nvSpPr>
          <p:cNvPr id="4" name="TextBox 3"/>
          <p:cNvSpPr txBox="1"/>
          <p:nvPr/>
        </p:nvSpPr>
        <p:spPr>
          <a:xfrm>
            <a:off x="0" y="6309320"/>
            <a:ext cx="9144000" cy="215444"/>
          </a:xfrm>
          <a:prstGeom prst="rect">
            <a:avLst/>
          </a:prstGeom>
          <a:noFill/>
        </p:spPr>
        <p:txBody>
          <a:bodyPr wrap="square" rtlCol="0">
            <a:spAutoFit/>
          </a:bodyPr>
          <a:lstStyle/>
          <a:p>
            <a:r>
              <a:rPr lang="en-GB" sz="800" dirty="0" smtClean="0"/>
              <a:t>(1) Authentic Happiness: Using the New Positive Psychology to Realize Your Potential for Lasting Fulfilment</a:t>
            </a:r>
            <a:endParaRPr lang="en-GB" sz="800"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8964488" cy="4525963"/>
          </a:xfrm>
        </p:spPr>
        <p:txBody>
          <a:bodyPr>
            <a:normAutofit lnSpcReduction="10000"/>
          </a:bodyPr>
          <a:lstStyle/>
          <a:p>
            <a:r>
              <a:rPr lang="en-GB" sz="2000" b="1" dirty="0" smtClean="0"/>
              <a:t>Self-efficacy</a:t>
            </a:r>
            <a:r>
              <a:rPr lang="en-GB" sz="2000" dirty="0" smtClean="0"/>
              <a:t> is the </a:t>
            </a:r>
            <a:r>
              <a:rPr lang="en-GB" sz="2000" b="1" dirty="0" smtClean="0"/>
              <a:t>belief</a:t>
            </a:r>
            <a:r>
              <a:rPr lang="en-GB" sz="2000" dirty="0" smtClean="0"/>
              <a:t> in one's ability to complete a task or reach a goal.</a:t>
            </a:r>
            <a:r>
              <a:rPr lang="en-GB" sz="2000" baseline="30000" dirty="0" smtClean="0"/>
              <a:t>[1]</a:t>
            </a:r>
            <a:r>
              <a:rPr lang="en-GB" sz="2000" dirty="0" smtClean="0"/>
              <a:t> </a:t>
            </a:r>
          </a:p>
          <a:p>
            <a:endParaRPr lang="en-GB" sz="2000" dirty="0" smtClean="0"/>
          </a:p>
          <a:p>
            <a:r>
              <a:rPr lang="en-GB" sz="2000" dirty="0" smtClean="0"/>
              <a:t>Self-efficacy affects every area of our human endeavour.</a:t>
            </a:r>
          </a:p>
          <a:p>
            <a:endParaRPr lang="en-GB" sz="2000" dirty="0" smtClean="0"/>
          </a:p>
          <a:p>
            <a:r>
              <a:rPr lang="en-GB" sz="2000" dirty="0" smtClean="0"/>
              <a:t>By identifying our strengths and enhancing our self-</a:t>
            </a:r>
            <a:r>
              <a:rPr lang="en-GB" sz="2000" dirty="0" err="1" smtClean="0"/>
              <a:t>beleif</a:t>
            </a:r>
            <a:r>
              <a:rPr lang="en-GB" sz="2000" dirty="0" smtClean="0"/>
              <a:t> i.e. the </a:t>
            </a:r>
            <a:r>
              <a:rPr lang="en-GB" sz="2000" b="1" dirty="0" smtClean="0"/>
              <a:t>beliefs</a:t>
            </a:r>
            <a:r>
              <a:rPr lang="en-GB" sz="2000" dirty="0" smtClean="0"/>
              <a:t> we hold regarding our ability, we enhance our confidence and ability to face challenging opportunities, succeed learn and grow. We learn more about ourselves and our potential within.J W</a:t>
            </a:r>
          </a:p>
          <a:p>
            <a:endParaRPr lang="en-GB" sz="2000" dirty="0" smtClean="0"/>
          </a:p>
          <a:p>
            <a:r>
              <a:rPr lang="en-GB" sz="2000" dirty="0" smtClean="0"/>
              <a:t>Understanding how to foster the development of self-efficacy is important for policymakers, educators, and others in leadership positions, and to anyone seeking to build a happier, more productive life.</a:t>
            </a:r>
          </a:p>
          <a:p>
            <a:endParaRPr lang="en-GB" sz="2000" dirty="0"/>
          </a:p>
        </p:txBody>
      </p:sp>
      <p:sp>
        <p:nvSpPr>
          <p:cNvPr id="3" name="Title 2"/>
          <p:cNvSpPr>
            <a:spLocks noGrp="1"/>
          </p:cNvSpPr>
          <p:nvPr>
            <p:ph type="title"/>
          </p:nvPr>
        </p:nvSpPr>
        <p:spPr>
          <a:xfrm>
            <a:off x="360040" y="274638"/>
            <a:ext cx="8748464" cy="1143000"/>
          </a:xfrm>
        </p:spPr>
        <p:txBody>
          <a:bodyPr>
            <a:normAutofit/>
          </a:bodyPr>
          <a:lstStyle/>
          <a:p>
            <a:r>
              <a:rPr lang="en-GB" dirty="0" smtClean="0"/>
              <a:t>BG info on: Self-efficacy</a:t>
            </a:r>
            <a:endParaRPr lang="en-GB" dirty="0"/>
          </a:p>
        </p:txBody>
      </p:sp>
      <p:sp>
        <p:nvSpPr>
          <p:cNvPr id="4" name="TextBox 3"/>
          <p:cNvSpPr txBox="1"/>
          <p:nvPr/>
        </p:nvSpPr>
        <p:spPr>
          <a:xfrm>
            <a:off x="0" y="6237312"/>
            <a:ext cx="9144000" cy="246221"/>
          </a:xfrm>
          <a:prstGeom prst="rect">
            <a:avLst/>
          </a:prstGeom>
          <a:noFill/>
        </p:spPr>
        <p:txBody>
          <a:bodyPr wrap="square" rtlCol="0">
            <a:spAutoFit/>
          </a:bodyPr>
          <a:lstStyle/>
          <a:p>
            <a:r>
              <a:rPr lang="en-GB" sz="1000" dirty="0" smtClean="0"/>
              <a:t>(1) </a:t>
            </a:r>
            <a:r>
              <a:rPr lang="en-GB" sz="1000" dirty="0" err="1" smtClean="0"/>
              <a:t>Ormrod</a:t>
            </a:r>
            <a:r>
              <a:rPr lang="en-GB" sz="1000" dirty="0" smtClean="0"/>
              <a:t>, J. E. (2006). Educational psychology: Developing learners (5th ed.). Upper Saddle River, N.J.: Pearson/Merrill Prentice Hall</a:t>
            </a:r>
            <a:endParaRPr lang="en-GB" sz="1000"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r>
              <a:rPr lang="en-GB" sz="2000" dirty="0" smtClean="0"/>
              <a:t>The </a:t>
            </a:r>
            <a:r>
              <a:rPr lang="en-GB" sz="2000" b="1" dirty="0" smtClean="0"/>
              <a:t>Character Strengths and Virtues</a:t>
            </a:r>
            <a:r>
              <a:rPr lang="en-GB" sz="2000" dirty="0" smtClean="0"/>
              <a:t> (</a:t>
            </a:r>
            <a:r>
              <a:rPr lang="en-GB" sz="2000" b="1" dirty="0" smtClean="0"/>
              <a:t>CSV</a:t>
            </a:r>
            <a:r>
              <a:rPr lang="en-GB" sz="2000" dirty="0" smtClean="0"/>
              <a:t>) is a handbook of human strengths and virtues (positive trait or quality) and represents the first attempt on the part of the research community to identify and classify the positive psychological traits of human beings.</a:t>
            </a:r>
            <a:r>
              <a:rPr lang="en-GB" sz="2000" baseline="30000" dirty="0" smtClean="0"/>
              <a:t>[1]</a:t>
            </a:r>
          </a:p>
          <a:p>
            <a:pPr>
              <a:buNone/>
            </a:pPr>
            <a:endParaRPr lang="en-GB" sz="2000" baseline="30000" dirty="0" smtClean="0"/>
          </a:p>
          <a:p>
            <a:r>
              <a:rPr lang="en-GB" sz="2000" dirty="0" smtClean="0"/>
              <a:t>The CSV (first published in 2004) is intended to provide a </a:t>
            </a:r>
            <a:r>
              <a:rPr lang="en-GB" sz="2000" b="1" dirty="0" smtClean="0"/>
              <a:t>theoretical framework </a:t>
            </a:r>
            <a:r>
              <a:rPr lang="en-GB" sz="2000" dirty="0" smtClean="0"/>
              <a:t>to assist in developing practical applications for positive psychology. The CSV identifies </a:t>
            </a:r>
            <a:r>
              <a:rPr lang="en-GB" sz="2000" b="1" dirty="0" smtClean="0"/>
              <a:t>six classes of virtue</a:t>
            </a:r>
            <a:r>
              <a:rPr lang="en-GB" sz="2000" dirty="0" smtClean="0"/>
              <a:t> (i.e. "core virtues"), made up of </a:t>
            </a:r>
            <a:r>
              <a:rPr lang="en-GB" sz="2000" b="1" dirty="0" smtClean="0"/>
              <a:t>twenty-four measurable character strengths</a:t>
            </a:r>
            <a:r>
              <a:rPr lang="en-GB" sz="2000" dirty="0" smtClean="0"/>
              <a:t>.</a:t>
            </a:r>
          </a:p>
        </p:txBody>
      </p:sp>
      <p:sp>
        <p:nvSpPr>
          <p:cNvPr id="3" name="Title 2"/>
          <p:cNvSpPr>
            <a:spLocks noGrp="1"/>
          </p:cNvSpPr>
          <p:nvPr>
            <p:ph type="title"/>
          </p:nvPr>
        </p:nvSpPr>
        <p:spPr>
          <a:xfrm>
            <a:off x="0" y="274638"/>
            <a:ext cx="9144000" cy="1143000"/>
          </a:xfrm>
        </p:spPr>
        <p:txBody>
          <a:bodyPr>
            <a:normAutofit fontScale="90000"/>
          </a:bodyPr>
          <a:lstStyle/>
          <a:p>
            <a:r>
              <a:rPr lang="en-GB" dirty="0" smtClean="0"/>
              <a:t>Character Strengths and Virtues (CSV)</a:t>
            </a:r>
            <a:endParaRPr lang="en-GB" dirty="0"/>
          </a:p>
        </p:txBody>
      </p:sp>
      <p:sp>
        <p:nvSpPr>
          <p:cNvPr id="4" name="TextBox 3"/>
          <p:cNvSpPr txBox="1"/>
          <p:nvPr/>
        </p:nvSpPr>
        <p:spPr>
          <a:xfrm>
            <a:off x="0" y="6309320"/>
            <a:ext cx="9144000" cy="338554"/>
          </a:xfrm>
          <a:prstGeom prst="rect">
            <a:avLst/>
          </a:prstGeom>
          <a:noFill/>
        </p:spPr>
        <p:txBody>
          <a:bodyPr wrap="square" rtlCol="0">
            <a:spAutoFit/>
          </a:bodyPr>
          <a:lstStyle/>
          <a:p>
            <a:r>
              <a:rPr lang="en-GB" sz="800" dirty="0" smtClean="0"/>
              <a:t>(1) Peterson, Christopher; Seligman, Martin E. P. (2004). </a:t>
            </a:r>
            <a:r>
              <a:rPr lang="en-GB" sz="800" i="1" dirty="0" smtClean="0"/>
              <a:t>Character strengths and virtues: A handbook and classification.</a:t>
            </a:r>
            <a:r>
              <a:rPr lang="en-GB" sz="800" dirty="0" smtClean="0"/>
              <a:t>. Oxford: Oxford University Press.</a:t>
            </a:r>
          </a:p>
          <a:p>
            <a:endParaRPr lang="en-GB"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4954555"/>
          </a:xfrm>
        </p:spPr>
        <p:txBody>
          <a:bodyPr>
            <a:normAutofit lnSpcReduction="10000"/>
          </a:bodyPr>
          <a:lstStyle/>
          <a:p>
            <a:pPr>
              <a:buNone/>
            </a:pPr>
            <a:r>
              <a:rPr lang="en-GB" dirty="0" smtClean="0"/>
              <a:t>CSV defined character strengths as satisfying most of the following criteria:</a:t>
            </a:r>
          </a:p>
          <a:p>
            <a:pPr lvl="0"/>
            <a:r>
              <a:rPr lang="en-GB" dirty="0" smtClean="0"/>
              <a:t>Fulfilling, feel it within;</a:t>
            </a:r>
          </a:p>
          <a:p>
            <a:pPr lvl="0"/>
            <a:r>
              <a:rPr lang="en-GB" dirty="0" smtClean="0"/>
              <a:t>Intrinsically integrated within a person and valuable;</a:t>
            </a:r>
          </a:p>
          <a:p>
            <a:pPr lvl="0"/>
            <a:r>
              <a:rPr lang="en-GB" dirty="0" smtClean="0"/>
              <a:t>Trait-like, habitual patterns that are relatively constant over time;</a:t>
            </a:r>
          </a:p>
          <a:p>
            <a:pPr lvl="0"/>
            <a:r>
              <a:rPr lang="en-GB" dirty="0" smtClean="0"/>
              <a:t>Personified, admirable qualities personified by people made famous through stories, song, etc.;</a:t>
            </a:r>
          </a:p>
          <a:p>
            <a:pPr lvl="0"/>
            <a:r>
              <a:rPr lang="en-GB" dirty="0" smtClean="0"/>
              <a:t>Observable as a child;</a:t>
            </a:r>
          </a:p>
          <a:p>
            <a:pPr lvl="0"/>
            <a:r>
              <a:rPr lang="en-GB" dirty="0" smtClean="0"/>
              <a:t>Absent in some individuals;</a:t>
            </a:r>
          </a:p>
          <a:p>
            <a:pPr lvl="0"/>
            <a:r>
              <a:rPr lang="en-GB" dirty="0" smtClean="0"/>
              <a:t>Nurtured by societal norms and institutions.</a:t>
            </a:r>
          </a:p>
          <a:p>
            <a:endParaRPr lang="en-GB" dirty="0"/>
          </a:p>
        </p:txBody>
      </p:sp>
      <p:sp>
        <p:nvSpPr>
          <p:cNvPr id="3" name="Title 2"/>
          <p:cNvSpPr>
            <a:spLocks noGrp="1"/>
          </p:cNvSpPr>
          <p:nvPr>
            <p:ph type="title"/>
          </p:nvPr>
        </p:nvSpPr>
        <p:spPr>
          <a:xfrm>
            <a:off x="179512" y="116632"/>
            <a:ext cx="8229600" cy="1143000"/>
          </a:xfrm>
        </p:spPr>
        <p:txBody>
          <a:bodyPr>
            <a:normAutofit/>
          </a:bodyPr>
          <a:lstStyle/>
          <a:p>
            <a:r>
              <a:rPr lang="en-GB" dirty="0" smtClean="0"/>
              <a:t>The strengths and virtues</a:t>
            </a:r>
            <a:endParaRPr lang="en-GB" dirty="0"/>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The introduction of CSV suggests that these </a:t>
            </a:r>
            <a:r>
              <a:rPr lang="en-GB" b="1" dirty="0" smtClean="0"/>
              <a:t>six virtues </a:t>
            </a:r>
            <a:r>
              <a:rPr lang="en-GB" dirty="0" smtClean="0"/>
              <a:t>are considered good by the vast majority of cultures and throughout history and that these traits lead to increased happiness when practiced.</a:t>
            </a:r>
          </a:p>
          <a:p>
            <a:r>
              <a:rPr lang="en-GB" dirty="0" smtClean="0"/>
              <a:t>Each of the </a:t>
            </a:r>
            <a:r>
              <a:rPr lang="en-GB" b="1" dirty="0" smtClean="0"/>
              <a:t>twenty-four character traits </a:t>
            </a:r>
            <a:r>
              <a:rPr lang="en-GB" dirty="0" smtClean="0"/>
              <a:t>is defined behaviorally, with psychometric evidence demonstrating that it can be reliably measured.</a:t>
            </a:r>
          </a:p>
          <a:p>
            <a:r>
              <a:rPr lang="en-GB" b="1" dirty="0" smtClean="0"/>
              <a:t>Practical applications </a:t>
            </a:r>
            <a:r>
              <a:rPr lang="en-GB" dirty="0" smtClean="0"/>
              <a:t>of positive psychology include helping individuals and organizations correctly identify their strengths and use them to increase and sustain their respective levels of well-being.</a:t>
            </a:r>
          </a:p>
          <a:p>
            <a:r>
              <a:rPr lang="en-GB" dirty="0" smtClean="0"/>
              <a:t>other researchers have advocated grouping the 24 identified character traits into just </a:t>
            </a:r>
            <a:r>
              <a:rPr lang="en-GB" b="1" dirty="0" smtClean="0"/>
              <a:t>four classes </a:t>
            </a:r>
            <a:r>
              <a:rPr lang="en-GB" dirty="0" smtClean="0"/>
              <a:t>of strength (</a:t>
            </a:r>
            <a:r>
              <a:rPr lang="en-GB" b="1" dirty="0" smtClean="0"/>
              <a:t>Intellectual, Social, Temperance, Transcendent</a:t>
            </a:r>
            <a:r>
              <a:rPr lang="en-GB" dirty="0" smtClean="0"/>
              <a:t>).</a:t>
            </a:r>
          </a:p>
          <a:p>
            <a:endParaRPr lang="en-GB" dirty="0"/>
          </a:p>
        </p:txBody>
      </p:sp>
      <p:sp>
        <p:nvSpPr>
          <p:cNvPr id="3" name="Title 2"/>
          <p:cNvSpPr>
            <a:spLocks noGrp="1"/>
          </p:cNvSpPr>
          <p:nvPr>
            <p:ph type="title"/>
          </p:nvPr>
        </p:nvSpPr>
        <p:spPr/>
        <p:txBody>
          <a:bodyPr/>
          <a:lstStyle/>
          <a:p>
            <a:r>
              <a:rPr lang="en-GB" dirty="0" smtClean="0"/>
              <a:t>CSV Six Virtues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827992"/>
          </a:xfrm>
        </p:spPr>
        <p:txBody>
          <a:bodyPr>
            <a:normAutofit lnSpcReduction="10000"/>
          </a:bodyPr>
          <a:lstStyle/>
          <a:p>
            <a:pPr marL="624078" indent="-514350">
              <a:buFont typeface="+mj-lt"/>
              <a:buAutoNum type="arabicPeriod"/>
            </a:pPr>
            <a:r>
              <a:rPr lang="en-GB" b="1" dirty="0" smtClean="0"/>
              <a:t>Wisdom and Knowledge:</a:t>
            </a:r>
            <a:r>
              <a:rPr lang="en-GB" dirty="0" smtClean="0"/>
              <a:t> creativity, curiosity, open-mindedness, love of learning, perspective;</a:t>
            </a:r>
          </a:p>
          <a:p>
            <a:pPr marL="624078" indent="-514350">
              <a:buFont typeface="+mj-lt"/>
              <a:buAutoNum type="arabicPeriod"/>
            </a:pPr>
            <a:r>
              <a:rPr lang="en-GB" b="1" dirty="0" smtClean="0"/>
              <a:t>Courage:</a:t>
            </a:r>
            <a:r>
              <a:rPr lang="en-GB" dirty="0" smtClean="0"/>
              <a:t> bravery, persistence, integrity, zest;</a:t>
            </a:r>
          </a:p>
          <a:p>
            <a:pPr marL="624078" indent="-514350">
              <a:buFont typeface="+mj-lt"/>
              <a:buAutoNum type="arabicPeriod"/>
            </a:pPr>
            <a:r>
              <a:rPr lang="en-GB" b="1" dirty="0" smtClean="0"/>
              <a:t>Love and Humanity:</a:t>
            </a:r>
            <a:r>
              <a:rPr lang="en-GB" dirty="0" smtClean="0"/>
              <a:t> love, kindness, social intelligence;</a:t>
            </a:r>
          </a:p>
          <a:p>
            <a:pPr marL="624078" indent="-514350">
              <a:buFont typeface="+mj-lt"/>
              <a:buAutoNum type="arabicPeriod"/>
            </a:pPr>
            <a:r>
              <a:rPr lang="en-GB" b="1" dirty="0" smtClean="0"/>
              <a:t>Justice:</a:t>
            </a:r>
            <a:r>
              <a:rPr lang="en-GB" dirty="0" smtClean="0"/>
              <a:t> citizenship, fairness, leadership;</a:t>
            </a:r>
          </a:p>
          <a:p>
            <a:pPr marL="624078" indent="-514350">
              <a:buFont typeface="+mj-lt"/>
              <a:buAutoNum type="arabicPeriod"/>
            </a:pPr>
            <a:r>
              <a:rPr lang="en-GB" b="1" dirty="0" smtClean="0"/>
              <a:t>Temperance:</a:t>
            </a:r>
            <a:r>
              <a:rPr lang="en-GB" dirty="0" smtClean="0"/>
              <a:t> forgiveness and mercy, humility, prudence, self control;</a:t>
            </a:r>
          </a:p>
          <a:p>
            <a:pPr marL="624078" indent="-514350">
              <a:buFont typeface="+mj-lt"/>
              <a:buAutoNum type="arabicPeriod"/>
            </a:pPr>
            <a:r>
              <a:rPr lang="en-GB" b="1" dirty="0" smtClean="0"/>
              <a:t>Spirituality and Transcendence:</a:t>
            </a:r>
            <a:r>
              <a:rPr lang="en-GB" dirty="0" smtClean="0"/>
              <a:t> appreciation of beauty and excellence, gratitude, hope, humor, spirituality.</a:t>
            </a:r>
          </a:p>
          <a:p>
            <a:endParaRPr lang="en-GB" dirty="0"/>
          </a:p>
        </p:txBody>
      </p:sp>
      <p:sp>
        <p:nvSpPr>
          <p:cNvPr id="3" name="Title 2"/>
          <p:cNvSpPr>
            <a:spLocks noGrp="1"/>
          </p:cNvSpPr>
          <p:nvPr>
            <p:ph type="title"/>
          </p:nvPr>
        </p:nvSpPr>
        <p:spPr>
          <a:xfrm>
            <a:off x="107504" y="404664"/>
            <a:ext cx="8496944" cy="936104"/>
          </a:xfrm>
        </p:spPr>
        <p:txBody>
          <a:bodyPr>
            <a:normAutofit/>
          </a:bodyPr>
          <a:lstStyle/>
          <a:p>
            <a:r>
              <a:rPr lang="en-GB" dirty="0" smtClean="0"/>
              <a:t>6 Virtues &amp; 24 Strengths:</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96752"/>
            <a:ext cx="8964488" cy="4810539"/>
          </a:xfrm>
        </p:spPr>
        <p:txBody>
          <a:bodyPr>
            <a:normAutofit fontScale="85000" lnSpcReduction="10000"/>
          </a:bodyPr>
          <a:lstStyle/>
          <a:p>
            <a:r>
              <a:rPr lang="en-GB" b="1" dirty="0" smtClean="0"/>
              <a:t>Play</a:t>
            </a:r>
            <a:r>
              <a:rPr lang="en-GB" dirty="0" smtClean="0"/>
              <a:t> is a term employed in psychology to describe a range of </a:t>
            </a:r>
            <a:r>
              <a:rPr lang="en-GB" b="1" dirty="0" smtClean="0"/>
              <a:t>intrinsically motivated</a:t>
            </a:r>
            <a:r>
              <a:rPr lang="en-GB" dirty="0" smtClean="0"/>
              <a:t> activities normally associated with recreational pleasure and enjoyment.</a:t>
            </a:r>
            <a:endParaRPr lang="en-GB" baseline="30000" dirty="0" smtClean="0"/>
          </a:p>
          <a:p>
            <a:r>
              <a:rPr lang="en-GB" dirty="0" smtClean="0"/>
              <a:t>Play has commonly been associated with children and juvenile-level activities, but play is a very useful adult activity.</a:t>
            </a:r>
          </a:p>
          <a:p>
            <a:r>
              <a:rPr lang="en-GB" dirty="0" smtClean="0"/>
              <a:t>The player can be </a:t>
            </a:r>
            <a:r>
              <a:rPr lang="en-GB" b="1" dirty="0" smtClean="0"/>
              <a:t>intently focused </a:t>
            </a:r>
            <a:r>
              <a:rPr lang="en-GB" dirty="0" smtClean="0"/>
              <a:t>on his or her objective, particularly when goal-oriented, as in a game. </a:t>
            </a:r>
          </a:p>
          <a:p>
            <a:r>
              <a:rPr lang="en-GB" dirty="0" smtClean="0"/>
              <a:t>Play can range from relaxed free-spirited and spontaneous to planned and structured achievement of a task.</a:t>
            </a:r>
          </a:p>
          <a:p>
            <a:r>
              <a:rPr lang="en-GB" dirty="0" smtClean="0"/>
              <a:t>Play can increase learning productivity and positive experiences. </a:t>
            </a:r>
          </a:p>
          <a:p>
            <a:r>
              <a:rPr lang="en-GB" b="1" dirty="0" smtClean="0"/>
              <a:t>NOTE: </a:t>
            </a:r>
            <a:r>
              <a:rPr lang="en-GB" dirty="0" smtClean="0"/>
              <a:t>More on the relation between Positivity Play &amp; Productivity next week :  )</a:t>
            </a:r>
          </a:p>
          <a:p>
            <a:pPr>
              <a:buNone/>
            </a:pPr>
            <a:endParaRPr lang="en-GB" dirty="0" smtClean="0"/>
          </a:p>
          <a:p>
            <a:endParaRPr lang="en-GB" dirty="0"/>
          </a:p>
        </p:txBody>
      </p:sp>
      <p:sp>
        <p:nvSpPr>
          <p:cNvPr id="3" name="Title 2"/>
          <p:cNvSpPr>
            <a:spLocks noGrp="1"/>
          </p:cNvSpPr>
          <p:nvPr>
            <p:ph type="title"/>
          </p:nvPr>
        </p:nvSpPr>
        <p:spPr>
          <a:xfrm>
            <a:off x="323528" y="44624"/>
            <a:ext cx="8229600" cy="1143000"/>
          </a:xfrm>
        </p:spPr>
        <p:txBody>
          <a:bodyPr/>
          <a:lstStyle/>
          <a:p>
            <a:r>
              <a:rPr lang="en-GB" dirty="0" smtClean="0"/>
              <a:t>Play</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08720"/>
            <a:ext cx="8964488" cy="5256584"/>
          </a:xfrm>
        </p:spPr>
        <p:txBody>
          <a:bodyPr>
            <a:normAutofit fontScale="92500" lnSpcReduction="20000"/>
          </a:bodyPr>
          <a:lstStyle/>
          <a:p>
            <a:r>
              <a:rPr lang="en-GB" dirty="0" smtClean="0"/>
              <a:t>The </a:t>
            </a:r>
            <a:r>
              <a:rPr lang="en-GB" b="1" dirty="0" smtClean="0"/>
              <a:t>Values in Action Inventory of Strengths</a:t>
            </a:r>
            <a:r>
              <a:rPr lang="en-GB" dirty="0" smtClean="0"/>
              <a:t> (</a:t>
            </a:r>
            <a:r>
              <a:rPr lang="en-GB" b="1" dirty="0" smtClean="0"/>
              <a:t>VIA-IS</a:t>
            </a:r>
            <a:r>
              <a:rPr lang="en-GB" dirty="0" smtClean="0"/>
              <a:t>) is a psychological assessment measure designed to </a:t>
            </a:r>
            <a:r>
              <a:rPr lang="en-GB" b="1" dirty="0" smtClean="0"/>
              <a:t>identify an individual’s profile of character strengths</a:t>
            </a:r>
            <a:r>
              <a:rPr lang="en-GB" dirty="0" smtClean="0"/>
              <a:t>. </a:t>
            </a:r>
          </a:p>
          <a:p>
            <a:r>
              <a:rPr lang="en-GB" dirty="0" smtClean="0"/>
              <a:t>It was created by Christopher Peterson and Martin Seligman, in order to </a:t>
            </a:r>
            <a:r>
              <a:rPr lang="en-GB" dirty="0" err="1" smtClean="0"/>
              <a:t>operationalize</a:t>
            </a:r>
            <a:r>
              <a:rPr lang="en-GB" dirty="0" smtClean="0"/>
              <a:t> their </a:t>
            </a:r>
            <a:r>
              <a:rPr lang="en-GB" b="1" dirty="0" smtClean="0"/>
              <a:t>Character Strengths and Virtues Handbook (CSV).</a:t>
            </a:r>
            <a:r>
              <a:rPr lang="en-GB" dirty="0" smtClean="0"/>
              <a:t> </a:t>
            </a:r>
          </a:p>
          <a:p>
            <a:r>
              <a:rPr lang="en-GB" dirty="0" smtClean="0"/>
              <a:t>As we’ve seen the CSV classifies </a:t>
            </a:r>
            <a:r>
              <a:rPr lang="en-GB" b="1" dirty="0" smtClean="0"/>
              <a:t>positive human strengths</a:t>
            </a:r>
            <a:r>
              <a:rPr lang="en-GB" dirty="0" smtClean="0"/>
              <a:t>.</a:t>
            </a:r>
            <a:endParaRPr lang="en-GB" baseline="30000" dirty="0" smtClean="0"/>
          </a:p>
          <a:p>
            <a:r>
              <a:rPr lang="en-GB" dirty="0" smtClean="0"/>
              <a:t>Moreover, the CSV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This aligned with the overall goal of positive psychology which aims to make people’s lives more fulfilling, Notably, the VIA-IS is the tool by which people can identify their own positive strengths and learn how to capitalize on them.</a:t>
            </a:r>
            <a:r>
              <a:rPr lang="en-GB" baseline="30000" dirty="0" smtClean="0">
                <a:hlinkClick r:id="rId2"/>
              </a:rPr>
              <a:t>[2]</a:t>
            </a:r>
            <a:endParaRPr lang="en-GB" dirty="0" smtClean="0"/>
          </a:p>
          <a:p>
            <a:endParaRPr lang="en-GB" dirty="0"/>
          </a:p>
        </p:txBody>
      </p:sp>
      <p:sp>
        <p:nvSpPr>
          <p:cNvPr id="3" name="Title 2"/>
          <p:cNvSpPr>
            <a:spLocks noGrp="1"/>
          </p:cNvSpPr>
          <p:nvPr>
            <p:ph type="title"/>
          </p:nvPr>
        </p:nvSpPr>
        <p:spPr>
          <a:xfrm>
            <a:off x="0" y="476672"/>
            <a:ext cx="9144000" cy="576064"/>
          </a:xfrm>
        </p:spPr>
        <p:txBody>
          <a:bodyPr>
            <a:noAutofit/>
          </a:bodyPr>
          <a:lstStyle/>
          <a:p>
            <a:r>
              <a:rPr lang="en-GB" sz="3200" b="0" dirty="0" smtClean="0"/>
              <a:t>VIAIS Values in Action Inventory of Strengths</a:t>
            </a:r>
            <a:br>
              <a:rPr lang="en-GB" sz="3200" b="0" dirty="0" smtClean="0"/>
            </a:br>
            <a:endParaRPr lang="en-GB" sz="32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Positive psychology </a:t>
            </a:r>
            <a:r>
              <a:rPr lang="en-GB" dirty="0" smtClean="0"/>
              <a:t>aims to make people’s lives more fulfilling;</a:t>
            </a:r>
          </a:p>
          <a:p>
            <a:r>
              <a:rPr lang="en-GB" dirty="0" smtClean="0"/>
              <a:t>the CSV </a:t>
            </a:r>
            <a:r>
              <a:rPr lang="en-GB" b="1" dirty="0" smtClean="0"/>
              <a:t>Character Strengths and Virtues Handbook </a:t>
            </a:r>
            <a:r>
              <a:rPr lang="en-GB" dirty="0" smtClean="0"/>
              <a:t>by Martin Seligman is </a:t>
            </a:r>
            <a:r>
              <a:rPr lang="en-GB" dirty="0" err="1" smtClean="0"/>
              <a:t>centered</a:t>
            </a:r>
            <a:r>
              <a:rPr lang="en-GB" dirty="0" smtClean="0"/>
              <a:t> on </a:t>
            </a:r>
            <a:r>
              <a:rPr lang="en-GB" b="1" dirty="0" smtClean="0"/>
              <a:t>helping people recognize and build upon their strengths</a:t>
            </a:r>
            <a:r>
              <a:rPr lang="en-GB" dirty="0" smtClean="0"/>
              <a:t>. </a:t>
            </a:r>
          </a:p>
          <a:p>
            <a:r>
              <a:rPr lang="en-GB" dirty="0" smtClean="0"/>
              <a:t>the VIA-IS is the </a:t>
            </a:r>
            <a:r>
              <a:rPr lang="en-GB" b="1" dirty="0" smtClean="0"/>
              <a:t>tool</a:t>
            </a:r>
            <a:r>
              <a:rPr lang="en-GB" dirty="0" smtClean="0"/>
              <a:t> by which people can identify their own positive strengths and learn how to capitalize on them.</a:t>
            </a:r>
          </a:p>
          <a:p>
            <a:endParaRPr lang="en-GB" dirty="0"/>
          </a:p>
        </p:txBody>
      </p:sp>
      <p:sp>
        <p:nvSpPr>
          <p:cNvPr id="3" name="Title 2"/>
          <p:cNvSpPr>
            <a:spLocks noGrp="1"/>
          </p:cNvSpPr>
          <p:nvPr>
            <p:ph type="title"/>
          </p:nvPr>
        </p:nvSpPr>
        <p:spPr/>
        <p:txBody>
          <a:bodyPr/>
          <a:lstStyle/>
          <a:p>
            <a:r>
              <a:rPr lang="en-GB" dirty="0" smtClean="0"/>
              <a:t>Key points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980728"/>
            <a:ext cx="9144000" cy="4824536"/>
          </a:xfrm>
        </p:spPr>
        <p:txBody>
          <a:bodyPr>
            <a:noAutofit/>
          </a:bodyPr>
          <a:lstStyle/>
          <a:p>
            <a:r>
              <a:rPr lang="en-GB" sz="2100" dirty="0" smtClean="0"/>
              <a:t>The VIA-IS is the </a:t>
            </a:r>
            <a:r>
              <a:rPr lang="en-GB" sz="2100" b="1" dirty="0" smtClean="0"/>
              <a:t>tool</a:t>
            </a:r>
            <a:r>
              <a:rPr lang="en-GB" sz="2100" dirty="0" smtClean="0"/>
              <a:t> by which people can </a:t>
            </a:r>
            <a:r>
              <a:rPr lang="en-GB" sz="2100" b="1" dirty="0" smtClean="0"/>
              <a:t>identify their own positive strengths and learn how to capitalize on them</a:t>
            </a:r>
            <a:r>
              <a:rPr lang="en-GB" sz="2100" dirty="0" smtClean="0"/>
              <a:t>. </a:t>
            </a:r>
          </a:p>
          <a:p>
            <a:r>
              <a:rPr lang="en-GB" sz="2100" dirty="0" smtClean="0"/>
              <a:t>Its structure is </a:t>
            </a:r>
            <a:r>
              <a:rPr lang="en-GB" sz="2100" dirty="0" err="1" smtClean="0"/>
              <a:t>modeled</a:t>
            </a:r>
            <a:r>
              <a:rPr lang="en-GB" sz="2100" dirty="0" smtClean="0"/>
              <a:t> after the Gallup Organization’s </a:t>
            </a:r>
            <a:r>
              <a:rPr lang="en-GB" sz="2100" dirty="0" err="1" smtClean="0"/>
              <a:t>StrengthsFinder</a:t>
            </a:r>
            <a:r>
              <a:rPr lang="en-GB" sz="2100" dirty="0" smtClean="0"/>
              <a:t> measure.</a:t>
            </a:r>
          </a:p>
          <a:p>
            <a:r>
              <a:rPr lang="en-GB" sz="2100" b="1" dirty="0" smtClean="0"/>
              <a:t>Gallup, Inc.</a:t>
            </a:r>
            <a:r>
              <a:rPr lang="en-GB" sz="2100" dirty="0" smtClean="0"/>
              <a:t>, is primarily a research-based performance-management consulting company. Some of Gallup's key practice areas are - employee engagement, customer engagement and well-being. Gallup has more than 40 offices in 27 countries. World headquarters are in Washington, D.C.</a:t>
            </a:r>
          </a:p>
          <a:p>
            <a:r>
              <a:rPr lang="en-GB" sz="2100" dirty="0" smtClean="0"/>
              <a:t>On average, an individual will complete the VIA-IS in 30 to 40 minutes.</a:t>
            </a:r>
            <a:endParaRPr lang="en-GB" sz="2100" baseline="30000" dirty="0" smtClean="0"/>
          </a:p>
          <a:p>
            <a:r>
              <a:rPr lang="en-GB" sz="2100" dirty="0" smtClean="0"/>
              <a:t>Since 2001, the survey is available on-line for free.</a:t>
            </a:r>
          </a:p>
          <a:p>
            <a:r>
              <a:rPr lang="en-GB" sz="2100" dirty="0" smtClean="0"/>
              <a:t>Participants are instructed to answer each item on the VIA-IS in terms of “whether the statement describes what you are like”.</a:t>
            </a:r>
            <a:endParaRPr lang="en-GB" sz="2100" dirty="0"/>
          </a:p>
        </p:txBody>
      </p:sp>
      <p:sp>
        <p:nvSpPr>
          <p:cNvPr id="3" name="Title 2"/>
          <p:cNvSpPr>
            <a:spLocks noGrp="1"/>
          </p:cNvSpPr>
          <p:nvPr>
            <p:ph type="title"/>
          </p:nvPr>
        </p:nvSpPr>
        <p:spPr>
          <a:xfrm>
            <a:off x="107504" y="188640"/>
            <a:ext cx="8568952" cy="720080"/>
          </a:xfrm>
        </p:spPr>
        <p:txBody>
          <a:bodyPr>
            <a:normAutofit fontScale="90000"/>
          </a:bodyPr>
          <a:lstStyle/>
          <a:p>
            <a:r>
              <a:rPr lang="en-GB" dirty="0" smtClean="0"/>
              <a:t>VIA-IS  Strengths Assessment tool</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Guess what we’re doing in this week’s tutorial? 	; o )</a:t>
            </a:r>
            <a:endParaRPr lang="en-GB" dirty="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lstStyle/>
          <a:p>
            <a:r>
              <a:rPr lang="en-GB" dirty="0" smtClean="0"/>
              <a:t>Pronounce:</a:t>
            </a:r>
          </a:p>
          <a:p>
            <a:endParaRPr lang="en-GB" dirty="0" smtClean="0"/>
          </a:p>
          <a:p>
            <a:pPr>
              <a:buNone/>
            </a:pPr>
            <a:r>
              <a:rPr lang="en-GB" sz="2300" dirty="0" smtClean="0"/>
              <a:t>Llanfairpwllgwyngyllgogerychwyrndrobwllllantysiliogogogoch</a:t>
            </a:r>
          </a:p>
          <a:p>
            <a:pPr>
              <a:buNone/>
            </a:pPr>
            <a:endParaRPr lang="en-GB" sz="2300" dirty="0" smtClean="0"/>
          </a:p>
          <a:p>
            <a:pPr algn="ctr">
              <a:buNone/>
            </a:pPr>
            <a:r>
              <a:rPr lang="en-GB" sz="2300" dirty="0" smtClean="0"/>
              <a:t>:  )</a:t>
            </a:r>
          </a:p>
          <a:p>
            <a:pPr algn="ctr">
              <a:buNone/>
            </a:pPr>
            <a:endParaRPr lang="en-GB" sz="2300" dirty="0" smtClean="0"/>
          </a:p>
          <a:p>
            <a:pPr algn="ctr">
              <a:buNone/>
            </a:pPr>
            <a:r>
              <a:rPr lang="en-GB" sz="2300" dirty="0" smtClean="0">
                <a:hlinkClick r:id="rId2"/>
              </a:rPr>
              <a:t>*</a:t>
            </a:r>
            <a:endParaRPr lang="en-GB" sz="2300" dirty="0" smtClean="0"/>
          </a:p>
        </p:txBody>
      </p:sp>
      <p:sp>
        <p:nvSpPr>
          <p:cNvPr id="3" name="Title 2"/>
          <p:cNvSpPr>
            <a:spLocks noGrp="1"/>
          </p:cNvSpPr>
          <p:nvPr>
            <p:ph type="title"/>
          </p:nvPr>
        </p:nvSpPr>
        <p:spPr/>
        <p:txBody>
          <a:bodyPr/>
          <a:lstStyle/>
          <a:p>
            <a:r>
              <a:rPr lang="en-GB" dirty="0" smtClean="0"/>
              <a:t>Activity:</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descr="C:\Users\James Williams\AppData\Local\Microsoft\Windows\Temporary Internet Files\Content.IE5\73Z2SIFX\MC900116362[1].wmf"/>
          <p:cNvPicPr>
            <a:picLocks noChangeAspect="1" noChangeArrowheads="1"/>
          </p:cNvPicPr>
          <p:nvPr/>
        </p:nvPicPr>
        <p:blipFill>
          <a:blip r:embed="rId2" cstate="print"/>
          <a:srcRect/>
          <a:stretch>
            <a:fillRect/>
          </a:stretch>
        </p:blipFill>
        <p:spPr bwMode="auto">
          <a:xfrm>
            <a:off x="3707904" y="2780928"/>
            <a:ext cx="1774850" cy="798271"/>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200" b="1" dirty="0" smtClean="0"/>
              <a:t>Wisdom and Knowledge</a:t>
            </a:r>
            <a:r>
              <a:rPr lang="en-GB" sz="2200" dirty="0" smtClean="0"/>
              <a:t> (strengths that involve the acquisition and use of knowledge) </a:t>
            </a:r>
          </a:p>
          <a:p>
            <a:pPr marL="624078" lvl="0" indent="-514350">
              <a:buNone/>
            </a:pPr>
            <a:endParaRPr lang="en-GB" sz="2200" dirty="0" smtClean="0"/>
          </a:p>
          <a:p>
            <a:pPr lvl="1"/>
            <a:r>
              <a:rPr lang="en-GB" sz="2200" b="1" dirty="0" smtClean="0"/>
              <a:t>Creativity</a:t>
            </a:r>
            <a:r>
              <a:rPr lang="en-GB" sz="2200" dirty="0" smtClean="0"/>
              <a:t> (personified for example by Albert Einstein)</a:t>
            </a:r>
          </a:p>
          <a:p>
            <a:pPr lvl="1"/>
            <a:r>
              <a:rPr lang="en-GB" sz="2200" b="1" dirty="0" smtClean="0"/>
              <a:t>Curiosity</a:t>
            </a:r>
            <a:r>
              <a:rPr lang="en-GB" sz="2200" dirty="0" smtClean="0"/>
              <a:t> (personified for example by John C. Lilly)</a:t>
            </a:r>
          </a:p>
          <a:p>
            <a:pPr lvl="1"/>
            <a:r>
              <a:rPr lang="en-GB" sz="2200" b="1" dirty="0" smtClean="0"/>
              <a:t>Open-mindedness</a:t>
            </a:r>
            <a:r>
              <a:rPr lang="en-GB" sz="2200" dirty="0" smtClean="0"/>
              <a:t> (personified for example by William James)</a:t>
            </a:r>
          </a:p>
          <a:p>
            <a:pPr lvl="1"/>
            <a:r>
              <a:rPr lang="en-GB" sz="2200" b="1" dirty="0" smtClean="0"/>
              <a:t>Love of learning</a:t>
            </a:r>
            <a:r>
              <a:rPr lang="en-GB" sz="2200" dirty="0" smtClean="0"/>
              <a:t> (personified for example by Benjamin Franklin)</a:t>
            </a:r>
          </a:p>
          <a:p>
            <a:pPr lvl="1"/>
            <a:r>
              <a:rPr lang="en-GB" sz="2200" b="1" dirty="0" smtClean="0"/>
              <a:t>Perspective and wisdom</a:t>
            </a:r>
            <a:r>
              <a:rPr lang="en-GB" sz="2200" dirty="0" smtClean="0"/>
              <a:t> (personified for example by Ann Landers): the coordination of "knowledge and experience" and "its deliberate use to improve wellbeing."</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1. Wisdom</a:t>
            </a:r>
            <a:r>
              <a:rPr kumimoji="0" lang="en-GB" sz="4100" b="1" i="0" u="none" strike="noStrike" kern="1200" cap="none" spc="0" normalizeH="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and Knowledge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Courage</a:t>
            </a:r>
            <a:r>
              <a:rPr lang="en-GB" sz="2800" dirty="0" smtClean="0"/>
              <a:t> (strengths that allow one to accomplish goals in the face of opposition) </a:t>
            </a:r>
          </a:p>
          <a:p>
            <a:pPr marL="624078" lvl="0" indent="-514350">
              <a:buNone/>
            </a:pPr>
            <a:endParaRPr lang="en-GB" sz="2800" dirty="0" smtClean="0"/>
          </a:p>
          <a:p>
            <a:pPr lvl="1"/>
            <a:r>
              <a:rPr lang="en-GB" sz="2400" b="1" dirty="0" smtClean="0"/>
              <a:t>Bravery</a:t>
            </a:r>
            <a:r>
              <a:rPr lang="en-GB" sz="2400" dirty="0" smtClean="0"/>
              <a:t> (personified for example by Ernest </a:t>
            </a:r>
            <a:r>
              <a:rPr lang="en-GB" sz="2400" dirty="0" err="1" smtClean="0"/>
              <a:t>Shackleton</a:t>
            </a:r>
            <a:r>
              <a:rPr lang="en-GB" sz="2400" dirty="0" smtClean="0"/>
              <a:t>)</a:t>
            </a:r>
          </a:p>
          <a:p>
            <a:pPr lvl="1"/>
            <a:r>
              <a:rPr lang="en-GB" sz="2400" b="1" dirty="0" smtClean="0"/>
              <a:t>Persistence</a:t>
            </a:r>
            <a:r>
              <a:rPr lang="en-GB" sz="2400" dirty="0" smtClean="0"/>
              <a:t> (personified for example by John D. Rockefeller)</a:t>
            </a:r>
          </a:p>
          <a:p>
            <a:pPr lvl="1"/>
            <a:r>
              <a:rPr lang="en-GB" sz="2400" b="1" dirty="0" smtClean="0"/>
              <a:t>Integrity</a:t>
            </a:r>
            <a:r>
              <a:rPr lang="en-GB" sz="2400" dirty="0" smtClean="0"/>
              <a:t> (personified for example by Sojourner Truth)</a:t>
            </a:r>
          </a:p>
          <a:p>
            <a:pPr lvl="1"/>
            <a:r>
              <a:rPr lang="en-GB" sz="2400" b="1" dirty="0" smtClean="0"/>
              <a:t>Vitality</a:t>
            </a:r>
            <a:r>
              <a:rPr lang="en-GB" sz="2400" dirty="0" smtClean="0"/>
              <a:t> (personified for example by the Dalai Lama)</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2. Courage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marL="624078" indent="-514350"/>
            <a:r>
              <a:rPr lang="en-GB" sz="2800" b="1" dirty="0" smtClean="0"/>
              <a:t>Humanity</a:t>
            </a:r>
            <a:r>
              <a:rPr lang="en-GB" sz="2800" dirty="0" smtClean="0"/>
              <a:t> (strengths of tending and befriending others) </a:t>
            </a:r>
          </a:p>
          <a:p>
            <a:pPr marL="624078" lvl="0" indent="-514350">
              <a:buNone/>
            </a:pPr>
            <a:endParaRPr lang="en-GB" sz="2800" dirty="0" smtClean="0"/>
          </a:p>
          <a:p>
            <a:pPr lvl="1"/>
            <a:r>
              <a:rPr lang="en-GB" sz="2400" b="1" dirty="0" smtClean="0"/>
              <a:t>Love</a:t>
            </a:r>
            <a:r>
              <a:rPr lang="en-GB" sz="2400" dirty="0" smtClean="0"/>
              <a:t> (personified for example by Romeo and Juliet)</a:t>
            </a:r>
          </a:p>
          <a:p>
            <a:pPr lvl="1"/>
            <a:r>
              <a:rPr lang="en-GB" sz="2400" b="1" dirty="0" smtClean="0"/>
              <a:t>Kindness</a:t>
            </a:r>
            <a:r>
              <a:rPr lang="en-GB" sz="2400" dirty="0" smtClean="0"/>
              <a:t> (personified for example by Cicely Saunders)</a:t>
            </a:r>
          </a:p>
          <a:p>
            <a:pPr lvl="1"/>
            <a:r>
              <a:rPr lang="en-GB" sz="2400" b="1" dirty="0" smtClean="0"/>
              <a:t>Social</a:t>
            </a:r>
            <a:r>
              <a:rPr lang="en-GB" sz="2400" dirty="0" smtClean="0"/>
              <a:t> </a:t>
            </a:r>
            <a:r>
              <a:rPr lang="en-GB" sz="2400" b="1" dirty="0" smtClean="0"/>
              <a:t>intelligence</a:t>
            </a:r>
            <a:r>
              <a:rPr lang="en-GB" sz="2400" dirty="0" smtClean="0"/>
              <a:t> (personified for example by Robert Kennedy)</a:t>
            </a:r>
          </a:p>
          <a:p>
            <a:pPr>
              <a:buNone/>
            </a:pPr>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a:solidFill>
                  <a:schemeClr val="tx2"/>
                </a:solidFill>
                <a:effectLst>
                  <a:outerShdw blurRad="31750" dist="25400" dir="5400000" algn="tl" rotWithShape="0">
                    <a:srgbClr val="000000">
                      <a:alpha val="25000"/>
                    </a:srgbClr>
                  </a:outerShdw>
                </a:effectLst>
                <a:latin typeface="+mj-lt"/>
                <a:ea typeface="+mj-ea"/>
                <a:cs typeface="+mj-cs"/>
              </a:rPr>
              <a:t>3</a:t>
            </a:r>
            <a:r>
              <a:rPr kumimoji="0" lang="en-GB" sz="4100" b="1" i="0" u="none" strike="noStrike" kern="1200" cap="none" spc="0" normalizeH="0" baseline="0" noProof="0" dirty="0" smtClean="0">
                <a:ln>
                  <a:noFill/>
                </a:ln>
                <a:solidFill>
                  <a:schemeClr val="tx2"/>
                </a:solidFill>
                <a:effectLst>
                  <a:outerShdw blurRad="31750" dist="25400" dir="5400000" algn="tl" rotWithShape="0">
                    <a:srgbClr val="000000">
                      <a:alpha val="25000"/>
                    </a:srgbClr>
                  </a:outerShdw>
                </a:effectLst>
                <a:uLnTx/>
                <a:uFillTx/>
                <a:latin typeface="+mj-lt"/>
                <a:ea typeface="+mj-ea"/>
                <a:cs typeface="+mj-cs"/>
              </a:rPr>
              <a:t>. Humanity</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Justice</a:t>
            </a:r>
            <a:r>
              <a:rPr lang="en-GB" sz="2800" dirty="0" smtClean="0"/>
              <a:t> (strengths that build healthy community) </a:t>
            </a:r>
          </a:p>
          <a:p>
            <a:pPr lvl="0">
              <a:buNone/>
            </a:pPr>
            <a:endParaRPr lang="en-GB" sz="2800" dirty="0" smtClean="0"/>
          </a:p>
          <a:p>
            <a:pPr lvl="1"/>
            <a:r>
              <a:rPr lang="en-GB" sz="2400" b="1" dirty="0" smtClean="0"/>
              <a:t>Active citizenship </a:t>
            </a:r>
            <a:r>
              <a:rPr lang="en-GB" sz="2400" dirty="0" smtClean="0"/>
              <a:t>/ social responsibility / loyalty / teamwork (personified for example by Sam </a:t>
            </a:r>
            <a:r>
              <a:rPr lang="en-GB" sz="2400" dirty="0" err="1" smtClean="0"/>
              <a:t>Nzima</a:t>
            </a:r>
            <a:r>
              <a:rPr lang="en-GB" sz="2400" dirty="0" smtClean="0"/>
              <a:t>)</a:t>
            </a:r>
          </a:p>
          <a:p>
            <a:pPr lvl="1"/>
            <a:r>
              <a:rPr lang="en-GB" sz="2400" b="1" dirty="0" smtClean="0"/>
              <a:t>Fairness</a:t>
            </a:r>
            <a:r>
              <a:rPr lang="en-GB" sz="2400" dirty="0" smtClean="0"/>
              <a:t> (personified for example by Mohandas Gandhi)</a:t>
            </a:r>
          </a:p>
          <a:p>
            <a:pPr lvl="1"/>
            <a:r>
              <a:rPr lang="en-GB" sz="2400" b="1" dirty="0" smtClean="0"/>
              <a:t>Leadership</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4. Justice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Temperance</a:t>
            </a:r>
            <a:r>
              <a:rPr lang="en-GB" sz="2800" dirty="0" smtClean="0"/>
              <a:t> (strengths that protect against excess) </a:t>
            </a:r>
          </a:p>
          <a:p>
            <a:pPr lvl="0">
              <a:buNone/>
            </a:pPr>
            <a:endParaRPr lang="en-GB" sz="2800" dirty="0" smtClean="0"/>
          </a:p>
          <a:p>
            <a:pPr lvl="1"/>
            <a:r>
              <a:rPr lang="en-GB" sz="2400" b="1" dirty="0" smtClean="0"/>
              <a:t>Forgiveness</a:t>
            </a:r>
            <a:r>
              <a:rPr lang="en-GB" sz="2400" dirty="0" smtClean="0"/>
              <a:t> </a:t>
            </a:r>
            <a:r>
              <a:rPr lang="en-GB" sz="2400" b="1" dirty="0" smtClean="0"/>
              <a:t>and</a:t>
            </a:r>
            <a:r>
              <a:rPr lang="en-GB" sz="2400" dirty="0" smtClean="0"/>
              <a:t> </a:t>
            </a:r>
            <a:r>
              <a:rPr lang="en-GB" sz="2400" b="1" dirty="0" smtClean="0"/>
              <a:t>mercy</a:t>
            </a:r>
            <a:r>
              <a:rPr lang="en-GB" sz="2400" dirty="0" smtClean="0"/>
              <a:t> (personified for example by Pope John Paul II)</a:t>
            </a:r>
          </a:p>
          <a:p>
            <a:pPr lvl="1"/>
            <a:r>
              <a:rPr lang="en-GB" sz="2400" b="1" dirty="0" smtClean="0"/>
              <a:t>Humility</a:t>
            </a:r>
            <a:r>
              <a:rPr lang="en-GB" sz="2400" dirty="0" smtClean="0"/>
              <a:t> </a:t>
            </a:r>
            <a:r>
              <a:rPr lang="en-GB" sz="2400" b="1" dirty="0" smtClean="0"/>
              <a:t>and</a:t>
            </a:r>
            <a:r>
              <a:rPr lang="en-GB" sz="2400" dirty="0" smtClean="0"/>
              <a:t> </a:t>
            </a:r>
            <a:r>
              <a:rPr lang="en-GB" sz="2400" b="1" dirty="0" smtClean="0"/>
              <a:t>modesty</a:t>
            </a:r>
            <a:r>
              <a:rPr lang="en-GB" sz="2400" dirty="0" smtClean="0"/>
              <a:t> (personified for example by Bill W., co-founder of Alcoholics Anonymous)</a:t>
            </a:r>
          </a:p>
          <a:p>
            <a:pPr lvl="1"/>
            <a:r>
              <a:rPr lang="en-GB" sz="2400" b="1" dirty="0" smtClean="0"/>
              <a:t>Prudence</a:t>
            </a:r>
            <a:r>
              <a:rPr lang="en-GB" sz="2400" dirty="0" smtClean="0"/>
              <a:t>, self-discipline through reason (personified for example by Fred </a:t>
            </a:r>
            <a:r>
              <a:rPr lang="en-GB" sz="2400" dirty="0" err="1" smtClean="0"/>
              <a:t>Soper</a:t>
            </a:r>
            <a:r>
              <a:rPr lang="en-GB" sz="2400" dirty="0" smtClean="0"/>
              <a:t>)</a:t>
            </a:r>
          </a:p>
          <a:p>
            <a:pPr lvl="1"/>
            <a:r>
              <a:rPr lang="en-GB" sz="2400" b="1" dirty="0" smtClean="0"/>
              <a:t>Self-regulation</a:t>
            </a:r>
            <a:r>
              <a:rPr lang="en-GB" sz="2400" dirty="0" smtClean="0"/>
              <a:t> </a:t>
            </a:r>
            <a:r>
              <a:rPr lang="en-GB" sz="2400" b="1" dirty="0" smtClean="0"/>
              <a:t>and</a:t>
            </a:r>
            <a:r>
              <a:rPr lang="en-GB" sz="2400" dirty="0" smtClean="0"/>
              <a:t> </a:t>
            </a:r>
            <a:r>
              <a:rPr lang="en-GB" sz="2400" b="1" dirty="0" smtClean="0"/>
              <a:t>self-control</a:t>
            </a:r>
            <a:r>
              <a:rPr lang="en-GB" sz="2400" dirty="0" smtClean="0"/>
              <a:t> (personified for example by Jerry Rice)</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5. Temperance</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052736"/>
            <a:ext cx="9144000" cy="5328592"/>
          </a:xfrm>
        </p:spPr>
        <p:txBody>
          <a:bodyPr>
            <a:normAutofit/>
          </a:bodyPr>
          <a:lstStyle/>
          <a:p>
            <a:pPr lvl="0"/>
            <a:r>
              <a:rPr lang="en-GB" sz="2800" b="1" dirty="0" smtClean="0"/>
              <a:t>Transcendence</a:t>
            </a:r>
            <a:r>
              <a:rPr lang="en-GB" sz="2800" dirty="0" smtClean="0"/>
              <a:t> (strengths that forge connections to the larger universe and provide meaning) </a:t>
            </a:r>
          </a:p>
          <a:p>
            <a:pPr lvl="1"/>
            <a:r>
              <a:rPr lang="en-GB" sz="2400" b="1" dirty="0" smtClean="0"/>
              <a:t>Appreciation of beauty and appreciation of excellence</a:t>
            </a:r>
            <a:r>
              <a:rPr lang="en-GB" sz="2400" dirty="0" smtClean="0"/>
              <a:t> (personified for example by Walt Whitman)</a:t>
            </a:r>
          </a:p>
          <a:p>
            <a:pPr lvl="1"/>
            <a:r>
              <a:rPr lang="en-GB" sz="2400" b="1" dirty="0" smtClean="0"/>
              <a:t>Gratitude</a:t>
            </a:r>
            <a:r>
              <a:rPr lang="en-GB" sz="2400" dirty="0" smtClean="0"/>
              <a:t> (personified for example by G. K. Chesterton)</a:t>
            </a:r>
          </a:p>
          <a:p>
            <a:pPr lvl="1"/>
            <a:r>
              <a:rPr lang="en-GB" sz="2400" b="1" dirty="0" smtClean="0"/>
              <a:t>Hope</a:t>
            </a:r>
            <a:r>
              <a:rPr lang="en-GB" sz="2400" dirty="0" smtClean="0"/>
              <a:t> (personified for example by Martin Luther King, Jr.)</a:t>
            </a:r>
          </a:p>
          <a:p>
            <a:pPr lvl="1"/>
            <a:r>
              <a:rPr lang="en-GB" sz="2400" b="1" dirty="0" smtClean="0"/>
              <a:t>Humor</a:t>
            </a:r>
            <a:r>
              <a:rPr lang="en-GB" sz="2400" dirty="0" smtClean="0"/>
              <a:t> </a:t>
            </a:r>
            <a:r>
              <a:rPr lang="en-GB" sz="2400" b="1" dirty="0" smtClean="0"/>
              <a:t>and</a:t>
            </a:r>
            <a:r>
              <a:rPr lang="en-GB" sz="2400" dirty="0" smtClean="0"/>
              <a:t> </a:t>
            </a:r>
            <a:r>
              <a:rPr lang="en-GB" sz="2400" b="1" dirty="0" smtClean="0"/>
              <a:t>playfulness</a:t>
            </a:r>
            <a:r>
              <a:rPr lang="en-GB" sz="2400" dirty="0" smtClean="0"/>
              <a:t> (personified for example by Mark Twain)</a:t>
            </a:r>
          </a:p>
          <a:p>
            <a:pPr lvl="1"/>
            <a:r>
              <a:rPr lang="en-GB" sz="2400" b="1" dirty="0" smtClean="0"/>
              <a:t>Spirituality</a:t>
            </a:r>
            <a:r>
              <a:rPr lang="en-GB" sz="2400" dirty="0" smtClean="0"/>
              <a:t>, or a sense of purpose and coherence (personified for example by Albert Schweitzer)</a:t>
            </a:r>
          </a:p>
          <a:p>
            <a:endParaRPr lang="en-GB" sz="2200" dirty="0"/>
          </a:p>
        </p:txBody>
      </p:sp>
      <p:sp>
        <p:nvSpPr>
          <p:cNvPr id="3" name="Title 2"/>
          <p:cNvSpPr>
            <a:spLocks noGrp="1"/>
          </p:cNvSpPr>
          <p:nvPr>
            <p:ph type="title"/>
          </p:nvPr>
        </p:nvSpPr>
        <p:spPr>
          <a:xfrm>
            <a:off x="179512" y="274638"/>
            <a:ext cx="8507288" cy="850106"/>
          </a:xfrm>
        </p:spPr>
        <p:txBody>
          <a:bodyPr>
            <a:noAutofit/>
          </a:bodyPr>
          <a:lstStyle/>
          <a:p>
            <a:r>
              <a:rPr lang="en-GB" sz="2400" dirty="0" smtClean="0"/>
              <a:t/>
            </a:r>
            <a:br>
              <a:rPr lang="en-GB" sz="2400" dirty="0" smtClean="0"/>
            </a:br>
            <a:endParaRPr lang="en-GB" sz="2400" dirty="0"/>
          </a:p>
        </p:txBody>
      </p:sp>
      <p:sp>
        <p:nvSpPr>
          <p:cNvPr id="4" name="Title 2"/>
          <p:cNvSpPr txBox="1">
            <a:spLocks/>
          </p:cNvSpPr>
          <p:nvPr/>
        </p:nvSpPr>
        <p:spPr>
          <a:xfrm>
            <a:off x="467544" y="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lvl="0">
              <a:spcBef>
                <a:spcPct val="0"/>
              </a:spcBef>
            </a:pPr>
            <a:r>
              <a:rPr lang="en-GB" sz="4100" b="1" dirty="0" smtClean="0">
                <a:solidFill>
                  <a:schemeClr val="tx2"/>
                </a:solidFill>
                <a:effectLst>
                  <a:outerShdw blurRad="31750" dist="25400" dir="5400000" algn="tl" rotWithShape="0">
                    <a:srgbClr val="000000">
                      <a:alpha val="25000"/>
                    </a:srgbClr>
                  </a:outerShdw>
                </a:effectLst>
                <a:latin typeface="+mj-lt"/>
                <a:ea typeface="+mj-ea"/>
                <a:cs typeface="+mj-cs"/>
              </a:rPr>
              <a:t>6. </a:t>
            </a:r>
            <a:r>
              <a:rPr lang="en-GB" sz="4400" b="1" dirty="0" smtClean="0"/>
              <a:t>Transcendence</a:t>
            </a:r>
            <a:r>
              <a:rPr lang="en-GB" sz="4400" dirty="0" smtClean="0"/>
              <a:t> </a:t>
            </a:r>
            <a:endPar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endParaRP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490</TotalTime>
  <Words>1611</Words>
  <Application>Microsoft Office PowerPoint</Application>
  <PresentationFormat>On-screen Show (4:3)</PresentationFormat>
  <Paragraphs>194</Paragraphs>
  <Slides>33</Slides>
  <Notes>2</Notes>
  <HiddenSlides>8</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Concourse</vt:lpstr>
      <vt:lpstr>Positive Psychology: Identifying Strengths &amp; Virtues</vt:lpstr>
      <vt:lpstr>Background</vt:lpstr>
      <vt:lpstr>Positive Psychology</vt:lpstr>
      <vt:lpstr>Positive Psychology</vt:lpstr>
      <vt:lpstr>Activity:</vt:lpstr>
      <vt:lpstr>Activity:</vt:lpstr>
      <vt:lpstr>Activity:</vt:lpstr>
      <vt:lpstr>Positive psychology</vt:lpstr>
      <vt:lpstr>Seligman &amp; Csikszentmihalyi </vt:lpstr>
      <vt:lpstr>Activity:</vt:lpstr>
      <vt:lpstr>Go with the</vt:lpstr>
      <vt:lpstr>Flow</vt:lpstr>
      <vt:lpstr>In our Element</vt:lpstr>
      <vt:lpstr>Seligman Theories</vt:lpstr>
      <vt:lpstr>BG info on: PERMA:</vt:lpstr>
      <vt:lpstr>BG info on: Self-efficacy</vt:lpstr>
      <vt:lpstr>Character Strengths and Virtues (CSV)</vt:lpstr>
      <vt:lpstr>The strengths and virtues</vt:lpstr>
      <vt:lpstr>CSV Six Virtues</vt:lpstr>
      <vt:lpstr>6 Virtues &amp; 24 Strengths:</vt:lpstr>
      <vt:lpstr>Play</vt:lpstr>
      <vt:lpstr>VIAIS Values in Action Inventory of Strengths </vt:lpstr>
      <vt:lpstr>Key points</vt:lpstr>
      <vt:lpstr>VIA-IS  Strengths Assessment tool</vt:lpstr>
      <vt:lpstr>Activity:</vt:lpstr>
      <vt:lpstr>Activity:</vt:lpstr>
      <vt:lpstr>Slide 27</vt:lpstr>
      <vt:lpstr> </vt:lpstr>
      <vt:lpstr> </vt:lpstr>
      <vt:lpstr> </vt:lpstr>
      <vt:lpstr> </vt:lpstr>
      <vt:lpstr> </vt:lpstr>
      <vt:lpstr>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49</cp:revision>
  <dcterms:created xsi:type="dcterms:W3CDTF">2012-10-11T09:28:25Z</dcterms:created>
  <dcterms:modified xsi:type="dcterms:W3CDTF">2012-10-11T17:58:32Z</dcterms:modified>
</cp:coreProperties>
</file>