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09" r:id="rId1"/>
  </p:sldMasterIdLst>
  <p:notesMasterIdLst>
    <p:notesMasterId r:id="rId26"/>
  </p:notesMasterIdLst>
  <p:handoutMasterIdLst>
    <p:handoutMasterId r:id="rId27"/>
  </p:handoutMasterIdLst>
  <p:sldIdLst>
    <p:sldId id="257" r:id="rId2"/>
    <p:sldId id="445" r:id="rId3"/>
    <p:sldId id="258" r:id="rId4"/>
    <p:sldId id="1058" r:id="rId5"/>
    <p:sldId id="1059" r:id="rId6"/>
    <p:sldId id="1072" r:id="rId7"/>
    <p:sldId id="1074" r:id="rId8"/>
    <p:sldId id="1107" r:id="rId9"/>
    <p:sldId id="1075" r:id="rId10"/>
    <p:sldId id="1018" r:id="rId11"/>
    <p:sldId id="1071" r:id="rId12"/>
    <p:sldId id="1076" r:id="rId13"/>
    <p:sldId id="1077" r:id="rId14"/>
    <p:sldId id="1025" r:id="rId15"/>
    <p:sldId id="1078" r:id="rId16"/>
    <p:sldId id="1024" r:id="rId17"/>
    <p:sldId id="1026" r:id="rId18"/>
    <p:sldId id="1027" r:id="rId19"/>
    <p:sldId id="1029" r:id="rId20"/>
    <p:sldId id="1028" r:id="rId21"/>
    <p:sldId id="1019" r:id="rId22"/>
    <p:sldId id="1108" r:id="rId23"/>
    <p:sldId id="799" r:id="rId24"/>
    <p:sldId id="1109" r:id="rId25"/>
  </p:sldIdLst>
  <p:sldSz cx="9144000" cy="6858000" type="screen4x3"/>
  <p:notesSz cx="6881813" cy="100155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gray"/>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CDE6FF"/>
    <a:srgbClr val="FF0FED"/>
    <a:srgbClr val="E859FF"/>
    <a:srgbClr val="93E3FF"/>
    <a:srgbClr val="A50021"/>
    <a:srgbClr val="CC99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94"/>
    <p:restoredTop sz="83485" autoAdjust="0"/>
  </p:normalViewPr>
  <p:slideViewPr>
    <p:cSldViewPr>
      <p:cViewPr varScale="1">
        <p:scale>
          <a:sx n="52" d="100"/>
          <a:sy n="52" d="100"/>
        </p:scale>
        <p:origin x="1832" y="48"/>
      </p:cViewPr>
      <p:guideLst>
        <p:guide orient="horz" pos="2160"/>
        <p:guide pos="2880"/>
      </p:guideLst>
    </p:cSldViewPr>
  </p:slideViewPr>
  <p:outlineViewPr>
    <p:cViewPr>
      <p:scale>
        <a:sx n="100" d="100"/>
        <a:sy n="100" d="100"/>
      </p:scale>
      <p:origin x="0" y="0"/>
    </p:cViewPr>
  </p:outlineViewPr>
  <p:notesTextViewPr>
    <p:cViewPr>
      <p:scale>
        <a:sx n="100" d="100"/>
        <a:sy n="100" d="100"/>
      </p:scale>
      <p:origin x="0" y="0"/>
    </p:cViewPr>
  </p:notesTextViewPr>
  <p:sorterViewPr>
    <p:cViewPr>
      <p:scale>
        <a:sx n="200" d="100"/>
        <a:sy n="200" d="100"/>
      </p:scale>
      <p:origin x="0" y="4449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B01640-2882-485C-B956-DE1FB3498D77}" type="doc">
      <dgm:prSet loTypeId="urn:microsoft.com/office/officeart/2008/layout/RadialCluster" loCatId="cycle" qsTypeId="urn:microsoft.com/office/officeart/2005/8/quickstyle/simple3" qsCatId="simple" csTypeId="urn:microsoft.com/office/officeart/2005/8/colors/accent1_2" csCatId="accent1" phldr="1"/>
      <dgm:spPr/>
      <dgm:t>
        <a:bodyPr/>
        <a:lstStyle/>
        <a:p>
          <a:endParaRPr lang="en-GB"/>
        </a:p>
      </dgm:t>
    </dgm:pt>
    <dgm:pt modelId="{DB21303C-B572-43F6-98A8-4362C46F4A19}">
      <dgm:prSet phldrT="[Text]" custT="1"/>
      <dgm:spPr>
        <a:xfrm>
          <a:off x="1612803" y="882440"/>
          <a:ext cx="1034283" cy="863618"/>
        </a:xfr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gm:spPr>
      <dgm:t>
        <a:bodyPr/>
        <a:lstStyle/>
        <a:p>
          <a:pPr algn="ctr"/>
          <a:r>
            <a:rPr lang="en-GB" sz="2000" b="1" dirty="0">
              <a:solidFill>
                <a:sysClr val="windowText" lastClr="000000"/>
              </a:solidFill>
              <a:latin typeface="Calibri"/>
              <a:ea typeface="+mn-ea"/>
              <a:cs typeface="+mn-cs"/>
            </a:rPr>
            <a:t>How are “difference and diversity” significant for leadership style</a:t>
          </a:r>
          <a:r>
            <a:rPr lang="en-GB" sz="1400" b="1" dirty="0">
              <a:solidFill>
                <a:sysClr val="windowText" lastClr="000000"/>
              </a:solidFill>
              <a:latin typeface="Calibri"/>
              <a:ea typeface="+mn-ea"/>
              <a:cs typeface="+mn-cs"/>
            </a:rPr>
            <a:t>?</a:t>
          </a:r>
          <a:endParaRPr lang="en-GB" sz="1400" dirty="0">
            <a:solidFill>
              <a:sysClr val="windowText" lastClr="000000"/>
            </a:solidFill>
            <a:latin typeface="Calibri"/>
            <a:ea typeface="+mn-ea"/>
            <a:cs typeface="+mn-cs"/>
          </a:endParaRPr>
        </a:p>
      </dgm:t>
    </dgm:pt>
    <dgm:pt modelId="{B806121B-8B07-45CB-9283-A5AE324A563B}" type="parTrans" cxnId="{5CD7E042-1527-4C5F-96B7-11B6358B1B4A}">
      <dgm:prSet/>
      <dgm:spPr/>
      <dgm:t>
        <a:bodyPr/>
        <a:lstStyle/>
        <a:p>
          <a:pPr algn="ctr"/>
          <a:endParaRPr lang="en-GB"/>
        </a:p>
      </dgm:t>
    </dgm:pt>
    <dgm:pt modelId="{6746B4CA-DC0F-41BB-95F1-8419D64F24CC}" type="sibTrans" cxnId="{5CD7E042-1527-4C5F-96B7-11B6358B1B4A}">
      <dgm:prSet/>
      <dgm:spPr/>
      <dgm:t>
        <a:bodyPr/>
        <a:lstStyle/>
        <a:p>
          <a:pPr algn="ctr"/>
          <a:endParaRPr lang="en-GB"/>
        </a:p>
      </dgm:t>
    </dgm:pt>
    <dgm:pt modelId="{1B19946F-C5E8-4A4D-89AB-2BB5579547AF}" type="pres">
      <dgm:prSet presAssocID="{04B01640-2882-485C-B956-DE1FB3498D77}" presName="Name0" presStyleCnt="0">
        <dgm:presLayoutVars>
          <dgm:chMax val="1"/>
          <dgm:chPref val="1"/>
          <dgm:dir/>
          <dgm:animOne val="branch"/>
          <dgm:animLvl val="lvl"/>
        </dgm:presLayoutVars>
      </dgm:prSet>
      <dgm:spPr/>
    </dgm:pt>
    <dgm:pt modelId="{DDA2A9E7-2F12-4369-9CFD-1B0321455077}" type="pres">
      <dgm:prSet presAssocID="{DB21303C-B572-43F6-98A8-4362C46F4A19}" presName="singleCycle" presStyleCnt="0"/>
      <dgm:spPr/>
    </dgm:pt>
    <dgm:pt modelId="{4B7C586F-2627-428F-9903-CBA1D68A1F8A}" type="pres">
      <dgm:prSet presAssocID="{DB21303C-B572-43F6-98A8-4362C46F4A19}" presName="singleCenter" presStyleLbl="node1" presStyleIdx="0" presStyleCnt="1" custScaleX="173513" custScaleY="39423" custLinFactNeighborX="9878" custLinFactNeighborY="-5338">
        <dgm:presLayoutVars>
          <dgm:chMax val="7"/>
          <dgm:chPref val="7"/>
        </dgm:presLayoutVars>
      </dgm:prSet>
      <dgm:spPr>
        <a:prstGeom prst="roundRect">
          <a:avLst/>
        </a:prstGeom>
      </dgm:spPr>
    </dgm:pt>
  </dgm:ptLst>
  <dgm:cxnLst>
    <dgm:cxn modelId="{5CD7E042-1527-4C5F-96B7-11B6358B1B4A}" srcId="{04B01640-2882-485C-B956-DE1FB3498D77}" destId="{DB21303C-B572-43F6-98A8-4362C46F4A19}" srcOrd="0" destOrd="0" parTransId="{B806121B-8B07-45CB-9283-A5AE324A563B}" sibTransId="{6746B4CA-DC0F-41BB-95F1-8419D64F24CC}"/>
    <dgm:cxn modelId="{6139E163-67CC-48CF-8177-E5EA5E51DA51}" type="presOf" srcId="{DB21303C-B572-43F6-98A8-4362C46F4A19}" destId="{4B7C586F-2627-428F-9903-CBA1D68A1F8A}" srcOrd="0" destOrd="0" presId="urn:microsoft.com/office/officeart/2008/layout/RadialCluster"/>
    <dgm:cxn modelId="{D4742E44-AE37-40B3-8A61-FAF8ED6239BF}" type="presOf" srcId="{04B01640-2882-485C-B956-DE1FB3498D77}" destId="{1B19946F-C5E8-4A4D-89AB-2BB5579547AF}" srcOrd="0" destOrd="0" presId="urn:microsoft.com/office/officeart/2008/layout/RadialCluster"/>
    <dgm:cxn modelId="{66378611-782F-493F-B565-0DBD6FA4FCAD}" type="presParOf" srcId="{1B19946F-C5E8-4A4D-89AB-2BB5579547AF}" destId="{DDA2A9E7-2F12-4369-9CFD-1B0321455077}" srcOrd="0" destOrd="0" presId="urn:microsoft.com/office/officeart/2008/layout/RadialCluster"/>
    <dgm:cxn modelId="{5263B8C4-E62C-4F81-B8AD-ACD94C475B64}" type="presParOf" srcId="{DDA2A9E7-2F12-4369-9CFD-1B0321455077}" destId="{4B7C586F-2627-428F-9903-CBA1D68A1F8A}"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7C586F-2627-428F-9903-CBA1D68A1F8A}">
      <dsp:nvSpPr>
        <dsp:cNvPr id="0" name=""/>
        <dsp:cNvSpPr/>
      </dsp:nvSpPr>
      <dsp:spPr>
        <a:xfrm>
          <a:off x="1475812" y="183795"/>
          <a:ext cx="3560301" cy="808917"/>
        </a:xfrm>
        <a:prstGeom prst="roundRect">
          <a:avLst/>
        </a:prstGeom>
        <a:gradFill rotWithShape="0">
          <a:gsLst>
            <a:gs pos="0">
              <a:srgbClr val="4F81BD">
                <a:hueOff val="0"/>
                <a:satOff val="0"/>
                <a:lumOff val="0"/>
                <a:alphaOff val="0"/>
                <a:tint val="50000"/>
                <a:satMod val="300000"/>
              </a:srgbClr>
            </a:gs>
            <a:gs pos="35000">
              <a:srgbClr val="4F81BD">
                <a:hueOff val="0"/>
                <a:satOff val="0"/>
                <a:lumOff val="0"/>
                <a:alphaOff val="0"/>
                <a:tint val="37000"/>
                <a:satMod val="300000"/>
              </a:srgbClr>
            </a:gs>
            <a:gs pos="100000">
              <a:srgbClr val="4F81BD">
                <a:hueOff val="0"/>
                <a:satOff val="0"/>
                <a:lumOff val="0"/>
                <a:alphaOff val="0"/>
                <a:tint val="15000"/>
                <a:satMod val="350000"/>
              </a:srgb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ysClr val="windowText" lastClr="000000"/>
              </a:solidFill>
              <a:latin typeface="Calibri"/>
              <a:ea typeface="+mn-ea"/>
              <a:cs typeface="+mn-cs"/>
            </a:rPr>
            <a:t>How are “difference and diversity” significant for leadership style</a:t>
          </a:r>
          <a:r>
            <a:rPr lang="en-GB" sz="1400" b="1" kern="1200" dirty="0">
              <a:solidFill>
                <a:sysClr val="windowText" lastClr="000000"/>
              </a:solidFill>
              <a:latin typeface="Calibri"/>
              <a:ea typeface="+mn-ea"/>
              <a:cs typeface="+mn-cs"/>
            </a:rPr>
            <a:t>?</a:t>
          </a:r>
          <a:endParaRPr lang="en-GB" sz="1400" kern="1200" dirty="0">
            <a:solidFill>
              <a:sysClr val="windowText" lastClr="000000"/>
            </a:solidFill>
            <a:latin typeface="Calibri"/>
            <a:ea typeface="+mn-ea"/>
            <a:cs typeface="+mn-cs"/>
          </a:endParaRPr>
        </a:p>
      </dsp:txBody>
      <dsp:txXfrm>
        <a:off x="1515300" y="223283"/>
        <a:ext cx="3481325" cy="729941"/>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500063"/>
          </a:xfrm>
          <a:prstGeom prst="rect">
            <a:avLst/>
          </a:prstGeom>
        </p:spPr>
        <p:txBody>
          <a:bodyPr vert="horz" lIns="96551" tIns="48276" rIns="96551" bIns="48276" rtlCol="0"/>
          <a:lstStyle>
            <a:lvl1pPr algn="l">
              <a:defRPr sz="1300">
                <a:latin typeface="Arial" pitchFamily="34" charset="0"/>
                <a:ea typeface="+mn-ea"/>
                <a:cs typeface="+mn-cs"/>
              </a:defRPr>
            </a:lvl1pPr>
          </a:lstStyle>
          <a:p>
            <a:pPr>
              <a:defRPr/>
            </a:pPr>
            <a:endParaRPr lang="en-GB"/>
          </a:p>
        </p:txBody>
      </p:sp>
      <p:sp>
        <p:nvSpPr>
          <p:cNvPr id="3" name="Date Placeholder 2"/>
          <p:cNvSpPr>
            <a:spLocks noGrp="1"/>
          </p:cNvSpPr>
          <p:nvPr>
            <p:ph type="dt" sz="quarter" idx="1"/>
          </p:nvPr>
        </p:nvSpPr>
        <p:spPr>
          <a:xfrm>
            <a:off x="3897313" y="0"/>
            <a:ext cx="2982912" cy="500063"/>
          </a:xfrm>
          <a:prstGeom prst="rect">
            <a:avLst/>
          </a:prstGeom>
        </p:spPr>
        <p:txBody>
          <a:bodyPr vert="horz" wrap="square" lIns="96551" tIns="48276" rIns="96551" bIns="48276" numCol="1" anchor="t" anchorCtr="0" compatLnSpc="1">
            <a:prstTxWarp prst="textNoShape">
              <a:avLst/>
            </a:prstTxWarp>
          </a:bodyPr>
          <a:lstStyle>
            <a:lvl1pPr algn="r">
              <a:defRPr sz="1300">
                <a:cs typeface="+mn-cs"/>
              </a:defRPr>
            </a:lvl1pPr>
          </a:lstStyle>
          <a:p>
            <a:pPr>
              <a:defRPr/>
            </a:pPr>
            <a:fld id="{1C2527AE-441C-A24A-957C-6535E19C3353}" type="datetimeFigureOut">
              <a:rPr lang="en-GB"/>
              <a:pPr>
                <a:defRPr/>
              </a:pPr>
              <a:t>10/07/2019</a:t>
            </a:fld>
            <a:endParaRPr lang="en-GB"/>
          </a:p>
        </p:txBody>
      </p:sp>
      <p:sp>
        <p:nvSpPr>
          <p:cNvPr id="4" name="Footer Placeholder 3"/>
          <p:cNvSpPr>
            <a:spLocks noGrp="1"/>
          </p:cNvSpPr>
          <p:nvPr>
            <p:ph type="ftr" sz="quarter" idx="2"/>
          </p:nvPr>
        </p:nvSpPr>
        <p:spPr>
          <a:xfrm>
            <a:off x="0" y="9512300"/>
            <a:ext cx="2982913" cy="501650"/>
          </a:xfrm>
          <a:prstGeom prst="rect">
            <a:avLst/>
          </a:prstGeom>
        </p:spPr>
        <p:txBody>
          <a:bodyPr vert="horz" lIns="96551" tIns="48276" rIns="96551" bIns="48276" rtlCol="0" anchor="b"/>
          <a:lstStyle>
            <a:lvl1pPr algn="l">
              <a:defRPr sz="1300">
                <a:latin typeface="Arial" pitchFamily="34" charset="0"/>
                <a:ea typeface="+mn-ea"/>
                <a:cs typeface="+mn-cs"/>
              </a:defRPr>
            </a:lvl1pPr>
          </a:lstStyle>
          <a:p>
            <a:pPr>
              <a:defRPr/>
            </a:pPr>
            <a:endParaRPr lang="en-GB"/>
          </a:p>
        </p:txBody>
      </p:sp>
      <p:sp>
        <p:nvSpPr>
          <p:cNvPr id="5" name="Slide Number Placeholder 4"/>
          <p:cNvSpPr>
            <a:spLocks noGrp="1"/>
          </p:cNvSpPr>
          <p:nvPr>
            <p:ph type="sldNum" sz="quarter" idx="3"/>
          </p:nvPr>
        </p:nvSpPr>
        <p:spPr>
          <a:xfrm>
            <a:off x="3897313" y="9512300"/>
            <a:ext cx="2982912" cy="501650"/>
          </a:xfrm>
          <a:prstGeom prst="rect">
            <a:avLst/>
          </a:prstGeom>
        </p:spPr>
        <p:txBody>
          <a:bodyPr vert="horz" wrap="square" lIns="96551" tIns="48276" rIns="96551" bIns="48276" numCol="1" anchor="b" anchorCtr="0" compatLnSpc="1">
            <a:prstTxWarp prst="textNoShape">
              <a:avLst/>
            </a:prstTxWarp>
          </a:bodyPr>
          <a:lstStyle>
            <a:lvl1pPr algn="r">
              <a:defRPr sz="1300">
                <a:cs typeface="+mn-cs"/>
              </a:defRPr>
            </a:lvl1pPr>
          </a:lstStyle>
          <a:p>
            <a:pPr>
              <a:defRPr/>
            </a:pPr>
            <a:fld id="{9C694B27-FCA2-E644-9BC1-C3B5FA44F837}" type="slidenum">
              <a:rPr lang="en-GB"/>
              <a:pPr>
                <a:defRPr/>
              </a:pPr>
              <a:t>‹#›</a:t>
            </a:fld>
            <a:endParaRPr lang="en-GB"/>
          </a:p>
        </p:txBody>
      </p:sp>
    </p:spTree>
    <p:extLst>
      <p:ext uri="{BB962C8B-B14F-4D97-AF65-F5344CB8AC3E}">
        <p14:creationId xmlns:p14="http://schemas.microsoft.com/office/powerpoint/2010/main" val="294289007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82913"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51" tIns="48276" rIns="96551" bIns="48276" numCol="1" anchor="t" anchorCtr="0" compatLnSpc="1">
            <a:prstTxWarp prst="textNoShape">
              <a:avLst/>
            </a:prstTxWarp>
          </a:bodyPr>
          <a:lstStyle>
            <a:lvl1pPr>
              <a:defRPr sz="1300">
                <a:latin typeface="Arial" pitchFamily="34" charset="0"/>
                <a:ea typeface="+mn-ea"/>
                <a:cs typeface="+mn-cs"/>
              </a:defRPr>
            </a:lvl1pPr>
          </a:lstStyle>
          <a:p>
            <a:pPr>
              <a:defRPr/>
            </a:pPr>
            <a:endParaRPr lang="en-GB"/>
          </a:p>
        </p:txBody>
      </p:sp>
      <p:sp>
        <p:nvSpPr>
          <p:cNvPr id="16387" name="Rectangle 3"/>
          <p:cNvSpPr>
            <a:spLocks noGrp="1" noChangeArrowheads="1"/>
          </p:cNvSpPr>
          <p:nvPr>
            <p:ph type="dt" idx="1"/>
          </p:nvPr>
        </p:nvSpPr>
        <p:spPr bwMode="auto">
          <a:xfrm>
            <a:off x="3900488" y="0"/>
            <a:ext cx="2981325"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51" tIns="48276" rIns="96551" bIns="48276" numCol="1" anchor="t" anchorCtr="0" compatLnSpc="1">
            <a:prstTxWarp prst="textNoShape">
              <a:avLst/>
            </a:prstTxWarp>
          </a:bodyPr>
          <a:lstStyle>
            <a:lvl1pPr algn="r">
              <a:defRPr sz="1300">
                <a:latin typeface="Arial" pitchFamily="34" charset="0"/>
                <a:ea typeface="+mn-ea"/>
                <a:cs typeface="+mn-cs"/>
              </a:defRPr>
            </a:lvl1pPr>
          </a:lstStyle>
          <a:p>
            <a:pPr>
              <a:defRPr/>
            </a:pPr>
            <a:endParaRPr lang="en-GB"/>
          </a:p>
        </p:txBody>
      </p:sp>
      <p:sp>
        <p:nvSpPr>
          <p:cNvPr id="125956" name="Rectangle 4"/>
          <p:cNvSpPr>
            <a:spLocks noGrp="1" noRot="1" noChangeAspect="1" noChangeArrowheads="1" noTextEdit="1"/>
          </p:cNvSpPr>
          <p:nvPr>
            <p:ph type="sldImg" idx="2"/>
          </p:nvPr>
        </p:nvSpPr>
        <p:spPr bwMode="auto">
          <a:xfrm>
            <a:off x="938213" y="750888"/>
            <a:ext cx="5006975" cy="37560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 uri="{FAA26D3D-D897-4be2-8F04-BA451C77F1D7}">
              <ma14:placeholderFlag xmlns="" xmlns:ma14="http://schemas.microsoft.com/office/mac/drawingml/2011/main" val="1"/>
            </a:ext>
          </a:extLst>
        </p:spPr>
      </p:sp>
      <p:sp>
        <p:nvSpPr>
          <p:cNvPr id="16389" name="Rectangle 5"/>
          <p:cNvSpPr>
            <a:spLocks noGrp="1" noChangeArrowheads="1"/>
          </p:cNvSpPr>
          <p:nvPr>
            <p:ph type="body" sz="quarter" idx="3"/>
          </p:nvPr>
        </p:nvSpPr>
        <p:spPr bwMode="auto">
          <a:xfrm>
            <a:off x="917575" y="4757738"/>
            <a:ext cx="5046663" cy="4506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51" tIns="48276" rIns="96551" bIns="48276"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6390" name="Rectangle 6"/>
          <p:cNvSpPr>
            <a:spLocks noGrp="1" noChangeArrowheads="1"/>
          </p:cNvSpPr>
          <p:nvPr>
            <p:ph type="ftr" sz="quarter" idx="4"/>
          </p:nvPr>
        </p:nvSpPr>
        <p:spPr bwMode="auto">
          <a:xfrm>
            <a:off x="0" y="9515475"/>
            <a:ext cx="2982913"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51" tIns="48276" rIns="96551" bIns="48276" numCol="1" anchor="b" anchorCtr="0" compatLnSpc="1">
            <a:prstTxWarp prst="textNoShape">
              <a:avLst/>
            </a:prstTxWarp>
          </a:bodyPr>
          <a:lstStyle>
            <a:lvl1pPr>
              <a:defRPr sz="1300">
                <a:latin typeface="Arial" pitchFamily="34" charset="0"/>
                <a:ea typeface="+mn-ea"/>
                <a:cs typeface="+mn-cs"/>
              </a:defRPr>
            </a:lvl1pPr>
          </a:lstStyle>
          <a:p>
            <a:pPr>
              <a:defRPr/>
            </a:pPr>
            <a:endParaRPr lang="en-GB"/>
          </a:p>
        </p:txBody>
      </p:sp>
      <p:sp>
        <p:nvSpPr>
          <p:cNvPr id="16391" name="Rectangle 7"/>
          <p:cNvSpPr>
            <a:spLocks noGrp="1" noChangeArrowheads="1"/>
          </p:cNvSpPr>
          <p:nvPr>
            <p:ph type="sldNum" sz="quarter" idx="5"/>
          </p:nvPr>
        </p:nvSpPr>
        <p:spPr bwMode="auto">
          <a:xfrm>
            <a:off x="3900488" y="9515475"/>
            <a:ext cx="2981325"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51" tIns="48276" rIns="96551" bIns="48276" numCol="1" anchor="b" anchorCtr="0" compatLnSpc="1">
            <a:prstTxWarp prst="textNoShape">
              <a:avLst/>
            </a:prstTxWarp>
          </a:bodyPr>
          <a:lstStyle>
            <a:lvl1pPr algn="r">
              <a:defRPr sz="1300">
                <a:cs typeface="+mn-cs"/>
              </a:defRPr>
            </a:lvl1pPr>
          </a:lstStyle>
          <a:p>
            <a:pPr>
              <a:defRPr/>
            </a:pPr>
            <a:fld id="{03C5A80D-B251-D643-BF3F-E0CDD6032DAB}" type="slidenum">
              <a:rPr lang="en-GB"/>
              <a:pPr>
                <a:defRPr/>
              </a:pPr>
              <a:t>‹#›</a:t>
            </a:fld>
            <a:endParaRPr lang="en-GB"/>
          </a:p>
        </p:txBody>
      </p:sp>
    </p:spTree>
    <p:extLst>
      <p:ext uri="{BB962C8B-B14F-4D97-AF65-F5344CB8AC3E}">
        <p14:creationId xmlns:p14="http://schemas.microsoft.com/office/powerpoint/2010/main" val="2670628565"/>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90CCC511-7110-A04F-86F5-6FDB14A4B17F}"/>
              </a:ext>
            </a:extLst>
          </p:cNvPr>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123F24A-FDF7-B946-A071-B4F73BBF0D5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5124" name="Slide Number Placeholder 3">
            <a:extLst>
              <a:ext uri="{FF2B5EF4-FFF2-40B4-BE49-F238E27FC236}">
                <a16:creationId xmlns:a16="http://schemas.microsoft.com/office/drawing/2014/main" id="{F2BFF90A-D7F8-8542-8CB8-1E5EE32C52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D164E8-82E5-8E47-9C8E-9E9A0F116D69}" type="slidenum">
              <a:rPr lang="en-GB" altLang="en-US">
                <a:latin typeface="Calibri" panose="020F0502020204030204" pitchFamily="34" charset="0"/>
              </a:rPr>
              <a:pPr/>
              <a:t>1</a:t>
            </a:fld>
            <a:endParaRPr lang="en-GB" altLang="en-US">
              <a:latin typeface="Calibri" panose="020F0502020204030204" pitchFamily="34" charset="0"/>
            </a:endParaRPr>
          </a:p>
        </p:txBody>
      </p:sp>
    </p:spTree>
    <p:extLst>
      <p:ext uri="{BB962C8B-B14F-4D97-AF65-F5344CB8AC3E}">
        <p14:creationId xmlns:p14="http://schemas.microsoft.com/office/powerpoint/2010/main" val="1810820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a:xfrm>
            <a:off x="938213" y="750888"/>
            <a:ext cx="5008562" cy="3756025"/>
          </a:xfrm>
          <a:ln/>
        </p:spPr>
      </p:sp>
      <p:sp>
        <p:nvSpPr>
          <p:cNvPr id="130051" name="Notes Placeholder 2"/>
          <p:cNvSpPr>
            <a:spLocks noGrp="1"/>
          </p:cNvSpPr>
          <p:nvPr>
            <p:ph type="body" idx="1"/>
          </p:nvPr>
        </p:nvSpPr>
        <p:spPr>
          <a:xfrm>
            <a:off x="688975" y="4757738"/>
            <a:ext cx="5505450" cy="4506912"/>
          </a:xfrm>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p>
            <a:pPr>
              <a:defRPr/>
            </a:pPr>
            <a:r>
              <a:rPr lang="en-US" dirty="0">
                <a:latin typeface="Arial" charset="0"/>
                <a:cs typeface="+mn-cs"/>
              </a:rPr>
              <a:t>Some facilitators like to talk generally about the Agenda, using examples from their own experience to illustrate what will be covered.</a:t>
            </a:r>
          </a:p>
          <a:p>
            <a:pPr>
              <a:defRPr/>
            </a:pPr>
            <a:endParaRPr lang="en-US" dirty="0">
              <a:latin typeface="Arial" charset="0"/>
              <a:cs typeface="+mn-cs"/>
            </a:endParaRPr>
          </a:p>
          <a:p>
            <a:pPr>
              <a:buFont typeface="Arial"/>
              <a:buNone/>
              <a:defRPr/>
            </a:pPr>
            <a:r>
              <a:rPr lang="en-US" dirty="0">
                <a:latin typeface="Arial" charset="0"/>
                <a:cs typeface="+mn-cs"/>
              </a:rPr>
              <a:t> </a:t>
            </a:r>
          </a:p>
        </p:txBody>
      </p:sp>
      <p:sp>
        <p:nvSpPr>
          <p:cNvPr id="24579" name="Slide Number Placeholder 3"/>
          <p:cNvSpPr txBox="1">
            <a:spLocks noGrp="1"/>
          </p:cNvSpPr>
          <p:nvPr/>
        </p:nvSpPr>
        <p:spPr bwMode="auto">
          <a:xfrm>
            <a:off x="3897313" y="9512300"/>
            <a:ext cx="2982912"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51" tIns="48276" rIns="96551" bIns="48276" anchor="b"/>
          <a:lstStyle>
            <a:lvl1pPr defTabSz="965200" eaLnBrk="0" hangingPunct="0">
              <a:defRPr sz="2400">
                <a:solidFill>
                  <a:schemeClr val="tx1"/>
                </a:solidFill>
                <a:latin typeface="Arial" charset="0"/>
                <a:ea typeface="ＭＳ Ｐゴシック" charset="0"/>
                <a:cs typeface="ＭＳ Ｐゴシック" charset="0"/>
              </a:defRPr>
            </a:lvl1pPr>
            <a:lvl2pPr marL="742950" indent="-285750" defTabSz="965200" eaLnBrk="0" hangingPunct="0">
              <a:defRPr sz="2400">
                <a:solidFill>
                  <a:schemeClr val="tx1"/>
                </a:solidFill>
                <a:latin typeface="Arial" charset="0"/>
                <a:ea typeface="ＭＳ Ｐゴシック" charset="0"/>
              </a:defRPr>
            </a:lvl2pPr>
            <a:lvl3pPr marL="1143000" indent="-228600" defTabSz="965200" eaLnBrk="0" hangingPunct="0">
              <a:defRPr sz="2400">
                <a:solidFill>
                  <a:schemeClr val="tx1"/>
                </a:solidFill>
                <a:latin typeface="Arial" charset="0"/>
                <a:ea typeface="ＭＳ Ｐゴシック" charset="0"/>
              </a:defRPr>
            </a:lvl3pPr>
            <a:lvl4pPr marL="1600200" indent="-228600" defTabSz="965200" eaLnBrk="0" hangingPunct="0">
              <a:defRPr sz="2400">
                <a:solidFill>
                  <a:schemeClr val="tx1"/>
                </a:solidFill>
                <a:latin typeface="Arial" charset="0"/>
                <a:ea typeface="ＭＳ Ｐゴシック" charset="0"/>
              </a:defRPr>
            </a:lvl4pPr>
            <a:lvl5pPr marL="2057400" indent="-228600" defTabSz="965200" eaLnBrk="0" hangingPunct="0">
              <a:defRPr sz="2400">
                <a:solidFill>
                  <a:schemeClr val="tx1"/>
                </a:solidFill>
                <a:latin typeface="Arial" charset="0"/>
                <a:ea typeface="ＭＳ Ｐゴシック" charset="0"/>
              </a:defRPr>
            </a:lvl5pPr>
            <a:lvl6pPr marL="2514600" indent="-228600" defTabSz="965200"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65200"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65200"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652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fld id="{D4955265-EEF8-E94E-B96D-1653FEC1A121}" type="slidenum">
              <a:rPr lang="en-GB" sz="1300">
                <a:cs typeface="Arial" charset="0"/>
              </a:rPr>
              <a:pPr algn="r" eaLnBrk="1" hangingPunct="1"/>
              <a:t>2</a:t>
            </a:fld>
            <a:endParaRPr lang="en-GB" sz="1300">
              <a:cs typeface="Arial" charset="0"/>
            </a:endParaRPr>
          </a:p>
        </p:txBody>
      </p:sp>
    </p:spTree>
    <p:extLst>
      <p:ext uri="{BB962C8B-B14F-4D97-AF65-F5344CB8AC3E}">
        <p14:creationId xmlns:p14="http://schemas.microsoft.com/office/powerpoint/2010/main" val="470612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pitchFamily="34" charset="0"/>
              <a:ea typeface="ＭＳ Ｐゴシック" charset="0"/>
              <a:cs typeface="ＭＳ Ｐゴシック" charset="0"/>
            </a:endParaRPr>
          </a:p>
          <a:p>
            <a:r>
              <a:rPr lang="en-GB" sz="1200" kern="1200" dirty="0">
                <a:solidFill>
                  <a:schemeClr val="tx1"/>
                </a:solidFill>
                <a:effectLst/>
                <a:latin typeface="Arial" pitchFamily="34" charset="0"/>
                <a:ea typeface="ＭＳ Ｐゴシック" charset="0"/>
                <a:cs typeface="ＭＳ Ｐゴシック" charset="0"/>
              </a:rPr>
              <a:t>Eisenhower’s definition sets out a challenge to any potential leader, namely, how to get people to follow you and to carry out your wishes. His assertion suggests that effective leadership is based upon the leader having a positive impact upon the people he is trying to lead. Adrian </a:t>
            </a:r>
            <a:r>
              <a:rPr lang="en-GB" sz="1200" kern="1200" dirty="0" err="1">
                <a:solidFill>
                  <a:schemeClr val="tx1"/>
                </a:solidFill>
                <a:effectLst/>
                <a:latin typeface="Arial" pitchFamily="34" charset="0"/>
                <a:ea typeface="ＭＳ Ｐゴシック" charset="0"/>
                <a:cs typeface="ＭＳ Ｐゴシック" charset="0"/>
              </a:rPr>
              <a:t>Gilpin</a:t>
            </a:r>
            <a:r>
              <a:rPr lang="en-GB" sz="1200" kern="1200" dirty="0">
                <a:solidFill>
                  <a:schemeClr val="tx1"/>
                </a:solidFill>
                <a:effectLst/>
                <a:latin typeface="Arial" pitchFamily="34" charset="0"/>
                <a:ea typeface="ＭＳ Ｐゴシック" charset="0"/>
                <a:cs typeface="ＭＳ Ｐゴシック" charset="0"/>
              </a:rPr>
              <a:t> of the Institute of Human Development underlines and reinforces the importance of this in his definition of leadership, stating that leadership is:</a:t>
            </a:r>
          </a:p>
          <a:p>
            <a:r>
              <a:rPr lang="en-GB" sz="1200" kern="1200" dirty="0">
                <a:solidFill>
                  <a:schemeClr val="tx1"/>
                </a:solidFill>
                <a:effectLst/>
                <a:latin typeface="Arial" pitchFamily="34" charset="0"/>
                <a:ea typeface="ＭＳ Ｐゴシック" charset="0"/>
                <a:cs typeface="ＭＳ Ｐゴシック" charset="0"/>
              </a:rPr>
              <a:t> </a:t>
            </a:r>
          </a:p>
          <a:p>
            <a:r>
              <a:rPr lang="en-GB" sz="1200" i="1" kern="1200" dirty="0">
                <a:solidFill>
                  <a:schemeClr val="tx1"/>
                </a:solidFill>
                <a:effectLst/>
                <a:latin typeface="Arial" pitchFamily="34" charset="0"/>
                <a:ea typeface="ＭＳ Ｐゴシック" charset="0"/>
                <a:cs typeface="ＭＳ Ｐゴシック" charset="0"/>
              </a:rPr>
              <a:t>‘… the impact you have on yourself and the impact you have on people around you’</a:t>
            </a:r>
            <a:endParaRPr lang="en-GB" sz="1200" kern="1200" dirty="0">
              <a:solidFill>
                <a:schemeClr val="tx1"/>
              </a:solidFill>
              <a:effectLst/>
              <a:latin typeface="Arial" pitchFamily="34" charset="0"/>
              <a:ea typeface="ＭＳ Ｐゴシック" charset="0"/>
              <a:cs typeface="ＭＳ Ｐゴシック" charset="0"/>
            </a:endParaRPr>
          </a:p>
          <a:p>
            <a:r>
              <a:rPr lang="en-GB" sz="1200" kern="1200" dirty="0">
                <a:solidFill>
                  <a:schemeClr val="tx1"/>
                </a:solidFill>
                <a:effectLst/>
                <a:latin typeface="Arial" pitchFamily="34" charset="0"/>
                <a:ea typeface="ＭＳ Ｐゴシック" charset="0"/>
                <a:cs typeface="ＭＳ Ｐゴシック" charset="0"/>
              </a:rPr>
              <a:t> </a:t>
            </a:r>
          </a:p>
          <a:p>
            <a:r>
              <a:rPr lang="en-GB" sz="1200" kern="1200" dirty="0">
                <a:solidFill>
                  <a:schemeClr val="tx1"/>
                </a:solidFill>
                <a:effectLst/>
                <a:latin typeface="Arial" pitchFamily="34" charset="0"/>
                <a:ea typeface="ＭＳ Ｐゴシック" charset="0"/>
                <a:cs typeface="ＭＳ Ｐゴシック" charset="0"/>
              </a:rPr>
              <a:t>These definitions indicate that leadership is as much about the individual leader as it is about his or her training. In other words, while there are things that you can learn that will assist you as a leader, leadership is concerned more with our ability to influence and persuade our colleagues to follow our direction. Thus, effective leadership can depend very much on the personal qualities, characteristics and behaviours of the leader.  </a:t>
            </a:r>
          </a:p>
          <a:p>
            <a:endParaRPr lang="en-GB" dirty="0"/>
          </a:p>
        </p:txBody>
      </p:sp>
      <p:sp>
        <p:nvSpPr>
          <p:cNvPr id="4" name="Slide Number Placeholder 3"/>
          <p:cNvSpPr>
            <a:spLocks noGrp="1"/>
          </p:cNvSpPr>
          <p:nvPr>
            <p:ph type="sldNum" sz="quarter" idx="10"/>
          </p:nvPr>
        </p:nvSpPr>
        <p:spPr/>
        <p:txBody>
          <a:bodyPr/>
          <a:lstStyle/>
          <a:p>
            <a:fld id="{C1D0C8DD-E6E2-F747-8CA6-D17F144AAFDB}" type="slidenum">
              <a:rPr lang="en-GB" smtClean="0"/>
              <a:t>3</a:t>
            </a:fld>
            <a:endParaRPr lang="en-GB"/>
          </a:p>
        </p:txBody>
      </p:sp>
    </p:spTree>
    <p:extLst>
      <p:ext uri="{BB962C8B-B14F-4D97-AF65-F5344CB8AC3E}">
        <p14:creationId xmlns:p14="http://schemas.microsoft.com/office/powerpoint/2010/main" val="440456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4</a:t>
            </a:fld>
            <a:endParaRPr lang="en-GB"/>
          </a:p>
        </p:txBody>
      </p:sp>
    </p:spTree>
    <p:extLst>
      <p:ext uri="{BB962C8B-B14F-4D97-AF65-F5344CB8AC3E}">
        <p14:creationId xmlns:p14="http://schemas.microsoft.com/office/powerpoint/2010/main" val="651964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pitchFamily="34" charset="0"/>
              <a:ea typeface="ＭＳ Ｐゴシック" charset="0"/>
              <a:cs typeface="ＭＳ Ｐゴシック" charset="0"/>
            </a:endParaRPr>
          </a:p>
          <a:p>
            <a:r>
              <a:rPr lang="en-GB" sz="1200" kern="1200" dirty="0">
                <a:solidFill>
                  <a:schemeClr val="tx1"/>
                </a:solidFill>
                <a:effectLst/>
                <a:latin typeface="Arial" pitchFamily="34" charset="0"/>
                <a:ea typeface="ＭＳ Ｐゴシック" charset="0"/>
                <a:cs typeface="ＭＳ Ｐゴシック" charset="0"/>
              </a:rPr>
              <a:t>Eisenhower’s definition sets out a challenge to any potential leader, namely, how to get people to follow you and to carry out your wishes. His assertion suggests that effective leadership is based upon the leader having a positive impact upon the people he is trying to lead. Adrian </a:t>
            </a:r>
            <a:r>
              <a:rPr lang="en-GB" sz="1200" kern="1200" dirty="0" err="1">
                <a:solidFill>
                  <a:schemeClr val="tx1"/>
                </a:solidFill>
                <a:effectLst/>
                <a:latin typeface="Arial" pitchFamily="34" charset="0"/>
                <a:ea typeface="ＭＳ Ｐゴシック" charset="0"/>
                <a:cs typeface="ＭＳ Ｐゴシック" charset="0"/>
              </a:rPr>
              <a:t>Gilpin</a:t>
            </a:r>
            <a:r>
              <a:rPr lang="en-GB" sz="1200" kern="1200" dirty="0">
                <a:solidFill>
                  <a:schemeClr val="tx1"/>
                </a:solidFill>
                <a:effectLst/>
                <a:latin typeface="Arial" pitchFamily="34" charset="0"/>
                <a:ea typeface="ＭＳ Ｐゴシック" charset="0"/>
                <a:cs typeface="ＭＳ Ｐゴシック" charset="0"/>
              </a:rPr>
              <a:t> of the Institute of Human Development underlines and reinforces the importance of this in his definition of leadership, stating that leadership is:</a:t>
            </a:r>
          </a:p>
          <a:p>
            <a:r>
              <a:rPr lang="en-GB" sz="1200" kern="1200" dirty="0">
                <a:solidFill>
                  <a:schemeClr val="tx1"/>
                </a:solidFill>
                <a:effectLst/>
                <a:latin typeface="Arial" pitchFamily="34" charset="0"/>
                <a:ea typeface="ＭＳ Ｐゴシック" charset="0"/>
                <a:cs typeface="ＭＳ Ｐゴシック" charset="0"/>
              </a:rPr>
              <a:t> </a:t>
            </a:r>
          </a:p>
          <a:p>
            <a:r>
              <a:rPr lang="en-GB" sz="1200" i="1" kern="1200" dirty="0">
                <a:solidFill>
                  <a:schemeClr val="tx1"/>
                </a:solidFill>
                <a:effectLst/>
                <a:latin typeface="Arial" pitchFamily="34" charset="0"/>
                <a:ea typeface="ＭＳ Ｐゴシック" charset="0"/>
                <a:cs typeface="ＭＳ Ｐゴシック" charset="0"/>
              </a:rPr>
              <a:t>‘… the impact you have on yourself and the impact you have on people around you’</a:t>
            </a:r>
            <a:endParaRPr lang="en-GB" sz="1200" kern="1200" dirty="0">
              <a:solidFill>
                <a:schemeClr val="tx1"/>
              </a:solidFill>
              <a:effectLst/>
              <a:latin typeface="Arial" pitchFamily="34" charset="0"/>
              <a:ea typeface="ＭＳ Ｐゴシック" charset="0"/>
              <a:cs typeface="ＭＳ Ｐゴシック" charset="0"/>
            </a:endParaRPr>
          </a:p>
          <a:p>
            <a:r>
              <a:rPr lang="en-GB" sz="1200" kern="1200" dirty="0">
                <a:solidFill>
                  <a:schemeClr val="tx1"/>
                </a:solidFill>
                <a:effectLst/>
                <a:latin typeface="Arial" pitchFamily="34" charset="0"/>
                <a:ea typeface="ＭＳ Ｐゴシック" charset="0"/>
                <a:cs typeface="ＭＳ Ｐゴシック" charset="0"/>
              </a:rPr>
              <a:t> </a:t>
            </a:r>
          </a:p>
          <a:p>
            <a:r>
              <a:rPr lang="en-GB" sz="1200" kern="1200" dirty="0">
                <a:solidFill>
                  <a:schemeClr val="tx1"/>
                </a:solidFill>
                <a:effectLst/>
                <a:latin typeface="Arial" pitchFamily="34" charset="0"/>
                <a:ea typeface="ＭＳ Ｐゴシック" charset="0"/>
                <a:cs typeface="ＭＳ Ｐゴシック" charset="0"/>
              </a:rPr>
              <a:t>These definitions indicate that leadership is as much about the individual leader as it is about his or her training. In other words, while there are things that you can learn that will assist you as a leader, leadership is concerned more with our ability to influence and persuade our colleagues to follow our direction. Thus, effective leadership can depend very much on the personal qualities, characteristics and behaviours of the leader.  </a:t>
            </a:r>
          </a:p>
          <a:p>
            <a:r>
              <a:rPr lang="en-GB" sz="1200" kern="1200" dirty="0">
                <a:solidFill>
                  <a:schemeClr val="tx1"/>
                </a:solidFill>
                <a:effectLst/>
                <a:latin typeface="Arial" pitchFamily="34" charset="0"/>
                <a:ea typeface="ＭＳ Ｐゴシック" charset="0"/>
                <a:cs typeface="ＭＳ Ｐゴシック" charset="0"/>
              </a:rPr>
              <a:t> </a:t>
            </a:r>
          </a:p>
          <a:p>
            <a:endParaRPr lang="en-US"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5</a:t>
            </a:fld>
            <a:endParaRPr lang="en-GB"/>
          </a:p>
        </p:txBody>
      </p:sp>
    </p:spTree>
    <p:extLst>
      <p:ext uri="{BB962C8B-B14F-4D97-AF65-F5344CB8AC3E}">
        <p14:creationId xmlns:p14="http://schemas.microsoft.com/office/powerpoint/2010/main" val="651964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6</a:t>
            </a:fld>
            <a:endParaRPr lang="en-GB"/>
          </a:p>
        </p:txBody>
      </p:sp>
    </p:spTree>
    <p:extLst>
      <p:ext uri="{BB962C8B-B14F-4D97-AF65-F5344CB8AC3E}">
        <p14:creationId xmlns:p14="http://schemas.microsoft.com/office/powerpoint/2010/main" val="436301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a:solidFill>
                  <a:schemeClr val="tx1"/>
                </a:solidFill>
                <a:effectLst/>
                <a:latin typeface="Arial" pitchFamily="34" charset="0"/>
                <a:ea typeface="ＭＳ Ｐゴシック" charset="0"/>
                <a:cs typeface="ＭＳ Ｐゴシック" charset="0"/>
              </a:rPr>
              <a:t>Post the Recession in 2008, the world of work has changed noticeably. The language of many organisations (public and voluntary sectors) and companies (private sector) is focused on the need, respectively, to </a:t>
            </a:r>
            <a:r>
              <a:rPr lang="en-GB" sz="1200" i="1" kern="1200" dirty="0">
                <a:solidFill>
                  <a:schemeClr val="tx1"/>
                </a:solidFill>
                <a:effectLst/>
                <a:latin typeface="Arial" pitchFamily="34" charset="0"/>
                <a:ea typeface="ＭＳ Ｐゴシック" charset="0"/>
                <a:cs typeface="ＭＳ Ｐゴシック" charset="0"/>
              </a:rPr>
              <a:t>‘do more for less’</a:t>
            </a:r>
            <a:r>
              <a:rPr lang="en-GB" sz="1200" kern="1200" dirty="0">
                <a:solidFill>
                  <a:schemeClr val="tx1"/>
                </a:solidFill>
                <a:effectLst/>
                <a:latin typeface="Arial" pitchFamily="34" charset="0"/>
                <a:ea typeface="ＭＳ Ｐゴシック" charset="0"/>
                <a:cs typeface="ＭＳ Ｐゴシック" charset="0"/>
              </a:rPr>
              <a:t> or to </a:t>
            </a:r>
            <a:r>
              <a:rPr lang="en-GB" sz="1200" i="1" kern="1200" dirty="0">
                <a:solidFill>
                  <a:schemeClr val="tx1"/>
                </a:solidFill>
                <a:effectLst/>
                <a:latin typeface="Arial" pitchFamily="34" charset="0"/>
                <a:ea typeface="ＭＳ Ｐゴシック" charset="0"/>
                <a:cs typeface="ＭＳ Ｐゴシック" charset="0"/>
              </a:rPr>
              <a:t>‘add value’</a:t>
            </a:r>
            <a:r>
              <a:rPr lang="en-GB" sz="1200" kern="1200" dirty="0">
                <a:solidFill>
                  <a:schemeClr val="tx1"/>
                </a:solidFill>
                <a:effectLst/>
                <a:latin typeface="Arial" pitchFamily="34" charset="0"/>
                <a:ea typeface="ＭＳ Ｐゴシック" charset="0"/>
                <a:cs typeface="ＭＳ Ｐゴシック" charset="0"/>
              </a:rPr>
              <a:t>. While this might appear to represent a shift in thinking, at the root of this is a desire to maximise performance. Where once high performance was considered a laudable aspiration, it has become an imperative for many organisations and companies.</a:t>
            </a:r>
          </a:p>
          <a:p>
            <a:pPr lvl="0"/>
            <a:endParaRPr lang="en-GB" sz="1200" kern="1200" dirty="0">
              <a:solidFill>
                <a:schemeClr val="tx1"/>
              </a:solidFill>
              <a:effectLst/>
              <a:latin typeface="Arial" pitchFamily="34" charset="0"/>
              <a:ea typeface="ＭＳ Ｐゴシック" charset="0"/>
              <a:cs typeface="ＭＳ Ｐゴシック" charset="0"/>
            </a:endParaRPr>
          </a:p>
          <a:p>
            <a:pPr lvl="0"/>
            <a:r>
              <a:rPr lang="en-GB" sz="1200" kern="1200" dirty="0">
                <a:solidFill>
                  <a:schemeClr val="tx1"/>
                </a:solidFill>
                <a:effectLst/>
                <a:latin typeface="Arial" pitchFamily="34" charset="0"/>
                <a:ea typeface="ＭＳ Ｐゴシック" charset="0"/>
                <a:cs typeface="ＭＳ Ｐゴシック" charset="0"/>
              </a:rPr>
              <a:t>Typical characteristics might include some or all</a:t>
            </a:r>
            <a:r>
              <a:rPr lang="en-GB" sz="1200" kern="1200" baseline="0" dirty="0">
                <a:solidFill>
                  <a:schemeClr val="tx1"/>
                </a:solidFill>
                <a:effectLst/>
                <a:latin typeface="Arial" pitchFamily="34" charset="0"/>
                <a:ea typeface="ＭＳ Ｐゴシック" charset="0"/>
                <a:cs typeface="ＭＳ Ｐゴシック" charset="0"/>
              </a:rPr>
              <a:t> of the following:</a:t>
            </a:r>
          </a:p>
          <a:p>
            <a:pPr lvl="0"/>
            <a:endParaRPr lang="en-GB" sz="1200" kern="1200" dirty="0">
              <a:solidFill>
                <a:schemeClr val="tx1"/>
              </a:solidFill>
              <a:effectLst/>
              <a:latin typeface="Arial" pitchFamily="34" charset="0"/>
              <a:ea typeface="ＭＳ Ｐゴシック" charset="0"/>
              <a:cs typeface="ＭＳ Ｐゴシック" charset="0"/>
            </a:endParaRPr>
          </a:p>
          <a:p>
            <a:pPr lvl="0"/>
            <a:r>
              <a:rPr lang="en-GB" sz="1200" kern="1200" dirty="0">
                <a:solidFill>
                  <a:schemeClr val="tx1"/>
                </a:solidFill>
                <a:effectLst/>
                <a:latin typeface="Arial" pitchFamily="34" charset="0"/>
                <a:ea typeface="ＭＳ Ｐゴシック" charset="0"/>
                <a:cs typeface="ＭＳ Ｐゴシック" charset="0"/>
              </a:rPr>
              <a:t>Skilled people;</a:t>
            </a:r>
          </a:p>
          <a:p>
            <a:pPr lvl="0"/>
            <a:r>
              <a:rPr lang="en-GB" sz="1200" kern="1200" dirty="0">
                <a:solidFill>
                  <a:schemeClr val="tx1"/>
                </a:solidFill>
                <a:effectLst/>
                <a:latin typeface="Arial" pitchFamily="34" charset="0"/>
                <a:ea typeface="ＭＳ Ｐゴシック" charset="0"/>
                <a:cs typeface="ＭＳ Ｐゴシック" charset="0"/>
              </a:rPr>
              <a:t>Trained people;</a:t>
            </a:r>
          </a:p>
          <a:p>
            <a:pPr lvl="0"/>
            <a:r>
              <a:rPr lang="en-GB" sz="1200" kern="1200" dirty="0">
                <a:solidFill>
                  <a:schemeClr val="tx1"/>
                </a:solidFill>
                <a:effectLst/>
                <a:latin typeface="Arial" pitchFamily="34" charset="0"/>
                <a:ea typeface="ＭＳ Ｐゴシック" charset="0"/>
                <a:cs typeface="ＭＳ Ｐゴシック" charset="0"/>
              </a:rPr>
              <a:t>A clear vision for the future; </a:t>
            </a:r>
          </a:p>
          <a:p>
            <a:pPr lvl="0"/>
            <a:r>
              <a:rPr lang="en-GB" sz="1200" kern="1200" dirty="0">
                <a:solidFill>
                  <a:schemeClr val="tx1"/>
                </a:solidFill>
                <a:effectLst/>
                <a:latin typeface="Arial" pitchFamily="34" charset="0"/>
                <a:ea typeface="ＭＳ Ｐゴシック" charset="0"/>
                <a:cs typeface="ＭＳ Ｐゴシック" charset="0"/>
              </a:rPr>
              <a:t>A goals-oriented approach;</a:t>
            </a:r>
          </a:p>
          <a:p>
            <a:pPr lvl="0"/>
            <a:r>
              <a:rPr lang="en-GB" sz="1200" kern="1200" dirty="0">
                <a:solidFill>
                  <a:schemeClr val="tx1"/>
                </a:solidFill>
                <a:effectLst/>
                <a:latin typeface="Arial" pitchFamily="34" charset="0"/>
                <a:ea typeface="ＭＳ Ｐゴシック" charset="0"/>
                <a:cs typeface="ＭＳ Ｐゴシック" charset="0"/>
              </a:rPr>
              <a:t>Clear roles and responsibilities;</a:t>
            </a:r>
          </a:p>
          <a:p>
            <a:pPr lvl="0"/>
            <a:r>
              <a:rPr lang="en-GB" sz="1200" kern="1200" dirty="0">
                <a:solidFill>
                  <a:schemeClr val="tx1"/>
                </a:solidFill>
                <a:effectLst/>
                <a:latin typeface="Arial" pitchFamily="34" charset="0"/>
                <a:ea typeface="ＭＳ Ｐゴシック" charset="0"/>
                <a:cs typeface="ＭＳ Ｐゴシック" charset="0"/>
              </a:rPr>
              <a:t>People with complementary skills;</a:t>
            </a:r>
          </a:p>
          <a:p>
            <a:pPr lvl="0"/>
            <a:r>
              <a:rPr lang="en-GB" sz="1200" kern="1200" dirty="0">
                <a:solidFill>
                  <a:schemeClr val="tx1"/>
                </a:solidFill>
                <a:effectLst/>
                <a:latin typeface="Arial" pitchFamily="34" charset="0"/>
                <a:ea typeface="ＭＳ Ｐゴシック" charset="0"/>
                <a:cs typeface="ＭＳ Ｐゴシック" charset="0"/>
              </a:rPr>
              <a:t>Effective communication;</a:t>
            </a:r>
          </a:p>
          <a:p>
            <a:pPr lvl="0"/>
            <a:r>
              <a:rPr lang="en-GB" sz="1200" kern="1200" dirty="0">
                <a:solidFill>
                  <a:schemeClr val="tx1"/>
                </a:solidFill>
                <a:effectLst/>
                <a:latin typeface="Arial" pitchFamily="34" charset="0"/>
                <a:ea typeface="ＭＳ Ｐゴシック" charset="0"/>
                <a:cs typeface="ＭＳ Ｐゴシック" charset="0"/>
              </a:rPr>
              <a:t>Committed people; </a:t>
            </a:r>
          </a:p>
          <a:p>
            <a:pPr lvl="0"/>
            <a:r>
              <a:rPr lang="en-GB" sz="1200" kern="1200" dirty="0">
                <a:solidFill>
                  <a:schemeClr val="tx1"/>
                </a:solidFill>
                <a:effectLst/>
                <a:latin typeface="Arial" pitchFamily="34" charset="0"/>
                <a:ea typeface="ＭＳ Ｐゴシック" charset="0"/>
                <a:cs typeface="ＭＳ Ｐゴシック" charset="0"/>
              </a:rPr>
              <a:t>Loyal people; </a:t>
            </a:r>
          </a:p>
          <a:p>
            <a:pPr lvl="0"/>
            <a:r>
              <a:rPr lang="en-GB" sz="1200" kern="1200" dirty="0">
                <a:solidFill>
                  <a:schemeClr val="tx1"/>
                </a:solidFill>
                <a:effectLst/>
                <a:latin typeface="Arial" pitchFamily="34" charset="0"/>
                <a:ea typeface="ＭＳ Ｐゴシック" charset="0"/>
                <a:cs typeface="ＭＳ Ｐゴシック" charset="0"/>
              </a:rPr>
              <a:t>Honest people;</a:t>
            </a:r>
          </a:p>
          <a:p>
            <a:pPr lvl="0"/>
            <a:r>
              <a:rPr lang="en-GB" sz="1200" kern="1200" dirty="0">
                <a:solidFill>
                  <a:schemeClr val="tx1"/>
                </a:solidFill>
                <a:effectLst/>
                <a:latin typeface="Arial" pitchFamily="34" charset="0"/>
                <a:ea typeface="ＭＳ Ｐゴシック" charset="0"/>
                <a:cs typeface="ＭＳ Ｐゴシック" charset="0"/>
              </a:rPr>
              <a:t>People who put the Team needs before their own;</a:t>
            </a:r>
          </a:p>
          <a:p>
            <a:pPr lvl="0"/>
            <a:r>
              <a:rPr lang="en-GB" sz="1200" kern="1200" dirty="0">
                <a:solidFill>
                  <a:schemeClr val="tx1"/>
                </a:solidFill>
                <a:effectLst/>
                <a:latin typeface="Arial" pitchFamily="34" charset="0"/>
                <a:ea typeface="ＭＳ Ｐゴシック" charset="0"/>
                <a:cs typeface="ＭＳ Ｐゴシック" charset="0"/>
              </a:rPr>
              <a:t>People who are concerned for others;</a:t>
            </a:r>
          </a:p>
          <a:p>
            <a:pPr lvl="0"/>
            <a:r>
              <a:rPr lang="en-GB" sz="1200" kern="1200" dirty="0">
                <a:solidFill>
                  <a:schemeClr val="tx1"/>
                </a:solidFill>
                <a:effectLst/>
                <a:latin typeface="Arial" pitchFamily="34" charset="0"/>
                <a:ea typeface="ＭＳ Ｐゴシック" charset="0"/>
                <a:cs typeface="ＭＳ Ｐゴシック" charset="0"/>
              </a:rPr>
              <a:t>People who are flexible;</a:t>
            </a:r>
          </a:p>
          <a:p>
            <a:pPr lvl="0"/>
            <a:r>
              <a:rPr lang="en-GB" sz="1200" kern="1200" dirty="0">
                <a:solidFill>
                  <a:schemeClr val="tx1"/>
                </a:solidFill>
                <a:effectLst/>
                <a:latin typeface="Arial" pitchFamily="34" charset="0"/>
                <a:ea typeface="ＭＳ Ｐゴシック" charset="0"/>
                <a:cs typeface="ＭＳ Ｐゴシック" charset="0"/>
              </a:rPr>
              <a:t>People who want to learn and to develop;</a:t>
            </a:r>
          </a:p>
          <a:p>
            <a:pPr lvl="0"/>
            <a:r>
              <a:rPr lang="en-GB" sz="1200" kern="1200" dirty="0">
                <a:solidFill>
                  <a:schemeClr val="tx1"/>
                </a:solidFill>
                <a:effectLst/>
                <a:latin typeface="Arial" pitchFamily="34" charset="0"/>
                <a:ea typeface="ＭＳ Ｐゴシック" charset="0"/>
                <a:cs typeface="ＭＳ Ｐゴシック" charset="0"/>
              </a:rPr>
              <a:t>People who are confident;</a:t>
            </a:r>
          </a:p>
          <a:p>
            <a:pPr lvl="0"/>
            <a:r>
              <a:rPr lang="en-GB" sz="1200" kern="1200" dirty="0">
                <a:solidFill>
                  <a:schemeClr val="tx1"/>
                </a:solidFill>
                <a:effectLst/>
                <a:latin typeface="Arial" pitchFamily="34" charset="0"/>
                <a:ea typeface="ＭＳ Ｐゴシック" charset="0"/>
                <a:cs typeface="ＭＳ Ｐゴシック" charset="0"/>
              </a:rPr>
              <a:t>Trust;</a:t>
            </a:r>
          </a:p>
          <a:p>
            <a:pPr lvl="0"/>
            <a:r>
              <a:rPr lang="en-GB" sz="1200" kern="1200" dirty="0">
                <a:solidFill>
                  <a:schemeClr val="tx1"/>
                </a:solidFill>
                <a:effectLst/>
                <a:latin typeface="Arial" pitchFamily="34" charset="0"/>
                <a:ea typeface="ＭＳ Ｐゴシック" charset="0"/>
                <a:cs typeface="ＭＳ Ｐゴシック" charset="0"/>
              </a:rPr>
              <a:t>Accountability; </a:t>
            </a:r>
          </a:p>
          <a:p>
            <a:pPr lvl="0"/>
            <a:r>
              <a:rPr lang="en-GB" sz="1200" kern="1200" dirty="0">
                <a:solidFill>
                  <a:schemeClr val="tx1"/>
                </a:solidFill>
                <a:effectLst/>
                <a:latin typeface="Arial" pitchFamily="34" charset="0"/>
                <a:ea typeface="ＭＳ Ｐゴシック" charset="0"/>
                <a:cs typeface="ＭＳ Ｐゴシック" charset="0"/>
              </a:rPr>
              <a:t>Appropriate challenge and a desire to improve things;</a:t>
            </a:r>
          </a:p>
          <a:p>
            <a:pPr lvl="0"/>
            <a:r>
              <a:rPr lang="en-GB" sz="1200" kern="1200" dirty="0">
                <a:solidFill>
                  <a:schemeClr val="tx1"/>
                </a:solidFill>
                <a:effectLst/>
                <a:latin typeface="Arial" pitchFamily="34" charset="0"/>
                <a:ea typeface="ＭＳ Ｐゴシック" charset="0"/>
                <a:cs typeface="ＭＳ Ｐゴシック" charset="0"/>
              </a:rPr>
              <a:t>High morale;</a:t>
            </a:r>
          </a:p>
          <a:p>
            <a:pPr lvl="0"/>
            <a:r>
              <a:rPr lang="en-GB" sz="1200" i="1" kern="1200" dirty="0">
                <a:solidFill>
                  <a:schemeClr val="tx1"/>
                </a:solidFill>
                <a:effectLst/>
                <a:latin typeface="Arial" pitchFamily="34" charset="0"/>
                <a:ea typeface="ＭＳ Ｐゴシック" charset="0"/>
                <a:cs typeface="ＭＳ Ｐゴシック" charset="0"/>
              </a:rPr>
              <a:t>Motivated people</a:t>
            </a:r>
            <a:r>
              <a:rPr lang="en-GB" sz="1200" kern="1200" dirty="0">
                <a:solidFill>
                  <a:schemeClr val="tx1"/>
                </a:solidFill>
                <a:effectLst/>
                <a:latin typeface="Arial" pitchFamily="34" charset="0"/>
                <a:ea typeface="ＭＳ Ｐゴシック" charset="0"/>
                <a:cs typeface="ＭＳ Ｐゴシック" charset="0"/>
              </a:rPr>
              <a:t>;</a:t>
            </a:r>
          </a:p>
          <a:p>
            <a:pPr lvl="0"/>
            <a:r>
              <a:rPr lang="en-GB" sz="1200" kern="1200" dirty="0">
                <a:solidFill>
                  <a:schemeClr val="tx1"/>
                </a:solidFill>
                <a:effectLst/>
                <a:latin typeface="Arial" pitchFamily="34" charset="0"/>
                <a:ea typeface="ＭＳ Ｐゴシック" charset="0"/>
                <a:cs typeface="ＭＳ Ｐゴシック" charset="0"/>
              </a:rPr>
              <a:t>A shared or common pride in the team; and,</a:t>
            </a:r>
          </a:p>
          <a:p>
            <a:pPr lvl="0"/>
            <a:r>
              <a:rPr lang="en-GB" sz="1200" kern="1200" dirty="0">
                <a:solidFill>
                  <a:schemeClr val="tx1"/>
                </a:solidFill>
                <a:effectLst/>
                <a:latin typeface="Arial" pitchFamily="34" charset="0"/>
                <a:ea typeface="ＭＳ Ｐゴシック" charset="0"/>
                <a:cs typeface="ＭＳ Ｐゴシック" charset="0"/>
              </a:rPr>
              <a:t>Effective leadership based on empowering team members.</a:t>
            </a:r>
          </a:p>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7</a:t>
            </a:fld>
            <a:endParaRPr lang="en-GB"/>
          </a:p>
        </p:txBody>
      </p:sp>
    </p:spTree>
    <p:extLst>
      <p:ext uri="{BB962C8B-B14F-4D97-AF65-F5344CB8AC3E}">
        <p14:creationId xmlns:p14="http://schemas.microsoft.com/office/powerpoint/2010/main" val="17288233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is a significant part of the ‘interference’ a demotivating environment?</a:t>
            </a:r>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8</a:t>
            </a:fld>
            <a:endParaRPr lang="en-GB"/>
          </a:p>
        </p:txBody>
      </p:sp>
    </p:spTree>
    <p:extLst>
      <p:ext uri="{BB962C8B-B14F-4D97-AF65-F5344CB8AC3E}">
        <p14:creationId xmlns:p14="http://schemas.microsoft.com/office/powerpoint/2010/main" val="1475578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ＭＳ Ｐゴシック" charset="0"/>
                <a:cs typeface="ＭＳ Ｐゴシック" charset="0"/>
              </a:rPr>
              <a:t>If we accept that the level of performance of an individual (and, to a point, a team) is predicated on all 3 pillars of performance (competence,</a:t>
            </a:r>
            <a:r>
              <a:rPr lang="en-GB" sz="1200" kern="1200" baseline="0" dirty="0">
                <a:solidFill>
                  <a:schemeClr val="tx1"/>
                </a:solidFill>
                <a:effectLst/>
                <a:latin typeface="Arial" pitchFamily="34" charset="0"/>
                <a:ea typeface="ＭＳ Ｐゴシック" charset="0"/>
                <a:cs typeface="ＭＳ Ｐゴシック" charset="0"/>
              </a:rPr>
              <a:t> opportunity and motivation) </a:t>
            </a:r>
            <a:r>
              <a:rPr lang="en-GB" sz="1200" kern="1200" dirty="0">
                <a:solidFill>
                  <a:schemeClr val="tx1"/>
                </a:solidFill>
                <a:effectLst/>
                <a:latin typeface="Arial" pitchFamily="34" charset="0"/>
                <a:ea typeface="ＭＳ Ｐゴシック" charset="0"/>
                <a:cs typeface="ＭＳ Ｐゴシック" charset="0"/>
              </a:rPr>
              <a:t>being in place, the above diagram offers another insight into some of the complexities surrounding motivation. In its simplest form, it is proposed that performance is directly a result of individual competence (or ability) – their skills and experience – the opportunities that an individual gets to perform at a certain level and their motivation. </a:t>
            </a:r>
          </a:p>
          <a:p>
            <a:r>
              <a:rPr lang="en-GB" sz="1200" kern="1200" dirty="0">
                <a:solidFill>
                  <a:schemeClr val="tx1"/>
                </a:solidFill>
                <a:effectLst/>
                <a:latin typeface="Arial" pitchFamily="34" charset="0"/>
                <a:ea typeface="ＭＳ Ｐゴシック" charset="0"/>
                <a:cs typeface="ＭＳ Ｐゴシック" charset="0"/>
              </a:rPr>
              <a:t> </a:t>
            </a:r>
          </a:p>
          <a:p>
            <a:r>
              <a:rPr lang="en-GB" sz="1200" kern="1200" dirty="0">
                <a:solidFill>
                  <a:schemeClr val="tx1"/>
                </a:solidFill>
                <a:effectLst/>
                <a:latin typeface="Arial" pitchFamily="34" charset="0"/>
                <a:ea typeface="ＭＳ Ｐゴシック" charset="0"/>
                <a:cs typeface="ＭＳ Ｐゴシック" charset="0"/>
              </a:rPr>
              <a:t>Of course, fundamental to understanding motivation is acknowledging the part that </a:t>
            </a:r>
            <a:r>
              <a:rPr lang="en-GB" sz="1200" i="1" kern="1200" dirty="0">
                <a:solidFill>
                  <a:schemeClr val="tx1"/>
                </a:solidFill>
                <a:effectLst/>
                <a:latin typeface="Arial" pitchFamily="34" charset="0"/>
                <a:ea typeface="ＭＳ Ｐゴシック" charset="0"/>
                <a:cs typeface="ＭＳ Ｐゴシック" charset="0"/>
              </a:rPr>
              <a:t>‘perception’</a:t>
            </a:r>
            <a:r>
              <a:rPr lang="en-GB" sz="1200" kern="1200" dirty="0">
                <a:solidFill>
                  <a:schemeClr val="tx1"/>
                </a:solidFill>
                <a:effectLst/>
                <a:latin typeface="Arial" pitchFamily="34" charset="0"/>
                <a:ea typeface="ＭＳ Ｐゴシック" charset="0"/>
                <a:cs typeface="ＭＳ Ｐゴシック" charset="0"/>
              </a:rPr>
              <a:t> plays, both from an individual perspective – how you or I decide to approach a task – and how others perceive it. Where we are motivated, provided that we have both the ability and the opportunity to perform, the chances are that we will perform effectively. However, how we perceive our motivation or the motivations of others can affect our ability or the ability of others to achieve high performance. We will explore how perception can significantly affect performance and motivation in more detail later. </a:t>
            </a:r>
          </a:p>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9</a:t>
            </a:fld>
            <a:endParaRPr lang="en-GB"/>
          </a:p>
        </p:txBody>
      </p:sp>
    </p:spTree>
    <p:extLst>
      <p:ext uri="{BB962C8B-B14F-4D97-AF65-F5344CB8AC3E}">
        <p14:creationId xmlns:p14="http://schemas.microsoft.com/office/powerpoint/2010/main" val="42194023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ＭＳ Ｐゴシック" charset="0"/>
                <a:cs typeface="ＭＳ Ｐゴシック" charset="0"/>
              </a:rPr>
              <a:t>Management scholars and experts have studied motivation in depth for many years and have concluded that there are 2 main types or classifications of motivation: namely, </a:t>
            </a:r>
            <a:r>
              <a:rPr lang="en-GB" sz="1200" i="1" kern="1200" dirty="0">
                <a:solidFill>
                  <a:schemeClr val="tx1"/>
                </a:solidFill>
                <a:effectLst/>
                <a:latin typeface="Arial" pitchFamily="34" charset="0"/>
                <a:ea typeface="ＭＳ Ｐゴシック" charset="0"/>
                <a:cs typeface="ＭＳ Ｐゴシック" charset="0"/>
              </a:rPr>
              <a:t>‘content’</a:t>
            </a:r>
            <a:r>
              <a:rPr lang="en-GB" sz="1200" kern="1200" dirty="0">
                <a:solidFill>
                  <a:schemeClr val="tx1"/>
                </a:solidFill>
                <a:effectLst/>
                <a:latin typeface="Arial" pitchFamily="34" charset="0"/>
                <a:ea typeface="ＭＳ Ｐゴシック" charset="0"/>
                <a:cs typeface="ＭＳ Ｐゴシック" charset="0"/>
              </a:rPr>
              <a:t> and </a:t>
            </a:r>
            <a:r>
              <a:rPr lang="en-GB" sz="1200" i="1" kern="1200" dirty="0">
                <a:solidFill>
                  <a:schemeClr val="tx1"/>
                </a:solidFill>
                <a:effectLst/>
                <a:latin typeface="Arial" pitchFamily="34" charset="0"/>
                <a:ea typeface="ＭＳ Ｐゴシック" charset="0"/>
                <a:cs typeface="ＭＳ Ｐゴシック" charset="0"/>
              </a:rPr>
              <a:t>‘process’</a:t>
            </a:r>
            <a:r>
              <a:rPr lang="en-GB" sz="1200" kern="1200" dirty="0">
                <a:solidFill>
                  <a:schemeClr val="tx1"/>
                </a:solidFill>
                <a:effectLst/>
                <a:latin typeface="Arial" pitchFamily="34" charset="0"/>
                <a:ea typeface="ＭＳ Ｐゴシック" charset="0"/>
                <a:cs typeface="ＭＳ Ｐゴシック" charset="0"/>
              </a:rPr>
              <a:t>. Content theories focus on </a:t>
            </a:r>
            <a:r>
              <a:rPr lang="en-GB" sz="1200" i="1" kern="1200" dirty="0">
                <a:solidFill>
                  <a:schemeClr val="tx1"/>
                </a:solidFill>
                <a:effectLst/>
                <a:latin typeface="Arial" pitchFamily="34" charset="0"/>
                <a:ea typeface="ＭＳ Ｐゴシック" charset="0"/>
                <a:cs typeface="ＭＳ Ｐゴシック" charset="0"/>
              </a:rPr>
              <a:t>‘what’</a:t>
            </a:r>
            <a:r>
              <a:rPr lang="en-GB" sz="1200" kern="1200" dirty="0">
                <a:solidFill>
                  <a:schemeClr val="tx1"/>
                </a:solidFill>
                <a:effectLst/>
                <a:latin typeface="Arial" pitchFamily="34" charset="0"/>
                <a:ea typeface="ＭＳ Ｐゴシック" charset="0"/>
                <a:cs typeface="ＭＳ Ｐゴシック" charset="0"/>
              </a:rPr>
              <a:t> motivates people, attributing motivation to the satisfaction of individual needs and goals, while process theories concentrate on </a:t>
            </a:r>
            <a:r>
              <a:rPr lang="en-GB" sz="1200" i="1" kern="1200" dirty="0">
                <a:solidFill>
                  <a:schemeClr val="tx1"/>
                </a:solidFill>
                <a:effectLst/>
                <a:latin typeface="Arial" pitchFamily="34" charset="0"/>
                <a:ea typeface="ＭＳ Ｐゴシック" charset="0"/>
                <a:cs typeface="ＭＳ Ｐゴシック" charset="0"/>
              </a:rPr>
              <a:t>‘how’</a:t>
            </a:r>
            <a:r>
              <a:rPr lang="en-GB" sz="1200" kern="1200" dirty="0">
                <a:solidFill>
                  <a:schemeClr val="tx1"/>
                </a:solidFill>
                <a:effectLst/>
                <a:latin typeface="Arial" pitchFamily="34" charset="0"/>
                <a:ea typeface="ＭＳ Ｐゴシック" charset="0"/>
                <a:cs typeface="ＭＳ Ｐゴシック" charset="0"/>
              </a:rPr>
              <a:t> people are motivated. Process theories explore how satisfaction of an individual’s needs affect their behaviour. We will look closely at the various management models of motivation associated with both classifications but, first, let us consider what sorts of things ‘drive’ people’s motivation in the workplace.  </a:t>
            </a:r>
          </a:p>
          <a:p>
            <a:endParaRPr lang="en-GB" sz="1200" kern="1200" dirty="0">
              <a:solidFill>
                <a:schemeClr val="tx1"/>
              </a:solidFill>
              <a:effectLst/>
              <a:latin typeface="Arial" pitchFamily="34" charset="0"/>
              <a:ea typeface="ＭＳ Ｐゴシック" charset="0"/>
              <a:cs typeface="ＭＳ Ｐゴシック" charset="0"/>
            </a:endParaRPr>
          </a:p>
          <a:p>
            <a:r>
              <a:rPr lang="en-GB" sz="1200" kern="1200" dirty="0">
                <a:solidFill>
                  <a:schemeClr val="tx1"/>
                </a:solidFill>
                <a:effectLst/>
                <a:latin typeface="Arial" pitchFamily="34" charset="0"/>
                <a:ea typeface="ＭＳ Ｐゴシック" charset="0"/>
                <a:cs typeface="ＭＳ Ｐゴシック" charset="0"/>
              </a:rPr>
              <a:t>In addition, some theorists talk about extrinsic and intrinsic</a:t>
            </a:r>
            <a:r>
              <a:rPr lang="en-GB" sz="1200" kern="1200" baseline="0" dirty="0">
                <a:solidFill>
                  <a:schemeClr val="tx1"/>
                </a:solidFill>
                <a:effectLst/>
                <a:latin typeface="Arial" pitchFamily="34" charset="0"/>
                <a:ea typeface="ＭＳ Ｐゴシック" charset="0"/>
                <a:cs typeface="ＭＳ Ｐゴシック" charset="0"/>
              </a:rPr>
              <a:t> motivation as types of motivation. To ensure everyone understands the difference between the 2, </a:t>
            </a:r>
            <a:r>
              <a:rPr lang="en-US" dirty="0"/>
              <a:t>elicit examples of each.</a:t>
            </a:r>
          </a:p>
          <a:p>
            <a:endParaRPr lang="en-US" dirty="0"/>
          </a:p>
          <a:p>
            <a:pPr lvl="0"/>
            <a:r>
              <a:rPr lang="en-GB" sz="1200" b="1" kern="1200" dirty="0">
                <a:solidFill>
                  <a:schemeClr val="tx1"/>
                </a:solidFill>
                <a:effectLst/>
                <a:latin typeface="Arial" pitchFamily="34" charset="0"/>
                <a:ea typeface="ＭＳ Ｐゴシック" charset="0"/>
                <a:cs typeface="ＭＳ Ｐゴシック" charset="0"/>
              </a:rPr>
              <a:t>Extrinsic Motivation </a:t>
            </a:r>
            <a:r>
              <a:rPr lang="en-GB" sz="1200" kern="1200" dirty="0">
                <a:solidFill>
                  <a:schemeClr val="tx1"/>
                </a:solidFill>
                <a:effectLst/>
                <a:latin typeface="Arial" pitchFamily="34" charset="0"/>
                <a:ea typeface="ＭＳ Ｐゴシック" charset="0"/>
                <a:cs typeface="ＭＳ Ｐゴシック" charset="0"/>
              </a:rPr>
              <a:t>is where an individual is encouraged to reach a goal or target by reward or sanction. </a:t>
            </a:r>
          </a:p>
          <a:p>
            <a:pPr lvl="0"/>
            <a:endParaRPr lang="en-GB" sz="1200" kern="1200" dirty="0">
              <a:solidFill>
                <a:schemeClr val="tx1"/>
              </a:solidFill>
              <a:effectLst/>
              <a:latin typeface="Arial" pitchFamily="34" charset="0"/>
              <a:ea typeface="ＭＳ Ｐゴシック" charset="0"/>
              <a:cs typeface="ＭＳ Ｐゴシック" charset="0"/>
            </a:endParaRPr>
          </a:p>
          <a:p>
            <a:pPr lvl="0"/>
            <a:r>
              <a:rPr lang="en-GB" sz="1200" kern="1200" dirty="0">
                <a:solidFill>
                  <a:schemeClr val="tx1"/>
                </a:solidFill>
                <a:effectLst/>
                <a:latin typeface="Arial" pitchFamily="34" charset="0"/>
                <a:ea typeface="ＭＳ Ｐゴシック" charset="0"/>
                <a:cs typeface="ＭＳ Ｐゴシック" charset="0"/>
              </a:rPr>
              <a:t>For example, a young person sitting an examination may be motivated to pass an examination because a parent offers a financial reward for success.</a:t>
            </a:r>
            <a:r>
              <a:rPr lang="en-GB" sz="1200" b="1" kern="1200" dirty="0">
                <a:solidFill>
                  <a:schemeClr val="tx1"/>
                </a:solidFill>
                <a:effectLst/>
                <a:latin typeface="Arial" pitchFamily="34" charset="0"/>
                <a:ea typeface="ＭＳ Ｐゴシック" charset="0"/>
                <a:cs typeface="ＭＳ Ｐゴシック" charset="0"/>
              </a:rPr>
              <a:t> </a:t>
            </a:r>
            <a:endParaRPr lang="en-GB" sz="1200" kern="1200" dirty="0">
              <a:solidFill>
                <a:schemeClr val="tx1"/>
              </a:solidFill>
              <a:effectLst/>
              <a:latin typeface="Arial" pitchFamily="34" charset="0"/>
              <a:ea typeface="ＭＳ Ｐゴシック" charset="0"/>
              <a:cs typeface="ＭＳ Ｐゴシック" charset="0"/>
            </a:endParaRPr>
          </a:p>
          <a:p>
            <a:r>
              <a:rPr lang="en-GB" sz="1200" b="1" kern="1200" dirty="0">
                <a:solidFill>
                  <a:schemeClr val="tx1"/>
                </a:solidFill>
                <a:effectLst/>
                <a:latin typeface="Arial" pitchFamily="34" charset="0"/>
                <a:ea typeface="ＭＳ Ｐゴシック" charset="0"/>
                <a:cs typeface="ＭＳ Ｐゴシック" charset="0"/>
              </a:rPr>
              <a:t> </a:t>
            </a:r>
            <a:endParaRPr lang="en-GB" sz="1200" kern="1200" dirty="0">
              <a:solidFill>
                <a:schemeClr val="tx1"/>
              </a:solidFill>
              <a:effectLst/>
              <a:latin typeface="Arial" pitchFamily="34" charset="0"/>
              <a:ea typeface="ＭＳ Ｐゴシック" charset="0"/>
              <a:cs typeface="ＭＳ Ｐゴシック" charset="0"/>
            </a:endParaRPr>
          </a:p>
          <a:p>
            <a:pPr lvl="0"/>
            <a:r>
              <a:rPr lang="en-GB" sz="1200" b="1" kern="1200" dirty="0">
                <a:solidFill>
                  <a:schemeClr val="tx1"/>
                </a:solidFill>
                <a:effectLst/>
                <a:latin typeface="Arial" pitchFamily="34" charset="0"/>
                <a:ea typeface="ＭＳ Ｐゴシック" charset="0"/>
                <a:cs typeface="ＭＳ Ｐゴシック" charset="0"/>
              </a:rPr>
              <a:t>Intrinsic Motivation</a:t>
            </a:r>
            <a:r>
              <a:rPr lang="en-GB" sz="1200" kern="1200" dirty="0">
                <a:solidFill>
                  <a:schemeClr val="tx1"/>
                </a:solidFill>
                <a:effectLst/>
                <a:latin typeface="Arial" pitchFamily="34" charset="0"/>
                <a:ea typeface="ＭＳ Ｐゴシック" charset="0"/>
                <a:cs typeface="ＭＳ Ｐゴシック" charset="0"/>
              </a:rPr>
              <a:t> is the motivation to succeed in something, or to pursue something purely because it is interesting, that comes from within. </a:t>
            </a:r>
          </a:p>
          <a:p>
            <a:pPr lvl="0"/>
            <a:endParaRPr lang="en-GB" sz="1200" kern="1200" dirty="0">
              <a:solidFill>
                <a:schemeClr val="tx1"/>
              </a:solidFill>
              <a:effectLst/>
              <a:latin typeface="Arial" pitchFamily="34" charset="0"/>
              <a:ea typeface="ＭＳ Ｐゴシック" charset="0"/>
              <a:cs typeface="ＭＳ Ｐゴシック" charset="0"/>
            </a:endParaRPr>
          </a:p>
          <a:p>
            <a:pPr lvl="0"/>
            <a:r>
              <a:rPr lang="en-GB" sz="1200" kern="1200" dirty="0">
                <a:solidFill>
                  <a:schemeClr val="tx1"/>
                </a:solidFill>
                <a:effectLst/>
                <a:latin typeface="Arial" pitchFamily="34" charset="0"/>
                <a:ea typeface="ＭＳ Ｐゴシック" charset="0"/>
                <a:cs typeface="ＭＳ Ｐゴシック" charset="0"/>
              </a:rPr>
              <a:t>Pursuit of a hobby is a good example of intrinsic motivation. Intrinsic motivation rarely carries over into the workplace. </a:t>
            </a:r>
          </a:p>
          <a:p>
            <a:endParaRPr lang="en-US"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10</a:t>
            </a:fld>
            <a:endParaRPr lang="en-GB"/>
          </a:p>
        </p:txBody>
      </p:sp>
    </p:spTree>
    <p:extLst>
      <p:ext uri="{BB962C8B-B14F-4D97-AF65-F5344CB8AC3E}">
        <p14:creationId xmlns:p14="http://schemas.microsoft.com/office/powerpoint/2010/main" val="25569497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model is self-explanatory, setting out the 3 drivers</a:t>
            </a:r>
            <a:r>
              <a:rPr lang="en-GB" baseline="0" dirty="0"/>
              <a:t> of motivation. The level and length of effort given to achieving something is dependent upon a clearly defined target. </a:t>
            </a:r>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11</a:t>
            </a:fld>
            <a:endParaRPr lang="en-GB"/>
          </a:p>
        </p:txBody>
      </p:sp>
    </p:spTree>
    <p:extLst>
      <p:ext uri="{BB962C8B-B14F-4D97-AF65-F5344CB8AC3E}">
        <p14:creationId xmlns:p14="http://schemas.microsoft.com/office/powerpoint/2010/main" val="1831337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12</a:t>
            </a:fld>
            <a:endParaRPr lang="en-GB"/>
          </a:p>
        </p:txBody>
      </p:sp>
    </p:spTree>
    <p:extLst>
      <p:ext uri="{BB962C8B-B14F-4D97-AF65-F5344CB8AC3E}">
        <p14:creationId xmlns:p14="http://schemas.microsoft.com/office/powerpoint/2010/main" val="1406893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ＭＳ Ｐゴシック" charset="0"/>
                <a:cs typeface="ＭＳ Ｐゴシック" charset="0"/>
              </a:rPr>
              <a:t>Once again, there is a considerable emphasis on people. It is also fair to say that a significant number of the drivers relate to the environment or culture created by leaders and managers within the organisation. </a:t>
            </a:r>
            <a:r>
              <a:rPr lang="en-GB" sz="1200" i="1" kern="1200" dirty="0">
                <a:solidFill>
                  <a:schemeClr val="tx1"/>
                </a:solidFill>
                <a:effectLst/>
                <a:latin typeface="Arial" pitchFamily="34" charset="0"/>
                <a:ea typeface="ＭＳ Ｐゴシック" charset="0"/>
                <a:cs typeface="ＭＳ Ｐゴシック" charset="0"/>
              </a:rPr>
              <a:t>‘Inspiring leadership’ </a:t>
            </a:r>
            <a:r>
              <a:rPr lang="en-GB" sz="1200" kern="1200" dirty="0">
                <a:solidFill>
                  <a:schemeClr val="tx1"/>
                </a:solidFill>
                <a:effectLst/>
                <a:latin typeface="Arial" pitchFamily="34" charset="0"/>
                <a:ea typeface="ＭＳ Ｐゴシック" charset="0"/>
                <a:cs typeface="ＭＳ Ｐゴシック" charset="0"/>
              </a:rPr>
              <a:t>goes a long way to creating a high performance team. </a:t>
            </a:r>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13</a:t>
            </a:fld>
            <a:endParaRPr lang="en-GB"/>
          </a:p>
        </p:txBody>
      </p:sp>
    </p:spTree>
    <p:extLst>
      <p:ext uri="{BB962C8B-B14F-4D97-AF65-F5344CB8AC3E}">
        <p14:creationId xmlns:p14="http://schemas.microsoft.com/office/powerpoint/2010/main" val="10209037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p:cNvSpPr>
          <p:nvPr>
            <p:ph type="sldImg"/>
          </p:nvPr>
        </p:nvSpPr>
        <p:spPr>
          <a:ln/>
        </p:spPr>
      </p:sp>
      <p:sp>
        <p:nvSpPr>
          <p:cNvPr id="1945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Optional Activity:  In pairs establish what is in each other’s psychological contract</a:t>
            </a:r>
            <a:r>
              <a:rPr lang="en-US" baseline="0" dirty="0"/>
              <a:t> – i.</a:t>
            </a:r>
            <a:r>
              <a:rPr lang="en-US" dirty="0"/>
              <a:t>e. what do they expect form their employer</a:t>
            </a:r>
            <a:r>
              <a:rPr lang="en-US" baseline="0" dirty="0"/>
              <a:t> and what do they believe that the employer expects from them.</a:t>
            </a:r>
            <a:endParaRPr lang="en-US" dirty="0"/>
          </a:p>
        </p:txBody>
      </p:sp>
      <p:sp>
        <p:nvSpPr>
          <p:cNvPr id="4" name="Slide Number Placeholder 3"/>
          <p:cNvSpPr>
            <a:spLocks noGrp="1"/>
          </p:cNvSpPr>
          <p:nvPr>
            <p:ph type="sldNum" sz="quarter" idx="5"/>
          </p:nvPr>
        </p:nvSpPr>
        <p:spPr/>
        <p:txBody>
          <a:bodyPr/>
          <a:lstStyle/>
          <a:p>
            <a:pPr>
              <a:defRPr/>
            </a:pPr>
            <a:fld id="{F5B6D842-CB77-6449-8A6A-ABF5AD1B645A}" type="slidenum">
              <a:rPr lang="en-GB" smtClean="0"/>
              <a:pPr>
                <a:defRPr/>
              </a:pPr>
              <a:t>14</a:t>
            </a:fld>
            <a:endParaRPr lang="en-GB"/>
          </a:p>
        </p:txBody>
      </p:sp>
    </p:spTree>
    <p:extLst>
      <p:ext uri="{BB962C8B-B14F-4D97-AF65-F5344CB8AC3E}">
        <p14:creationId xmlns:p14="http://schemas.microsoft.com/office/powerpoint/2010/main" val="2972439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a:t>
            </a:r>
            <a:r>
              <a:rPr lang="en-GB" baseline="0" dirty="0"/>
              <a:t> delegates that </a:t>
            </a:r>
            <a:r>
              <a:rPr lang="en-GB" sz="1200" b="1" i="1" kern="1200" dirty="0">
                <a:solidFill>
                  <a:schemeClr val="tx1"/>
                </a:solidFill>
                <a:effectLst/>
                <a:latin typeface="Arial" pitchFamily="34" charset="0"/>
                <a:ea typeface="ＭＳ Ｐゴシック" charset="0"/>
                <a:cs typeface="ＭＳ Ｐゴシック" charset="0"/>
              </a:rPr>
              <a:t>Content Theories </a:t>
            </a:r>
            <a:r>
              <a:rPr lang="en-GB" sz="1200" kern="1200" dirty="0">
                <a:solidFill>
                  <a:schemeClr val="tx1"/>
                </a:solidFill>
                <a:effectLst/>
                <a:latin typeface="Arial" pitchFamily="34" charset="0"/>
                <a:ea typeface="ＭＳ Ｐゴシック" charset="0"/>
                <a:cs typeface="ＭＳ Ｐゴシック" charset="0"/>
              </a:rPr>
              <a:t>focus on </a:t>
            </a:r>
            <a:r>
              <a:rPr lang="en-GB" sz="1200" i="1" kern="1200" dirty="0">
                <a:solidFill>
                  <a:schemeClr val="tx1"/>
                </a:solidFill>
                <a:effectLst/>
                <a:latin typeface="Arial" pitchFamily="34" charset="0"/>
                <a:ea typeface="ＭＳ Ｐゴシック" charset="0"/>
                <a:cs typeface="ＭＳ Ｐゴシック" charset="0"/>
              </a:rPr>
              <a:t>‘what’</a:t>
            </a:r>
            <a:r>
              <a:rPr lang="en-GB" sz="1200" kern="1200" dirty="0">
                <a:solidFill>
                  <a:schemeClr val="tx1"/>
                </a:solidFill>
                <a:effectLst/>
                <a:latin typeface="Arial" pitchFamily="34" charset="0"/>
                <a:ea typeface="ＭＳ Ｐゴシック" charset="0"/>
                <a:cs typeface="ＭＳ Ｐゴシック" charset="0"/>
              </a:rPr>
              <a:t> motivates people, attributing motivation to the satisfaction of individual needs and goals, while </a:t>
            </a:r>
            <a:r>
              <a:rPr lang="en-GB" sz="1200" b="1" kern="1200" dirty="0">
                <a:solidFill>
                  <a:schemeClr val="tx1"/>
                </a:solidFill>
                <a:effectLst/>
                <a:latin typeface="Arial" pitchFamily="34" charset="0"/>
                <a:ea typeface="ＭＳ Ｐゴシック" charset="0"/>
                <a:cs typeface="ＭＳ Ｐゴシック" charset="0"/>
              </a:rPr>
              <a:t>Process Theories </a:t>
            </a:r>
            <a:r>
              <a:rPr lang="en-GB" sz="1200" kern="1200" dirty="0">
                <a:solidFill>
                  <a:schemeClr val="tx1"/>
                </a:solidFill>
                <a:effectLst/>
                <a:latin typeface="Arial" pitchFamily="34" charset="0"/>
                <a:ea typeface="ＭＳ Ｐゴシック" charset="0"/>
                <a:cs typeface="ＭＳ Ｐゴシック" charset="0"/>
              </a:rPr>
              <a:t>concentrate on </a:t>
            </a:r>
            <a:r>
              <a:rPr lang="en-GB" sz="1200" i="1" kern="1200" dirty="0">
                <a:solidFill>
                  <a:schemeClr val="tx1"/>
                </a:solidFill>
                <a:effectLst/>
                <a:latin typeface="Arial" pitchFamily="34" charset="0"/>
                <a:ea typeface="ＭＳ Ｐゴシック" charset="0"/>
                <a:cs typeface="ＭＳ Ｐゴシック" charset="0"/>
              </a:rPr>
              <a:t>‘how’</a:t>
            </a:r>
            <a:r>
              <a:rPr lang="en-GB" sz="1200" kern="1200" dirty="0">
                <a:solidFill>
                  <a:schemeClr val="tx1"/>
                </a:solidFill>
                <a:effectLst/>
                <a:latin typeface="Arial" pitchFamily="34" charset="0"/>
                <a:ea typeface="ＭＳ Ｐゴシック" charset="0"/>
                <a:cs typeface="ＭＳ Ｐゴシック" charset="0"/>
              </a:rPr>
              <a:t> people are motivated. </a:t>
            </a:r>
          </a:p>
          <a:p>
            <a:endParaRPr lang="en-GB" sz="1200" kern="1200" dirty="0">
              <a:solidFill>
                <a:schemeClr val="tx1"/>
              </a:solidFill>
              <a:effectLst/>
              <a:latin typeface="Arial" pitchFamily="34" charset="0"/>
              <a:ea typeface="ＭＳ Ｐゴシック" charset="0"/>
              <a:cs typeface="ＭＳ Ｐゴシック" charset="0"/>
            </a:endParaRPr>
          </a:p>
          <a:p>
            <a:r>
              <a:rPr lang="en-GB" sz="1200" kern="1200" dirty="0">
                <a:solidFill>
                  <a:schemeClr val="tx1"/>
                </a:solidFill>
                <a:effectLst/>
                <a:latin typeface="Arial" pitchFamily="34" charset="0"/>
                <a:ea typeface="ＭＳ Ｐゴシック" charset="0"/>
                <a:cs typeface="ＭＳ Ｐゴシック" charset="0"/>
              </a:rPr>
              <a:t>It is recommended that the</a:t>
            </a:r>
            <a:r>
              <a:rPr lang="en-GB" sz="1200" kern="1200" baseline="0" dirty="0">
                <a:solidFill>
                  <a:schemeClr val="tx1"/>
                </a:solidFill>
                <a:effectLst/>
                <a:latin typeface="Arial" pitchFamily="34" charset="0"/>
                <a:ea typeface="ＭＳ Ｐゴシック" charset="0"/>
                <a:cs typeface="ＭＳ Ｐゴシック" charset="0"/>
              </a:rPr>
              <a:t> facilitator covers </a:t>
            </a:r>
            <a:r>
              <a:rPr lang="en-GB" sz="1200" kern="1200" dirty="0">
                <a:solidFill>
                  <a:schemeClr val="tx1"/>
                </a:solidFill>
                <a:effectLst/>
                <a:latin typeface="Arial" pitchFamily="34" charset="0"/>
                <a:ea typeface="ＭＳ Ｐゴシック" charset="0"/>
                <a:cs typeface="ＭＳ Ｐゴシック" charset="0"/>
              </a:rPr>
              <a:t>Maslow and Herzberg in this section. Maslow because his</a:t>
            </a:r>
            <a:r>
              <a:rPr lang="en-GB" sz="1200" kern="1200" baseline="0" dirty="0">
                <a:solidFill>
                  <a:schemeClr val="tx1"/>
                </a:solidFill>
                <a:effectLst/>
                <a:latin typeface="Arial" pitchFamily="34" charset="0"/>
                <a:ea typeface="ＭＳ Ｐゴシック" charset="0"/>
                <a:cs typeface="ＭＳ Ｐゴシック" charset="0"/>
              </a:rPr>
              <a:t> work is considered ground-breaking – indeed, many other Content Theories have their basis in Maslow -  and Herzberg because his work was based upon a study that took a different approach. </a:t>
            </a:r>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15</a:t>
            </a:fld>
            <a:endParaRPr lang="en-GB"/>
          </a:p>
        </p:txBody>
      </p:sp>
    </p:spTree>
    <p:extLst>
      <p:ext uri="{BB962C8B-B14F-4D97-AF65-F5344CB8AC3E}">
        <p14:creationId xmlns:p14="http://schemas.microsoft.com/office/powerpoint/2010/main" val="25344808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ＭＳ Ｐゴシック" charset="0"/>
                <a:cs typeface="ＭＳ Ｐゴシック" charset="0"/>
              </a:rPr>
              <a:t>One of the earliest models of motivation, developed by Dr Abraham Maslow, a clinical psychologist, is a needs-based framework of human motivation. Maslow’s Theory of Motivation, now known as Maslow's Hierarchy of Needs, was set out in his book </a:t>
            </a:r>
            <a:r>
              <a:rPr lang="en-GB" sz="1200" i="1" u="none" strike="noStrike" kern="1200" dirty="0">
                <a:solidFill>
                  <a:schemeClr val="tx1"/>
                </a:solidFill>
                <a:effectLst/>
                <a:latin typeface="Arial" pitchFamily="34" charset="0"/>
                <a:ea typeface="ＭＳ Ｐゴシック" charset="0"/>
                <a:cs typeface="ＭＳ Ｐゴシック" charset="0"/>
              </a:rPr>
              <a:t>Motivation and Personality </a:t>
            </a:r>
            <a:r>
              <a:rPr lang="en-GB" sz="1200" i="0" kern="1200" dirty="0">
                <a:solidFill>
                  <a:schemeClr val="tx1"/>
                </a:solidFill>
                <a:effectLst/>
                <a:latin typeface="Arial" pitchFamily="34" charset="0"/>
                <a:ea typeface="ＭＳ Ｐゴシック" charset="0"/>
                <a:cs typeface="ＭＳ Ｐゴシック" charset="0"/>
              </a:rPr>
              <a:t>in </a:t>
            </a:r>
            <a:r>
              <a:rPr lang="en-GB" sz="1200" kern="1200" dirty="0">
                <a:solidFill>
                  <a:schemeClr val="tx1"/>
                </a:solidFill>
                <a:effectLst/>
                <a:latin typeface="Arial" pitchFamily="34" charset="0"/>
                <a:ea typeface="ＭＳ Ｐゴシック" charset="0"/>
                <a:cs typeface="ＭＳ Ｐゴシック" charset="0"/>
              </a:rPr>
              <a:t>1954. His theory, based on observation and analysis of his own clinical practice, asserted that human beings are motivated by unsatisfied needs, and that certain lower factors need to be satisfied before higher needs can be met. </a:t>
            </a:r>
          </a:p>
          <a:p>
            <a:r>
              <a:rPr lang="en-GB" sz="1200" kern="1200" dirty="0">
                <a:solidFill>
                  <a:schemeClr val="tx1"/>
                </a:solidFill>
                <a:effectLst/>
                <a:latin typeface="Arial" pitchFamily="34" charset="0"/>
                <a:ea typeface="ＭＳ Ｐゴシック" charset="0"/>
                <a:cs typeface="ＭＳ Ｐゴシック" charset="0"/>
              </a:rPr>
              <a:t> </a:t>
            </a:r>
          </a:p>
          <a:p>
            <a:r>
              <a:rPr lang="en-GB" sz="1200" kern="1200" dirty="0">
                <a:solidFill>
                  <a:schemeClr val="tx1"/>
                </a:solidFill>
                <a:effectLst/>
                <a:latin typeface="Arial" pitchFamily="34" charset="0"/>
                <a:ea typeface="ＭＳ Ｐゴシック" charset="0"/>
                <a:cs typeface="ＭＳ Ｐゴシック" charset="0"/>
              </a:rPr>
              <a:t>According to Maslow, there are general types of needs (physiological, survival and safety, love, and esteem) that must be satisfied before a person can act unselfishly. Maslow called these needs </a:t>
            </a:r>
            <a:r>
              <a:rPr lang="en-GB" sz="1200" i="1" kern="1200" dirty="0">
                <a:solidFill>
                  <a:schemeClr val="tx1"/>
                </a:solidFill>
                <a:effectLst/>
                <a:latin typeface="Arial" pitchFamily="34" charset="0"/>
                <a:ea typeface="ＭＳ Ｐゴシック" charset="0"/>
                <a:cs typeface="ＭＳ Ｐゴシック" charset="0"/>
              </a:rPr>
              <a:t>‘deficiency needs’</a:t>
            </a:r>
            <a:r>
              <a:rPr lang="en-GB" sz="1200" kern="1200" dirty="0">
                <a:solidFill>
                  <a:schemeClr val="tx1"/>
                </a:solidFill>
                <a:effectLst/>
                <a:latin typeface="Arial" pitchFamily="34" charset="0"/>
                <a:ea typeface="ＭＳ Ｐゴシック" charset="0"/>
                <a:cs typeface="ＭＳ Ｐゴシック" charset="0"/>
              </a:rPr>
              <a:t>. He suggested that as long as people are motivated to satisfy or meet the various needs at each of the hierarchical levels they will continue to grow, ultimately achieving </a:t>
            </a:r>
            <a:r>
              <a:rPr lang="en-GB" sz="1200" i="1" kern="1200" dirty="0">
                <a:solidFill>
                  <a:schemeClr val="tx1"/>
                </a:solidFill>
                <a:effectLst/>
                <a:latin typeface="Arial" pitchFamily="34" charset="0"/>
                <a:ea typeface="ＭＳ Ｐゴシック" charset="0"/>
                <a:cs typeface="ＭＳ Ｐゴシック" charset="0"/>
              </a:rPr>
              <a:t>self-actualisation</a:t>
            </a:r>
            <a:r>
              <a:rPr lang="en-GB" sz="1200" kern="1200" dirty="0">
                <a:solidFill>
                  <a:schemeClr val="tx1"/>
                </a:solidFill>
                <a:effectLst/>
                <a:latin typeface="Arial" pitchFamily="34" charset="0"/>
                <a:ea typeface="ＭＳ Ｐゴシック" charset="0"/>
                <a:cs typeface="ＭＳ Ｐゴシック" charset="0"/>
              </a:rPr>
              <a:t>. </a:t>
            </a:r>
          </a:p>
          <a:p>
            <a:r>
              <a:rPr lang="en-GB" sz="1200" kern="1200" dirty="0">
                <a:solidFill>
                  <a:schemeClr val="tx1"/>
                </a:solidFill>
                <a:effectLst/>
                <a:latin typeface="Arial" pitchFamily="34" charset="0"/>
                <a:ea typeface="ＭＳ Ｐゴシック" charset="0"/>
                <a:cs typeface="ＭＳ Ｐゴシック" charset="0"/>
              </a:rPr>
              <a:t> </a:t>
            </a:r>
          </a:p>
          <a:p>
            <a:r>
              <a:rPr lang="en-GB" sz="1200" kern="1200" dirty="0">
                <a:solidFill>
                  <a:schemeClr val="tx1"/>
                </a:solidFill>
                <a:effectLst/>
                <a:latin typeface="Arial" pitchFamily="34" charset="0"/>
                <a:ea typeface="ＭＳ Ｐゴシック" charset="0"/>
                <a:cs typeface="ＭＳ Ｐゴシック" charset="0"/>
              </a:rPr>
              <a:t>In terms of workplace motivation, it is important that managers and leaders understand that people will be motivated to meet the immediate, or active, need before giving any priority to other needs. Maslow's model indicates that fundamental, lower-order needs like safety and physiological requirements have to be satisfied in order to strive to achieve the higher-level motivators or needs. The corollary to this is that after a need has been satisfied it ceases to act as a motivator, with the next need on the pyramid superseding it as a motivator. Maslow observed that achievement of </a:t>
            </a:r>
            <a:r>
              <a:rPr lang="en-GB" sz="1200" i="1" kern="1200" dirty="0">
                <a:solidFill>
                  <a:schemeClr val="tx1"/>
                </a:solidFill>
                <a:effectLst/>
                <a:latin typeface="Arial" pitchFamily="34" charset="0"/>
                <a:ea typeface="ＭＳ Ｐゴシック" charset="0"/>
                <a:cs typeface="ＭＳ Ｐゴシック" charset="0"/>
              </a:rPr>
              <a:t>self-actualisation</a:t>
            </a:r>
            <a:r>
              <a:rPr lang="en-GB" sz="1200" kern="1200" dirty="0">
                <a:solidFill>
                  <a:schemeClr val="tx1"/>
                </a:solidFill>
                <a:effectLst/>
                <a:latin typeface="Arial" pitchFamily="34" charset="0"/>
                <a:ea typeface="ＭＳ Ｐゴシック" charset="0"/>
                <a:cs typeface="ＭＳ Ｐゴシック" charset="0"/>
              </a:rPr>
              <a:t> is not an end in itself. He considered </a:t>
            </a:r>
            <a:r>
              <a:rPr lang="en-GB" sz="1200" i="1" kern="1200" dirty="0">
                <a:solidFill>
                  <a:schemeClr val="tx1"/>
                </a:solidFill>
                <a:effectLst/>
                <a:latin typeface="Arial" pitchFamily="34" charset="0"/>
                <a:ea typeface="ＭＳ Ｐゴシック" charset="0"/>
                <a:cs typeface="ＭＳ Ｐゴシック" charset="0"/>
              </a:rPr>
              <a:t>self-actualisation</a:t>
            </a:r>
            <a:r>
              <a:rPr lang="en-GB" sz="1200" kern="1200" dirty="0">
                <a:solidFill>
                  <a:schemeClr val="tx1"/>
                </a:solidFill>
                <a:effectLst/>
                <a:latin typeface="Arial" pitchFamily="34" charset="0"/>
                <a:ea typeface="ＭＳ Ｐゴシック" charset="0"/>
                <a:cs typeface="ＭＳ Ｐゴシック" charset="0"/>
              </a:rPr>
              <a:t> to be the level at which personal growth can continue ad infinitum.</a:t>
            </a:r>
          </a:p>
          <a:p>
            <a:endParaRPr lang="en-GB" sz="1200" b="1" kern="1200" dirty="0">
              <a:solidFill>
                <a:schemeClr val="tx1"/>
              </a:solidFill>
              <a:effectLst/>
              <a:latin typeface="Arial" pitchFamily="34" charset="0"/>
              <a:ea typeface="ＭＳ Ｐゴシック" charset="0"/>
              <a:cs typeface="ＭＳ Ｐゴシック" charset="0"/>
            </a:endParaRPr>
          </a:p>
          <a:p>
            <a:r>
              <a:rPr lang="en-GB" sz="1200" b="1" kern="1200" dirty="0">
                <a:solidFill>
                  <a:schemeClr val="tx1"/>
                </a:solidFill>
                <a:effectLst/>
                <a:latin typeface="Arial" pitchFamily="34" charset="0"/>
                <a:ea typeface="ＭＳ Ｐゴシック" charset="0"/>
                <a:cs typeface="ＭＳ Ｐゴシック" charset="0"/>
              </a:rPr>
              <a:t>Activity: </a:t>
            </a:r>
            <a:r>
              <a:rPr lang="en-GB" sz="1200" kern="1200" dirty="0">
                <a:solidFill>
                  <a:schemeClr val="tx1"/>
                </a:solidFill>
                <a:effectLst/>
                <a:latin typeface="Arial" pitchFamily="34" charset="0"/>
                <a:ea typeface="ＭＳ Ｐゴシック" charset="0"/>
                <a:cs typeface="ＭＳ Ｐゴシック" charset="0"/>
              </a:rPr>
              <a:t>For each of the needs identified by Maslow in his Hierarchy of Needs, identify practical examples of workplace motivators. </a:t>
            </a:r>
          </a:p>
          <a:p>
            <a:r>
              <a:rPr lang="en-GB" sz="1200" kern="1200" dirty="0">
                <a:solidFill>
                  <a:schemeClr val="tx1"/>
                </a:solidFill>
                <a:effectLst/>
                <a:latin typeface="Arial" pitchFamily="34" charset="0"/>
                <a:ea typeface="ＭＳ Ｐゴシック" charset="0"/>
                <a:cs typeface="ＭＳ Ｐゴシック" charset="0"/>
              </a:rPr>
              <a:t>For example, promotion at work might be a motivator that would satisfy Esteem Needs.</a:t>
            </a:r>
          </a:p>
          <a:p>
            <a:endParaRPr lang="en-GB" sz="1200" kern="1200" dirty="0">
              <a:solidFill>
                <a:schemeClr val="tx1"/>
              </a:solidFill>
              <a:effectLst/>
              <a:latin typeface="Arial" pitchFamily="34" charset="0"/>
              <a:ea typeface="ＭＳ Ｐゴシック" charset="0"/>
              <a:cs typeface="ＭＳ Ｐゴシック" charset="0"/>
            </a:endParaRPr>
          </a:p>
          <a:p>
            <a:r>
              <a:rPr lang="en-GB" sz="1200" kern="1200" dirty="0">
                <a:solidFill>
                  <a:schemeClr val="tx1"/>
                </a:solidFill>
                <a:effectLst/>
                <a:latin typeface="Arial" pitchFamily="34" charset="0"/>
                <a:ea typeface="ＭＳ Ｐゴシック" charset="0"/>
                <a:cs typeface="ＭＳ Ｐゴシック" charset="0"/>
              </a:rPr>
              <a:t>Best done in groups and then feed back.</a:t>
            </a:r>
          </a:p>
          <a:p>
            <a:endParaRPr lang="en-US"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16</a:t>
            </a:fld>
            <a:endParaRPr lang="en-GB"/>
          </a:p>
        </p:txBody>
      </p:sp>
    </p:spTree>
    <p:extLst>
      <p:ext uri="{BB962C8B-B14F-4D97-AF65-F5344CB8AC3E}">
        <p14:creationId xmlns:p14="http://schemas.microsoft.com/office/powerpoint/2010/main" val="36071205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ＭＳ Ｐゴシック" charset="0"/>
                <a:cs typeface="ＭＳ Ｐゴシック" charset="0"/>
              </a:rPr>
              <a:t>Frederick Herzberg (1923-2000), a clinical psychologist, is widely regarded as a leading expert in motivational theory; he is also well-known as the pioneer of 'job enrichment'. In his book </a:t>
            </a:r>
            <a:r>
              <a:rPr lang="en-GB" sz="1200" i="1" kern="1200" dirty="0">
                <a:solidFill>
                  <a:schemeClr val="tx1"/>
                </a:solidFill>
                <a:effectLst/>
                <a:latin typeface="Arial" pitchFamily="34" charset="0"/>
                <a:ea typeface="ＭＳ Ｐゴシック" charset="0"/>
                <a:cs typeface="ＭＳ Ｐゴシック" charset="0"/>
              </a:rPr>
              <a:t>'The Motivation to Work'</a:t>
            </a:r>
            <a:r>
              <a:rPr lang="en-GB" sz="1200" kern="1200" dirty="0">
                <a:solidFill>
                  <a:schemeClr val="tx1"/>
                </a:solidFill>
                <a:effectLst/>
                <a:latin typeface="Arial" pitchFamily="34" charset="0"/>
                <a:ea typeface="ＭＳ Ｐゴシック" charset="0"/>
                <a:cs typeface="ＭＳ Ｐゴシック" charset="0"/>
              </a:rPr>
              <a:t>, written with research colleagues Bernard </a:t>
            </a:r>
            <a:r>
              <a:rPr lang="en-GB" sz="1200" kern="1200" dirty="0" err="1">
                <a:solidFill>
                  <a:schemeClr val="tx1"/>
                </a:solidFill>
                <a:effectLst/>
                <a:latin typeface="Arial" pitchFamily="34" charset="0"/>
                <a:ea typeface="ＭＳ Ｐゴシック" charset="0"/>
                <a:cs typeface="ＭＳ Ｐゴシック" charset="0"/>
              </a:rPr>
              <a:t>Mausner</a:t>
            </a:r>
            <a:r>
              <a:rPr lang="en-GB" sz="1200" kern="1200" dirty="0">
                <a:solidFill>
                  <a:schemeClr val="tx1"/>
                </a:solidFill>
                <a:effectLst/>
                <a:latin typeface="Arial" pitchFamily="34" charset="0"/>
                <a:ea typeface="ＭＳ Ｐゴシック" charset="0"/>
                <a:cs typeface="ＭＳ Ｐゴシック" charset="0"/>
              </a:rPr>
              <a:t> and Barbara Bloch </a:t>
            </a:r>
            <a:r>
              <a:rPr lang="en-GB" sz="1200" kern="1200" dirty="0" err="1">
                <a:solidFill>
                  <a:schemeClr val="tx1"/>
                </a:solidFill>
                <a:effectLst/>
                <a:latin typeface="Arial" pitchFamily="34" charset="0"/>
                <a:ea typeface="ＭＳ Ｐゴシック" charset="0"/>
                <a:cs typeface="ＭＳ Ｐゴシック" charset="0"/>
              </a:rPr>
              <a:t>Snyderman</a:t>
            </a:r>
            <a:r>
              <a:rPr lang="en-GB" sz="1200" kern="1200" dirty="0">
                <a:solidFill>
                  <a:schemeClr val="tx1"/>
                </a:solidFill>
                <a:effectLst/>
                <a:latin typeface="Arial" pitchFamily="34" charset="0"/>
                <a:ea typeface="ＭＳ Ｐゴシック" charset="0"/>
                <a:cs typeface="ＭＳ Ｐゴシック" charset="0"/>
              </a:rPr>
              <a:t> in 1959, Herzberg first established his theories about motivation in the workplace. </a:t>
            </a:r>
          </a:p>
          <a:p>
            <a:r>
              <a:rPr lang="en-GB" sz="1200" kern="1200" dirty="0">
                <a:solidFill>
                  <a:schemeClr val="tx1"/>
                </a:solidFill>
                <a:effectLst/>
                <a:latin typeface="Arial" pitchFamily="34" charset="0"/>
                <a:ea typeface="ＭＳ Ｐゴシック" charset="0"/>
                <a:cs typeface="ＭＳ Ｐゴシック" charset="0"/>
              </a:rPr>
              <a:t> </a:t>
            </a:r>
          </a:p>
          <a:p>
            <a:r>
              <a:rPr lang="en-GB" sz="1200" kern="1200" dirty="0">
                <a:solidFill>
                  <a:schemeClr val="tx1"/>
                </a:solidFill>
                <a:effectLst/>
                <a:latin typeface="Arial" pitchFamily="34" charset="0"/>
                <a:ea typeface="ＭＳ Ｐゴシック" charset="0"/>
                <a:cs typeface="ＭＳ Ｐゴシック" charset="0"/>
              </a:rPr>
              <a:t>Over time, Herzberg’s theory has gained considerable credibility, in part because it is considered to be a seminal work in terms of the research methodology used, but also because it aligns very neatly with the concept of the Psychological Contract. </a:t>
            </a:r>
          </a:p>
          <a:p>
            <a:endParaRPr lang="en-GB" sz="1200" kern="1200" dirty="0">
              <a:solidFill>
                <a:schemeClr val="tx1"/>
              </a:solidFill>
              <a:effectLst/>
              <a:latin typeface="Arial" pitchFamily="34" charset="0"/>
              <a:ea typeface="ＭＳ Ｐゴシック" charset="0"/>
              <a:cs typeface="ＭＳ Ｐゴシック" charset="0"/>
            </a:endParaRPr>
          </a:p>
          <a:p>
            <a:r>
              <a:rPr lang="en-GB" sz="1200" kern="1200" dirty="0">
                <a:solidFill>
                  <a:schemeClr val="tx1"/>
                </a:solidFill>
                <a:effectLst/>
                <a:latin typeface="Arial" pitchFamily="34" charset="0"/>
                <a:ea typeface="ＭＳ Ｐゴシック" charset="0"/>
                <a:cs typeface="ＭＳ Ｐゴシック" charset="0"/>
              </a:rPr>
              <a:t>Principally, Herzberg changed the rules for surveying. Specifically, he and his colleagues asked only open questions and made very few assumptions in their surveys, the industry standard at the time was to ask closed and multiple choice questions. This enabled them to gather and analyse an unusually comprehensive dataset. They were able, then, to compare results and methodologies of all 155 previous research studies into job attitudes carried out between 1920 and 1954. Herzberg's survey methodology and analysis is so detailed that the statistics derived from the survey can be interpreted in many different ways, even though the principal findings remain both clear and robust.</a:t>
            </a:r>
          </a:p>
          <a:p>
            <a:r>
              <a:rPr lang="en-GB" sz="1200" kern="1200" dirty="0">
                <a:solidFill>
                  <a:schemeClr val="tx1"/>
                </a:solidFill>
                <a:effectLst/>
                <a:latin typeface="Arial" pitchFamily="34" charset="0"/>
                <a:ea typeface="ＭＳ Ｐゴシック" charset="0"/>
                <a:cs typeface="ＭＳ Ｐゴシック" charset="0"/>
              </a:rPr>
              <a:t> </a:t>
            </a:r>
          </a:p>
          <a:p>
            <a:r>
              <a:rPr lang="en-GB" sz="1200" kern="1200" dirty="0">
                <a:solidFill>
                  <a:schemeClr val="tx1"/>
                </a:solidFill>
                <a:effectLst/>
                <a:latin typeface="Arial" pitchFamily="34" charset="0"/>
                <a:ea typeface="ＭＳ Ｐゴシック" charset="0"/>
                <a:cs typeface="ＭＳ Ｐゴシック" charset="0"/>
              </a:rPr>
              <a:t>Herzberg was the first to show that satisfaction and dissatisfaction at work nearly always arose from different factors, stating that: ‘…</a:t>
            </a:r>
            <a:r>
              <a:rPr lang="en-GB" sz="1200" i="1" kern="1200" dirty="0">
                <a:solidFill>
                  <a:schemeClr val="tx1"/>
                </a:solidFill>
                <a:effectLst/>
                <a:latin typeface="Arial" pitchFamily="34" charset="0"/>
                <a:ea typeface="ＭＳ Ｐゴシック" charset="0"/>
                <a:cs typeface="ＭＳ Ｐゴシック" charset="0"/>
              </a:rPr>
              <a:t> the job satisfiers deal with the factors involved in doing the job, whereas the job ‘</a:t>
            </a:r>
            <a:r>
              <a:rPr lang="en-GB" sz="1200" i="1" kern="1200" dirty="0" err="1">
                <a:solidFill>
                  <a:schemeClr val="tx1"/>
                </a:solidFill>
                <a:effectLst/>
                <a:latin typeface="Arial" pitchFamily="34" charset="0"/>
                <a:ea typeface="ＭＳ Ｐゴシック" charset="0"/>
                <a:cs typeface="ＭＳ Ｐゴシック" charset="0"/>
              </a:rPr>
              <a:t>dissatisfiers</a:t>
            </a:r>
            <a:r>
              <a:rPr lang="en-GB" sz="1200" i="1" kern="1200" dirty="0">
                <a:solidFill>
                  <a:schemeClr val="tx1"/>
                </a:solidFill>
                <a:effectLst/>
                <a:latin typeface="Arial" pitchFamily="34" charset="0"/>
                <a:ea typeface="ＭＳ Ｐゴシック" charset="0"/>
                <a:cs typeface="ＭＳ Ｐゴシック" charset="0"/>
              </a:rPr>
              <a:t>’ deal with the factors which define the job context.’ </a:t>
            </a:r>
            <a:r>
              <a:rPr lang="en-GB" sz="1200" kern="1200" dirty="0">
                <a:solidFill>
                  <a:schemeClr val="tx1"/>
                </a:solidFill>
                <a:effectLst/>
                <a:latin typeface="Arial" pitchFamily="34" charset="0"/>
                <a:ea typeface="ＭＳ Ｐゴシック" charset="0"/>
                <a:cs typeface="ＭＳ Ｐゴシック" charset="0"/>
              </a:rPr>
              <a:t> This was a pivotal conclusion highlighting a weakness in early motivational theory, which commonly asserted that satisfaction and dissatisfaction were simply opposing reactions to the same factors. He described job satisfiers as ‘motivators’ and job ‘</a:t>
            </a:r>
            <a:r>
              <a:rPr lang="en-GB" sz="1200" kern="1200" dirty="0" err="1">
                <a:solidFill>
                  <a:schemeClr val="tx1"/>
                </a:solidFill>
                <a:effectLst/>
                <a:latin typeface="Arial" pitchFamily="34" charset="0"/>
                <a:ea typeface="ＭＳ Ｐゴシック" charset="0"/>
                <a:cs typeface="ＭＳ Ｐゴシック" charset="0"/>
              </a:rPr>
              <a:t>dissatisfiers</a:t>
            </a:r>
            <a:r>
              <a:rPr lang="en-GB" sz="1200" kern="1200" dirty="0">
                <a:solidFill>
                  <a:schemeClr val="tx1"/>
                </a:solidFill>
                <a:effectLst/>
                <a:latin typeface="Arial" pitchFamily="34" charset="0"/>
                <a:ea typeface="ＭＳ Ｐゴシック" charset="0"/>
                <a:cs typeface="ＭＳ Ｐゴシック" charset="0"/>
              </a:rPr>
              <a:t>’ as ‘hygiene factors’. The table on the next slide shows Herzberg’s motivators and sets out some examples of what Herzberg called ‘hygiene factors’.</a:t>
            </a:r>
          </a:p>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17</a:t>
            </a:fld>
            <a:endParaRPr lang="en-GB"/>
          </a:p>
        </p:txBody>
      </p:sp>
    </p:spTree>
    <p:extLst>
      <p:ext uri="{BB962C8B-B14F-4D97-AF65-F5344CB8AC3E}">
        <p14:creationId xmlns:p14="http://schemas.microsoft.com/office/powerpoint/2010/main" val="272483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88066" name="Notes Placeholder 2"/>
          <p:cNvSpPr>
            <a:spLocks noGrp="1"/>
          </p:cNvSpPr>
          <p:nvPr>
            <p:ph type="body" idx="1"/>
          </p:nvPr>
        </p:nvSpPr>
        <p:spPr>
          <a:noFill/>
        </p:spPr>
        <p:txBody>
          <a:bodyPr/>
          <a:lstStyle/>
          <a:p>
            <a:r>
              <a:rPr lang="en-GB" sz="1200" kern="1200" dirty="0">
                <a:solidFill>
                  <a:schemeClr val="tx1"/>
                </a:solidFill>
                <a:effectLst/>
                <a:latin typeface="Arial" pitchFamily="34" charset="0"/>
                <a:ea typeface="ＭＳ Ｐゴシック" charset="0"/>
                <a:cs typeface="ＭＳ Ｐゴシック" charset="0"/>
              </a:rPr>
              <a:t>To illustrate the relationship between the motivators and the hygiene factors, it can help to think of the motivators as a Formula 1 racing car. The car represents the ‘motivators’; these can only exist when the support team is functioning as one – the ‘hygiene’ factors are all in place.</a:t>
            </a:r>
            <a:r>
              <a:rPr lang="en-GB" dirty="0">
                <a:effectLst/>
              </a:rPr>
              <a:t> </a:t>
            </a:r>
            <a:endParaRPr lang="en-US" dirty="0">
              <a:latin typeface="Arial" charset="0"/>
            </a:endParaRPr>
          </a:p>
          <a:p>
            <a:endParaRPr lang="en-US" dirty="0">
              <a:latin typeface="Arial" charset="0"/>
            </a:endParaRPr>
          </a:p>
          <a:p>
            <a:r>
              <a:rPr lang="en-US" dirty="0">
                <a:latin typeface="Arial" charset="0"/>
              </a:rPr>
              <a:t>Activity: ULR Ideas Pyramid – </a:t>
            </a:r>
            <a:r>
              <a:rPr lang="en-GB" b="1" dirty="0">
                <a:latin typeface="Arial" charset="0"/>
              </a:rPr>
              <a:t>Motivating staff to perform</a:t>
            </a:r>
            <a:r>
              <a:rPr lang="en-GB" dirty="0">
                <a:latin typeface="Arial" charset="0"/>
              </a:rPr>
              <a:t> (available from </a:t>
            </a:r>
            <a:r>
              <a:rPr lang="en-GB" dirty="0" err="1">
                <a:latin typeface="Arial" charset="0"/>
              </a:rPr>
              <a:t>www.ultimatelearningresources.co.uk</a:t>
            </a:r>
            <a:r>
              <a:rPr lang="en-GB" dirty="0">
                <a:latin typeface="Arial" charset="0"/>
              </a:rPr>
              <a:t>)</a:t>
            </a:r>
            <a:endParaRPr lang="en-US" dirty="0">
              <a:latin typeface="Arial" charset="0"/>
            </a:endParaRPr>
          </a:p>
        </p:txBody>
      </p:sp>
      <p:sp>
        <p:nvSpPr>
          <p:cNvPr id="4" name="Slide Number Placeholder 3"/>
          <p:cNvSpPr>
            <a:spLocks noGrp="1"/>
          </p:cNvSpPr>
          <p:nvPr>
            <p:ph type="sldNum" sz="quarter" idx="5"/>
          </p:nvPr>
        </p:nvSpPr>
        <p:spPr/>
        <p:txBody>
          <a:bodyPr/>
          <a:lstStyle/>
          <a:p>
            <a:pPr>
              <a:defRPr/>
            </a:pPr>
            <a:fld id="{F53627EA-ACAD-AD4A-964F-EF441B74B498}" type="slidenum">
              <a:rPr lang="en-GB" smtClean="0"/>
              <a:pPr>
                <a:defRPr/>
              </a:pPr>
              <a:t>19</a:t>
            </a:fld>
            <a:endParaRPr lang="en-GB"/>
          </a:p>
        </p:txBody>
      </p:sp>
    </p:spTree>
    <p:extLst>
      <p:ext uri="{BB962C8B-B14F-4D97-AF65-F5344CB8AC3E}">
        <p14:creationId xmlns:p14="http://schemas.microsoft.com/office/powerpoint/2010/main" val="3414316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9154" name="Notes Placeholder 2"/>
          <p:cNvSpPr>
            <a:spLocks noGrp="1"/>
          </p:cNvSpPr>
          <p:nvPr>
            <p:ph type="body" idx="1"/>
          </p:nvPr>
        </p:nvSpPr>
        <p:spPr>
          <a:noFill/>
        </p:spPr>
        <p:txBody>
          <a:bodyPr/>
          <a:lstStyle/>
          <a:p>
            <a:r>
              <a:rPr lang="en-US" dirty="0">
                <a:latin typeface="Arial" charset="0"/>
              </a:rPr>
              <a:t>Tutor led discussion</a:t>
            </a:r>
          </a:p>
          <a:p>
            <a:endParaRPr lang="en-US" dirty="0">
              <a:latin typeface="Arial" charset="0"/>
            </a:endParaRPr>
          </a:p>
          <a:p>
            <a:r>
              <a:rPr lang="en-GB" dirty="0">
                <a:latin typeface="Arial" charset="0"/>
              </a:rPr>
              <a:t>As a general application of Herzberg, line managers who ensure that they address Herzberg’s top 2 motivational factors – recognition and achievement – will find that motivation noticeably improves. Achievement relates to objective setting and as people achieve the objectives opportunities arise to give people recognition and constructive feedback.  There is a parallel here too with the old saying ‘ catch somebody doing something well – and tell them about it’.</a:t>
            </a:r>
          </a:p>
          <a:p>
            <a:endParaRPr lang="en-GB" dirty="0">
              <a:latin typeface="Arial" charset="0"/>
            </a:endParaRPr>
          </a:p>
          <a:p>
            <a:r>
              <a:rPr lang="en-GB" dirty="0">
                <a:latin typeface="Arial" charset="0"/>
              </a:rPr>
              <a:t>Interestingly rewards such as pay (i.e. the hygiene factors) are not supported as significant motivators – as is popularly believed. Pay according to Herzberg has some but very limited motivational power. However it would be a big de-motivator if it were not received to an appropriate level for the job.  It is often suggested – for example by sales personnel that they are motivated by rewards such as bonuses. In 2-factor theory this would not be the motivator – it would be the </a:t>
            </a:r>
            <a:r>
              <a:rPr lang="en-GB" i="1" dirty="0">
                <a:latin typeface="Arial" charset="0"/>
              </a:rPr>
              <a:t>recognition</a:t>
            </a:r>
            <a:r>
              <a:rPr lang="en-GB" dirty="0">
                <a:latin typeface="Arial" charset="0"/>
              </a:rPr>
              <a:t> that they get from being seen to have achieved their bonus.</a:t>
            </a:r>
          </a:p>
          <a:p>
            <a:r>
              <a:rPr lang="en-GB" dirty="0">
                <a:latin typeface="Arial" charset="0"/>
              </a:rPr>
              <a:t> </a:t>
            </a:r>
          </a:p>
          <a:p>
            <a:endParaRPr lang="en-GB" dirty="0">
              <a:latin typeface="Arial" charset="0"/>
            </a:endParaRPr>
          </a:p>
          <a:p>
            <a:r>
              <a:rPr lang="en-GB" dirty="0">
                <a:latin typeface="Arial" charset="0"/>
              </a:rPr>
              <a:t> </a:t>
            </a:r>
          </a:p>
          <a:p>
            <a:endParaRPr lang="en-US" dirty="0">
              <a:latin typeface="Arial" charset="0"/>
            </a:endParaRPr>
          </a:p>
        </p:txBody>
      </p:sp>
      <p:sp>
        <p:nvSpPr>
          <p:cNvPr id="4" name="Slide Number Placeholder 3"/>
          <p:cNvSpPr>
            <a:spLocks noGrp="1"/>
          </p:cNvSpPr>
          <p:nvPr>
            <p:ph type="sldNum" sz="quarter" idx="5"/>
          </p:nvPr>
        </p:nvSpPr>
        <p:spPr/>
        <p:txBody>
          <a:bodyPr/>
          <a:lstStyle/>
          <a:p>
            <a:pPr>
              <a:defRPr/>
            </a:pPr>
            <a:fld id="{73A74320-BA4F-174F-811F-6C22745404B1}" type="slidenum">
              <a:rPr lang="en-GB" smtClean="0"/>
              <a:pPr>
                <a:defRPr/>
              </a:pPr>
              <a:t>20</a:t>
            </a:fld>
            <a:endParaRPr lang="en-GB"/>
          </a:p>
        </p:txBody>
      </p:sp>
    </p:spTree>
    <p:extLst>
      <p:ext uri="{BB962C8B-B14F-4D97-AF65-F5344CB8AC3E}">
        <p14:creationId xmlns:p14="http://schemas.microsoft.com/office/powerpoint/2010/main" val="3650502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Worth noting that the Motivators are group B </a:t>
            </a:r>
            <a:r>
              <a:rPr lang="en-GB" sz="1200" kern="1200" dirty="0">
                <a:solidFill>
                  <a:schemeClr val="tx1"/>
                </a:solidFill>
                <a:effectLst/>
                <a:latin typeface="Arial" pitchFamily="34" charset="0"/>
                <a:ea typeface="ＭＳ Ｐゴシック" charset="0"/>
                <a:cs typeface="ＭＳ Ｐゴシック" charset="0"/>
              </a:rPr>
              <a:t>psychological rewards</a:t>
            </a:r>
            <a:r>
              <a:rPr lang="en-GB" dirty="0">
                <a:effectLst/>
              </a:rPr>
              <a:t> in</a:t>
            </a:r>
            <a:r>
              <a:rPr lang="en-GB" baseline="0" dirty="0">
                <a:effectLst/>
              </a:rPr>
              <a:t> the earlier motivation questionnaire. K</a:t>
            </a:r>
            <a:r>
              <a:rPr lang="en-US" baseline="0" dirty="0" err="1">
                <a:effectLst/>
              </a:rPr>
              <a:t>ey</a:t>
            </a:r>
            <a:r>
              <a:rPr lang="en-US" baseline="0" dirty="0">
                <a:effectLst/>
              </a:rPr>
              <a:t> message is to concentrate on improving recognition and achievement in the workplace</a:t>
            </a:r>
            <a:endParaRPr lang="en-US"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21</a:t>
            </a:fld>
            <a:endParaRPr lang="en-GB"/>
          </a:p>
        </p:txBody>
      </p:sp>
    </p:spTree>
    <p:extLst>
      <p:ext uri="{BB962C8B-B14F-4D97-AF65-F5344CB8AC3E}">
        <p14:creationId xmlns:p14="http://schemas.microsoft.com/office/powerpoint/2010/main" val="3605661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22</a:t>
            </a:fld>
            <a:endParaRPr lang="en-GB"/>
          </a:p>
        </p:txBody>
      </p:sp>
    </p:spTree>
    <p:extLst>
      <p:ext uri="{BB962C8B-B14F-4D97-AF65-F5344CB8AC3E}">
        <p14:creationId xmlns:p14="http://schemas.microsoft.com/office/powerpoint/2010/main" val="21032738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p:txBody>
          <a:bodyPr/>
          <a:lstStyle>
            <a:lvl1pPr eaLnBrk="0" hangingPunct="0">
              <a:defRPr>
                <a:solidFill>
                  <a:schemeClr val="tx1"/>
                </a:solidFill>
                <a:latin typeface="Arial" charset="0"/>
              </a:defRPr>
            </a:lvl1pPr>
            <a:lvl2pPr marL="784481" indent="-301723" eaLnBrk="0" hangingPunct="0">
              <a:defRPr>
                <a:solidFill>
                  <a:schemeClr val="tx1"/>
                </a:solidFill>
                <a:latin typeface="Arial" charset="0"/>
              </a:defRPr>
            </a:lvl2pPr>
            <a:lvl3pPr marL="1206894" indent="-241379" eaLnBrk="0" hangingPunct="0">
              <a:defRPr>
                <a:solidFill>
                  <a:schemeClr val="tx1"/>
                </a:solidFill>
                <a:latin typeface="Arial" charset="0"/>
              </a:defRPr>
            </a:lvl3pPr>
            <a:lvl4pPr marL="1689651" indent="-241379" eaLnBrk="0" hangingPunct="0">
              <a:defRPr>
                <a:solidFill>
                  <a:schemeClr val="tx1"/>
                </a:solidFill>
                <a:latin typeface="Arial" charset="0"/>
              </a:defRPr>
            </a:lvl4pPr>
            <a:lvl5pPr marL="2172409" indent="-241379" eaLnBrk="0" hangingPunct="0">
              <a:defRPr>
                <a:solidFill>
                  <a:schemeClr val="tx1"/>
                </a:solidFill>
                <a:latin typeface="Arial" charset="0"/>
              </a:defRPr>
            </a:lvl5pPr>
            <a:lvl6pPr marL="2655166" indent="-241379" eaLnBrk="0" fontAlgn="base" hangingPunct="0">
              <a:spcBef>
                <a:spcPct val="0"/>
              </a:spcBef>
              <a:spcAft>
                <a:spcPct val="0"/>
              </a:spcAft>
              <a:defRPr>
                <a:solidFill>
                  <a:schemeClr val="tx1"/>
                </a:solidFill>
                <a:latin typeface="Arial" charset="0"/>
              </a:defRPr>
            </a:lvl6pPr>
            <a:lvl7pPr marL="3137924" indent="-241379" eaLnBrk="0" fontAlgn="base" hangingPunct="0">
              <a:spcBef>
                <a:spcPct val="0"/>
              </a:spcBef>
              <a:spcAft>
                <a:spcPct val="0"/>
              </a:spcAft>
              <a:defRPr>
                <a:solidFill>
                  <a:schemeClr val="tx1"/>
                </a:solidFill>
                <a:latin typeface="Arial" charset="0"/>
              </a:defRPr>
            </a:lvl7pPr>
            <a:lvl8pPr marL="3620681" indent="-241379" eaLnBrk="0" fontAlgn="base" hangingPunct="0">
              <a:spcBef>
                <a:spcPct val="0"/>
              </a:spcBef>
              <a:spcAft>
                <a:spcPct val="0"/>
              </a:spcAft>
              <a:defRPr>
                <a:solidFill>
                  <a:schemeClr val="tx1"/>
                </a:solidFill>
                <a:latin typeface="Arial" charset="0"/>
              </a:defRPr>
            </a:lvl8pPr>
            <a:lvl9pPr marL="4103439" indent="-241379" eaLnBrk="0" fontAlgn="base" hangingPunct="0">
              <a:spcBef>
                <a:spcPct val="0"/>
              </a:spcBef>
              <a:spcAft>
                <a:spcPct val="0"/>
              </a:spcAft>
              <a:defRPr>
                <a:solidFill>
                  <a:schemeClr val="tx1"/>
                </a:solidFill>
                <a:latin typeface="Arial" charset="0"/>
              </a:defRPr>
            </a:lvl9pPr>
          </a:lstStyle>
          <a:p>
            <a:pPr eaLnBrk="1" hangingPunct="1">
              <a:defRPr/>
            </a:pPr>
            <a:fld id="{903162C7-A6BC-F148-8B19-DD9E3BB27DC6}" type="slidenum">
              <a:rPr lang="en-GB" smtClean="0"/>
              <a:pPr eaLnBrk="1" hangingPunct="1">
                <a:defRPr/>
              </a:pPr>
              <a:t>23</a:t>
            </a:fld>
            <a:endParaRPr lang="en-GB"/>
          </a:p>
        </p:txBody>
      </p:sp>
      <p:sp>
        <p:nvSpPr>
          <p:cNvPr id="195587" name="Rectangle 2"/>
          <p:cNvSpPr>
            <a:spLocks noGrp="1" noRot="1" noChangeAspect="1" noChangeArrowheads="1" noTextEdit="1"/>
          </p:cNvSpPr>
          <p:nvPr>
            <p:ph type="sldImg"/>
          </p:nvPr>
        </p:nvSpPr>
        <p:spPr>
          <a:ln/>
        </p:spPr>
      </p:sp>
      <p:sp>
        <p:nvSpPr>
          <p:cNvPr id="134147" name="Rectangle 3"/>
          <p:cNvSpPr>
            <a:spLocks noGrp="1" noChangeArrowheads="1"/>
          </p:cNvSpPr>
          <p:nvPr>
            <p:ph type="body" idx="1"/>
          </p:nvPr>
        </p:nvSpPr>
        <p:spPr>
          <a:xfrm>
            <a:off x="458788" y="4506913"/>
            <a:ext cx="5888037" cy="5091112"/>
          </a:xfrm>
          <a:noFill/>
          <a:extLst>
            <a:ext uri="{FAA26D3D-D897-4be2-8F04-BA451C77F1D7}">
              <ma14:placeholderFlag xmlns="" xmlns:ma14="http://schemas.microsoft.com/office/mac/drawingml/2011/main" val="1"/>
            </a:ext>
          </a:extLst>
        </p:spPr>
        <p:txBody>
          <a:bodyPr/>
          <a:lstStyle/>
          <a:p>
            <a:pPr marL="241300" indent="-241300" eaLnBrk="1" hangingPunct="1"/>
            <a:endParaRPr lang="en-US">
              <a:latin typeface="Arial" charset="0"/>
            </a:endParaRPr>
          </a:p>
        </p:txBody>
      </p:sp>
    </p:spTree>
    <p:extLst>
      <p:ext uri="{BB962C8B-B14F-4D97-AF65-F5344CB8AC3E}">
        <p14:creationId xmlns:p14="http://schemas.microsoft.com/office/powerpoint/2010/main" val="8703203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Tree>
    <p:extLst>
      <p:ext uri="{BB962C8B-B14F-4D97-AF65-F5344CB8AC3E}">
        <p14:creationId xmlns:p14="http://schemas.microsoft.com/office/powerpoint/2010/main" val="1620798650"/>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94904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251520" y="6525344"/>
            <a:ext cx="971128" cy="218522"/>
          </a:xfrm>
          <a:prstGeom prst="rect">
            <a:avLst/>
          </a:prstGeom>
        </p:spPr>
        <p:txBody>
          <a:bodyPr/>
          <a:lstStyle/>
          <a:p>
            <a:fld id="{83B82475-807E-E744-BC8D-F41BC17DEF9E}" type="datetimeFigureOut">
              <a:rPr lang="en-GB" smtClean="0"/>
              <a:t>10/07/2019</a:t>
            </a:fld>
            <a:endParaRPr lang="en-GB"/>
          </a:p>
        </p:txBody>
      </p:sp>
      <p:sp>
        <p:nvSpPr>
          <p:cNvPr id="6" name="Slide Number Placeholder 5"/>
          <p:cNvSpPr>
            <a:spLocks noGrp="1"/>
          </p:cNvSpPr>
          <p:nvPr>
            <p:ph type="sldNum" sz="quarter" idx="12"/>
          </p:nvPr>
        </p:nvSpPr>
        <p:spPr>
          <a:xfrm>
            <a:off x="7956376" y="6380972"/>
            <a:ext cx="730424" cy="340503"/>
          </a:xfrm>
          <a:prstGeom prst="rect">
            <a:avLst/>
          </a:prstGeom>
        </p:spPr>
        <p:txBody>
          <a:bodyPr/>
          <a:lstStyle/>
          <a:p>
            <a:pPr>
              <a:defRPr/>
            </a:pPr>
            <a:fld id="{E1510B3C-9C5C-BE40-8722-A71B06001547}" type="slidenum">
              <a:rPr lang="en-GB" smtClean="0"/>
              <a:pPr>
                <a:defRPr/>
              </a:pPr>
              <a:t>‹#›</a:t>
            </a:fld>
            <a:endParaRPr lang="en-GB"/>
          </a:p>
        </p:txBody>
      </p:sp>
    </p:spTree>
    <p:extLst>
      <p:ext uri="{BB962C8B-B14F-4D97-AF65-F5344CB8AC3E}">
        <p14:creationId xmlns:p14="http://schemas.microsoft.com/office/powerpoint/2010/main" val="380477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251520" y="6525344"/>
            <a:ext cx="971128" cy="218522"/>
          </a:xfrm>
          <a:prstGeom prst="rect">
            <a:avLst/>
          </a:prstGeom>
        </p:spPr>
        <p:txBody>
          <a:bodyPr/>
          <a:lstStyle/>
          <a:p>
            <a:fld id="{83B82475-807E-E744-BC8D-F41BC17DEF9E}" type="datetimeFigureOut">
              <a:rPr lang="en-GB" smtClean="0"/>
              <a:t>10/07/2019</a:t>
            </a:fld>
            <a:endParaRPr lang="en-GB"/>
          </a:p>
        </p:txBody>
      </p:sp>
      <p:sp>
        <p:nvSpPr>
          <p:cNvPr id="7" name="Slide Number Placeholder 6"/>
          <p:cNvSpPr>
            <a:spLocks noGrp="1"/>
          </p:cNvSpPr>
          <p:nvPr>
            <p:ph type="sldNum" sz="quarter" idx="12"/>
          </p:nvPr>
        </p:nvSpPr>
        <p:spPr>
          <a:xfrm>
            <a:off x="7956376" y="6380972"/>
            <a:ext cx="730424" cy="340503"/>
          </a:xfrm>
          <a:prstGeom prst="rect">
            <a:avLst/>
          </a:prstGeom>
        </p:spPr>
        <p:txBody>
          <a:bodyPr/>
          <a:lstStyle/>
          <a:p>
            <a:pPr>
              <a:defRPr/>
            </a:pPr>
            <a:fld id="{B9A9A929-8F74-C248-95C9-A8A4F15C660E}" type="slidenum">
              <a:rPr lang="en-GB" smtClean="0"/>
              <a:pPr>
                <a:defRPr/>
              </a:pPr>
              <a:t>‹#›</a:t>
            </a:fld>
            <a:endParaRPr lang="en-GB"/>
          </a:p>
        </p:txBody>
      </p:sp>
    </p:spTree>
    <p:extLst>
      <p:ext uri="{BB962C8B-B14F-4D97-AF65-F5344CB8AC3E}">
        <p14:creationId xmlns:p14="http://schemas.microsoft.com/office/powerpoint/2010/main" val="3734066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251520" y="6525344"/>
            <a:ext cx="971128" cy="218522"/>
          </a:xfrm>
          <a:prstGeom prst="rect">
            <a:avLst/>
          </a:prstGeom>
        </p:spPr>
        <p:txBody>
          <a:bodyPr/>
          <a:lstStyle/>
          <a:p>
            <a:fld id="{83B82475-807E-E744-BC8D-F41BC17DEF9E}" type="datetimeFigureOut">
              <a:rPr lang="en-GB" smtClean="0"/>
              <a:t>10/07/2019</a:t>
            </a:fld>
            <a:endParaRPr lang="en-GB"/>
          </a:p>
        </p:txBody>
      </p:sp>
      <p:sp>
        <p:nvSpPr>
          <p:cNvPr id="9" name="Slide Number Placeholder 8"/>
          <p:cNvSpPr>
            <a:spLocks noGrp="1"/>
          </p:cNvSpPr>
          <p:nvPr>
            <p:ph type="sldNum" sz="quarter" idx="12"/>
          </p:nvPr>
        </p:nvSpPr>
        <p:spPr>
          <a:xfrm>
            <a:off x="7956376" y="6380972"/>
            <a:ext cx="730424" cy="340503"/>
          </a:xfrm>
          <a:prstGeom prst="rect">
            <a:avLst/>
          </a:prstGeom>
        </p:spPr>
        <p:txBody>
          <a:bodyPr/>
          <a:lstStyle/>
          <a:p>
            <a:pPr>
              <a:defRPr/>
            </a:pPr>
            <a:fld id="{6B2ED0A8-3177-B644-ABD4-CFF58179CFCE}" type="slidenum">
              <a:rPr lang="en-GB" smtClean="0"/>
              <a:pPr>
                <a:defRPr/>
              </a:pPr>
              <a:t>‹#›</a:t>
            </a:fld>
            <a:endParaRPr lang="en-GB"/>
          </a:p>
        </p:txBody>
      </p:sp>
    </p:spTree>
    <p:extLst>
      <p:ext uri="{BB962C8B-B14F-4D97-AF65-F5344CB8AC3E}">
        <p14:creationId xmlns:p14="http://schemas.microsoft.com/office/powerpoint/2010/main" val="3909987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251520" y="6525344"/>
            <a:ext cx="971128" cy="218522"/>
          </a:xfrm>
          <a:prstGeom prst="rect">
            <a:avLst/>
          </a:prstGeom>
        </p:spPr>
        <p:txBody>
          <a:bodyPr/>
          <a:lstStyle/>
          <a:p>
            <a:fld id="{83B82475-807E-E744-BC8D-F41BC17DEF9E}" type="datetimeFigureOut">
              <a:rPr lang="en-GB" smtClean="0"/>
              <a:t>10/07/2019</a:t>
            </a:fld>
            <a:endParaRPr lang="en-GB"/>
          </a:p>
        </p:txBody>
      </p:sp>
      <p:sp>
        <p:nvSpPr>
          <p:cNvPr id="5" name="Slide Number Placeholder 4"/>
          <p:cNvSpPr>
            <a:spLocks noGrp="1"/>
          </p:cNvSpPr>
          <p:nvPr>
            <p:ph type="sldNum" sz="quarter" idx="12"/>
          </p:nvPr>
        </p:nvSpPr>
        <p:spPr>
          <a:xfrm>
            <a:off x="7956376" y="6380972"/>
            <a:ext cx="730424" cy="340503"/>
          </a:xfrm>
          <a:prstGeom prst="rect">
            <a:avLst/>
          </a:prstGeom>
        </p:spPr>
        <p:txBody>
          <a:bodyPr/>
          <a:lstStyle/>
          <a:p>
            <a:pPr>
              <a:defRPr/>
            </a:pPr>
            <a:fld id="{CD381F11-145B-044F-AC7B-48F03CE46557}" type="slidenum">
              <a:rPr lang="en-GB" smtClean="0"/>
              <a:pPr>
                <a:defRPr/>
              </a:pPr>
              <a:t>‹#›</a:t>
            </a:fld>
            <a:endParaRPr lang="en-GB"/>
          </a:p>
        </p:txBody>
      </p:sp>
    </p:spTree>
    <p:extLst>
      <p:ext uri="{BB962C8B-B14F-4D97-AF65-F5344CB8AC3E}">
        <p14:creationId xmlns:p14="http://schemas.microsoft.com/office/powerpoint/2010/main" val="2528040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251520" y="6525344"/>
            <a:ext cx="971128" cy="218522"/>
          </a:xfrm>
          <a:prstGeom prst="rect">
            <a:avLst/>
          </a:prstGeom>
        </p:spPr>
        <p:txBody>
          <a:bodyPr/>
          <a:lstStyle/>
          <a:p>
            <a:fld id="{83B82475-807E-E744-BC8D-F41BC17DEF9E}" type="datetimeFigureOut">
              <a:rPr lang="en-GB" smtClean="0"/>
              <a:t>10/07/2019</a:t>
            </a:fld>
            <a:endParaRPr lang="en-GB"/>
          </a:p>
        </p:txBody>
      </p:sp>
      <p:sp>
        <p:nvSpPr>
          <p:cNvPr id="4" name="Slide Number Placeholder 3"/>
          <p:cNvSpPr>
            <a:spLocks noGrp="1"/>
          </p:cNvSpPr>
          <p:nvPr>
            <p:ph type="sldNum" sz="quarter" idx="12"/>
          </p:nvPr>
        </p:nvSpPr>
        <p:spPr>
          <a:xfrm>
            <a:off x="7956376" y="6380972"/>
            <a:ext cx="730424" cy="340503"/>
          </a:xfrm>
          <a:prstGeom prst="rect">
            <a:avLst/>
          </a:prstGeom>
        </p:spPr>
        <p:txBody>
          <a:bodyPr/>
          <a:lstStyle/>
          <a:p>
            <a:pPr>
              <a:defRPr/>
            </a:pPr>
            <a:fld id="{DF118328-EBE4-7445-A94C-41F7E21897A2}" type="slidenum">
              <a:rPr lang="en-GB" smtClean="0"/>
              <a:pPr>
                <a:defRPr/>
              </a:pPr>
              <a:t>‹#›</a:t>
            </a:fld>
            <a:endParaRPr lang="en-GB"/>
          </a:p>
        </p:txBody>
      </p:sp>
    </p:spTree>
    <p:extLst>
      <p:ext uri="{BB962C8B-B14F-4D97-AF65-F5344CB8AC3E}">
        <p14:creationId xmlns:p14="http://schemas.microsoft.com/office/powerpoint/2010/main" val="3091909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251520" y="6525344"/>
            <a:ext cx="971128" cy="218522"/>
          </a:xfrm>
          <a:prstGeom prst="rect">
            <a:avLst/>
          </a:prstGeom>
        </p:spPr>
        <p:txBody>
          <a:bodyPr/>
          <a:lstStyle/>
          <a:p>
            <a:fld id="{83B82475-807E-E744-BC8D-F41BC17DEF9E}" type="datetimeFigureOut">
              <a:rPr lang="en-GB" smtClean="0"/>
              <a:t>10/07/2019</a:t>
            </a:fld>
            <a:endParaRPr lang="en-GB"/>
          </a:p>
        </p:txBody>
      </p:sp>
      <p:sp>
        <p:nvSpPr>
          <p:cNvPr id="7" name="Slide Number Placeholder 6"/>
          <p:cNvSpPr>
            <a:spLocks noGrp="1"/>
          </p:cNvSpPr>
          <p:nvPr>
            <p:ph type="sldNum" sz="quarter" idx="12"/>
          </p:nvPr>
        </p:nvSpPr>
        <p:spPr>
          <a:xfrm>
            <a:off x="7956376" y="6380972"/>
            <a:ext cx="730424" cy="340503"/>
          </a:xfrm>
          <a:prstGeom prst="rect">
            <a:avLst/>
          </a:prstGeom>
        </p:spPr>
        <p:txBody>
          <a:bodyPr/>
          <a:lstStyle/>
          <a:p>
            <a:pPr>
              <a:defRPr/>
            </a:pPr>
            <a:fld id="{C0C9E720-5B54-3F44-B133-A17CF376DA02}" type="slidenum">
              <a:rPr lang="en-GB" smtClean="0"/>
              <a:pPr>
                <a:defRPr/>
              </a:pPr>
              <a:t>‹#›</a:t>
            </a:fld>
            <a:endParaRPr lang="en-GB"/>
          </a:p>
        </p:txBody>
      </p:sp>
    </p:spTree>
    <p:extLst>
      <p:ext uri="{BB962C8B-B14F-4D97-AF65-F5344CB8AC3E}">
        <p14:creationId xmlns:p14="http://schemas.microsoft.com/office/powerpoint/2010/main" val="623541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251520" y="6525344"/>
            <a:ext cx="971128" cy="218522"/>
          </a:xfrm>
          <a:prstGeom prst="rect">
            <a:avLst/>
          </a:prstGeom>
        </p:spPr>
        <p:txBody>
          <a:bodyPr/>
          <a:lstStyle/>
          <a:p>
            <a:fld id="{83B82475-807E-E744-BC8D-F41BC17DEF9E}" type="datetimeFigureOut">
              <a:rPr lang="en-GB" smtClean="0"/>
              <a:t>10/07/2019</a:t>
            </a:fld>
            <a:endParaRPr lang="en-GB"/>
          </a:p>
        </p:txBody>
      </p:sp>
      <p:sp>
        <p:nvSpPr>
          <p:cNvPr id="7" name="Slide Number Placeholder 6"/>
          <p:cNvSpPr>
            <a:spLocks noGrp="1"/>
          </p:cNvSpPr>
          <p:nvPr>
            <p:ph type="sldNum" sz="quarter" idx="12"/>
          </p:nvPr>
        </p:nvSpPr>
        <p:spPr>
          <a:xfrm>
            <a:off x="7956376" y="6380972"/>
            <a:ext cx="730424" cy="340503"/>
          </a:xfrm>
          <a:prstGeom prst="rect">
            <a:avLst/>
          </a:prstGeom>
        </p:spPr>
        <p:txBody>
          <a:bodyPr/>
          <a:lstStyle/>
          <a:p>
            <a:pPr>
              <a:defRPr/>
            </a:pPr>
            <a:fld id="{BA5D36AE-F883-FC41-A973-FB115AA2FC5B}" type="slidenum">
              <a:rPr lang="en-GB" smtClean="0"/>
              <a:pPr>
                <a:defRPr/>
              </a:pPr>
              <a:t>‹#›</a:t>
            </a:fld>
            <a:endParaRPr lang="en-GB"/>
          </a:p>
        </p:txBody>
      </p:sp>
    </p:spTree>
    <p:extLst>
      <p:ext uri="{BB962C8B-B14F-4D97-AF65-F5344CB8AC3E}">
        <p14:creationId xmlns:p14="http://schemas.microsoft.com/office/powerpoint/2010/main" val="3651558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251520" y="6525344"/>
            <a:ext cx="971128" cy="218522"/>
          </a:xfrm>
          <a:prstGeom prst="rect">
            <a:avLst/>
          </a:prstGeom>
        </p:spPr>
        <p:txBody>
          <a:bodyPr/>
          <a:lstStyle/>
          <a:p>
            <a:fld id="{83B82475-807E-E744-BC8D-F41BC17DEF9E}" type="datetimeFigureOut">
              <a:rPr lang="en-GB" smtClean="0"/>
              <a:t>10/07/2019</a:t>
            </a:fld>
            <a:endParaRPr lang="en-GB"/>
          </a:p>
        </p:txBody>
      </p:sp>
      <p:sp>
        <p:nvSpPr>
          <p:cNvPr id="6" name="Slide Number Placeholder 5"/>
          <p:cNvSpPr>
            <a:spLocks noGrp="1"/>
          </p:cNvSpPr>
          <p:nvPr>
            <p:ph type="sldNum" sz="quarter" idx="12"/>
          </p:nvPr>
        </p:nvSpPr>
        <p:spPr>
          <a:xfrm>
            <a:off x="7956376" y="6380972"/>
            <a:ext cx="730424" cy="340503"/>
          </a:xfrm>
          <a:prstGeom prst="rect">
            <a:avLst/>
          </a:prstGeom>
        </p:spPr>
        <p:txBody>
          <a:bodyPr/>
          <a:lstStyle/>
          <a:p>
            <a:pPr>
              <a:defRPr/>
            </a:pPr>
            <a:fld id="{D64CE307-658A-AF4E-8A81-99B1F88DD169}" type="slidenum">
              <a:rPr lang="en-GB" smtClean="0"/>
              <a:pPr>
                <a:defRPr/>
              </a:pPr>
              <a:t>‹#›</a:t>
            </a:fld>
            <a:endParaRPr lang="en-GB"/>
          </a:p>
        </p:txBody>
      </p:sp>
    </p:spTree>
    <p:extLst>
      <p:ext uri="{BB962C8B-B14F-4D97-AF65-F5344CB8AC3E}">
        <p14:creationId xmlns:p14="http://schemas.microsoft.com/office/powerpoint/2010/main" val="3953307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251520" y="6525344"/>
            <a:ext cx="971128" cy="218522"/>
          </a:xfrm>
          <a:prstGeom prst="rect">
            <a:avLst/>
          </a:prstGeom>
        </p:spPr>
        <p:txBody>
          <a:bodyPr/>
          <a:lstStyle/>
          <a:p>
            <a:fld id="{83B82475-807E-E744-BC8D-F41BC17DEF9E}" type="datetimeFigureOut">
              <a:rPr lang="en-GB" smtClean="0"/>
              <a:t>10/07/2019</a:t>
            </a:fld>
            <a:endParaRPr lang="en-GB"/>
          </a:p>
        </p:txBody>
      </p:sp>
      <p:sp>
        <p:nvSpPr>
          <p:cNvPr id="6" name="Slide Number Placeholder 5"/>
          <p:cNvSpPr>
            <a:spLocks noGrp="1"/>
          </p:cNvSpPr>
          <p:nvPr>
            <p:ph type="sldNum" sz="quarter" idx="12"/>
          </p:nvPr>
        </p:nvSpPr>
        <p:spPr>
          <a:xfrm>
            <a:off x="7956376" y="6380972"/>
            <a:ext cx="730424" cy="340503"/>
          </a:xfrm>
          <a:prstGeom prst="rect">
            <a:avLst/>
          </a:prstGeom>
        </p:spPr>
        <p:txBody>
          <a:bodyPr/>
          <a:lstStyle/>
          <a:p>
            <a:pPr>
              <a:defRPr/>
            </a:pPr>
            <a:fld id="{EB7C4280-E159-5E40-8A7A-A72BA3E351D9}" type="slidenum">
              <a:rPr lang="en-GB" smtClean="0"/>
              <a:pPr>
                <a:defRPr/>
              </a:pPr>
              <a:t>‹#›</a:t>
            </a:fld>
            <a:endParaRPr lang="en-GB"/>
          </a:p>
        </p:txBody>
      </p:sp>
    </p:spTree>
    <p:extLst>
      <p:ext uri="{BB962C8B-B14F-4D97-AF65-F5344CB8AC3E}">
        <p14:creationId xmlns:p14="http://schemas.microsoft.com/office/powerpoint/2010/main" val="1679118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Rectangle 12">
            <a:extLst>
              <a:ext uri="{FF2B5EF4-FFF2-40B4-BE49-F238E27FC236}">
                <a16:creationId xmlns:a16="http://schemas.microsoft.com/office/drawing/2014/main" id="{5C2090B4-CB53-4CDE-A1A6-6A9A2DD3969E}"/>
              </a:ext>
            </a:extLst>
          </p:cNvPr>
          <p:cNvSpPr>
            <a:spLocks noChangeArrowheads="1"/>
          </p:cNvSpPr>
          <p:nvPr userDrawn="1"/>
        </p:nvSpPr>
        <p:spPr bwMode="auto">
          <a:xfrm>
            <a:off x="4052888" y="3200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endParaRPr lang="en-US">
              <a:cs typeface="+mn-cs"/>
            </a:endParaRPr>
          </a:p>
        </p:txBody>
      </p:sp>
    </p:spTree>
    <p:extLst>
      <p:ext uri="{BB962C8B-B14F-4D97-AF65-F5344CB8AC3E}">
        <p14:creationId xmlns:p14="http://schemas.microsoft.com/office/powerpoint/2010/main" val="3735554747"/>
      </p:ext>
    </p:extLst>
  </p:cSld>
  <p:clrMap bg1="lt1" tx1="dk1" bg2="lt2" tx2="dk2" accent1="accent1" accent2="accent2" accent3="accent3" accent4="accent4" accent5="accent5" accent6="accent6" hlink="hlink" folHlink="folHlink"/>
  <p:sldLayoutIdLst>
    <p:sldLayoutId id="2147484510" r:id="rId1"/>
    <p:sldLayoutId id="2147484511" r:id="rId2"/>
    <p:sldLayoutId id="2147484512" r:id="rId3"/>
    <p:sldLayoutId id="2147484513" r:id="rId4"/>
    <p:sldLayoutId id="2147484514" r:id="rId5"/>
    <p:sldLayoutId id="2147484515" r:id="rId6"/>
    <p:sldLayoutId id="2147484516" r:id="rId7"/>
    <p:sldLayoutId id="2147484517" r:id="rId8"/>
    <p:sldLayoutId id="2147484518" r:id="rId9"/>
    <p:sldLayoutId id="2147484519" r:id="rId10"/>
    <p:sldLayoutId id="214748452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http://hellnotesforbeauty.blogspot.com/2010/08/evil-eye-el-mal-de-ojo.html"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hyperlink" Target="http://here4share.blogspot.com/2010/08/banana-high-energy-fruit.html" TargetMode="External"/><Relationship Id="rId5" Type="http://schemas.openxmlformats.org/officeDocument/2006/relationships/image" Target="../media/image6.jpg"/><Relationship Id="rId4" Type="http://schemas.openxmlformats.org/officeDocument/2006/relationships/hyperlink" Target="http://lamunix.blogspot.com/2015/01/la-cuenta-de-la-vieja-minions-en-mi.html"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hyperlink" Target="http://thegrcbluebook.com/grc-articles/tag/enterprise-risk-management" TargetMode="Externa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8.jpg"/><Relationship Id="rId5" Type="http://schemas.openxmlformats.org/officeDocument/2006/relationships/image" Target="../media/image7.emf"/><Relationship Id="rId4" Type="http://schemas.openxmlformats.org/officeDocument/2006/relationships/package" Target="../embeddings/Microsoft_Word_Document.docx"/></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www.ludiclearning.org/2016/07/15/the-reward-game-part-iii-game-mechanics-and-the-two-faces-of-motivation/"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picnicwithants.com/2012/05/"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www.outofseo.com/content-marketing-e-syndication-senza-penalizzazioni-seo/"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13.emf"/><Relationship Id="rId4" Type="http://schemas.openxmlformats.org/officeDocument/2006/relationships/package" Target="../embeddings/Microsoft_Word_Document1.docx"/></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edmethods.com/2014/09/10/"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hyperlink" Target="http://www.ministrybestpractices.com/2008/01/confused-people-dont-laugh.html" TargetMode="Externa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7744DB2-CFDF-B646-82AD-CEEC1DC7E7A2}"/>
              </a:ext>
            </a:extLst>
          </p:cNvPr>
          <p:cNvSpPr>
            <a:spLocks noGrp="1"/>
          </p:cNvSpPr>
          <p:nvPr>
            <p:ph type="ctrTitle"/>
          </p:nvPr>
        </p:nvSpPr>
        <p:spPr/>
        <p:txBody>
          <a:bodyPr>
            <a:normAutofit fontScale="90000"/>
          </a:bodyPr>
          <a:lstStyle/>
          <a:p>
            <a:r>
              <a:rPr lang="en-GB" altLang="en-US" b="1" dirty="0"/>
              <a:t>BMSK6001</a:t>
            </a:r>
            <a:br>
              <a:rPr lang="en-GB" altLang="en-US" b="1" dirty="0"/>
            </a:br>
            <a:r>
              <a:rPr lang="en-GB" altLang="en-US" dirty="0"/>
              <a:t>EMERGENT LEADERSHIP SKILLS  FOR THE WORKPLACE</a:t>
            </a:r>
          </a:p>
        </p:txBody>
      </p:sp>
      <p:sp>
        <p:nvSpPr>
          <p:cNvPr id="4099" name="Subtitle 2">
            <a:extLst>
              <a:ext uri="{FF2B5EF4-FFF2-40B4-BE49-F238E27FC236}">
                <a16:creationId xmlns:a16="http://schemas.microsoft.com/office/drawing/2014/main" id="{DA6156D2-8135-0B41-8A9A-3BB63F8CB45E}"/>
              </a:ext>
            </a:extLst>
          </p:cNvPr>
          <p:cNvSpPr>
            <a:spLocks noGrp="1"/>
          </p:cNvSpPr>
          <p:nvPr>
            <p:ph type="subTitle" idx="1"/>
          </p:nvPr>
        </p:nvSpPr>
        <p:spPr bwMode="auto"/>
        <p:txBody>
          <a:bodyPr wrap="square" numCol="1" anchor="t" anchorCtr="0" compatLnSpc="1">
            <a:prstTxWarp prst="textNoShape">
              <a:avLst/>
            </a:prstTxWarp>
          </a:bodyPr>
          <a:lstStyle/>
          <a:p>
            <a:r>
              <a:rPr lang="en-GB" altLang="en-US" b="1" dirty="0"/>
              <a:t> Session 3</a:t>
            </a:r>
          </a:p>
        </p:txBody>
      </p:sp>
      <p:pic>
        <p:nvPicPr>
          <p:cNvPr id="4101" name="Picture 2">
            <a:extLst>
              <a:ext uri="{FF2B5EF4-FFF2-40B4-BE49-F238E27FC236}">
                <a16:creationId xmlns:a16="http://schemas.microsoft.com/office/drawing/2014/main" id="{78357C8F-21F9-2842-9AC5-B5F2CED01B0C}"/>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948489" y="897731"/>
            <a:ext cx="98464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530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16"/>
          <p:cNvSpPr>
            <a:spLocks noGrp="1" noChangeArrowheads="1"/>
          </p:cNvSpPr>
          <p:nvPr>
            <p:ph type="sldNum" sz="quarter" idx="12"/>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defRPr/>
            </a:pPr>
            <a:fld id="{08817D35-4570-FF49-9D1D-73854085F304}" type="slidenum">
              <a:rPr lang="en-GB" smtClean="0">
                <a:solidFill>
                  <a:srgbClr val="000099"/>
                </a:solidFill>
              </a:rPr>
              <a:pPr eaLnBrk="1" hangingPunct="1">
                <a:defRPr/>
              </a:pPr>
              <a:t>2</a:t>
            </a:fld>
            <a:endParaRPr lang="en-GB">
              <a:solidFill>
                <a:srgbClr val="000099"/>
              </a:solidFill>
            </a:endParaRPr>
          </a:p>
        </p:txBody>
      </p:sp>
      <p:sp>
        <p:nvSpPr>
          <p:cNvPr id="12291" name="Rectangle 2"/>
          <p:cNvSpPr>
            <a:spLocks noGrp="1" noChangeArrowheads="1"/>
          </p:cNvSpPr>
          <p:nvPr>
            <p:ph type="title" idx="4294967295"/>
          </p:nvPr>
        </p:nvSpPr>
        <p:spPr>
          <a:xfrm>
            <a:off x="91988" y="137999"/>
            <a:ext cx="8229600" cy="1143000"/>
          </a:xfrm>
        </p:spPr>
        <p:txBody>
          <a:bodyPr/>
          <a:lstStyle/>
          <a:p>
            <a:pPr algn="ctr">
              <a:defRPr/>
            </a:pPr>
            <a:r>
              <a:rPr lang="en-GB" dirty="0"/>
              <a:t>Session Overview</a:t>
            </a:r>
          </a:p>
        </p:txBody>
      </p:sp>
      <p:sp>
        <p:nvSpPr>
          <p:cNvPr id="12292" name="Rectangle 3"/>
          <p:cNvSpPr>
            <a:spLocks noGrp="1" noChangeArrowheads="1"/>
          </p:cNvSpPr>
          <p:nvPr>
            <p:ph type="body" idx="4294967295"/>
          </p:nvPr>
        </p:nvSpPr>
        <p:spPr>
          <a:xfrm>
            <a:off x="2715308" y="1556792"/>
            <a:ext cx="6428692" cy="4156986"/>
          </a:xfrm>
        </p:spPr>
        <p:txBody>
          <a:bodyPr>
            <a:normAutofit/>
          </a:bodyPr>
          <a:lstStyle/>
          <a:p>
            <a:r>
              <a:rPr lang="en-GB" sz="2400" dirty="0"/>
              <a:t>What is Motivation?</a:t>
            </a:r>
          </a:p>
          <a:p>
            <a:r>
              <a:rPr lang="en-GB" sz="2400" dirty="0"/>
              <a:t>Organisational High Performance and Motivation</a:t>
            </a:r>
          </a:p>
          <a:p>
            <a:r>
              <a:rPr lang="en-GB" sz="2400" dirty="0"/>
              <a:t>Types and Drivers of Motivation</a:t>
            </a:r>
          </a:p>
          <a:p>
            <a:r>
              <a:rPr lang="en-GB" sz="2400" dirty="0"/>
              <a:t>Content Theories of Motivation</a:t>
            </a:r>
          </a:p>
          <a:p>
            <a:r>
              <a:rPr lang="en-GB" sz="2400" dirty="0"/>
              <a:t>Process Theories of Motivation</a:t>
            </a:r>
          </a:p>
          <a:p>
            <a:r>
              <a:rPr lang="en-GB" sz="2400" dirty="0"/>
              <a:t>Performance Management for Motivation </a:t>
            </a:r>
          </a:p>
          <a:p>
            <a:pPr marL="0" indent="0">
              <a:buNone/>
              <a:defRPr/>
            </a:pPr>
            <a:endParaRPr lang="en-GB" sz="2400" b="1" dirty="0">
              <a:latin typeface="Microsoft Sans Serif" charset="0"/>
              <a:cs typeface="Microsoft Sans Serif" charset="0"/>
            </a:endParaRPr>
          </a:p>
          <a:p>
            <a:pPr>
              <a:defRPr/>
            </a:pPr>
            <a:endParaRPr lang="en-GB" sz="2400" b="1" dirty="0">
              <a:latin typeface="Microsoft Sans Serif" charset="0"/>
              <a:cs typeface="Microsoft Sans Serif" charset="0"/>
            </a:endParaRPr>
          </a:p>
          <a:p>
            <a:pPr>
              <a:defRPr/>
            </a:pPr>
            <a:endParaRPr lang="en-GB" sz="2400" b="1" dirty="0">
              <a:latin typeface="Microsoft Sans Serif" charset="0"/>
              <a:cs typeface="Microsoft Sans Serif" charset="0"/>
            </a:endParaRPr>
          </a:p>
          <a:p>
            <a:pPr>
              <a:defRPr/>
            </a:pPr>
            <a:endParaRPr lang="en-GB" sz="2400" dirty="0">
              <a:latin typeface="Microsoft Sans Serif" charset="0"/>
              <a:cs typeface="Microsoft Sans Serif" charset="0"/>
            </a:endParaRPr>
          </a:p>
        </p:txBody>
      </p:sp>
      <p:pic>
        <p:nvPicPr>
          <p:cNvPr id="3" name="Picture 2" descr="A close up of a person&#10;&#10;Description generated with very high confidence">
            <a:extLst>
              <a:ext uri="{FF2B5EF4-FFF2-40B4-BE49-F238E27FC236}">
                <a16:creationId xmlns:a16="http://schemas.microsoft.com/office/drawing/2014/main" id="{C0FBFE44-122C-4A39-8293-A102A8CE40FC}"/>
              </a:ext>
            </a:extLst>
          </p:cNvPr>
          <p:cNvPicPr>
            <a:picLocks noChangeAspect="1"/>
          </p:cNvPicPr>
          <p:nvPr/>
        </p:nvPicPr>
        <p:blipFill>
          <a:blip r:embed="rId3" cstate="email">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950" y="1220459"/>
            <a:ext cx="2582411" cy="193680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292">
                                            <p:txEl>
                                              <p:pRg st="0" end="0"/>
                                            </p:txEl>
                                          </p:spTgt>
                                        </p:tgtEl>
                                        <p:attrNameLst>
                                          <p:attrName>style.visibility</p:attrName>
                                        </p:attrNameLst>
                                      </p:cBhvr>
                                      <p:to>
                                        <p:strVal val="visible"/>
                                      </p:to>
                                    </p:set>
                                    <p:animEffect transition="in" filter="fade">
                                      <p:cBhvr>
                                        <p:cTn id="7" dur="500"/>
                                        <p:tgtEl>
                                          <p:spTgt spid="1229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292">
                                            <p:txEl>
                                              <p:pRg st="1" end="1"/>
                                            </p:txEl>
                                          </p:spTgt>
                                        </p:tgtEl>
                                        <p:attrNameLst>
                                          <p:attrName>style.visibility</p:attrName>
                                        </p:attrNameLst>
                                      </p:cBhvr>
                                      <p:to>
                                        <p:strVal val="visible"/>
                                      </p:to>
                                    </p:set>
                                    <p:animEffect transition="in" filter="fade">
                                      <p:cBhvr>
                                        <p:cTn id="12" dur="500"/>
                                        <p:tgtEl>
                                          <p:spTgt spid="1229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292">
                                            <p:txEl>
                                              <p:pRg st="2" end="2"/>
                                            </p:txEl>
                                          </p:spTgt>
                                        </p:tgtEl>
                                        <p:attrNameLst>
                                          <p:attrName>style.visibility</p:attrName>
                                        </p:attrNameLst>
                                      </p:cBhvr>
                                      <p:to>
                                        <p:strVal val="visible"/>
                                      </p:to>
                                    </p:set>
                                    <p:animEffect transition="in" filter="fade">
                                      <p:cBhvr>
                                        <p:cTn id="17" dur="500"/>
                                        <p:tgtEl>
                                          <p:spTgt spid="1229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292">
                                            <p:txEl>
                                              <p:pRg st="3" end="3"/>
                                            </p:txEl>
                                          </p:spTgt>
                                        </p:tgtEl>
                                        <p:attrNameLst>
                                          <p:attrName>style.visibility</p:attrName>
                                        </p:attrNameLst>
                                      </p:cBhvr>
                                      <p:to>
                                        <p:strVal val="visible"/>
                                      </p:to>
                                    </p:set>
                                    <p:animEffect transition="in" filter="fade">
                                      <p:cBhvr>
                                        <p:cTn id="22" dur="500"/>
                                        <p:tgtEl>
                                          <p:spTgt spid="1229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292">
                                            <p:txEl>
                                              <p:pRg st="4" end="4"/>
                                            </p:txEl>
                                          </p:spTgt>
                                        </p:tgtEl>
                                        <p:attrNameLst>
                                          <p:attrName>style.visibility</p:attrName>
                                        </p:attrNameLst>
                                      </p:cBhvr>
                                      <p:to>
                                        <p:strVal val="visible"/>
                                      </p:to>
                                    </p:set>
                                    <p:animEffect transition="in" filter="fade">
                                      <p:cBhvr>
                                        <p:cTn id="27" dur="500"/>
                                        <p:tgtEl>
                                          <p:spTgt spid="1229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292">
                                            <p:txEl>
                                              <p:pRg st="5" end="5"/>
                                            </p:txEl>
                                          </p:spTgt>
                                        </p:tgtEl>
                                        <p:attrNameLst>
                                          <p:attrName>style.visibility</p:attrName>
                                        </p:attrNameLst>
                                      </p:cBhvr>
                                      <p:to>
                                        <p:strVal val="visible"/>
                                      </p:to>
                                    </p:set>
                                    <p:animEffect transition="in" filter="fade">
                                      <p:cBhvr>
                                        <p:cTn id="32" dur="500"/>
                                        <p:tgtEl>
                                          <p:spTgt spid="1229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289E8-E699-BD46-ADA8-B0034450AA3D}"/>
              </a:ext>
            </a:extLst>
          </p:cNvPr>
          <p:cNvSpPr>
            <a:spLocks noGrp="1"/>
          </p:cNvSpPr>
          <p:nvPr>
            <p:ph type="title"/>
          </p:nvPr>
        </p:nvSpPr>
        <p:spPr/>
        <p:txBody>
          <a:bodyPr/>
          <a:lstStyle/>
          <a:p>
            <a:r>
              <a:rPr lang="en-GB" dirty="0"/>
              <a:t>Motivation</a:t>
            </a:r>
          </a:p>
        </p:txBody>
      </p:sp>
      <p:sp>
        <p:nvSpPr>
          <p:cNvPr id="3" name="Rectangle 2">
            <a:extLst>
              <a:ext uri="{FF2B5EF4-FFF2-40B4-BE49-F238E27FC236}">
                <a16:creationId xmlns:a16="http://schemas.microsoft.com/office/drawing/2014/main" id="{8CD95E92-398E-104D-92D7-4B17652CC27F}"/>
              </a:ext>
            </a:extLst>
          </p:cNvPr>
          <p:cNvSpPr/>
          <p:nvPr/>
        </p:nvSpPr>
        <p:spPr>
          <a:xfrm>
            <a:off x="667061" y="1825529"/>
            <a:ext cx="7877331" cy="954107"/>
          </a:xfrm>
          <a:prstGeom prst="rect">
            <a:avLst/>
          </a:prstGeom>
        </p:spPr>
        <p:txBody>
          <a:bodyPr wrap="square">
            <a:spAutoFit/>
          </a:bodyPr>
          <a:lstStyle/>
          <a:p>
            <a:r>
              <a:rPr lang="en-GB" sz="2800" b="1" dirty="0">
                <a:solidFill>
                  <a:srgbClr val="7030A0"/>
                </a:solidFill>
                <a:latin typeface="Arial" pitchFamily="34" charset="0"/>
                <a:cs typeface="ＭＳ Ｐゴシック" charset="0"/>
              </a:rPr>
              <a:t>Exercise: </a:t>
            </a:r>
            <a:r>
              <a:rPr lang="en-GB" sz="2800" i="1" dirty="0">
                <a:solidFill>
                  <a:srgbClr val="7030A0"/>
                </a:solidFill>
                <a:latin typeface="Arial" pitchFamily="34" charset="0"/>
                <a:cs typeface="ＭＳ Ｐゴシック" charset="0"/>
              </a:rPr>
              <a:t>In pairs or individually, and in your own words, define ‘motivation’</a:t>
            </a:r>
          </a:p>
        </p:txBody>
      </p:sp>
      <p:pic>
        <p:nvPicPr>
          <p:cNvPr id="5" name="Picture 4" descr="A picture containing yellow&#10;&#10;Description generated with very high confidence">
            <a:extLst>
              <a:ext uri="{FF2B5EF4-FFF2-40B4-BE49-F238E27FC236}">
                <a16:creationId xmlns:a16="http://schemas.microsoft.com/office/drawing/2014/main" id="{F7372DBB-6E31-42C0-8009-99AF6454529F}"/>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4348876" y="3087299"/>
            <a:ext cx="1991963" cy="1982131"/>
          </a:xfrm>
          <a:prstGeom prst="rect">
            <a:avLst/>
          </a:prstGeom>
        </p:spPr>
      </p:pic>
      <p:pic>
        <p:nvPicPr>
          <p:cNvPr id="8" name="Picture 7" descr="A close up of a fruit&#10;&#10;Description generated with high confidence">
            <a:extLst>
              <a:ext uri="{FF2B5EF4-FFF2-40B4-BE49-F238E27FC236}">
                <a16:creationId xmlns:a16="http://schemas.microsoft.com/office/drawing/2014/main" id="{827F8934-BE2A-415A-BBA6-3253EC20A57C}"/>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340839" y="2779636"/>
            <a:ext cx="2303098" cy="2303098"/>
          </a:xfrm>
          <a:prstGeom prst="rect">
            <a:avLst/>
          </a:prstGeom>
        </p:spPr>
      </p:pic>
    </p:spTree>
    <p:extLst>
      <p:ext uri="{BB962C8B-B14F-4D97-AF65-F5344CB8AC3E}">
        <p14:creationId xmlns:p14="http://schemas.microsoft.com/office/powerpoint/2010/main" val="92589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60648"/>
            <a:ext cx="7772400" cy="1143000"/>
          </a:xfrm>
        </p:spPr>
        <p:txBody>
          <a:bodyPr/>
          <a:lstStyle/>
          <a:p>
            <a:pPr algn="ctr"/>
            <a:r>
              <a:rPr lang="en-US" dirty="0"/>
              <a:t>Motivation is …..</a:t>
            </a:r>
          </a:p>
        </p:txBody>
      </p:sp>
      <p:sp>
        <p:nvSpPr>
          <p:cNvPr id="4" name="Slide Number Placeholder 3"/>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4</a:t>
            </a:fld>
            <a:endParaRPr lang="en-GB"/>
          </a:p>
        </p:txBody>
      </p:sp>
      <p:sp>
        <p:nvSpPr>
          <p:cNvPr id="7" name="Content Placeholder 2">
            <a:extLst>
              <a:ext uri="{FF2B5EF4-FFF2-40B4-BE49-F238E27FC236}">
                <a16:creationId xmlns:a16="http://schemas.microsoft.com/office/drawing/2014/main" id="{FF06CBC4-C303-47B8-AD64-23EB126FEA7A}"/>
              </a:ext>
            </a:extLst>
          </p:cNvPr>
          <p:cNvSpPr>
            <a:spLocks noGrp="1"/>
          </p:cNvSpPr>
          <p:nvPr>
            <p:ph idx="1"/>
          </p:nvPr>
        </p:nvSpPr>
        <p:spPr>
          <a:xfrm>
            <a:off x="214011" y="1933794"/>
            <a:ext cx="8739266" cy="3917032"/>
          </a:xfrm>
        </p:spPr>
        <p:txBody>
          <a:bodyPr>
            <a:normAutofit/>
          </a:bodyPr>
          <a:lstStyle/>
          <a:p>
            <a:r>
              <a:rPr lang="en-GB" sz="2200" b="0" i="0" u="none" strike="noStrike" dirty="0">
                <a:solidFill>
                  <a:srgbClr val="FF0000"/>
                </a:solidFill>
                <a:effectLst/>
                <a:latin typeface="Arial" panose="020B0604020202020204" pitchFamily="34" charset="0"/>
              </a:rPr>
              <a:t>"Motivation is defined as the power that triggers action that follows" </a:t>
            </a:r>
            <a:r>
              <a:rPr lang="en-GB" sz="2200" dirty="0">
                <a:solidFill>
                  <a:srgbClr val="FF0000"/>
                </a:solidFill>
                <a:latin typeface="Arial" panose="020B0604020202020204" pitchFamily="34" charset="0"/>
              </a:rPr>
              <a:t>(Cheng, &amp; Cheng, 2012).</a:t>
            </a:r>
          </a:p>
          <a:p>
            <a:r>
              <a:rPr lang="en-GB" sz="2200" b="0" i="0" u="none" strike="noStrike" dirty="0">
                <a:solidFill>
                  <a:srgbClr val="7030A0"/>
                </a:solidFill>
                <a:effectLst/>
                <a:latin typeface="Arial" panose="020B0604020202020204" pitchFamily="34" charset="0"/>
              </a:rPr>
              <a:t>"</a:t>
            </a:r>
            <a:r>
              <a:rPr lang="en-GB" sz="2200" dirty="0">
                <a:solidFill>
                  <a:srgbClr val="7030A0"/>
                </a:solidFill>
              </a:rPr>
              <a:t>Motivation is generally understood to denote the strength of a person's desire to attain a goal" (Schmidt, </a:t>
            </a:r>
            <a:r>
              <a:rPr lang="en-GB" sz="2200" dirty="0" err="1">
                <a:solidFill>
                  <a:srgbClr val="7030A0"/>
                </a:solidFill>
              </a:rPr>
              <a:t>Palminteri</a:t>
            </a:r>
            <a:r>
              <a:rPr lang="en-GB" sz="2200" dirty="0">
                <a:solidFill>
                  <a:srgbClr val="7030A0"/>
                </a:solidFill>
              </a:rPr>
              <a:t>, </a:t>
            </a:r>
            <a:r>
              <a:rPr lang="en-GB" sz="2200" dirty="0" err="1">
                <a:solidFill>
                  <a:srgbClr val="7030A0"/>
                </a:solidFill>
              </a:rPr>
              <a:t>Lafargue</a:t>
            </a:r>
            <a:r>
              <a:rPr lang="en-GB" sz="2200" dirty="0">
                <a:solidFill>
                  <a:srgbClr val="7030A0"/>
                </a:solidFill>
              </a:rPr>
              <a:t>, &amp; </a:t>
            </a:r>
            <a:r>
              <a:rPr lang="en-GB" sz="2200" dirty="0" err="1">
                <a:solidFill>
                  <a:srgbClr val="7030A0"/>
                </a:solidFill>
              </a:rPr>
              <a:t>Pessiglione</a:t>
            </a:r>
            <a:r>
              <a:rPr lang="en-GB" sz="2200" dirty="0">
                <a:solidFill>
                  <a:srgbClr val="7030A0"/>
                </a:solidFill>
              </a:rPr>
              <a:t>, 2010).</a:t>
            </a:r>
          </a:p>
          <a:p>
            <a:r>
              <a:rPr lang="en-GB" sz="2200" dirty="0">
                <a:solidFill>
                  <a:srgbClr val="002060"/>
                </a:solidFill>
              </a:rPr>
              <a:t>"Motivation is what causes behaviour" (</a:t>
            </a:r>
            <a:r>
              <a:rPr lang="en-GB" sz="2200" dirty="0" err="1">
                <a:solidFill>
                  <a:srgbClr val="002060"/>
                </a:solidFill>
              </a:rPr>
              <a:t>Fejes</a:t>
            </a:r>
            <a:r>
              <a:rPr lang="en-GB" sz="2200" dirty="0">
                <a:solidFill>
                  <a:srgbClr val="002060"/>
                </a:solidFill>
              </a:rPr>
              <a:t>, 2008).</a:t>
            </a:r>
          </a:p>
          <a:p>
            <a:pPr marL="0" indent="0">
              <a:buNone/>
            </a:pPr>
            <a:endParaRPr lang="en-GB" sz="1350" dirty="0"/>
          </a:p>
          <a:p>
            <a:pPr marL="0" indent="0">
              <a:buNone/>
            </a:pPr>
            <a:endParaRPr lang="en-GB" dirty="0"/>
          </a:p>
        </p:txBody>
      </p:sp>
    </p:spTree>
    <p:extLst>
      <p:ext uri="{BB962C8B-B14F-4D97-AF65-F5344CB8AC3E}">
        <p14:creationId xmlns:p14="http://schemas.microsoft.com/office/powerpoint/2010/main" val="98417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20688"/>
            <a:ext cx="7772400" cy="1143000"/>
          </a:xfrm>
        </p:spPr>
        <p:txBody>
          <a:bodyPr/>
          <a:lstStyle/>
          <a:p>
            <a:r>
              <a:rPr lang="en-US" dirty="0"/>
              <a:t>Motivation is …..</a:t>
            </a:r>
          </a:p>
        </p:txBody>
      </p:sp>
      <p:sp>
        <p:nvSpPr>
          <p:cNvPr id="3" name="Content Placeholder 2"/>
          <p:cNvSpPr>
            <a:spLocks noGrp="1"/>
          </p:cNvSpPr>
          <p:nvPr>
            <p:ph idx="1"/>
          </p:nvPr>
        </p:nvSpPr>
        <p:spPr>
          <a:xfrm>
            <a:off x="395536" y="1981200"/>
            <a:ext cx="8640960" cy="2383904"/>
          </a:xfrm>
        </p:spPr>
        <p:txBody>
          <a:bodyPr>
            <a:noAutofit/>
          </a:bodyPr>
          <a:lstStyle/>
          <a:p>
            <a:pPr marL="0" indent="0" algn="r">
              <a:buNone/>
            </a:pPr>
            <a:endParaRPr lang="en-GB" sz="1800" kern="1200" dirty="0">
              <a:solidFill>
                <a:schemeClr val="tx1"/>
              </a:solidFill>
              <a:latin typeface="Arial" pitchFamily="34" charset="0"/>
              <a:cs typeface="ＭＳ Ｐゴシック" charset="0"/>
            </a:endParaRPr>
          </a:p>
          <a:p>
            <a:pPr marL="0" indent="0">
              <a:buNone/>
            </a:pPr>
            <a:r>
              <a:rPr lang="en-GB" sz="1800" i="1" dirty="0">
                <a:solidFill>
                  <a:srgbClr val="FF0000"/>
                </a:solidFill>
              </a:rPr>
              <a:t>‘…. the willingness of an individual to exert high levels of effort to achieve organisational goals, putting the needs of the team (or organisation) before satisfaction of their own personal needs’</a:t>
            </a:r>
            <a:endParaRPr lang="en-GB" sz="1800" dirty="0">
              <a:solidFill>
                <a:srgbClr val="FF0000"/>
              </a:solidFill>
            </a:endParaRPr>
          </a:p>
          <a:p>
            <a:pPr marL="0" indent="0" algn="r">
              <a:buNone/>
            </a:pPr>
            <a:r>
              <a:rPr lang="en-GB" sz="1800" dirty="0">
                <a:solidFill>
                  <a:srgbClr val="FF0000"/>
                </a:solidFill>
              </a:rPr>
              <a:t>(KW Hamilton, 2010) </a:t>
            </a:r>
            <a:endParaRPr lang="en-GB" sz="1800" kern="1200" dirty="0">
              <a:solidFill>
                <a:srgbClr val="FF0000"/>
              </a:solidFill>
              <a:latin typeface="Arial" pitchFamily="34" charset="0"/>
              <a:cs typeface="ＭＳ Ｐゴシック" charset="0"/>
            </a:endParaRPr>
          </a:p>
          <a:p>
            <a:pPr marL="0" indent="0" algn="r">
              <a:buNone/>
            </a:pPr>
            <a:endParaRPr lang="en-GB" sz="1800" kern="1200" dirty="0">
              <a:solidFill>
                <a:schemeClr val="tx1"/>
              </a:solidFill>
              <a:latin typeface="Arial" pitchFamily="34" charset="0"/>
              <a:cs typeface="ＭＳ Ｐゴシック" charset="0"/>
            </a:endParaRPr>
          </a:p>
          <a:p>
            <a:pPr marL="0" indent="0">
              <a:buNone/>
            </a:pPr>
            <a:r>
              <a:rPr lang="en-GB" sz="1800" kern="1200" dirty="0">
                <a:solidFill>
                  <a:srgbClr val="7030A0"/>
                </a:solidFill>
                <a:latin typeface="Arial" pitchFamily="34" charset="0"/>
                <a:cs typeface="ＭＳ Ｐゴシック" charset="0"/>
              </a:rPr>
              <a:t>  </a:t>
            </a:r>
          </a:p>
          <a:p>
            <a:pPr marL="0" indent="0">
              <a:buNone/>
            </a:pPr>
            <a:r>
              <a:rPr lang="en-US" sz="1800" i="1" dirty="0">
                <a:solidFill>
                  <a:srgbClr val="7030A0"/>
                </a:solidFill>
              </a:rPr>
              <a:t>‘Motivation is the art of getting people to do what you want them to do because they want to do it.’</a:t>
            </a:r>
            <a:br>
              <a:rPr lang="en-US" sz="1800" dirty="0">
                <a:solidFill>
                  <a:srgbClr val="7030A0"/>
                </a:solidFill>
              </a:rPr>
            </a:br>
            <a:r>
              <a:rPr lang="en-US" sz="1800" dirty="0">
                <a:solidFill>
                  <a:srgbClr val="7030A0"/>
                </a:solidFill>
              </a:rPr>
              <a:t>                                                                                             (Dwight D. Eisenhower)</a:t>
            </a:r>
            <a:endParaRPr lang="en-GB" sz="1800" kern="1200" dirty="0">
              <a:solidFill>
                <a:srgbClr val="7030A0"/>
              </a:solidFill>
              <a:latin typeface="Arial" pitchFamily="34" charset="0"/>
              <a:cs typeface="ＭＳ Ｐゴシック" charset="0"/>
            </a:endParaRPr>
          </a:p>
          <a:p>
            <a:endParaRPr lang="en-US" sz="1800" dirty="0"/>
          </a:p>
        </p:txBody>
      </p:sp>
      <p:sp>
        <p:nvSpPr>
          <p:cNvPr id="4" name="Slide Number Placeholder 3"/>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5</a:t>
            </a:fld>
            <a:endParaRPr lang="en-GB"/>
          </a:p>
        </p:txBody>
      </p:sp>
    </p:spTree>
    <p:extLst>
      <p:ext uri="{BB962C8B-B14F-4D97-AF65-F5344CB8AC3E}">
        <p14:creationId xmlns:p14="http://schemas.microsoft.com/office/powerpoint/2010/main" val="123114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Organisational High Performance</a:t>
            </a:r>
          </a:p>
        </p:txBody>
      </p:sp>
      <p:sp>
        <p:nvSpPr>
          <p:cNvPr id="3" name="Content Placeholder 2"/>
          <p:cNvSpPr>
            <a:spLocks noGrp="1"/>
          </p:cNvSpPr>
          <p:nvPr>
            <p:ph idx="1"/>
          </p:nvPr>
        </p:nvSpPr>
        <p:spPr/>
        <p:txBody>
          <a:bodyPr/>
          <a:lstStyle/>
          <a:p>
            <a:pPr marL="0" indent="0">
              <a:buNone/>
            </a:pPr>
            <a:r>
              <a:rPr lang="en-GB" sz="2800" b="1" dirty="0">
                <a:solidFill>
                  <a:srgbClr val="00B050"/>
                </a:solidFill>
              </a:rPr>
              <a:t>Group Activity:</a:t>
            </a:r>
          </a:p>
          <a:p>
            <a:pPr marL="0" indent="0">
              <a:buNone/>
            </a:pPr>
            <a:endParaRPr lang="en-GB" sz="2800" b="1" dirty="0"/>
          </a:p>
          <a:p>
            <a:pPr marL="0" indent="0">
              <a:buNone/>
            </a:pPr>
            <a:r>
              <a:rPr lang="en-GB" sz="2800" i="1" dirty="0">
                <a:solidFill>
                  <a:srgbClr val="00B050"/>
                </a:solidFill>
              </a:rPr>
              <a:t>Consider what the term </a:t>
            </a:r>
            <a:r>
              <a:rPr lang="en-GB" sz="2800" b="1" i="1" u="sng" dirty="0">
                <a:solidFill>
                  <a:srgbClr val="00B050"/>
                </a:solidFill>
              </a:rPr>
              <a:t>‘high performance’ </a:t>
            </a:r>
            <a:r>
              <a:rPr lang="en-GB" sz="2800" i="1" dirty="0">
                <a:solidFill>
                  <a:srgbClr val="00B050"/>
                </a:solidFill>
              </a:rPr>
              <a:t>means from an organisational perspective; list the characteristics of a high performance team</a:t>
            </a:r>
          </a:p>
        </p:txBody>
      </p:sp>
      <p:sp>
        <p:nvSpPr>
          <p:cNvPr id="4" name="Slide Number Placeholder 3"/>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6</a:t>
            </a:fld>
            <a:endParaRPr lang="en-GB"/>
          </a:p>
        </p:txBody>
      </p:sp>
    </p:spTree>
    <p:extLst>
      <p:ext uri="{BB962C8B-B14F-4D97-AF65-F5344CB8AC3E}">
        <p14:creationId xmlns:p14="http://schemas.microsoft.com/office/powerpoint/2010/main" val="2667754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4016" y="332656"/>
            <a:ext cx="8892480" cy="1143000"/>
          </a:xfrm>
        </p:spPr>
        <p:txBody>
          <a:bodyPr>
            <a:normAutofit/>
          </a:bodyPr>
          <a:lstStyle/>
          <a:p>
            <a:r>
              <a:rPr lang="en-GB" sz="3200" dirty="0"/>
              <a:t>Characteristics of a High Performance Team</a:t>
            </a:r>
          </a:p>
        </p:txBody>
      </p:sp>
      <p:sp>
        <p:nvSpPr>
          <p:cNvPr id="6" name="Content Placeholder 5"/>
          <p:cNvSpPr>
            <a:spLocks noGrp="1"/>
          </p:cNvSpPr>
          <p:nvPr>
            <p:ph sz="half" idx="1"/>
          </p:nvPr>
        </p:nvSpPr>
        <p:spPr>
          <a:xfrm>
            <a:off x="251520" y="1340768"/>
            <a:ext cx="4098032" cy="4114800"/>
          </a:xfrm>
        </p:spPr>
        <p:txBody>
          <a:bodyPr>
            <a:normAutofit fontScale="92500" lnSpcReduction="20000"/>
          </a:bodyPr>
          <a:lstStyle/>
          <a:p>
            <a:pPr lvl="0"/>
            <a:r>
              <a:rPr lang="en-GB" sz="2000" kern="1200" dirty="0">
                <a:solidFill>
                  <a:srgbClr val="000099"/>
                </a:solidFill>
                <a:latin typeface="Arial" pitchFamily="34" charset="0"/>
                <a:cs typeface="ＭＳ Ｐゴシック" charset="0"/>
              </a:rPr>
              <a:t>Skilled people;</a:t>
            </a:r>
          </a:p>
          <a:p>
            <a:pPr lvl="0"/>
            <a:r>
              <a:rPr lang="en-GB" sz="2000" kern="1200" dirty="0">
                <a:solidFill>
                  <a:srgbClr val="000099"/>
                </a:solidFill>
                <a:latin typeface="Arial" pitchFamily="34" charset="0"/>
                <a:cs typeface="ＭＳ Ｐゴシック" charset="0"/>
              </a:rPr>
              <a:t>Trained people;</a:t>
            </a:r>
          </a:p>
          <a:p>
            <a:pPr lvl="0"/>
            <a:r>
              <a:rPr lang="en-GB" sz="2000" kern="1200" dirty="0">
                <a:solidFill>
                  <a:srgbClr val="000099"/>
                </a:solidFill>
                <a:latin typeface="Arial" pitchFamily="34" charset="0"/>
                <a:cs typeface="ＭＳ Ｐゴシック" charset="0"/>
              </a:rPr>
              <a:t>A clear vision for the future; </a:t>
            </a:r>
          </a:p>
          <a:p>
            <a:pPr lvl="0"/>
            <a:r>
              <a:rPr lang="en-GB" sz="2000" kern="1200" dirty="0">
                <a:solidFill>
                  <a:srgbClr val="000099"/>
                </a:solidFill>
                <a:latin typeface="Arial" pitchFamily="34" charset="0"/>
                <a:cs typeface="ＭＳ Ｐゴシック" charset="0"/>
              </a:rPr>
              <a:t>A goals-oriented approach;</a:t>
            </a:r>
          </a:p>
          <a:p>
            <a:pPr lvl="0"/>
            <a:r>
              <a:rPr lang="en-GB" sz="2000" kern="1200" dirty="0">
                <a:solidFill>
                  <a:srgbClr val="000099"/>
                </a:solidFill>
                <a:latin typeface="Arial" pitchFamily="34" charset="0"/>
                <a:cs typeface="ＭＳ Ｐゴシック" charset="0"/>
              </a:rPr>
              <a:t>Clear roles and responsibilities;</a:t>
            </a:r>
          </a:p>
          <a:p>
            <a:pPr lvl="0"/>
            <a:r>
              <a:rPr lang="en-GB" sz="2000" kern="1200" dirty="0">
                <a:solidFill>
                  <a:srgbClr val="000099"/>
                </a:solidFill>
                <a:latin typeface="Arial" pitchFamily="34" charset="0"/>
                <a:cs typeface="ＭＳ Ｐゴシック" charset="0"/>
              </a:rPr>
              <a:t>People with complementary skills;</a:t>
            </a:r>
          </a:p>
          <a:p>
            <a:pPr lvl="0"/>
            <a:r>
              <a:rPr lang="en-GB" sz="2000" kern="1200" dirty="0">
                <a:solidFill>
                  <a:srgbClr val="000099"/>
                </a:solidFill>
                <a:latin typeface="Arial" pitchFamily="34" charset="0"/>
                <a:cs typeface="ＭＳ Ｐゴシック" charset="0"/>
              </a:rPr>
              <a:t>Effective communication;</a:t>
            </a:r>
          </a:p>
          <a:p>
            <a:pPr lvl="0"/>
            <a:r>
              <a:rPr lang="en-GB" sz="2000" kern="1200" dirty="0">
                <a:solidFill>
                  <a:srgbClr val="000099"/>
                </a:solidFill>
                <a:latin typeface="Arial" pitchFamily="34" charset="0"/>
                <a:cs typeface="ＭＳ Ｐゴシック" charset="0"/>
              </a:rPr>
              <a:t>Committed people; </a:t>
            </a:r>
          </a:p>
          <a:p>
            <a:pPr lvl="0"/>
            <a:r>
              <a:rPr lang="en-GB" sz="2000" kern="1200" dirty="0">
                <a:solidFill>
                  <a:srgbClr val="000099"/>
                </a:solidFill>
                <a:latin typeface="Arial" pitchFamily="34" charset="0"/>
                <a:cs typeface="ＭＳ Ｐゴシック" charset="0"/>
              </a:rPr>
              <a:t>Loyal people; </a:t>
            </a:r>
          </a:p>
          <a:p>
            <a:pPr lvl="0"/>
            <a:r>
              <a:rPr lang="en-GB" sz="2000" kern="1200" dirty="0">
                <a:solidFill>
                  <a:srgbClr val="000099"/>
                </a:solidFill>
                <a:latin typeface="Arial" pitchFamily="34" charset="0"/>
                <a:cs typeface="ＭＳ Ｐゴシック" charset="0"/>
              </a:rPr>
              <a:t>Honest people;</a:t>
            </a:r>
          </a:p>
          <a:p>
            <a:pPr lvl="0"/>
            <a:r>
              <a:rPr lang="en-GB" sz="2000" kern="1200" dirty="0">
                <a:solidFill>
                  <a:srgbClr val="000099"/>
                </a:solidFill>
                <a:latin typeface="Arial" pitchFamily="34" charset="0"/>
                <a:cs typeface="ＭＳ Ｐゴシック" charset="0"/>
              </a:rPr>
              <a:t>Team members who put needs of others before their own;</a:t>
            </a:r>
          </a:p>
          <a:p>
            <a:pPr lvl="0"/>
            <a:r>
              <a:rPr lang="en-GB" sz="2000" kern="1200" dirty="0">
                <a:solidFill>
                  <a:srgbClr val="000099"/>
                </a:solidFill>
                <a:latin typeface="Arial" pitchFamily="34" charset="0"/>
                <a:cs typeface="ＭＳ Ｐゴシック" charset="0"/>
              </a:rPr>
              <a:t>Concern for others;</a:t>
            </a:r>
          </a:p>
          <a:p>
            <a:endParaRPr lang="en-GB" dirty="0"/>
          </a:p>
          <a:p>
            <a:endParaRPr lang="en-GB" dirty="0"/>
          </a:p>
        </p:txBody>
      </p:sp>
      <p:sp>
        <p:nvSpPr>
          <p:cNvPr id="7" name="Content Placeholder 6"/>
          <p:cNvSpPr>
            <a:spLocks noGrp="1"/>
          </p:cNvSpPr>
          <p:nvPr>
            <p:ph sz="half" idx="2"/>
          </p:nvPr>
        </p:nvSpPr>
        <p:spPr>
          <a:xfrm>
            <a:off x="4644008" y="1340768"/>
            <a:ext cx="4320480" cy="4114800"/>
          </a:xfrm>
        </p:spPr>
        <p:txBody>
          <a:bodyPr>
            <a:normAutofit fontScale="92500" lnSpcReduction="20000"/>
          </a:bodyPr>
          <a:lstStyle/>
          <a:p>
            <a:r>
              <a:rPr lang="en-GB" sz="2000" kern="1200" dirty="0">
                <a:solidFill>
                  <a:srgbClr val="000099"/>
                </a:solidFill>
                <a:latin typeface="Arial" pitchFamily="34" charset="0"/>
                <a:cs typeface="ＭＳ Ｐゴシック" charset="0"/>
              </a:rPr>
              <a:t>People who are flexible;</a:t>
            </a:r>
          </a:p>
          <a:p>
            <a:pPr lvl="0"/>
            <a:r>
              <a:rPr lang="en-GB" sz="2000" kern="1200" dirty="0">
                <a:solidFill>
                  <a:srgbClr val="000099"/>
                </a:solidFill>
                <a:latin typeface="Arial" pitchFamily="34" charset="0"/>
                <a:cs typeface="ＭＳ Ｐゴシック" charset="0"/>
              </a:rPr>
              <a:t>People who want to learn and to develop;</a:t>
            </a:r>
          </a:p>
          <a:p>
            <a:pPr lvl="0"/>
            <a:r>
              <a:rPr lang="en-GB" sz="2000" kern="1200" dirty="0">
                <a:solidFill>
                  <a:srgbClr val="000099"/>
                </a:solidFill>
                <a:latin typeface="Arial" pitchFamily="34" charset="0"/>
                <a:cs typeface="ＭＳ Ｐゴシック" charset="0"/>
              </a:rPr>
              <a:t>People who are confident;</a:t>
            </a:r>
          </a:p>
          <a:p>
            <a:pPr lvl="0"/>
            <a:r>
              <a:rPr lang="en-GB" sz="2000" kern="1200" dirty="0">
                <a:solidFill>
                  <a:srgbClr val="000099"/>
                </a:solidFill>
                <a:latin typeface="Arial" pitchFamily="34" charset="0"/>
                <a:cs typeface="ＭＳ Ｐゴシック" charset="0"/>
              </a:rPr>
              <a:t>Trust;</a:t>
            </a:r>
          </a:p>
          <a:p>
            <a:pPr lvl="0"/>
            <a:r>
              <a:rPr lang="en-GB" sz="2000" kern="1200" dirty="0">
                <a:solidFill>
                  <a:srgbClr val="000099"/>
                </a:solidFill>
                <a:latin typeface="Arial" pitchFamily="34" charset="0"/>
                <a:cs typeface="ＭＳ Ｐゴシック" charset="0"/>
              </a:rPr>
              <a:t>Accountability; </a:t>
            </a:r>
          </a:p>
          <a:p>
            <a:pPr lvl="0"/>
            <a:r>
              <a:rPr lang="en-GB" sz="2000" kern="1200" dirty="0">
                <a:solidFill>
                  <a:srgbClr val="000099"/>
                </a:solidFill>
                <a:latin typeface="Arial" pitchFamily="34" charset="0"/>
                <a:cs typeface="ＭＳ Ｐゴシック" charset="0"/>
              </a:rPr>
              <a:t>Appropriate challenge and a desire to improve things;</a:t>
            </a:r>
          </a:p>
          <a:p>
            <a:pPr lvl="0"/>
            <a:r>
              <a:rPr lang="en-GB" sz="2000" kern="1200" dirty="0">
                <a:solidFill>
                  <a:srgbClr val="000099"/>
                </a:solidFill>
                <a:latin typeface="Arial" pitchFamily="34" charset="0"/>
                <a:cs typeface="ＭＳ Ｐゴシック" charset="0"/>
              </a:rPr>
              <a:t>High morale;</a:t>
            </a:r>
          </a:p>
          <a:p>
            <a:pPr lvl="0"/>
            <a:r>
              <a:rPr lang="en-GB" sz="2000" b="1" i="1" kern="1200" dirty="0">
                <a:solidFill>
                  <a:srgbClr val="000099"/>
                </a:solidFill>
                <a:latin typeface="Arial" pitchFamily="34" charset="0"/>
                <a:cs typeface="ＭＳ Ｐゴシック" charset="0"/>
              </a:rPr>
              <a:t>Motivated people</a:t>
            </a:r>
            <a:r>
              <a:rPr lang="en-GB" sz="2000" b="1" kern="1200" dirty="0">
                <a:solidFill>
                  <a:srgbClr val="000099"/>
                </a:solidFill>
                <a:latin typeface="Arial" pitchFamily="34" charset="0"/>
                <a:cs typeface="ＭＳ Ｐゴシック" charset="0"/>
              </a:rPr>
              <a:t>;</a:t>
            </a:r>
          </a:p>
          <a:p>
            <a:pPr lvl="0"/>
            <a:r>
              <a:rPr lang="en-GB" sz="2000" kern="1200" dirty="0">
                <a:solidFill>
                  <a:srgbClr val="000099"/>
                </a:solidFill>
                <a:latin typeface="Arial" pitchFamily="34" charset="0"/>
                <a:cs typeface="ＭＳ Ｐゴシック" charset="0"/>
              </a:rPr>
              <a:t>A shared or common pride in the team; </a:t>
            </a:r>
          </a:p>
          <a:p>
            <a:pPr lvl="0"/>
            <a:r>
              <a:rPr lang="en-GB" sz="2000" kern="1200" dirty="0">
                <a:solidFill>
                  <a:srgbClr val="000099"/>
                </a:solidFill>
                <a:latin typeface="Arial" pitchFamily="34" charset="0"/>
                <a:cs typeface="ＭＳ Ｐゴシック" charset="0"/>
              </a:rPr>
              <a:t>Effective leadership based on empowering team members.</a:t>
            </a:r>
          </a:p>
          <a:p>
            <a:endParaRPr lang="en-GB" dirty="0"/>
          </a:p>
        </p:txBody>
      </p:sp>
      <p:sp>
        <p:nvSpPr>
          <p:cNvPr id="4" name="Slide Number Placeholder 3"/>
          <p:cNvSpPr>
            <a:spLocks noGrp="1"/>
          </p:cNvSpPr>
          <p:nvPr>
            <p:ph type="sldNum" sz="quarter" idx="12"/>
          </p:nvPr>
        </p:nvSpPr>
        <p:spPr/>
        <p:txBody>
          <a:bodyPr/>
          <a:lstStyle/>
          <a:p>
            <a:pPr>
              <a:defRPr/>
            </a:pPr>
            <a:fld id="{E07EC323-5435-1743-8ACD-15915A8CA9CF}" type="slidenum">
              <a:rPr lang="en-GB" smtClean="0"/>
              <a:pPr>
                <a:defRPr/>
              </a:pPr>
              <a:t>7</a:t>
            </a:fld>
            <a:endParaRPr lang="en-GB"/>
          </a:p>
        </p:txBody>
      </p:sp>
    </p:spTree>
    <p:extLst>
      <p:ext uri="{BB962C8B-B14F-4D97-AF65-F5344CB8AC3E}">
        <p14:creationId xmlns:p14="http://schemas.microsoft.com/office/powerpoint/2010/main" val="3391855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Effect transition="in" filter="fade">
                                      <p:cBhvr>
                                        <p:cTn id="42" dur="500"/>
                                        <p:tgtEl>
                                          <p:spTgt spid="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8" end="8"/>
                                            </p:txEl>
                                          </p:spTgt>
                                        </p:tgtEl>
                                        <p:attrNameLst>
                                          <p:attrName>style.visibility</p:attrName>
                                        </p:attrNameLst>
                                      </p:cBhvr>
                                      <p:to>
                                        <p:strVal val="visible"/>
                                      </p:to>
                                    </p:set>
                                    <p:animEffect transition="in" filter="fade">
                                      <p:cBhvr>
                                        <p:cTn id="47" dur="500"/>
                                        <p:tgtEl>
                                          <p:spTgt spid="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9" end="9"/>
                                            </p:txEl>
                                          </p:spTgt>
                                        </p:tgtEl>
                                        <p:attrNameLst>
                                          <p:attrName>style.visibility</p:attrName>
                                        </p:attrNameLst>
                                      </p:cBhvr>
                                      <p:to>
                                        <p:strVal val="visible"/>
                                      </p:to>
                                    </p:set>
                                    <p:animEffect transition="in" filter="fade">
                                      <p:cBhvr>
                                        <p:cTn id="52" dur="500"/>
                                        <p:tgtEl>
                                          <p:spTgt spid="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xEl>
                                              <p:pRg st="10" end="10"/>
                                            </p:txEl>
                                          </p:spTgt>
                                        </p:tgtEl>
                                        <p:attrNameLst>
                                          <p:attrName>style.visibility</p:attrName>
                                        </p:attrNameLst>
                                      </p:cBhvr>
                                      <p:to>
                                        <p:strVal val="visible"/>
                                      </p:to>
                                    </p:set>
                                    <p:animEffect transition="in" filter="fade">
                                      <p:cBhvr>
                                        <p:cTn id="57" dur="500"/>
                                        <p:tgtEl>
                                          <p:spTgt spid="6">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6">
                                            <p:txEl>
                                              <p:pRg st="11" end="11"/>
                                            </p:txEl>
                                          </p:spTgt>
                                        </p:tgtEl>
                                        <p:attrNameLst>
                                          <p:attrName>style.visibility</p:attrName>
                                        </p:attrNameLst>
                                      </p:cBhvr>
                                      <p:to>
                                        <p:strVal val="visible"/>
                                      </p:to>
                                    </p:set>
                                    <p:animEffect transition="in" filter="fade">
                                      <p:cBhvr>
                                        <p:cTn id="62" dur="500"/>
                                        <p:tgtEl>
                                          <p:spTgt spid="6">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7">
                                            <p:txEl>
                                              <p:pRg st="0" end="0"/>
                                            </p:txEl>
                                          </p:spTgt>
                                        </p:tgtEl>
                                        <p:attrNameLst>
                                          <p:attrName>style.visibility</p:attrName>
                                        </p:attrNameLst>
                                      </p:cBhvr>
                                      <p:to>
                                        <p:strVal val="visible"/>
                                      </p:to>
                                    </p:set>
                                    <p:animEffect transition="in" filter="fade">
                                      <p:cBhvr>
                                        <p:cTn id="67" dur="500"/>
                                        <p:tgtEl>
                                          <p:spTgt spid="7">
                                            <p:txEl>
                                              <p:pRg st="0" end="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7">
                                            <p:txEl>
                                              <p:pRg st="1" end="1"/>
                                            </p:txEl>
                                          </p:spTgt>
                                        </p:tgtEl>
                                        <p:attrNameLst>
                                          <p:attrName>style.visibility</p:attrName>
                                        </p:attrNameLst>
                                      </p:cBhvr>
                                      <p:to>
                                        <p:strVal val="visible"/>
                                      </p:to>
                                    </p:set>
                                    <p:animEffect transition="in" filter="fade">
                                      <p:cBhvr>
                                        <p:cTn id="72" dur="500"/>
                                        <p:tgtEl>
                                          <p:spTgt spid="7">
                                            <p:txEl>
                                              <p:pRg st="1" end="1"/>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7">
                                            <p:txEl>
                                              <p:pRg st="2" end="2"/>
                                            </p:txEl>
                                          </p:spTgt>
                                        </p:tgtEl>
                                        <p:attrNameLst>
                                          <p:attrName>style.visibility</p:attrName>
                                        </p:attrNameLst>
                                      </p:cBhvr>
                                      <p:to>
                                        <p:strVal val="visible"/>
                                      </p:to>
                                    </p:set>
                                    <p:animEffect transition="in" filter="fade">
                                      <p:cBhvr>
                                        <p:cTn id="77" dur="500"/>
                                        <p:tgtEl>
                                          <p:spTgt spid="7">
                                            <p:txEl>
                                              <p:pRg st="2" end="2"/>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7">
                                            <p:txEl>
                                              <p:pRg st="3" end="3"/>
                                            </p:txEl>
                                          </p:spTgt>
                                        </p:tgtEl>
                                        <p:attrNameLst>
                                          <p:attrName>style.visibility</p:attrName>
                                        </p:attrNameLst>
                                      </p:cBhvr>
                                      <p:to>
                                        <p:strVal val="visible"/>
                                      </p:to>
                                    </p:set>
                                    <p:animEffect transition="in" filter="fade">
                                      <p:cBhvr>
                                        <p:cTn id="82" dur="500"/>
                                        <p:tgtEl>
                                          <p:spTgt spid="7">
                                            <p:txEl>
                                              <p:pRg st="3" end="3"/>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7">
                                            <p:txEl>
                                              <p:pRg st="4" end="4"/>
                                            </p:txEl>
                                          </p:spTgt>
                                        </p:tgtEl>
                                        <p:attrNameLst>
                                          <p:attrName>style.visibility</p:attrName>
                                        </p:attrNameLst>
                                      </p:cBhvr>
                                      <p:to>
                                        <p:strVal val="visible"/>
                                      </p:to>
                                    </p:set>
                                    <p:animEffect transition="in" filter="fade">
                                      <p:cBhvr>
                                        <p:cTn id="87" dur="500"/>
                                        <p:tgtEl>
                                          <p:spTgt spid="7">
                                            <p:txEl>
                                              <p:pRg st="4" end="4"/>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7">
                                            <p:txEl>
                                              <p:pRg st="5" end="5"/>
                                            </p:txEl>
                                          </p:spTgt>
                                        </p:tgtEl>
                                        <p:attrNameLst>
                                          <p:attrName>style.visibility</p:attrName>
                                        </p:attrNameLst>
                                      </p:cBhvr>
                                      <p:to>
                                        <p:strVal val="visible"/>
                                      </p:to>
                                    </p:set>
                                    <p:animEffect transition="in" filter="fade">
                                      <p:cBhvr>
                                        <p:cTn id="92" dur="500"/>
                                        <p:tgtEl>
                                          <p:spTgt spid="7">
                                            <p:txEl>
                                              <p:pRg st="5" end="5"/>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nodeType="clickEffect">
                                  <p:stCondLst>
                                    <p:cond delay="0"/>
                                  </p:stCondLst>
                                  <p:childTnLst>
                                    <p:set>
                                      <p:cBhvr>
                                        <p:cTn id="96" dur="1" fill="hold">
                                          <p:stCondLst>
                                            <p:cond delay="0"/>
                                          </p:stCondLst>
                                        </p:cTn>
                                        <p:tgtEl>
                                          <p:spTgt spid="7">
                                            <p:txEl>
                                              <p:pRg st="6" end="6"/>
                                            </p:txEl>
                                          </p:spTgt>
                                        </p:tgtEl>
                                        <p:attrNameLst>
                                          <p:attrName>style.visibility</p:attrName>
                                        </p:attrNameLst>
                                      </p:cBhvr>
                                      <p:to>
                                        <p:strVal val="visible"/>
                                      </p:to>
                                    </p:set>
                                    <p:animEffect transition="in" filter="fade">
                                      <p:cBhvr>
                                        <p:cTn id="97" dur="500"/>
                                        <p:tgtEl>
                                          <p:spTgt spid="7">
                                            <p:txEl>
                                              <p:pRg st="6" end="6"/>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nodeType="clickEffect">
                                  <p:stCondLst>
                                    <p:cond delay="0"/>
                                  </p:stCondLst>
                                  <p:childTnLst>
                                    <p:set>
                                      <p:cBhvr>
                                        <p:cTn id="101" dur="1" fill="hold">
                                          <p:stCondLst>
                                            <p:cond delay="0"/>
                                          </p:stCondLst>
                                        </p:cTn>
                                        <p:tgtEl>
                                          <p:spTgt spid="7">
                                            <p:txEl>
                                              <p:pRg st="7" end="7"/>
                                            </p:txEl>
                                          </p:spTgt>
                                        </p:tgtEl>
                                        <p:attrNameLst>
                                          <p:attrName>style.visibility</p:attrName>
                                        </p:attrNameLst>
                                      </p:cBhvr>
                                      <p:to>
                                        <p:strVal val="visible"/>
                                      </p:to>
                                    </p:set>
                                    <p:animEffect transition="in" filter="fade">
                                      <p:cBhvr>
                                        <p:cTn id="102" dur="500"/>
                                        <p:tgtEl>
                                          <p:spTgt spid="7">
                                            <p:txEl>
                                              <p:pRg st="7" end="7"/>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nodeType="clickEffect">
                                  <p:stCondLst>
                                    <p:cond delay="0"/>
                                  </p:stCondLst>
                                  <p:childTnLst>
                                    <p:set>
                                      <p:cBhvr>
                                        <p:cTn id="106" dur="1" fill="hold">
                                          <p:stCondLst>
                                            <p:cond delay="0"/>
                                          </p:stCondLst>
                                        </p:cTn>
                                        <p:tgtEl>
                                          <p:spTgt spid="7">
                                            <p:txEl>
                                              <p:pRg st="8" end="8"/>
                                            </p:txEl>
                                          </p:spTgt>
                                        </p:tgtEl>
                                        <p:attrNameLst>
                                          <p:attrName>style.visibility</p:attrName>
                                        </p:attrNameLst>
                                      </p:cBhvr>
                                      <p:to>
                                        <p:strVal val="visible"/>
                                      </p:to>
                                    </p:set>
                                    <p:animEffect transition="in" filter="fade">
                                      <p:cBhvr>
                                        <p:cTn id="107" dur="500"/>
                                        <p:tgtEl>
                                          <p:spTgt spid="7">
                                            <p:txEl>
                                              <p:pRg st="8" end="8"/>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nodeType="clickEffect">
                                  <p:stCondLst>
                                    <p:cond delay="0"/>
                                  </p:stCondLst>
                                  <p:childTnLst>
                                    <p:set>
                                      <p:cBhvr>
                                        <p:cTn id="111" dur="1" fill="hold">
                                          <p:stCondLst>
                                            <p:cond delay="0"/>
                                          </p:stCondLst>
                                        </p:cTn>
                                        <p:tgtEl>
                                          <p:spTgt spid="7">
                                            <p:txEl>
                                              <p:pRg st="9" end="9"/>
                                            </p:txEl>
                                          </p:spTgt>
                                        </p:tgtEl>
                                        <p:attrNameLst>
                                          <p:attrName>style.visibility</p:attrName>
                                        </p:attrNameLst>
                                      </p:cBhvr>
                                      <p:to>
                                        <p:strVal val="visible"/>
                                      </p:to>
                                    </p:set>
                                    <p:animEffect transition="in" filter="fade">
                                      <p:cBhvr>
                                        <p:cTn id="112"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9253E-E3A9-46D2-9F7F-DD1FC665F084}"/>
              </a:ext>
            </a:extLst>
          </p:cNvPr>
          <p:cNvSpPr>
            <a:spLocks noGrp="1"/>
          </p:cNvSpPr>
          <p:nvPr>
            <p:ph type="title"/>
          </p:nvPr>
        </p:nvSpPr>
        <p:spPr/>
        <p:txBody>
          <a:bodyPr>
            <a:normAutofit/>
          </a:bodyPr>
          <a:lstStyle/>
          <a:p>
            <a:r>
              <a:rPr lang="en-GB" dirty="0"/>
              <a:t>Performance – A coaches view…</a:t>
            </a:r>
          </a:p>
        </p:txBody>
      </p:sp>
      <p:sp>
        <p:nvSpPr>
          <p:cNvPr id="3" name="Content Placeholder 2">
            <a:extLst>
              <a:ext uri="{FF2B5EF4-FFF2-40B4-BE49-F238E27FC236}">
                <a16:creationId xmlns:a16="http://schemas.microsoft.com/office/drawing/2014/main" id="{11E05283-B2F4-43B8-B54B-AB66930CEBB4}"/>
              </a:ext>
            </a:extLst>
          </p:cNvPr>
          <p:cNvSpPr>
            <a:spLocks noGrp="1"/>
          </p:cNvSpPr>
          <p:nvPr>
            <p:ph idx="1"/>
          </p:nvPr>
        </p:nvSpPr>
        <p:spPr>
          <a:xfrm>
            <a:off x="479345" y="2780928"/>
            <a:ext cx="8229600" cy="1540767"/>
          </a:xfrm>
        </p:spPr>
        <p:txBody>
          <a:bodyPr>
            <a:normAutofit/>
          </a:bodyPr>
          <a:lstStyle/>
          <a:p>
            <a:pPr marL="0" indent="0">
              <a:buNone/>
            </a:pPr>
            <a:r>
              <a:rPr lang="en-GB" sz="3600" dirty="0">
                <a:solidFill>
                  <a:srgbClr val="FF0000"/>
                </a:solidFill>
              </a:rPr>
              <a:t>Performance = Potential - </a:t>
            </a:r>
            <a:r>
              <a:rPr lang="en-GB" sz="3600" i="1" dirty="0">
                <a:solidFill>
                  <a:srgbClr val="FF0000"/>
                </a:solidFill>
              </a:rPr>
              <a:t>Interference</a:t>
            </a:r>
          </a:p>
        </p:txBody>
      </p:sp>
      <p:sp>
        <p:nvSpPr>
          <p:cNvPr id="4" name="Slide Number Placeholder 3">
            <a:extLst>
              <a:ext uri="{FF2B5EF4-FFF2-40B4-BE49-F238E27FC236}">
                <a16:creationId xmlns:a16="http://schemas.microsoft.com/office/drawing/2014/main" id="{D2ED472E-AA01-4FAC-813D-3DF89C45D17E}"/>
              </a:ext>
            </a:extLst>
          </p:cNvPr>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8</a:t>
            </a:fld>
            <a:endParaRPr lang="en-GB"/>
          </a:p>
        </p:txBody>
      </p:sp>
      <p:sp>
        <p:nvSpPr>
          <p:cNvPr id="5" name="TextBox 4"/>
          <p:cNvSpPr txBox="1"/>
          <p:nvPr/>
        </p:nvSpPr>
        <p:spPr>
          <a:xfrm>
            <a:off x="683568" y="4275299"/>
            <a:ext cx="7661393" cy="369332"/>
          </a:xfrm>
          <a:prstGeom prst="rect">
            <a:avLst/>
          </a:prstGeom>
          <a:noFill/>
        </p:spPr>
        <p:txBody>
          <a:bodyPr wrap="none" rtlCol="0">
            <a:spAutoFit/>
          </a:bodyPr>
          <a:lstStyle/>
          <a:p>
            <a:r>
              <a:rPr lang="en-GB" dirty="0"/>
              <a:t>Gallwey, W.T. (2015) </a:t>
            </a:r>
            <a:r>
              <a:rPr lang="en-GB" i="1" dirty="0"/>
              <a:t>The Inner Game Of Tennis</a:t>
            </a:r>
            <a:r>
              <a:rPr lang="en-GB" dirty="0"/>
              <a:t>. London: Pan Publishers</a:t>
            </a:r>
          </a:p>
        </p:txBody>
      </p:sp>
    </p:spTree>
    <p:extLst>
      <p:ext uri="{BB962C8B-B14F-4D97-AF65-F5344CB8AC3E}">
        <p14:creationId xmlns:p14="http://schemas.microsoft.com/office/powerpoint/2010/main" val="7592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83568" y="188640"/>
            <a:ext cx="7772400" cy="1143000"/>
          </a:xfrm>
        </p:spPr>
        <p:txBody>
          <a:bodyPr/>
          <a:lstStyle/>
          <a:p>
            <a:pPr algn="ctr"/>
            <a:r>
              <a:rPr lang="en-GB" dirty="0"/>
              <a:t>The 3 Pillars of Performance</a:t>
            </a:r>
          </a:p>
        </p:txBody>
      </p:sp>
      <p:sp>
        <p:nvSpPr>
          <p:cNvPr id="5" name="Slide Number Placeholder 4"/>
          <p:cNvSpPr>
            <a:spLocks noGrp="1"/>
          </p:cNvSpPr>
          <p:nvPr>
            <p:ph type="sldNum" sz="quarter" idx="4294967295"/>
          </p:nvPr>
        </p:nvSpPr>
        <p:spPr>
          <a:xfrm>
            <a:off x="7956376" y="6380972"/>
            <a:ext cx="730424" cy="340503"/>
          </a:xfrm>
          <a:prstGeom prst="rect">
            <a:avLst/>
          </a:prstGeom>
        </p:spPr>
        <p:txBody>
          <a:bodyPr/>
          <a:lstStyle/>
          <a:p>
            <a:pPr>
              <a:defRPr/>
            </a:pPr>
            <a:fld id="{B9A9A929-8F74-C248-95C9-A8A4F15C660E}" type="slidenum">
              <a:rPr lang="en-GB" smtClean="0"/>
              <a:pPr>
                <a:defRPr/>
              </a:pPr>
              <a:t>9</a:t>
            </a:fld>
            <a:endParaRPr lang="en-GB"/>
          </a:p>
        </p:txBody>
      </p:sp>
      <p:graphicFrame>
        <p:nvGraphicFramePr>
          <p:cNvPr id="9" name="Object 8"/>
          <p:cNvGraphicFramePr>
            <a:graphicFrameLocks noChangeAspect="1"/>
          </p:cNvGraphicFramePr>
          <p:nvPr>
            <p:extLst>
              <p:ext uri="{D42A27DB-BD31-4B8C-83A1-F6EECF244321}">
                <p14:modId xmlns:p14="http://schemas.microsoft.com/office/powerpoint/2010/main" val="3031455250"/>
              </p:ext>
            </p:extLst>
          </p:nvPr>
        </p:nvGraphicFramePr>
        <p:xfrm>
          <a:off x="-24374" y="1028782"/>
          <a:ext cx="6600825" cy="4981575"/>
        </p:xfrm>
        <a:graphic>
          <a:graphicData uri="http://schemas.openxmlformats.org/presentationml/2006/ole">
            <mc:AlternateContent xmlns:mc="http://schemas.openxmlformats.org/markup-compatibility/2006">
              <mc:Choice xmlns:v="urn:schemas-microsoft-com:vml" Requires="v">
                <p:oleObj spid="_x0000_s1032" name="Document" r:id="rId4" imgW="6061986" imgH="4579136" progId="Word.Document.12">
                  <p:embed/>
                </p:oleObj>
              </mc:Choice>
              <mc:Fallback>
                <p:oleObj name="Document" r:id="rId4" imgW="6061986" imgH="4579136" progId="Word.Document.12">
                  <p:embed/>
                  <p:pic>
                    <p:nvPicPr>
                      <p:cNvPr id="9" name="Object 8"/>
                      <p:cNvPicPr/>
                      <p:nvPr/>
                    </p:nvPicPr>
                    <p:blipFill>
                      <a:blip r:embed="rId5"/>
                      <a:stretch>
                        <a:fillRect/>
                      </a:stretch>
                    </p:blipFill>
                    <p:spPr>
                      <a:xfrm>
                        <a:off x="-24374" y="1028782"/>
                        <a:ext cx="6600825" cy="4981575"/>
                      </a:xfrm>
                      <a:prstGeom prst="rect">
                        <a:avLst/>
                      </a:prstGeom>
                    </p:spPr>
                  </p:pic>
                </p:oleObj>
              </mc:Fallback>
            </mc:AlternateContent>
          </a:graphicData>
        </a:graphic>
      </p:graphicFrame>
      <p:sp>
        <p:nvSpPr>
          <p:cNvPr id="10" name="TextBox 9"/>
          <p:cNvSpPr txBox="1"/>
          <p:nvPr/>
        </p:nvSpPr>
        <p:spPr>
          <a:xfrm>
            <a:off x="3491880" y="6031507"/>
            <a:ext cx="5472608" cy="276999"/>
          </a:xfrm>
          <a:prstGeom prst="rect">
            <a:avLst/>
          </a:prstGeom>
          <a:noFill/>
        </p:spPr>
        <p:txBody>
          <a:bodyPr wrap="square" rtlCol="0">
            <a:spAutoFit/>
          </a:bodyPr>
          <a:lstStyle/>
          <a:p>
            <a:r>
              <a:rPr lang="en-GB" sz="1200" dirty="0">
                <a:solidFill>
                  <a:srgbClr val="000099"/>
                </a:solidFill>
              </a:rPr>
              <a:t>(Adapted from M Blumberg and CD Pringle by KW Hamilton, 2010) </a:t>
            </a:r>
          </a:p>
        </p:txBody>
      </p:sp>
      <p:pic>
        <p:nvPicPr>
          <p:cNvPr id="3" name="Picture 2">
            <a:extLst>
              <a:ext uri="{FF2B5EF4-FFF2-40B4-BE49-F238E27FC236}">
                <a16:creationId xmlns:a16="http://schemas.microsoft.com/office/drawing/2014/main" id="{030F4D17-3AFB-4D3B-8B1B-4BB726BA6060}"/>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191894" y="1484784"/>
            <a:ext cx="2786055" cy="4032448"/>
          </a:xfrm>
          <a:prstGeom prst="rect">
            <a:avLst/>
          </a:prstGeom>
        </p:spPr>
      </p:pic>
    </p:spTree>
    <p:extLst>
      <p:ext uri="{BB962C8B-B14F-4D97-AF65-F5344CB8AC3E}">
        <p14:creationId xmlns:p14="http://schemas.microsoft.com/office/powerpoint/2010/main" val="2580131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Types of Motivation</a:t>
            </a:r>
          </a:p>
        </p:txBody>
      </p:sp>
      <p:sp>
        <p:nvSpPr>
          <p:cNvPr id="3" name="Content Placeholder 2"/>
          <p:cNvSpPr>
            <a:spLocks noGrp="1"/>
          </p:cNvSpPr>
          <p:nvPr>
            <p:ph idx="1"/>
          </p:nvPr>
        </p:nvSpPr>
        <p:spPr/>
        <p:txBody>
          <a:bodyPr>
            <a:normAutofit lnSpcReduction="10000"/>
          </a:bodyPr>
          <a:lstStyle/>
          <a:p>
            <a:pPr marL="0" lvl="0" indent="0">
              <a:buNone/>
            </a:pPr>
            <a:r>
              <a:rPr lang="en-GB" sz="3200" b="1" dirty="0">
                <a:solidFill>
                  <a:srgbClr val="FF0000"/>
                </a:solidFill>
              </a:rPr>
              <a:t>Extrinsic Motivation</a:t>
            </a:r>
            <a:r>
              <a:rPr lang="en-GB" b="1" dirty="0">
                <a:solidFill>
                  <a:srgbClr val="FF0000"/>
                </a:solidFill>
              </a:rPr>
              <a:t> </a:t>
            </a:r>
            <a:r>
              <a:rPr lang="en-GB" dirty="0">
                <a:solidFill>
                  <a:srgbClr val="FF0000"/>
                </a:solidFill>
              </a:rPr>
              <a:t>is where an individual is encouraged to reach a goal or target by reward or sanction. </a:t>
            </a:r>
            <a:r>
              <a:rPr lang="en-GB" b="1" dirty="0">
                <a:solidFill>
                  <a:srgbClr val="FF0000"/>
                </a:solidFill>
              </a:rPr>
              <a:t> </a:t>
            </a:r>
            <a:br>
              <a:rPr lang="en-GB" b="1" dirty="0">
                <a:solidFill>
                  <a:srgbClr val="FF0000"/>
                </a:solidFill>
              </a:rPr>
            </a:br>
            <a:endParaRPr lang="en-GB" dirty="0">
              <a:solidFill>
                <a:srgbClr val="FF0000"/>
              </a:solidFill>
            </a:endParaRPr>
          </a:p>
          <a:p>
            <a:pPr marL="0" lvl="0" indent="0">
              <a:buNone/>
            </a:pPr>
            <a:r>
              <a:rPr lang="en-GB" sz="3200" b="1" dirty="0">
                <a:solidFill>
                  <a:srgbClr val="00B050"/>
                </a:solidFill>
              </a:rPr>
              <a:t>Intrinsic Motivation</a:t>
            </a:r>
            <a:r>
              <a:rPr lang="en-GB" sz="3200" dirty="0">
                <a:solidFill>
                  <a:srgbClr val="00B050"/>
                </a:solidFill>
              </a:rPr>
              <a:t> </a:t>
            </a:r>
            <a:r>
              <a:rPr lang="en-GB" dirty="0">
                <a:solidFill>
                  <a:srgbClr val="00B050"/>
                </a:solidFill>
              </a:rPr>
              <a:t>is the motivation to succeed in something, or to pursue something purely because it is interesting, that comes from within. </a:t>
            </a:r>
            <a:endParaRPr lang="en-US" dirty="0">
              <a:solidFill>
                <a:srgbClr val="00B050"/>
              </a:solidFill>
            </a:endParaRPr>
          </a:p>
        </p:txBody>
      </p:sp>
      <p:sp>
        <p:nvSpPr>
          <p:cNvPr id="4" name="Slide Number Placeholder 3"/>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10</a:t>
            </a:fld>
            <a:endParaRPr lang="en-GB"/>
          </a:p>
        </p:txBody>
      </p:sp>
    </p:spTree>
    <p:extLst>
      <p:ext uri="{BB962C8B-B14F-4D97-AF65-F5344CB8AC3E}">
        <p14:creationId xmlns:p14="http://schemas.microsoft.com/office/powerpoint/2010/main" val="282398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99"/>
                </a:solidFill>
              </a:rPr>
              <a:t>Drivers of Motivation</a:t>
            </a:r>
          </a:p>
        </p:txBody>
      </p:sp>
      <p:sp>
        <p:nvSpPr>
          <p:cNvPr id="4" name="Slide Number Placeholder 3"/>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solidFill>
                  <a:srgbClr val="000099"/>
                </a:solidFill>
              </a:rPr>
              <a:pPr>
                <a:defRPr/>
              </a:pPr>
              <a:t>11</a:t>
            </a:fld>
            <a:endParaRPr lang="en-GB">
              <a:solidFill>
                <a:srgbClr val="000099"/>
              </a:solidFill>
            </a:endParaRPr>
          </a:p>
        </p:txBody>
      </p:sp>
      <p:sp>
        <p:nvSpPr>
          <p:cNvPr id="19" name="Straight Connector 5"/>
          <p:cNvSpPr/>
          <p:nvPr/>
        </p:nvSpPr>
        <p:spPr>
          <a:xfrm>
            <a:off x="1011174" y="2297207"/>
            <a:ext cx="2506703" cy="2506703"/>
          </a:xfrm>
          <a:custGeom>
            <a:avLst/>
            <a:gdLst/>
            <a:ahLst/>
            <a:cxnLst/>
            <a:rect l="0" t="0" r="0" b="0"/>
            <a:pathLst>
              <a:path>
                <a:moveTo>
                  <a:pt x="2136804" y="363847"/>
                </a:moveTo>
                <a:arcTo wR="1253678" hR="1253678" stAng="18886998" swAng="2409165"/>
              </a:path>
            </a:pathLst>
          </a:custGeom>
          <a:noFill/>
          <a:ln w="9525" cap="flat" cmpd="sng" algn="ctr">
            <a:solidFill>
              <a:sysClr val="windowText" lastClr="000000">
                <a:hueOff val="0"/>
                <a:satOff val="0"/>
                <a:lumOff val="0"/>
                <a:alphaOff val="0"/>
              </a:sysClr>
            </a:solidFill>
            <a:prstDash val="solid"/>
            <a:tailEnd type="arrow"/>
          </a:ln>
          <a:effectLst/>
        </p:spPr>
        <p:style>
          <a:lnRef idx="1">
            <a:scrgbClr r="0" g="0" b="0"/>
          </a:lnRef>
          <a:fillRef idx="0">
            <a:scrgbClr r="0" g="0" b="0"/>
          </a:fillRef>
          <a:effectRef idx="0">
            <a:scrgbClr r="0" g="0" b="0"/>
          </a:effectRef>
          <a:fontRef idx="minor">
            <a:schemeClr val="tx1">
              <a:hueOff val="0"/>
              <a:satOff val="0"/>
              <a:lumOff val="0"/>
              <a:alphaOff val="0"/>
            </a:schemeClr>
          </a:fontRef>
        </p:style>
      </p:sp>
      <p:sp>
        <p:nvSpPr>
          <p:cNvPr id="21" name="Straight Connector 8"/>
          <p:cNvSpPr/>
          <p:nvPr/>
        </p:nvSpPr>
        <p:spPr>
          <a:xfrm>
            <a:off x="1011174" y="2297207"/>
            <a:ext cx="2506703" cy="2506703"/>
          </a:xfrm>
          <a:custGeom>
            <a:avLst/>
            <a:gdLst/>
            <a:ahLst/>
            <a:cxnLst/>
            <a:rect l="0" t="0" r="0" b="0"/>
            <a:pathLst>
              <a:path>
                <a:moveTo>
                  <a:pt x="1638539" y="2446822"/>
                </a:moveTo>
                <a:arcTo wR="1253678" hR="1253678" stAng="4327343" swAng="2145314"/>
              </a:path>
            </a:pathLst>
          </a:custGeom>
          <a:noFill/>
          <a:ln w="9525" cap="flat" cmpd="sng" algn="ctr">
            <a:solidFill>
              <a:sysClr val="windowText" lastClr="000000">
                <a:hueOff val="0"/>
                <a:satOff val="0"/>
                <a:lumOff val="0"/>
                <a:alphaOff val="0"/>
              </a:sysClr>
            </a:solidFill>
            <a:prstDash val="solid"/>
            <a:tailEnd type="arrow"/>
          </a:ln>
          <a:effectLst/>
        </p:spPr>
        <p:style>
          <a:lnRef idx="1">
            <a:scrgbClr r="0" g="0" b="0"/>
          </a:lnRef>
          <a:fillRef idx="0">
            <a:scrgbClr r="0" g="0" b="0"/>
          </a:fillRef>
          <a:effectRef idx="0">
            <a:scrgbClr r="0" g="0" b="0"/>
          </a:effectRef>
          <a:fontRef idx="minor">
            <a:schemeClr val="tx1">
              <a:hueOff val="0"/>
              <a:satOff val="0"/>
              <a:lumOff val="0"/>
              <a:alphaOff val="0"/>
            </a:schemeClr>
          </a:fontRef>
        </p:style>
      </p:sp>
      <p:sp>
        <p:nvSpPr>
          <p:cNvPr id="30" name="TextBox 29"/>
          <p:cNvSpPr txBox="1"/>
          <p:nvPr/>
        </p:nvSpPr>
        <p:spPr>
          <a:xfrm>
            <a:off x="-14465" y="5304082"/>
            <a:ext cx="3168352" cy="584776"/>
          </a:xfrm>
          <a:prstGeom prst="rect">
            <a:avLst/>
          </a:prstGeom>
          <a:noFill/>
        </p:spPr>
        <p:txBody>
          <a:bodyPr wrap="square" rtlCol="0">
            <a:spAutoFit/>
          </a:bodyPr>
          <a:lstStyle/>
          <a:p>
            <a:r>
              <a:rPr lang="en-GB" sz="1400" dirty="0">
                <a:solidFill>
                  <a:srgbClr val="000099"/>
                </a:solidFill>
              </a:rPr>
              <a:t>(Format: AH </a:t>
            </a:r>
            <a:r>
              <a:rPr lang="en-GB" sz="1400" dirty="0" err="1">
                <a:solidFill>
                  <a:srgbClr val="000099"/>
                </a:solidFill>
              </a:rPr>
              <a:t>Raymondson</a:t>
            </a:r>
            <a:r>
              <a:rPr lang="en-GB" sz="1400" dirty="0">
                <a:solidFill>
                  <a:srgbClr val="000099"/>
                </a:solidFill>
              </a:rPr>
              <a:t>, 2013)</a:t>
            </a:r>
          </a:p>
          <a:p>
            <a:endParaRPr lang="en-GB" dirty="0">
              <a:solidFill>
                <a:srgbClr val="000099"/>
              </a:solidFill>
            </a:endParaRPr>
          </a:p>
        </p:txBody>
      </p:sp>
      <p:grpSp>
        <p:nvGrpSpPr>
          <p:cNvPr id="32" name="Group 31"/>
          <p:cNvGrpSpPr/>
          <p:nvPr/>
        </p:nvGrpSpPr>
        <p:grpSpPr>
          <a:xfrm>
            <a:off x="457200" y="1881977"/>
            <a:ext cx="3614650" cy="2921933"/>
            <a:chOff x="2764675" y="1968033"/>
            <a:chExt cx="3614650" cy="2921933"/>
          </a:xfrm>
        </p:grpSpPr>
        <p:grpSp>
          <p:nvGrpSpPr>
            <p:cNvPr id="18" name="Group 17"/>
            <p:cNvGrpSpPr/>
            <p:nvPr/>
          </p:nvGrpSpPr>
          <p:grpSpPr>
            <a:xfrm>
              <a:off x="3898808" y="1968033"/>
              <a:ext cx="1346384" cy="830460"/>
              <a:chOff x="2095407" y="27206"/>
              <a:chExt cx="1346384" cy="830460"/>
            </a:xfrm>
          </p:grpSpPr>
          <p:sp>
            <p:nvSpPr>
              <p:cNvPr id="28" name="Rounded Rectangle 27"/>
              <p:cNvSpPr/>
              <p:nvPr/>
            </p:nvSpPr>
            <p:spPr>
              <a:xfrm>
                <a:off x="2095407" y="27206"/>
                <a:ext cx="1346384" cy="830460"/>
              </a:xfrm>
              <a:prstGeom prst="roundRect">
                <a:avLst/>
              </a:prstGeom>
              <a:solidFill>
                <a:sysClr val="window" lastClr="FFFFFF">
                  <a:hueOff val="0"/>
                  <a:satOff val="0"/>
                  <a:lumOff val="0"/>
                  <a:alphaOff val="0"/>
                </a:sysClr>
              </a:solidFill>
              <a:ln w="25400" cap="flat" cmpd="sng" algn="ctr">
                <a:solidFill>
                  <a:sysClr val="windowText" lastClr="000000">
                    <a:shade val="80000"/>
                    <a:hueOff val="0"/>
                    <a:satOff val="0"/>
                    <a:lumOff val="0"/>
                    <a:alphaOff val="0"/>
                  </a:sysClr>
                </a:solidFill>
                <a:prstDash val="solid"/>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29" name="Rounded Rectangle 4"/>
              <p:cNvSpPr/>
              <p:nvPr/>
            </p:nvSpPr>
            <p:spPr>
              <a:xfrm>
                <a:off x="2135947" y="67746"/>
                <a:ext cx="1265304" cy="74938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a:solidFill>
                      <a:srgbClr val="000099"/>
                    </a:solidFill>
                    <a:latin typeface="Calibri"/>
                    <a:ea typeface="+mn-ea"/>
                    <a:cs typeface="+mn-cs"/>
                  </a:rPr>
                  <a:t>Direction</a:t>
                </a:r>
                <a:r>
                  <a:rPr lang="en-GB" sz="1600" kern="1200">
                    <a:solidFill>
                      <a:srgbClr val="000099"/>
                    </a:solidFill>
                    <a:latin typeface="Calibri"/>
                    <a:ea typeface="+mn-ea"/>
                    <a:cs typeface="+mn-cs"/>
                  </a:rPr>
                  <a:t> </a:t>
                </a:r>
                <a:br>
                  <a:rPr lang="en-GB" sz="1600" kern="1200">
                    <a:solidFill>
                      <a:srgbClr val="000099"/>
                    </a:solidFill>
                    <a:latin typeface="Calibri"/>
                    <a:ea typeface="+mn-ea"/>
                    <a:cs typeface="+mn-cs"/>
                  </a:rPr>
                </a:br>
                <a:r>
                  <a:rPr lang="en-GB" sz="1200" kern="1200">
                    <a:solidFill>
                      <a:srgbClr val="000099"/>
                    </a:solidFill>
                    <a:latin typeface="Calibri"/>
                    <a:ea typeface="+mn-ea"/>
                    <a:cs typeface="+mn-cs"/>
                  </a:rPr>
                  <a:t>(Toward a beneficial goal)</a:t>
                </a:r>
                <a:endParaRPr lang="en-GB" sz="1600" kern="1200">
                  <a:solidFill>
                    <a:srgbClr val="000099"/>
                  </a:solidFill>
                  <a:latin typeface="Calibri"/>
                  <a:ea typeface="+mn-ea"/>
                  <a:cs typeface="+mn-cs"/>
                </a:endParaRPr>
              </a:p>
            </p:txBody>
          </p:sp>
        </p:grpSp>
        <p:grpSp>
          <p:nvGrpSpPr>
            <p:cNvPr id="20" name="Group 19"/>
            <p:cNvGrpSpPr/>
            <p:nvPr/>
          </p:nvGrpSpPr>
          <p:grpSpPr>
            <a:xfrm>
              <a:off x="4935544" y="3794061"/>
              <a:ext cx="1443781" cy="938458"/>
              <a:chOff x="3132143" y="1853234"/>
              <a:chExt cx="1443781" cy="938458"/>
            </a:xfrm>
          </p:grpSpPr>
          <p:sp>
            <p:nvSpPr>
              <p:cNvPr id="26" name="Rounded Rectangle 25"/>
              <p:cNvSpPr/>
              <p:nvPr/>
            </p:nvSpPr>
            <p:spPr>
              <a:xfrm>
                <a:off x="3132143" y="1853234"/>
                <a:ext cx="1443781" cy="938458"/>
              </a:xfrm>
              <a:prstGeom prst="roundRect">
                <a:avLst/>
              </a:prstGeom>
              <a:solidFill>
                <a:sysClr val="window" lastClr="FFFFFF">
                  <a:hueOff val="0"/>
                  <a:satOff val="0"/>
                  <a:lumOff val="0"/>
                  <a:alphaOff val="0"/>
                </a:sysClr>
              </a:solidFill>
              <a:ln w="25400" cap="flat" cmpd="sng" algn="ctr">
                <a:solidFill>
                  <a:sysClr val="windowText" lastClr="000000">
                    <a:shade val="80000"/>
                    <a:hueOff val="0"/>
                    <a:satOff val="0"/>
                    <a:lumOff val="0"/>
                    <a:alphaOff val="0"/>
                  </a:sysClr>
                </a:solidFill>
                <a:prstDash val="solid"/>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27" name="Rounded Rectangle 7"/>
              <p:cNvSpPr/>
              <p:nvPr/>
            </p:nvSpPr>
            <p:spPr>
              <a:xfrm>
                <a:off x="3177955" y="1899046"/>
                <a:ext cx="1352157" cy="84683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a:solidFill>
                      <a:srgbClr val="000099"/>
                    </a:solidFill>
                    <a:latin typeface="Calibri"/>
                    <a:ea typeface="+mn-ea"/>
                    <a:cs typeface="+mn-cs"/>
                  </a:rPr>
                  <a:t>Intensity</a:t>
                </a:r>
                <a:br>
                  <a:rPr lang="en-GB" sz="1700" kern="1200" dirty="0">
                    <a:solidFill>
                      <a:srgbClr val="000099"/>
                    </a:solidFill>
                    <a:latin typeface="Calibri"/>
                    <a:ea typeface="+mn-ea"/>
                    <a:cs typeface="+mn-cs"/>
                  </a:rPr>
                </a:br>
                <a:r>
                  <a:rPr lang="en-GB" sz="1200" kern="1200" dirty="0">
                    <a:solidFill>
                      <a:srgbClr val="000099"/>
                    </a:solidFill>
                    <a:latin typeface="Calibri"/>
                    <a:ea typeface="+mn-ea"/>
                    <a:cs typeface="+mn-cs"/>
                  </a:rPr>
                  <a:t>(How hard a person tries)</a:t>
                </a:r>
                <a:endParaRPr lang="en-GB" sz="1600" kern="1200" dirty="0">
                  <a:solidFill>
                    <a:srgbClr val="000099"/>
                  </a:solidFill>
                  <a:latin typeface="Calibri"/>
                  <a:ea typeface="+mn-ea"/>
                  <a:cs typeface="+mn-cs"/>
                </a:endParaRPr>
              </a:p>
            </p:txBody>
          </p:sp>
        </p:grpSp>
        <p:grpSp>
          <p:nvGrpSpPr>
            <p:cNvPr id="22" name="Group 21"/>
            <p:cNvGrpSpPr/>
            <p:nvPr/>
          </p:nvGrpSpPr>
          <p:grpSpPr>
            <a:xfrm>
              <a:off x="2764675" y="3794061"/>
              <a:ext cx="1443781" cy="938458"/>
              <a:chOff x="961274" y="1853234"/>
              <a:chExt cx="1443781" cy="938458"/>
            </a:xfrm>
          </p:grpSpPr>
          <p:sp>
            <p:nvSpPr>
              <p:cNvPr id="24" name="Rounded Rectangle 23"/>
              <p:cNvSpPr/>
              <p:nvPr/>
            </p:nvSpPr>
            <p:spPr>
              <a:xfrm>
                <a:off x="961274" y="1853234"/>
                <a:ext cx="1443781" cy="938458"/>
              </a:xfrm>
              <a:prstGeom prst="roundRect">
                <a:avLst/>
              </a:prstGeom>
              <a:solidFill>
                <a:sysClr val="window" lastClr="FFFFFF">
                  <a:hueOff val="0"/>
                  <a:satOff val="0"/>
                  <a:lumOff val="0"/>
                  <a:alphaOff val="0"/>
                </a:sysClr>
              </a:solidFill>
              <a:ln w="25400" cap="flat" cmpd="sng" algn="ctr">
                <a:solidFill>
                  <a:sysClr val="windowText" lastClr="000000">
                    <a:shade val="80000"/>
                    <a:hueOff val="0"/>
                    <a:satOff val="0"/>
                    <a:lumOff val="0"/>
                    <a:alphaOff val="0"/>
                  </a:sysClr>
                </a:solidFill>
                <a:prstDash val="solid"/>
              </a:ln>
              <a:effectLst/>
            </p:spPr>
            <p:style>
              <a:lnRef idx="2">
                <a:scrgbClr r="0" g="0" b="0"/>
              </a:lnRef>
              <a:fillRef idx="1">
                <a:scrgbClr r="0" g="0" b="0"/>
              </a:fillRef>
              <a:effectRef idx="0">
                <a:scrgbClr r="0" g="0" b="0"/>
              </a:effectRef>
              <a:fontRef idx="minor">
                <a:schemeClr val="dk1">
                  <a:hueOff val="0"/>
                  <a:satOff val="0"/>
                  <a:lumOff val="0"/>
                  <a:alphaOff val="0"/>
                </a:schemeClr>
              </a:fontRef>
            </p:style>
          </p:sp>
          <p:sp>
            <p:nvSpPr>
              <p:cNvPr id="25" name="Rounded Rectangle 10"/>
              <p:cNvSpPr/>
              <p:nvPr/>
            </p:nvSpPr>
            <p:spPr>
              <a:xfrm>
                <a:off x="1007086" y="1899046"/>
                <a:ext cx="1352157" cy="84683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a:solidFill>
                      <a:srgbClr val="000099"/>
                    </a:solidFill>
                    <a:latin typeface="Calibri"/>
                    <a:ea typeface="+mn-ea"/>
                    <a:cs typeface="+mn-cs"/>
                  </a:rPr>
                  <a:t>Persistence</a:t>
                </a:r>
                <a:br>
                  <a:rPr lang="en-GB" sz="1600" kern="1200">
                    <a:solidFill>
                      <a:srgbClr val="000099"/>
                    </a:solidFill>
                    <a:latin typeface="Calibri"/>
                    <a:ea typeface="+mn-ea"/>
                    <a:cs typeface="+mn-cs"/>
                  </a:rPr>
                </a:br>
                <a:r>
                  <a:rPr lang="en-GB" sz="1200" kern="1200">
                    <a:solidFill>
                      <a:srgbClr val="000099"/>
                    </a:solidFill>
                    <a:latin typeface="Calibri"/>
                    <a:ea typeface="+mn-ea"/>
                    <a:cs typeface="+mn-cs"/>
                  </a:rPr>
                  <a:t>(How long a person tries)</a:t>
                </a:r>
              </a:p>
            </p:txBody>
          </p:sp>
        </p:grpSp>
        <p:sp>
          <p:nvSpPr>
            <p:cNvPr id="23" name="Straight Connector 11"/>
            <p:cNvSpPr/>
            <p:nvPr/>
          </p:nvSpPr>
          <p:spPr>
            <a:xfrm>
              <a:off x="3318649" y="2383263"/>
              <a:ext cx="2506703" cy="2506703"/>
            </a:xfrm>
            <a:custGeom>
              <a:avLst/>
              <a:gdLst/>
              <a:ahLst/>
              <a:cxnLst/>
              <a:rect l="0" t="0" r="0" b="0"/>
              <a:pathLst>
                <a:path>
                  <a:moveTo>
                    <a:pt x="4893" y="1143019"/>
                  </a:moveTo>
                  <a:arcTo wR="1253678" hR="1253678" stAng="11103836" swAng="2409165"/>
                </a:path>
              </a:pathLst>
            </a:custGeom>
            <a:noFill/>
            <a:ln w="9525" cap="flat" cmpd="sng" algn="ctr">
              <a:solidFill>
                <a:sysClr val="windowText" lastClr="000000">
                  <a:hueOff val="0"/>
                  <a:satOff val="0"/>
                  <a:lumOff val="0"/>
                  <a:alphaOff val="0"/>
                </a:sysClr>
              </a:solidFill>
              <a:prstDash val="solid"/>
              <a:tailEnd type="arrow"/>
            </a:ln>
            <a:effectLst/>
          </p:spPr>
          <p:style>
            <a:lnRef idx="1">
              <a:scrgbClr r="0" g="0" b="0"/>
            </a:lnRef>
            <a:fillRef idx="0">
              <a:scrgbClr r="0" g="0" b="0"/>
            </a:fillRef>
            <a:effectRef idx="0">
              <a:scrgbClr r="0" g="0" b="0"/>
            </a:effectRef>
            <a:fontRef idx="minor">
              <a:schemeClr val="tx1">
                <a:hueOff val="0"/>
                <a:satOff val="0"/>
                <a:lumOff val="0"/>
                <a:alphaOff val="0"/>
              </a:schemeClr>
            </a:fontRef>
          </p:style>
        </p:sp>
        <p:sp>
          <p:nvSpPr>
            <p:cNvPr id="31" name="TextBox 30"/>
            <p:cNvSpPr txBox="1"/>
            <p:nvPr/>
          </p:nvSpPr>
          <p:spPr>
            <a:xfrm>
              <a:off x="3851920" y="3284984"/>
              <a:ext cx="1440160" cy="369332"/>
            </a:xfrm>
            <a:prstGeom prst="rect">
              <a:avLst/>
            </a:prstGeom>
            <a:noFill/>
          </p:spPr>
          <p:txBody>
            <a:bodyPr wrap="square" rtlCol="0">
              <a:spAutoFit/>
            </a:bodyPr>
            <a:lstStyle/>
            <a:p>
              <a:pPr algn="ctr"/>
              <a:r>
                <a:rPr lang="en-GB" b="1" dirty="0">
                  <a:solidFill>
                    <a:srgbClr val="000099"/>
                  </a:solidFill>
                </a:rPr>
                <a:t>Motivation</a:t>
              </a:r>
            </a:p>
          </p:txBody>
        </p:sp>
      </p:grpSp>
      <p:pic>
        <p:nvPicPr>
          <p:cNvPr id="5" name="Picture 4" descr="A close up of a sign&#10;&#10;Description generated with very high confidence">
            <a:extLst>
              <a:ext uri="{FF2B5EF4-FFF2-40B4-BE49-F238E27FC236}">
                <a16:creationId xmlns:a16="http://schemas.microsoft.com/office/drawing/2014/main" id="{95AD76B9-2A1B-4B88-9628-F3C846A992A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294578" y="2189276"/>
            <a:ext cx="4849422" cy="2388636"/>
          </a:xfrm>
          <a:prstGeom prst="rect">
            <a:avLst/>
          </a:prstGeom>
        </p:spPr>
      </p:pic>
    </p:spTree>
    <p:extLst>
      <p:ext uri="{BB962C8B-B14F-4D97-AF65-F5344CB8AC3E}">
        <p14:creationId xmlns:p14="http://schemas.microsoft.com/office/powerpoint/2010/main" val="12550271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20688"/>
            <a:ext cx="7772400" cy="1143000"/>
          </a:xfrm>
        </p:spPr>
        <p:txBody>
          <a:bodyPr/>
          <a:lstStyle/>
          <a:p>
            <a:r>
              <a:rPr lang="en-GB" dirty="0"/>
              <a:t>Workplace Motivation</a:t>
            </a:r>
          </a:p>
        </p:txBody>
      </p:sp>
      <p:sp>
        <p:nvSpPr>
          <p:cNvPr id="3" name="Content Placeholder 2"/>
          <p:cNvSpPr>
            <a:spLocks noGrp="1"/>
          </p:cNvSpPr>
          <p:nvPr>
            <p:ph idx="1"/>
          </p:nvPr>
        </p:nvSpPr>
        <p:spPr>
          <a:xfrm>
            <a:off x="3059832" y="1896474"/>
            <a:ext cx="5832648" cy="3065051"/>
          </a:xfrm>
        </p:spPr>
        <p:txBody>
          <a:bodyPr/>
          <a:lstStyle/>
          <a:p>
            <a:pPr marL="0" indent="0">
              <a:buNone/>
            </a:pPr>
            <a:r>
              <a:rPr lang="en-GB" sz="3200" b="1" dirty="0">
                <a:solidFill>
                  <a:srgbClr val="FF0000"/>
                </a:solidFill>
              </a:rPr>
              <a:t>Pairs Activity:</a:t>
            </a:r>
          </a:p>
          <a:p>
            <a:pPr marL="0" indent="0">
              <a:buNone/>
            </a:pPr>
            <a:endParaRPr lang="en-GB" dirty="0"/>
          </a:p>
          <a:p>
            <a:pPr marL="0" indent="0">
              <a:buNone/>
            </a:pPr>
            <a:r>
              <a:rPr lang="en-GB" sz="3200" i="1" dirty="0">
                <a:solidFill>
                  <a:srgbClr val="C00000"/>
                </a:solidFill>
              </a:rPr>
              <a:t>What factors affect motivation levels at work?</a:t>
            </a:r>
            <a:br>
              <a:rPr lang="en-GB" sz="3200" i="1" dirty="0">
                <a:solidFill>
                  <a:srgbClr val="C00000"/>
                </a:solidFill>
              </a:rPr>
            </a:br>
            <a:endParaRPr lang="en-GB" sz="3200" i="1" dirty="0">
              <a:solidFill>
                <a:srgbClr val="C00000"/>
              </a:solidFill>
            </a:endParaRPr>
          </a:p>
          <a:p>
            <a:pPr marL="0" indent="0">
              <a:buNone/>
            </a:pPr>
            <a:endParaRPr lang="en-GB" dirty="0"/>
          </a:p>
        </p:txBody>
      </p:sp>
      <p:sp>
        <p:nvSpPr>
          <p:cNvPr id="4" name="Slide Number Placeholder 3"/>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12</a:t>
            </a:fld>
            <a:endParaRPr lang="en-GB"/>
          </a:p>
        </p:txBody>
      </p:sp>
      <p:pic>
        <p:nvPicPr>
          <p:cNvPr id="6" name="Picture 5" descr="A person taking a selfie&#10;&#10;Description generated with high confidence">
            <a:extLst>
              <a:ext uri="{FF2B5EF4-FFF2-40B4-BE49-F238E27FC236}">
                <a16:creationId xmlns:a16="http://schemas.microsoft.com/office/drawing/2014/main" id="{001E7DF8-C53F-4D1A-833D-F1BFBDBD91DA}"/>
              </a:ext>
            </a:extLst>
          </p:cNvPr>
          <p:cNvPicPr>
            <a:picLocks noChangeAspect="1"/>
          </p:cNvPicPr>
          <p:nvPr/>
        </p:nvPicPr>
        <p:blipFill>
          <a:blip r:embed="rId3" cstate="email">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3717032"/>
            <a:ext cx="2699792" cy="2013568"/>
          </a:xfrm>
          <a:prstGeom prst="rect">
            <a:avLst/>
          </a:prstGeom>
        </p:spPr>
      </p:pic>
    </p:spTree>
    <p:extLst>
      <p:ext uri="{BB962C8B-B14F-4D97-AF65-F5344CB8AC3E}">
        <p14:creationId xmlns:p14="http://schemas.microsoft.com/office/powerpoint/2010/main" val="2287515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8132440" cy="1143000"/>
          </a:xfrm>
        </p:spPr>
        <p:txBody>
          <a:bodyPr>
            <a:normAutofit/>
          </a:bodyPr>
          <a:lstStyle/>
          <a:p>
            <a:pPr algn="ctr"/>
            <a:r>
              <a:rPr lang="en-GB" sz="3200" dirty="0"/>
              <a:t>Factors Affecting Workplace Motivation</a:t>
            </a:r>
          </a:p>
        </p:txBody>
      </p:sp>
      <p:sp>
        <p:nvSpPr>
          <p:cNvPr id="6" name="Content Placeholder 5"/>
          <p:cNvSpPr>
            <a:spLocks noGrp="1"/>
          </p:cNvSpPr>
          <p:nvPr>
            <p:ph sz="half" idx="1"/>
          </p:nvPr>
        </p:nvSpPr>
        <p:spPr>
          <a:xfrm>
            <a:off x="323528" y="1556792"/>
            <a:ext cx="4170040" cy="4114800"/>
          </a:xfrm>
        </p:spPr>
        <p:txBody>
          <a:bodyPr>
            <a:normAutofit fontScale="92500" lnSpcReduction="20000"/>
          </a:bodyPr>
          <a:lstStyle/>
          <a:p>
            <a:r>
              <a:rPr lang="en-US" sz="2000" kern="1200" dirty="0">
                <a:solidFill>
                  <a:srgbClr val="000099"/>
                </a:solidFill>
                <a:latin typeface="Arial" pitchFamily="34" charset="0"/>
                <a:ea typeface="ＭＳ Ｐゴシック" charset="0"/>
              </a:rPr>
              <a:t>Exciting and challenging work;</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Cultural factors;</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Meaningful work;</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Having quality products;</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A positive work environment;</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The location;</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rPr>
              <a:t>Camaraderie; </a:t>
            </a:r>
            <a:endParaRPr lang="en-GB" sz="2000" kern="1200" dirty="0">
              <a:solidFill>
                <a:srgbClr val="000099"/>
              </a:solidFill>
              <a:latin typeface="Arial" pitchFamily="34" charset="0"/>
            </a:endParaRPr>
          </a:p>
          <a:p>
            <a:r>
              <a:rPr lang="en-US" sz="2000" kern="1200" dirty="0">
                <a:solidFill>
                  <a:srgbClr val="000099"/>
                </a:solidFill>
                <a:latin typeface="Arial" pitchFamily="34" charset="0"/>
              </a:rPr>
              <a:t>Career prospects;</a:t>
            </a:r>
            <a:endParaRPr lang="en-GB" sz="2000" kern="1200" dirty="0">
              <a:solidFill>
                <a:srgbClr val="000099"/>
              </a:solidFill>
              <a:latin typeface="Arial" pitchFamily="34" charset="0"/>
            </a:endParaRPr>
          </a:p>
          <a:p>
            <a:r>
              <a:rPr lang="en-US" sz="2000" kern="1200" dirty="0">
                <a:solidFill>
                  <a:srgbClr val="000099"/>
                </a:solidFill>
                <a:latin typeface="Arial" pitchFamily="34" charset="0"/>
              </a:rPr>
              <a:t>Growth, learning and development;</a:t>
            </a:r>
            <a:endParaRPr lang="en-GB" sz="2000" kern="1200" dirty="0">
              <a:solidFill>
                <a:srgbClr val="000099"/>
              </a:solidFill>
              <a:latin typeface="Arial" pitchFamily="34" charset="0"/>
            </a:endParaRPr>
          </a:p>
          <a:p>
            <a:r>
              <a:rPr lang="en-US" sz="2000" kern="1200" dirty="0">
                <a:solidFill>
                  <a:srgbClr val="000099"/>
                </a:solidFill>
                <a:latin typeface="Arial" pitchFamily="34" charset="0"/>
              </a:rPr>
              <a:t>Being in an effective and harmonious team;</a:t>
            </a:r>
            <a:endParaRPr lang="en-GB" sz="2000" kern="1200" dirty="0">
              <a:solidFill>
                <a:srgbClr val="000099"/>
              </a:solidFill>
              <a:latin typeface="Arial" pitchFamily="34" charset="0"/>
            </a:endParaRPr>
          </a:p>
          <a:p>
            <a:pPr marL="0" indent="0">
              <a:buNone/>
            </a:pPr>
            <a:r>
              <a:rPr lang="en-GB" sz="2000" kern="1200" dirty="0">
                <a:solidFill>
                  <a:srgbClr val="000099"/>
                </a:solidFill>
                <a:latin typeface="Arial" pitchFamily="34" charset="0"/>
                <a:cs typeface="ＭＳ Ｐゴシック" charset="0"/>
              </a:rPr>
              <a:t> </a:t>
            </a:r>
          </a:p>
          <a:p>
            <a:endParaRPr lang="en-GB" sz="2000" dirty="0">
              <a:solidFill>
                <a:srgbClr val="000099"/>
              </a:solidFill>
            </a:endParaRPr>
          </a:p>
        </p:txBody>
      </p:sp>
      <p:sp>
        <p:nvSpPr>
          <p:cNvPr id="7" name="Content Placeholder 6"/>
          <p:cNvSpPr>
            <a:spLocks noGrp="1"/>
          </p:cNvSpPr>
          <p:nvPr>
            <p:ph sz="half" idx="2"/>
          </p:nvPr>
        </p:nvSpPr>
        <p:spPr>
          <a:xfrm>
            <a:off x="4644008" y="1556792"/>
            <a:ext cx="4176464" cy="4114800"/>
          </a:xfrm>
        </p:spPr>
        <p:txBody>
          <a:bodyPr>
            <a:normAutofit fontScale="92500" lnSpcReduction="20000"/>
          </a:bodyPr>
          <a:lstStyle/>
          <a:p>
            <a:r>
              <a:rPr lang="en-US" sz="2000" kern="1200" dirty="0">
                <a:solidFill>
                  <a:srgbClr val="000099"/>
                </a:solidFill>
                <a:latin typeface="Arial" pitchFamily="34" charset="0"/>
                <a:ea typeface="ＭＳ Ｐゴシック" charset="0"/>
              </a:rPr>
              <a:t>Having an approachable and effective boss;</a:t>
            </a:r>
            <a:endParaRPr lang="en-GB" sz="2000" kern="1200" dirty="0">
              <a:solidFill>
                <a:srgbClr val="000099"/>
              </a:solidFill>
              <a:latin typeface="Arial" pitchFamily="34" charset="0"/>
              <a:cs typeface="ＭＳ Ｐゴシック" charset="0"/>
            </a:endParaRPr>
          </a:p>
          <a:p>
            <a:r>
              <a:rPr lang="en-US" sz="2000" kern="1200" dirty="0">
                <a:solidFill>
                  <a:srgbClr val="000099"/>
                </a:solidFill>
                <a:latin typeface="Arial" pitchFamily="34" charset="0"/>
                <a:ea typeface="ＭＳ Ｐゴシック" charset="0"/>
              </a:rPr>
              <a:t>Recognition for contribution made;</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Fun; </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Autonomy, sense of control over work;</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Making a difference; </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Feeling valued; </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Flexible working;</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Fair pay; </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Inspiring leadership;</a:t>
            </a:r>
            <a:endParaRPr lang="en-GB" sz="2000" kern="1200" dirty="0">
              <a:solidFill>
                <a:srgbClr val="000099"/>
              </a:solidFill>
              <a:latin typeface="Arial" pitchFamily="34" charset="0"/>
              <a:ea typeface="ＭＳ Ｐゴシック" charset="0"/>
            </a:endParaRPr>
          </a:p>
          <a:p>
            <a:r>
              <a:rPr lang="en-US" sz="2000" kern="1200" dirty="0">
                <a:solidFill>
                  <a:srgbClr val="000099"/>
                </a:solidFill>
                <a:latin typeface="Arial" pitchFamily="34" charset="0"/>
                <a:ea typeface="ＭＳ Ｐゴシック" charset="0"/>
              </a:rPr>
              <a:t>Realistic allowances; </a:t>
            </a:r>
          </a:p>
          <a:p>
            <a:r>
              <a:rPr lang="en-US" sz="2000" kern="1200" dirty="0">
                <a:solidFill>
                  <a:srgbClr val="000099"/>
                </a:solidFill>
                <a:latin typeface="Arial" pitchFamily="34" charset="0"/>
                <a:ea typeface="ＭＳ Ｐゴシック" charset="0"/>
              </a:rPr>
              <a:t>Job security.</a:t>
            </a:r>
            <a:endParaRPr lang="en-GB" sz="2000" kern="1200" dirty="0">
              <a:solidFill>
                <a:srgbClr val="000099"/>
              </a:solidFill>
              <a:latin typeface="Arial" pitchFamily="34" charset="0"/>
              <a:ea typeface="ＭＳ Ｐゴシック" charset="0"/>
            </a:endParaRPr>
          </a:p>
          <a:p>
            <a:endParaRPr lang="en-GB" dirty="0">
              <a:solidFill>
                <a:srgbClr val="000099"/>
              </a:solidFill>
            </a:endParaRPr>
          </a:p>
        </p:txBody>
      </p:sp>
      <p:sp>
        <p:nvSpPr>
          <p:cNvPr id="4" name="Slide Number Placeholder 3"/>
          <p:cNvSpPr>
            <a:spLocks noGrp="1"/>
          </p:cNvSpPr>
          <p:nvPr>
            <p:ph type="sldNum" sz="quarter" idx="12"/>
          </p:nvPr>
        </p:nvSpPr>
        <p:spPr/>
        <p:txBody>
          <a:bodyPr/>
          <a:lstStyle/>
          <a:p>
            <a:pPr>
              <a:defRPr/>
            </a:pPr>
            <a:fld id="{E07EC323-5435-1743-8ACD-15915A8CA9CF}" type="slidenum">
              <a:rPr lang="en-GB" smtClean="0"/>
              <a:pPr>
                <a:defRPr/>
              </a:pPr>
              <a:t>13</a:t>
            </a:fld>
            <a:endParaRPr lang="en-GB" dirty="0"/>
          </a:p>
        </p:txBody>
      </p:sp>
    </p:spTree>
    <p:extLst>
      <p:ext uri="{BB962C8B-B14F-4D97-AF65-F5344CB8AC3E}">
        <p14:creationId xmlns:p14="http://schemas.microsoft.com/office/powerpoint/2010/main" val="2961292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Effect transition="in" filter="fade">
                                      <p:cBhvr>
                                        <p:cTn id="25" dur="500"/>
                                        <p:tgtEl>
                                          <p:spTgt spid="6">
                                            <p:txEl>
                                              <p:pRg st="4" end="4"/>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6">
                                            <p:txEl>
                                              <p:pRg st="5" end="5"/>
                                            </p:txEl>
                                          </p:spTgt>
                                        </p:tgtEl>
                                        <p:attrNameLst>
                                          <p:attrName>style.visibility</p:attrName>
                                        </p:attrNameLst>
                                      </p:cBhvr>
                                      <p:to>
                                        <p:strVal val="visible"/>
                                      </p:to>
                                    </p:set>
                                    <p:animEffect transition="in" filter="fade">
                                      <p:cBhvr>
                                        <p:cTn id="28" dur="500"/>
                                        <p:tgtEl>
                                          <p:spTgt spid="6">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6">
                                            <p:txEl>
                                              <p:pRg st="6" end="6"/>
                                            </p:txEl>
                                          </p:spTgt>
                                        </p:tgtEl>
                                        <p:attrNameLst>
                                          <p:attrName>style.visibility</p:attrName>
                                        </p:attrNameLst>
                                      </p:cBhvr>
                                      <p:to>
                                        <p:strVal val="visible"/>
                                      </p:to>
                                    </p:set>
                                    <p:anim calcmode="lin" valueType="num">
                                      <p:cBhvr additive="base">
                                        <p:cTn id="3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6">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 calcmode="lin" valueType="num">
                                      <p:cBhvr additive="base">
                                        <p:cTn id="37"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animEffect transition="in" filter="fade">
                                      <p:cBhvr>
                                        <p:cTn id="43" dur="500"/>
                                        <p:tgtEl>
                                          <p:spTgt spid="6">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6">
                                            <p:txEl>
                                              <p:pRg st="9" end="9"/>
                                            </p:txEl>
                                          </p:spTgt>
                                        </p:tgtEl>
                                        <p:attrNameLst>
                                          <p:attrName>style.visibility</p:attrName>
                                        </p:attrNameLst>
                                      </p:cBhvr>
                                      <p:to>
                                        <p:strVal val="visible"/>
                                      </p:to>
                                    </p:set>
                                    <p:anim calcmode="lin" valueType="num">
                                      <p:cBhvr additive="base">
                                        <p:cTn id="48" dur="500" fill="hold"/>
                                        <p:tgtEl>
                                          <p:spTgt spid="6">
                                            <p:txEl>
                                              <p:pRg st="9" end="9"/>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6">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7">
                                            <p:txEl>
                                              <p:pRg st="0" end="0"/>
                                            </p:txEl>
                                          </p:spTgt>
                                        </p:tgtEl>
                                        <p:attrNameLst>
                                          <p:attrName>style.visibility</p:attrName>
                                        </p:attrNameLst>
                                      </p:cBhvr>
                                      <p:to>
                                        <p:strVal val="visible"/>
                                      </p:to>
                                    </p:set>
                                    <p:animEffect transition="in" filter="fade">
                                      <p:cBhvr>
                                        <p:cTn id="54" dur="500"/>
                                        <p:tgtEl>
                                          <p:spTgt spid="7">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7">
                                            <p:txEl>
                                              <p:pRg st="1" end="1"/>
                                            </p:txEl>
                                          </p:spTgt>
                                        </p:tgtEl>
                                        <p:attrNameLst>
                                          <p:attrName>style.visibility</p:attrName>
                                        </p:attrNameLst>
                                      </p:cBhvr>
                                      <p:to>
                                        <p:strVal val="visible"/>
                                      </p:to>
                                    </p:set>
                                    <p:animEffect transition="in" filter="fade">
                                      <p:cBhvr>
                                        <p:cTn id="59" dur="500"/>
                                        <p:tgtEl>
                                          <p:spTgt spid="7">
                                            <p:txEl>
                                              <p:pRg st="1" end="1"/>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7">
                                            <p:txEl>
                                              <p:pRg st="2" end="2"/>
                                            </p:txEl>
                                          </p:spTgt>
                                        </p:tgtEl>
                                        <p:attrNameLst>
                                          <p:attrName>style.visibility</p:attrName>
                                        </p:attrNameLst>
                                      </p:cBhvr>
                                      <p:to>
                                        <p:strVal val="visible"/>
                                      </p:to>
                                    </p:set>
                                    <p:animEffect transition="in" filter="fade">
                                      <p:cBhvr>
                                        <p:cTn id="64" dur="500"/>
                                        <p:tgtEl>
                                          <p:spTgt spid="7">
                                            <p:txEl>
                                              <p:pRg st="2" end="2"/>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7">
                                            <p:txEl>
                                              <p:pRg st="3" end="3"/>
                                            </p:txEl>
                                          </p:spTgt>
                                        </p:tgtEl>
                                        <p:attrNameLst>
                                          <p:attrName>style.visibility</p:attrName>
                                        </p:attrNameLst>
                                      </p:cBhvr>
                                      <p:to>
                                        <p:strVal val="visible"/>
                                      </p:to>
                                    </p:set>
                                    <p:animEffect transition="in" filter="fade">
                                      <p:cBhvr>
                                        <p:cTn id="69" dur="500"/>
                                        <p:tgtEl>
                                          <p:spTgt spid="7">
                                            <p:txEl>
                                              <p:pRg st="3" end="3"/>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nodeType="clickEffect">
                                  <p:stCondLst>
                                    <p:cond delay="0"/>
                                  </p:stCondLst>
                                  <p:childTnLst>
                                    <p:set>
                                      <p:cBhvr>
                                        <p:cTn id="73" dur="1" fill="hold">
                                          <p:stCondLst>
                                            <p:cond delay="0"/>
                                          </p:stCondLst>
                                        </p:cTn>
                                        <p:tgtEl>
                                          <p:spTgt spid="7">
                                            <p:txEl>
                                              <p:pRg st="4" end="4"/>
                                            </p:txEl>
                                          </p:spTgt>
                                        </p:tgtEl>
                                        <p:attrNameLst>
                                          <p:attrName>style.visibility</p:attrName>
                                        </p:attrNameLst>
                                      </p:cBhvr>
                                      <p:to>
                                        <p:strVal val="visible"/>
                                      </p:to>
                                    </p:set>
                                    <p:anim calcmode="lin" valueType="num">
                                      <p:cBhvr additive="base">
                                        <p:cTn id="74"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7">
                                            <p:txEl>
                                              <p:pRg st="4" end="4"/>
                                            </p:txEl>
                                          </p:spTgt>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7">
                                            <p:txEl>
                                              <p:pRg st="5" end="5"/>
                                            </p:txEl>
                                          </p:spTgt>
                                        </p:tgtEl>
                                        <p:attrNameLst>
                                          <p:attrName>style.visibility</p:attrName>
                                        </p:attrNameLst>
                                      </p:cBhvr>
                                      <p:to>
                                        <p:strVal val="visible"/>
                                      </p:to>
                                    </p:set>
                                    <p:anim calcmode="lin" valueType="num">
                                      <p:cBhvr additive="base">
                                        <p:cTn id="78"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7">
                                            <p:txEl>
                                              <p:pRg st="6" end="6"/>
                                            </p:txEl>
                                          </p:spTgt>
                                        </p:tgtEl>
                                        <p:attrNameLst>
                                          <p:attrName>style.visibility</p:attrName>
                                        </p:attrNameLst>
                                      </p:cBhvr>
                                      <p:to>
                                        <p:strVal val="visible"/>
                                      </p:to>
                                    </p:set>
                                    <p:animEffect transition="in" filter="fade">
                                      <p:cBhvr>
                                        <p:cTn id="84" dur="1000"/>
                                        <p:tgtEl>
                                          <p:spTgt spid="7">
                                            <p:txEl>
                                              <p:pRg st="6" end="6"/>
                                            </p:txEl>
                                          </p:spTgt>
                                        </p:tgtEl>
                                      </p:cBhvr>
                                    </p:animEffect>
                                    <p:anim calcmode="lin" valueType="num">
                                      <p:cBhvr>
                                        <p:cTn id="85"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86" dur="1000" fill="hold"/>
                                        <p:tgtEl>
                                          <p:spTgt spid="7">
                                            <p:txEl>
                                              <p:pRg st="6" end="6"/>
                                            </p:txEl>
                                          </p:spTgt>
                                        </p:tgtEl>
                                        <p:attrNameLst>
                                          <p:attrName>ppt_y</p:attrName>
                                        </p:attrNameLst>
                                      </p:cBhvr>
                                      <p:tavLst>
                                        <p:tav tm="0">
                                          <p:val>
                                            <p:strVal val="#ppt_y+.1"/>
                                          </p:val>
                                        </p:tav>
                                        <p:tav tm="100000">
                                          <p:val>
                                            <p:strVal val="#ppt_y"/>
                                          </p:val>
                                        </p:tav>
                                      </p:tavLst>
                                    </p:anim>
                                  </p:childTnLst>
                                </p:cTn>
                              </p:par>
                              <p:par>
                                <p:cTn id="87" presetID="42" presetClass="entr" presetSubtype="0" fill="hold" nodeType="withEffect">
                                  <p:stCondLst>
                                    <p:cond delay="0"/>
                                  </p:stCondLst>
                                  <p:childTnLst>
                                    <p:set>
                                      <p:cBhvr>
                                        <p:cTn id="88" dur="1" fill="hold">
                                          <p:stCondLst>
                                            <p:cond delay="0"/>
                                          </p:stCondLst>
                                        </p:cTn>
                                        <p:tgtEl>
                                          <p:spTgt spid="7">
                                            <p:txEl>
                                              <p:pRg st="7" end="7"/>
                                            </p:txEl>
                                          </p:spTgt>
                                        </p:tgtEl>
                                        <p:attrNameLst>
                                          <p:attrName>style.visibility</p:attrName>
                                        </p:attrNameLst>
                                      </p:cBhvr>
                                      <p:to>
                                        <p:strVal val="visible"/>
                                      </p:to>
                                    </p:set>
                                    <p:animEffect transition="in" filter="fade">
                                      <p:cBhvr>
                                        <p:cTn id="89" dur="1000"/>
                                        <p:tgtEl>
                                          <p:spTgt spid="7">
                                            <p:txEl>
                                              <p:pRg st="7" end="7"/>
                                            </p:txEl>
                                          </p:spTgt>
                                        </p:tgtEl>
                                      </p:cBhvr>
                                    </p:animEffect>
                                    <p:anim calcmode="lin" valueType="num">
                                      <p:cBhvr>
                                        <p:cTn id="90"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91"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7">
                                            <p:txEl>
                                              <p:pRg st="8" end="8"/>
                                            </p:txEl>
                                          </p:spTgt>
                                        </p:tgtEl>
                                        <p:attrNameLst>
                                          <p:attrName>style.visibility</p:attrName>
                                        </p:attrNameLst>
                                      </p:cBhvr>
                                      <p:to>
                                        <p:strVal val="visible"/>
                                      </p:to>
                                    </p:set>
                                    <p:animEffect transition="in" filter="fade">
                                      <p:cBhvr>
                                        <p:cTn id="96" dur="500"/>
                                        <p:tgtEl>
                                          <p:spTgt spid="7">
                                            <p:txEl>
                                              <p:pRg st="8" end="8"/>
                                            </p:txEl>
                                          </p:spTgt>
                                        </p:tgtEl>
                                      </p:cBhvr>
                                    </p:animEffect>
                                  </p:childTnLst>
                                </p:cTn>
                              </p:par>
                              <p:par>
                                <p:cTn id="97" presetID="10" presetClass="entr" presetSubtype="0" fill="hold" nodeType="withEffect">
                                  <p:stCondLst>
                                    <p:cond delay="0"/>
                                  </p:stCondLst>
                                  <p:childTnLst>
                                    <p:set>
                                      <p:cBhvr>
                                        <p:cTn id="98" dur="1" fill="hold">
                                          <p:stCondLst>
                                            <p:cond delay="0"/>
                                          </p:stCondLst>
                                        </p:cTn>
                                        <p:tgtEl>
                                          <p:spTgt spid="7">
                                            <p:txEl>
                                              <p:pRg st="9" end="9"/>
                                            </p:txEl>
                                          </p:spTgt>
                                        </p:tgtEl>
                                        <p:attrNameLst>
                                          <p:attrName>style.visibility</p:attrName>
                                        </p:attrNameLst>
                                      </p:cBhvr>
                                      <p:to>
                                        <p:strVal val="visible"/>
                                      </p:to>
                                    </p:set>
                                    <p:animEffect transition="in" filter="fade">
                                      <p:cBhvr>
                                        <p:cTn id="99" dur="500"/>
                                        <p:tgtEl>
                                          <p:spTgt spid="7">
                                            <p:txEl>
                                              <p:pRg st="9" end="9"/>
                                            </p:txEl>
                                          </p:spTgt>
                                        </p:tgtEl>
                                      </p:cBhvr>
                                    </p:animEffect>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nodeType="clickEffect">
                                  <p:stCondLst>
                                    <p:cond delay="0"/>
                                  </p:stCondLst>
                                  <p:childTnLst>
                                    <p:set>
                                      <p:cBhvr>
                                        <p:cTn id="103" dur="1" fill="hold">
                                          <p:stCondLst>
                                            <p:cond delay="0"/>
                                          </p:stCondLst>
                                        </p:cTn>
                                        <p:tgtEl>
                                          <p:spTgt spid="7">
                                            <p:txEl>
                                              <p:pRg st="10" end="10"/>
                                            </p:txEl>
                                          </p:spTgt>
                                        </p:tgtEl>
                                        <p:attrNameLst>
                                          <p:attrName>style.visibility</p:attrName>
                                        </p:attrNameLst>
                                      </p:cBhvr>
                                      <p:to>
                                        <p:strVal val="visible"/>
                                      </p:to>
                                    </p:set>
                                    <p:anim calcmode="lin" valueType="num">
                                      <p:cBhvr additive="base">
                                        <p:cTn id="104" dur="500" fill="hold"/>
                                        <p:tgtEl>
                                          <p:spTgt spid="7">
                                            <p:txEl>
                                              <p:pRg st="10" end="10"/>
                                            </p:txEl>
                                          </p:spTgt>
                                        </p:tgtEl>
                                        <p:attrNameLst>
                                          <p:attrName>ppt_x</p:attrName>
                                        </p:attrNameLst>
                                      </p:cBhvr>
                                      <p:tavLst>
                                        <p:tav tm="0">
                                          <p:val>
                                            <p:strVal val="#ppt_x"/>
                                          </p:val>
                                        </p:tav>
                                        <p:tav tm="100000">
                                          <p:val>
                                            <p:strVal val="#ppt_x"/>
                                          </p:val>
                                        </p:tav>
                                      </p:tavLst>
                                    </p:anim>
                                    <p:anim calcmode="lin" valueType="num">
                                      <p:cBhvr additive="base">
                                        <p:cTn id="105" dur="500" fill="hold"/>
                                        <p:tgtEl>
                                          <p:spTgt spid="7">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388" y="0"/>
            <a:ext cx="8785225" cy="1584325"/>
          </a:xfrm>
        </p:spPr>
        <p:txBody>
          <a:bodyPr/>
          <a:lstStyle/>
          <a:p>
            <a:pPr algn="l">
              <a:defRPr/>
            </a:pPr>
            <a:br>
              <a:rPr lang="en-GB" sz="3200" kern="1200" dirty="0"/>
            </a:br>
            <a:endParaRPr lang="en-US" sz="3200" dirty="0"/>
          </a:p>
        </p:txBody>
      </p:sp>
      <p:sp>
        <p:nvSpPr>
          <p:cNvPr id="18434" name="Slide Number Placeholder 3"/>
          <p:cNvSpPr>
            <a:spLocks noGrp="1"/>
          </p:cNvSpPr>
          <p:nvPr>
            <p:ph type="sldNum" sz="quarter" idx="4294967295"/>
          </p:nvPr>
        </p:nvSpPr>
        <p:spPr>
          <a:xfrm>
            <a:off x="7019925" y="6372225"/>
            <a:ext cx="19050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72647D9-CD3A-5948-80F6-56763ADD7FB1}" type="slidenum">
              <a:rPr lang="en-GB" sz="1200">
                <a:solidFill>
                  <a:srgbClr val="0000FF"/>
                </a:solidFill>
              </a:rPr>
              <a:pPr eaLnBrk="1" hangingPunct="1"/>
              <a:t>14</a:t>
            </a:fld>
            <a:endParaRPr lang="en-GB" sz="1200">
              <a:solidFill>
                <a:srgbClr val="0000FF"/>
              </a:solidFill>
            </a:endParaRPr>
          </a:p>
        </p:txBody>
      </p:sp>
      <p:grpSp>
        <p:nvGrpSpPr>
          <p:cNvPr id="18435" name="Group 22"/>
          <p:cNvGrpSpPr>
            <a:grpSpLocks/>
          </p:cNvGrpSpPr>
          <p:nvPr/>
        </p:nvGrpSpPr>
        <p:grpSpPr bwMode="auto">
          <a:xfrm>
            <a:off x="467544" y="260648"/>
            <a:ext cx="7956376" cy="3960440"/>
            <a:chOff x="-338994" y="0"/>
            <a:chExt cx="7304004" cy="3289300"/>
          </a:xfrm>
        </p:grpSpPr>
        <p:grpSp>
          <p:nvGrpSpPr>
            <p:cNvPr id="18438" name="Group 21"/>
            <p:cNvGrpSpPr>
              <a:grpSpLocks/>
            </p:cNvGrpSpPr>
            <p:nvPr/>
          </p:nvGrpSpPr>
          <p:grpSpPr bwMode="auto">
            <a:xfrm>
              <a:off x="-338994" y="0"/>
              <a:ext cx="7304004" cy="3289300"/>
              <a:chOff x="-338994" y="0"/>
              <a:chExt cx="7304004" cy="3289300"/>
            </a:xfrm>
          </p:grpSpPr>
          <p:sp>
            <p:nvSpPr>
              <p:cNvPr id="8" name="Oval 1"/>
              <p:cNvSpPr>
                <a:spLocks noChangeArrowheads="1"/>
              </p:cNvSpPr>
              <p:nvPr/>
            </p:nvSpPr>
            <p:spPr bwMode="auto">
              <a:xfrm>
                <a:off x="-338994" y="0"/>
                <a:ext cx="7304004" cy="3289300"/>
              </a:xfrm>
              <a:prstGeom prst="ellipse">
                <a:avLst/>
              </a:prstGeom>
              <a:noFill/>
              <a:ln w="9525">
                <a:solidFill>
                  <a:srgbClr val="93E3FF"/>
                </a:solidFill>
                <a:round/>
                <a:headEnd/>
                <a:tailEnd/>
              </a:ln>
              <a:effectLst>
                <a:outerShdw blurRad="40000" dist="23000" dir="5400000" rotWithShape="0">
                  <a:srgbClr val="000000">
                    <a:alpha val="34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endParaRPr lang="en-US"/>
              </a:p>
            </p:txBody>
          </p:sp>
          <p:grpSp>
            <p:nvGrpSpPr>
              <p:cNvPr id="18441" name="Group 19"/>
              <p:cNvGrpSpPr>
                <a:grpSpLocks/>
              </p:cNvGrpSpPr>
              <p:nvPr/>
            </p:nvGrpSpPr>
            <p:grpSpPr bwMode="auto">
              <a:xfrm>
                <a:off x="-252767" y="1341173"/>
                <a:ext cx="7217777" cy="1059450"/>
                <a:chOff x="-481367" y="426773"/>
                <a:chExt cx="7217777" cy="1059450"/>
              </a:xfrm>
            </p:grpSpPr>
            <p:sp>
              <p:nvSpPr>
                <p:cNvPr id="10" name="Isosceles Triangle 2"/>
                <p:cNvSpPr>
                  <a:spLocks noChangeArrowheads="1"/>
                </p:cNvSpPr>
                <p:nvPr/>
              </p:nvSpPr>
              <p:spPr bwMode="auto">
                <a:xfrm>
                  <a:off x="2629176" y="685653"/>
                  <a:ext cx="686018" cy="800570"/>
                </a:xfrm>
                <a:prstGeom prst="triangle">
                  <a:avLst>
                    <a:gd name="adj" fmla="val 50000"/>
                  </a:avLst>
                </a:prstGeom>
                <a:solidFill>
                  <a:srgbClr val="000099"/>
                </a:solidFill>
                <a:ln w="9525">
                  <a:solidFill>
                    <a:srgbClr val="93E3FF"/>
                  </a:solidFill>
                  <a:miter lim="800000"/>
                  <a:headEnd/>
                  <a:tailEnd/>
                </a:ln>
                <a:effectLst>
                  <a:outerShdw blurRad="40000" dist="23000" dir="5400000" rotWithShape="0">
                    <a:srgbClr val="000000">
                      <a:alpha val="34999"/>
                    </a:srgbClr>
                  </a:outerShdw>
                </a:effectLst>
              </p:spPr>
              <p:txBody>
                <a:bodyPr anchor="ctr"/>
                <a:lstStyle/>
                <a:p>
                  <a:pPr>
                    <a:defRPr/>
                  </a:pPr>
                  <a:endParaRPr lang="en-US"/>
                </a:p>
              </p:txBody>
            </p:sp>
            <p:cxnSp>
              <p:nvCxnSpPr>
                <p:cNvPr id="11" name="Straight Connector 3"/>
                <p:cNvCxnSpPr>
                  <a:cxnSpLocks noChangeShapeType="1"/>
                </p:cNvCxnSpPr>
                <p:nvPr/>
              </p:nvCxnSpPr>
              <p:spPr bwMode="auto">
                <a:xfrm>
                  <a:off x="1257139" y="457229"/>
                  <a:ext cx="3542949" cy="457935"/>
                </a:xfrm>
                <a:prstGeom prst="line">
                  <a:avLst/>
                </a:prstGeom>
                <a:noFill/>
                <a:ln w="25400">
                  <a:solidFill>
                    <a:srgbClr val="000099"/>
                  </a:solidFill>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sp>
              <p:nvSpPr>
                <p:cNvPr id="12" name="Text Box 14"/>
                <p:cNvSpPr txBox="1">
                  <a:spLocks noChangeArrowheads="1"/>
                </p:cNvSpPr>
                <p:nvPr/>
              </p:nvSpPr>
              <p:spPr bwMode="auto">
                <a:xfrm>
                  <a:off x="-481367" y="455054"/>
                  <a:ext cx="1815857" cy="53680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eaLnBrk="0" fontAlgn="base" hangingPunct="0">
                    <a:spcBef>
                      <a:spcPct val="0"/>
                    </a:spcBef>
                    <a:spcAft>
                      <a:spcPct val="0"/>
                    </a:spcAft>
                    <a:defRPr sz="2400">
                      <a:solidFill>
                        <a:schemeClr val="tx1"/>
                      </a:solidFill>
                      <a:latin typeface="Arial" charset="0"/>
                      <a:ea typeface="ＭＳ Ｐゴシック" charset="0"/>
                    </a:defRPr>
                  </a:lvl6pPr>
                  <a:lvl7pPr eaLnBrk="0" fontAlgn="base" hangingPunct="0">
                    <a:spcBef>
                      <a:spcPct val="0"/>
                    </a:spcBef>
                    <a:spcAft>
                      <a:spcPct val="0"/>
                    </a:spcAft>
                    <a:defRPr sz="2400">
                      <a:solidFill>
                        <a:schemeClr val="tx1"/>
                      </a:solidFill>
                      <a:latin typeface="Arial" charset="0"/>
                      <a:ea typeface="ＭＳ Ｐゴシック" charset="0"/>
                    </a:defRPr>
                  </a:lvl7pPr>
                  <a:lvl8pPr eaLnBrk="0" fontAlgn="base" hangingPunct="0">
                    <a:spcBef>
                      <a:spcPct val="0"/>
                    </a:spcBef>
                    <a:spcAft>
                      <a:spcPct val="0"/>
                    </a:spcAft>
                    <a:defRPr sz="2400">
                      <a:solidFill>
                        <a:schemeClr val="tx1"/>
                      </a:solidFill>
                      <a:latin typeface="Arial" charset="0"/>
                      <a:ea typeface="ＭＳ Ｐゴシック" charset="0"/>
                    </a:defRPr>
                  </a:lvl8pPr>
                  <a:lvl9pPr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defRPr/>
                  </a:pPr>
                  <a:r>
                    <a:rPr lang="en-US" sz="1800" dirty="0" err="1">
                      <a:solidFill>
                        <a:srgbClr val="000099"/>
                      </a:solidFill>
                      <a:latin typeface="+mn-lt"/>
                      <a:ea typeface="ÇlÇr ñæí©" charset="0"/>
                    </a:rPr>
                    <a:t>Organisation</a:t>
                  </a:r>
                  <a:r>
                    <a:rPr lang="en-US" altLang="en-US" sz="1800" dirty="0" err="1">
                      <a:solidFill>
                        <a:srgbClr val="000099"/>
                      </a:solidFill>
                      <a:latin typeface="+mn-lt"/>
                      <a:ea typeface="ÇlÇr ñæí©" charset="0"/>
                    </a:rPr>
                    <a:t>’</a:t>
                  </a:r>
                  <a:r>
                    <a:rPr lang="en-US" sz="1800" dirty="0" err="1">
                      <a:solidFill>
                        <a:srgbClr val="000099"/>
                      </a:solidFill>
                      <a:latin typeface="+mn-lt"/>
                      <a:ea typeface="ÇlÇr ñæí©" charset="0"/>
                    </a:rPr>
                    <a:t>s</a:t>
                  </a:r>
                  <a:r>
                    <a:rPr lang="en-US" sz="1800" dirty="0">
                      <a:solidFill>
                        <a:srgbClr val="0000FF"/>
                      </a:solidFill>
                      <a:latin typeface="+mn-lt"/>
                      <a:ea typeface="ÇlÇr ñæí©" charset="0"/>
                    </a:rPr>
                    <a:t> </a:t>
                  </a:r>
                </a:p>
                <a:p>
                  <a:pPr eaLnBrk="1" hangingPunct="1">
                    <a:defRPr/>
                  </a:pPr>
                  <a:r>
                    <a:rPr lang="en-US" sz="1800" dirty="0">
                      <a:solidFill>
                        <a:srgbClr val="000099"/>
                      </a:solidFill>
                      <a:latin typeface="+mn-lt"/>
                      <a:ea typeface="ÇlÇr ñæí©" charset="0"/>
                    </a:rPr>
                    <a:t>expectations</a:t>
                  </a:r>
                  <a:endParaRPr lang="en-US" sz="2800" dirty="0">
                    <a:solidFill>
                      <a:srgbClr val="000099"/>
                    </a:solidFill>
                    <a:latin typeface="+mn-lt"/>
                  </a:endParaRPr>
                </a:p>
              </p:txBody>
            </p:sp>
            <p:sp>
              <p:nvSpPr>
                <p:cNvPr id="13" name="Text Box 15"/>
                <p:cNvSpPr txBox="1">
                  <a:spLocks noChangeArrowheads="1"/>
                </p:cNvSpPr>
                <p:nvPr/>
              </p:nvSpPr>
              <p:spPr bwMode="auto">
                <a:xfrm>
                  <a:off x="5129783" y="426773"/>
                  <a:ext cx="1606627" cy="53680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eaLnBrk="0" fontAlgn="base" hangingPunct="0">
                    <a:spcBef>
                      <a:spcPct val="0"/>
                    </a:spcBef>
                    <a:spcAft>
                      <a:spcPct val="0"/>
                    </a:spcAft>
                    <a:defRPr sz="2400">
                      <a:solidFill>
                        <a:schemeClr val="tx1"/>
                      </a:solidFill>
                      <a:latin typeface="Arial" charset="0"/>
                      <a:ea typeface="ＭＳ Ｐゴシック" charset="0"/>
                    </a:defRPr>
                  </a:lvl6pPr>
                  <a:lvl7pPr eaLnBrk="0" fontAlgn="base" hangingPunct="0">
                    <a:spcBef>
                      <a:spcPct val="0"/>
                    </a:spcBef>
                    <a:spcAft>
                      <a:spcPct val="0"/>
                    </a:spcAft>
                    <a:defRPr sz="2400">
                      <a:solidFill>
                        <a:schemeClr val="tx1"/>
                      </a:solidFill>
                      <a:latin typeface="Arial" charset="0"/>
                      <a:ea typeface="ＭＳ Ｐゴシック" charset="0"/>
                    </a:defRPr>
                  </a:lvl7pPr>
                  <a:lvl8pPr eaLnBrk="0" fontAlgn="base" hangingPunct="0">
                    <a:spcBef>
                      <a:spcPct val="0"/>
                    </a:spcBef>
                    <a:spcAft>
                      <a:spcPct val="0"/>
                    </a:spcAft>
                    <a:defRPr sz="2400">
                      <a:solidFill>
                        <a:schemeClr val="tx1"/>
                      </a:solidFill>
                      <a:latin typeface="Arial" charset="0"/>
                      <a:ea typeface="ＭＳ Ｐゴシック" charset="0"/>
                    </a:defRPr>
                  </a:lvl8pPr>
                  <a:lvl9pPr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defRPr/>
                  </a:pPr>
                  <a:r>
                    <a:rPr lang="en-US" sz="1800" dirty="0">
                      <a:solidFill>
                        <a:srgbClr val="000099"/>
                      </a:solidFill>
                      <a:latin typeface="+mn-lt"/>
                      <a:ea typeface="ÇlÇr ñæí©" charset="0"/>
                    </a:rPr>
                    <a:t>Individual's </a:t>
                  </a:r>
                </a:p>
                <a:p>
                  <a:pPr eaLnBrk="1" hangingPunct="1">
                    <a:defRPr/>
                  </a:pPr>
                  <a:r>
                    <a:rPr lang="en-US" sz="1800" dirty="0">
                      <a:solidFill>
                        <a:srgbClr val="000099"/>
                      </a:solidFill>
                      <a:latin typeface="+mn-lt"/>
                      <a:ea typeface="ÇlÇr ñæí©" charset="0"/>
                    </a:rPr>
                    <a:t>expectations </a:t>
                  </a:r>
                  <a:endParaRPr lang="en-US" sz="2800" dirty="0">
                    <a:solidFill>
                      <a:srgbClr val="000099"/>
                    </a:solidFill>
                    <a:latin typeface="+mn-lt"/>
                  </a:endParaRPr>
                </a:p>
              </p:txBody>
            </p:sp>
            <p:sp>
              <p:nvSpPr>
                <p:cNvPr id="14" name="Up-Down Arrow 16"/>
                <p:cNvSpPr>
                  <a:spLocks noChangeArrowheads="1"/>
                </p:cNvSpPr>
                <p:nvPr/>
              </p:nvSpPr>
              <p:spPr bwMode="auto">
                <a:xfrm>
                  <a:off x="4935770" y="571441"/>
                  <a:ext cx="114125" cy="457935"/>
                </a:xfrm>
                <a:prstGeom prst="upDownArrow">
                  <a:avLst>
                    <a:gd name="adj1" fmla="val 50000"/>
                    <a:gd name="adj2" fmla="val 50000"/>
                  </a:avLst>
                </a:prstGeom>
                <a:solidFill>
                  <a:srgbClr val="0000FF">
                    <a:alpha val="21960"/>
                  </a:srgbClr>
                </a:solidFill>
                <a:ln w="9525">
                  <a:solidFill>
                    <a:srgbClr val="0000FF"/>
                  </a:solidFill>
                  <a:miter lim="800000"/>
                  <a:headEnd/>
                  <a:tailEnd/>
                </a:ln>
                <a:effectLst>
                  <a:outerShdw blurRad="40000" dist="23000" dir="5400000" rotWithShape="0">
                    <a:srgbClr val="000000">
                      <a:alpha val="34999"/>
                    </a:srgbClr>
                  </a:outerShdw>
                </a:effectLst>
              </p:spPr>
              <p:txBody>
                <a:bodyPr anchor="ctr"/>
                <a:lstStyle/>
                <a:p>
                  <a:pPr>
                    <a:defRPr/>
                  </a:pPr>
                  <a:endParaRPr lang="en-US"/>
                </a:p>
              </p:txBody>
            </p:sp>
            <p:sp>
              <p:nvSpPr>
                <p:cNvPr id="15" name="Up-Down Arrow 17"/>
                <p:cNvSpPr>
                  <a:spLocks noChangeArrowheads="1"/>
                </p:cNvSpPr>
                <p:nvPr/>
              </p:nvSpPr>
              <p:spPr bwMode="auto">
                <a:xfrm>
                  <a:off x="1028889" y="457229"/>
                  <a:ext cx="114125" cy="457935"/>
                </a:xfrm>
                <a:prstGeom prst="upDownArrow">
                  <a:avLst>
                    <a:gd name="adj1" fmla="val 50000"/>
                    <a:gd name="adj2" fmla="val 50000"/>
                  </a:avLst>
                </a:prstGeom>
                <a:solidFill>
                  <a:srgbClr val="0000FF">
                    <a:alpha val="21960"/>
                  </a:srgbClr>
                </a:solidFill>
                <a:ln w="6350">
                  <a:solidFill>
                    <a:srgbClr val="0000FF"/>
                  </a:solidFill>
                  <a:miter lim="800000"/>
                  <a:headEnd/>
                  <a:tailEnd/>
                </a:ln>
                <a:effectLst>
                  <a:outerShdw blurRad="40000" dist="23000" dir="5400000" rotWithShape="0">
                    <a:srgbClr val="000000">
                      <a:alpha val="34999"/>
                    </a:srgbClr>
                  </a:outerShdw>
                </a:effectLst>
              </p:spPr>
              <p:txBody>
                <a:bodyPr anchor="ctr"/>
                <a:lstStyle/>
                <a:p>
                  <a:pPr>
                    <a:defRPr/>
                  </a:pPr>
                  <a:endParaRPr lang="en-US"/>
                </a:p>
              </p:txBody>
            </p:sp>
            <p:cxnSp>
              <p:nvCxnSpPr>
                <p:cNvPr id="18" name="Straight Connector 18"/>
                <p:cNvCxnSpPr>
                  <a:cxnSpLocks noChangeShapeType="1"/>
                  <a:stCxn id="12" idx="3"/>
                </p:cNvCxnSpPr>
                <p:nvPr/>
              </p:nvCxnSpPr>
              <p:spPr bwMode="auto">
                <a:xfrm>
                  <a:off x="1334490" y="723456"/>
                  <a:ext cx="3351473" cy="76410"/>
                </a:xfrm>
                <a:prstGeom prst="line">
                  <a:avLst/>
                </a:prstGeom>
                <a:noFill/>
                <a:ln w="15875">
                  <a:solidFill>
                    <a:srgbClr val="93E3FF"/>
                  </a:solidFill>
                  <a:prstDash val="dashDot"/>
                  <a:round/>
                  <a:headEnd/>
                  <a:tailEnd/>
                </a:ln>
                <a:effectLst>
                  <a:outerShdw blurRad="40000" dist="20000" dir="5400000" rotWithShape="0">
                    <a:srgbClr val="000000">
                      <a:alpha val="37999"/>
                    </a:srgbClr>
                  </a:outerShdw>
                </a:effectLst>
                <a:extLst>
                  <a:ext uri="{909E8E84-426E-40DD-AFC4-6F175D3DCCD1}">
                    <a14:hiddenFill xmlns:a14="http://schemas.microsoft.com/office/drawing/2010/main">
                      <a:noFill/>
                    </a14:hiddenFill>
                  </a:ext>
                </a:extLst>
              </p:spPr>
            </p:cxnSp>
          </p:grpSp>
        </p:grpSp>
        <p:sp>
          <p:nvSpPr>
            <p:cNvPr id="7" name="Oval 20"/>
            <p:cNvSpPr>
              <a:spLocks noChangeArrowheads="1"/>
            </p:cNvSpPr>
            <p:nvPr/>
          </p:nvSpPr>
          <p:spPr bwMode="auto">
            <a:xfrm>
              <a:off x="3086026" y="1485841"/>
              <a:ext cx="228250" cy="228424"/>
            </a:xfrm>
            <a:prstGeom prst="ellipse">
              <a:avLst/>
            </a:prstGeom>
            <a:solidFill>
              <a:srgbClr val="000099"/>
            </a:solidFill>
            <a:ln w="9525">
              <a:solidFill>
                <a:srgbClr val="93E3FF"/>
              </a:solidFill>
              <a:round/>
              <a:headEnd/>
              <a:tailEnd/>
            </a:ln>
            <a:effectLst>
              <a:outerShdw blurRad="40000" dist="23000" dir="5400000" rotWithShape="0">
                <a:srgbClr val="000000">
                  <a:alpha val="34999"/>
                </a:srgbClr>
              </a:outerShdw>
            </a:effectLst>
          </p:spPr>
          <p:txBody>
            <a:bodyPr anchor="ctr"/>
            <a:lstStyle/>
            <a:p>
              <a:pPr>
                <a:defRPr/>
              </a:pPr>
              <a:endParaRPr lang="en-US"/>
            </a:p>
          </p:txBody>
        </p:sp>
      </p:grpSp>
      <p:sp>
        <p:nvSpPr>
          <p:cNvPr id="18436" name="TextBox 18"/>
          <p:cNvSpPr txBox="1">
            <a:spLocks noChangeArrowheads="1"/>
          </p:cNvSpPr>
          <p:nvPr/>
        </p:nvSpPr>
        <p:spPr bwMode="auto">
          <a:xfrm>
            <a:off x="6012160" y="4057327"/>
            <a:ext cx="31318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400" dirty="0">
                <a:solidFill>
                  <a:srgbClr val="000099"/>
                </a:solidFill>
              </a:rPr>
              <a:t>Format: AH </a:t>
            </a:r>
            <a:r>
              <a:rPr lang="en-US" sz="1400" dirty="0" err="1">
                <a:solidFill>
                  <a:srgbClr val="000099"/>
                </a:solidFill>
              </a:rPr>
              <a:t>Raymondson</a:t>
            </a:r>
            <a:r>
              <a:rPr lang="en-US" sz="1400" dirty="0">
                <a:solidFill>
                  <a:srgbClr val="000099"/>
                </a:solidFill>
              </a:rPr>
              <a:t>, 2012</a:t>
            </a:r>
          </a:p>
        </p:txBody>
      </p:sp>
      <p:sp>
        <p:nvSpPr>
          <p:cNvPr id="18437" name="Rectangle 2"/>
          <p:cNvSpPr>
            <a:spLocks noChangeArrowheads="1"/>
          </p:cNvSpPr>
          <p:nvPr/>
        </p:nvSpPr>
        <p:spPr bwMode="auto">
          <a:xfrm>
            <a:off x="2267744" y="980728"/>
            <a:ext cx="45561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800" dirty="0">
                <a:solidFill>
                  <a:srgbClr val="000099"/>
                </a:solidFill>
              </a:rPr>
              <a:t>The Psychological Contract </a:t>
            </a:r>
          </a:p>
        </p:txBody>
      </p:sp>
      <p:sp>
        <p:nvSpPr>
          <p:cNvPr id="3" name="Rectangle 2"/>
          <p:cNvSpPr/>
          <p:nvPr/>
        </p:nvSpPr>
        <p:spPr>
          <a:xfrm>
            <a:off x="395536" y="4594483"/>
            <a:ext cx="8208912" cy="1138773"/>
          </a:xfrm>
          <a:prstGeom prst="rect">
            <a:avLst/>
          </a:prstGeom>
        </p:spPr>
        <p:txBody>
          <a:bodyPr wrap="square">
            <a:spAutoFit/>
          </a:bodyPr>
          <a:lstStyle/>
          <a:p>
            <a:r>
              <a:rPr lang="en-GB" i="1" dirty="0">
                <a:solidFill>
                  <a:srgbClr val="000090"/>
                </a:solidFill>
              </a:rPr>
              <a:t>Psychological Contract: '…the perceptions of the two parties, employee and employer, of what their mutual obligations are towards each other.'</a:t>
            </a:r>
            <a:endParaRPr lang="en-GB" dirty="0">
              <a:solidFill>
                <a:srgbClr val="000090"/>
              </a:solidFill>
            </a:endParaRPr>
          </a:p>
          <a:p>
            <a:r>
              <a:rPr lang="en-GB" i="1" dirty="0">
                <a:solidFill>
                  <a:srgbClr val="000090"/>
                </a:solidFill>
              </a:rPr>
              <a:t> </a:t>
            </a:r>
          </a:p>
          <a:p>
            <a:pPr algn="r"/>
            <a:r>
              <a:rPr lang="en-GB" sz="1200" dirty="0">
                <a:solidFill>
                  <a:srgbClr val="000090"/>
                </a:solidFill>
              </a:rPr>
              <a:t>http://</a:t>
            </a:r>
            <a:r>
              <a:rPr lang="en-GB" sz="1200" dirty="0" err="1">
                <a:solidFill>
                  <a:srgbClr val="000090"/>
                </a:solidFill>
              </a:rPr>
              <a:t>www.cipd.co.uk</a:t>
            </a:r>
            <a:r>
              <a:rPr lang="en-GB" sz="1200" dirty="0">
                <a:solidFill>
                  <a:srgbClr val="000090"/>
                </a:solidFill>
              </a:rPr>
              <a:t>/subjects/</a:t>
            </a:r>
            <a:r>
              <a:rPr lang="en-GB" sz="1200" dirty="0" err="1">
                <a:solidFill>
                  <a:srgbClr val="000090"/>
                </a:solidFill>
              </a:rPr>
              <a:t>empreltns</a:t>
            </a:r>
            <a:r>
              <a:rPr lang="en-GB" sz="1200" dirty="0">
                <a:solidFill>
                  <a:srgbClr val="000090"/>
                </a:solidFill>
              </a:rPr>
              <a:t>/</a:t>
            </a:r>
            <a:r>
              <a:rPr lang="en-GB" sz="1200" dirty="0" err="1">
                <a:solidFill>
                  <a:srgbClr val="000090"/>
                </a:solidFill>
              </a:rPr>
              <a:t>psycntrct</a:t>
            </a:r>
            <a:r>
              <a:rPr lang="en-GB" sz="1200" dirty="0">
                <a:solidFill>
                  <a:srgbClr val="000090"/>
                </a:solidFill>
              </a:rPr>
              <a:t>/</a:t>
            </a:r>
            <a:r>
              <a:rPr lang="en-GB" sz="1200" dirty="0" err="1">
                <a:solidFill>
                  <a:srgbClr val="000090"/>
                </a:solidFill>
              </a:rPr>
              <a:t>psycontr.htm</a:t>
            </a:r>
            <a:endParaRPr lang="en-GB" sz="1200" dirty="0">
              <a:solidFill>
                <a:srgbClr val="000090"/>
              </a:solidFill>
            </a:endParaRPr>
          </a:p>
        </p:txBody>
      </p:sp>
    </p:spTree>
    <p:extLst>
      <p:ext uri="{BB962C8B-B14F-4D97-AF65-F5344CB8AC3E}">
        <p14:creationId xmlns:p14="http://schemas.microsoft.com/office/powerpoint/2010/main" val="3259867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188" y="154888"/>
            <a:ext cx="7772400" cy="1143000"/>
          </a:xfrm>
        </p:spPr>
        <p:txBody>
          <a:bodyPr>
            <a:normAutofit fontScale="90000"/>
          </a:bodyPr>
          <a:lstStyle/>
          <a:p>
            <a:pPr algn="ctr"/>
            <a:r>
              <a:rPr lang="en-GB" dirty="0"/>
              <a:t>Content Theories of Motivation</a:t>
            </a:r>
          </a:p>
        </p:txBody>
      </p:sp>
      <p:sp>
        <p:nvSpPr>
          <p:cNvPr id="4" name="Slide Number Placeholder 3"/>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15</a:t>
            </a:fld>
            <a:endParaRPr lang="en-GB"/>
          </a:p>
        </p:txBody>
      </p:sp>
      <p:pic>
        <p:nvPicPr>
          <p:cNvPr id="5" name="Picture 4">
            <a:extLst>
              <a:ext uri="{FF2B5EF4-FFF2-40B4-BE49-F238E27FC236}">
                <a16:creationId xmlns:a16="http://schemas.microsoft.com/office/drawing/2014/main" id="{43493447-4E37-4EEC-8AD6-0DB39731C42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71625" y="1628775"/>
            <a:ext cx="6000750" cy="3600450"/>
          </a:xfrm>
          <a:prstGeom prst="rect">
            <a:avLst/>
          </a:prstGeom>
        </p:spPr>
      </p:pic>
    </p:spTree>
    <p:extLst>
      <p:ext uri="{BB962C8B-B14F-4D97-AF65-F5344CB8AC3E}">
        <p14:creationId xmlns:p14="http://schemas.microsoft.com/office/powerpoint/2010/main" val="2280883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7772400" cy="1143000"/>
          </a:xfrm>
        </p:spPr>
        <p:txBody>
          <a:bodyPr/>
          <a:lstStyle/>
          <a:p>
            <a:pPr algn="ctr"/>
            <a:r>
              <a:rPr lang="en-US" sz="3200" dirty="0">
                <a:solidFill>
                  <a:srgbClr val="000099"/>
                </a:solidFill>
              </a:rPr>
              <a:t>Maslow’s Hierarchy of Needs</a:t>
            </a:r>
          </a:p>
        </p:txBody>
      </p:sp>
      <p:sp>
        <p:nvSpPr>
          <p:cNvPr id="4" name="Slide Number Placeholder 3"/>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solidFill>
                  <a:srgbClr val="000099"/>
                </a:solidFill>
              </a:rPr>
              <a:pPr>
                <a:defRPr/>
              </a:pPr>
              <a:t>16</a:t>
            </a:fld>
            <a:endParaRPr lang="en-GB">
              <a:solidFill>
                <a:srgbClr val="000099"/>
              </a:solidFill>
            </a:endParaRPr>
          </a:p>
        </p:txBody>
      </p:sp>
      <p:grpSp>
        <p:nvGrpSpPr>
          <p:cNvPr id="24" name="Group 23"/>
          <p:cNvGrpSpPr/>
          <p:nvPr/>
        </p:nvGrpSpPr>
        <p:grpSpPr>
          <a:xfrm>
            <a:off x="964704" y="692696"/>
            <a:ext cx="7063680" cy="4968552"/>
            <a:chOff x="-357436" y="0"/>
            <a:chExt cx="5843836" cy="4229100"/>
          </a:xfrm>
        </p:grpSpPr>
        <p:grpSp>
          <p:nvGrpSpPr>
            <p:cNvPr id="25" name="Group 24"/>
            <p:cNvGrpSpPr/>
            <p:nvPr/>
          </p:nvGrpSpPr>
          <p:grpSpPr>
            <a:xfrm>
              <a:off x="-357436" y="0"/>
              <a:ext cx="5843836" cy="4229100"/>
              <a:chOff x="-357436" y="0"/>
              <a:chExt cx="5843836" cy="4229100"/>
            </a:xfrm>
          </p:grpSpPr>
          <p:sp>
            <p:nvSpPr>
              <p:cNvPr id="30" name="AutoShape 209"/>
              <p:cNvSpPr>
                <a:spLocks noChangeArrowheads="1"/>
              </p:cNvSpPr>
              <p:nvPr/>
            </p:nvSpPr>
            <p:spPr bwMode="auto">
              <a:xfrm>
                <a:off x="1066800" y="0"/>
                <a:ext cx="4419600" cy="4229100"/>
              </a:xfrm>
              <a:prstGeom prst="triangle">
                <a:avLst>
                  <a:gd name="adj" fmla="val 50000"/>
                </a:avLst>
              </a:prstGeom>
              <a:gradFill flip="none" rotWithShape="1">
                <a:gsLst>
                  <a:gs pos="0">
                    <a:srgbClr val="CDE6FF"/>
                  </a:gs>
                  <a:gs pos="100000">
                    <a:schemeClr val="bg1"/>
                  </a:gs>
                </a:gsLst>
                <a:lin ang="0" scaled="1"/>
                <a:tileRect/>
              </a:gradFill>
              <a:ln w="9525">
                <a:solidFill>
                  <a:srgbClr val="000000"/>
                </a:solidFill>
                <a:miter lim="800000"/>
                <a:headEnd/>
                <a:tailEnd/>
              </a:ln>
            </p:spPr>
            <p:txBody>
              <a:bodyPr rot="0" vert="horz" wrap="square" lIns="91440" tIns="45720" rIns="91440" bIns="45720" anchor="t" anchorCtr="0" upright="1">
                <a:noAutofit/>
              </a:bodyPr>
              <a:lstStyle/>
              <a:p>
                <a:endParaRPr lang="en-US">
                  <a:solidFill>
                    <a:srgbClr val="000099"/>
                  </a:solidFill>
                </a:endParaRPr>
              </a:p>
            </p:txBody>
          </p:sp>
          <p:sp>
            <p:nvSpPr>
              <p:cNvPr id="31" name="Text Box 214"/>
              <p:cNvSpPr txBox="1">
                <a:spLocks noChangeArrowheads="1"/>
              </p:cNvSpPr>
              <p:nvPr/>
            </p:nvSpPr>
            <p:spPr bwMode="auto">
              <a:xfrm>
                <a:off x="2621202" y="540917"/>
                <a:ext cx="12954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en-GB" sz="1400" dirty="0">
                    <a:solidFill>
                      <a:srgbClr val="000099"/>
                    </a:solidFill>
                    <a:effectLst/>
                    <a:latin typeface="Arial"/>
                    <a:ea typeface="Times New Roman"/>
                  </a:rPr>
                  <a:t>morality, </a:t>
                </a:r>
                <a:endParaRPr lang="en-GB" sz="1400" dirty="0">
                  <a:solidFill>
                    <a:srgbClr val="000099"/>
                  </a:solidFill>
                  <a:effectLst/>
                  <a:latin typeface="Times New Roman"/>
                  <a:ea typeface="Times New Roman"/>
                </a:endParaRPr>
              </a:p>
              <a:p>
                <a:pPr algn="ctr">
                  <a:spcAft>
                    <a:spcPts val="0"/>
                  </a:spcAft>
                </a:pPr>
                <a:r>
                  <a:rPr lang="en-GB" sz="1400" dirty="0">
                    <a:solidFill>
                      <a:srgbClr val="000099"/>
                    </a:solidFill>
                    <a:effectLst/>
                    <a:latin typeface="Arial"/>
                    <a:ea typeface="Times New Roman"/>
                  </a:rPr>
                  <a:t>creativity,</a:t>
                </a:r>
                <a:endParaRPr lang="en-GB" sz="1400" dirty="0">
                  <a:solidFill>
                    <a:srgbClr val="000099"/>
                  </a:solidFill>
                  <a:effectLst/>
                  <a:latin typeface="Times New Roman"/>
                  <a:ea typeface="Times New Roman"/>
                </a:endParaRPr>
              </a:p>
              <a:p>
                <a:pPr algn="ctr">
                  <a:spcAft>
                    <a:spcPts val="0"/>
                  </a:spcAft>
                </a:pPr>
                <a:r>
                  <a:rPr lang="en-GB" sz="1400" dirty="0">
                    <a:solidFill>
                      <a:srgbClr val="000099"/>
                    </a:solidFill>
                    <a:effectLst/>
                    <a:latin typeface="Arial"/>
                    <a:ea typeface="Times New Roman"/>
                  </a:rPr>
                  <a:t>spontaneity,</a:t>
                </a:r>
                <a:endParaRPr lang="en-GB" sz="1400" dirty="0">
                  <a:solidFill>
                    <a:srgbClr val="000099"/>
                  </a:solidFill>
                  <a:effectLst/>
                  <a:latin typeface="Times New Roman"/>
                  <a:ea typeface="Times New Roman"/>
                </a:endParaRPr>
              </a:p>
              <a:p>
                <a:pPr algn="ctr">
                  <a:spcAft>
                    <a:spcPts val="0"/>
                  </a:spcAft>
                </a:pPr>
                <a:r>
                  <a:rPr lang="en-GB" sz="1400" dirty="0">
                    <a:solidFill>
                      <a:srgbClr val="000099"/>
                    </a:solidFill>
                    <a:effectLst/>
                    <a:latin typeface="Arial"/>
                    <a:ea typeface="Times New Roman"/>
                  </a:rPr>
                  <a:t>lack of prejudice</a:t>
                </a:r>
                <a:endParaRPr lang="en-GB" sz="1400" dirty="0">
                  <a:solidFill>
                    <a:srgbClr val="000099"/>
                  </a:solidFill>
                  <a:effectLst/>
                  <a:latin typeface="Times New Roman"/>
                  <a:ea typeface="Times New Roman"/>
                </a:endParaRPr>
              </a:p>
            </p:txBody>
          </p:sp>
          <p:sp>
            <p:nvSpPr>
              <p:cNvPr id="32" name="Text Box 215"/>
              <p:cNvSpPr txBox="1">
                <a:spLocks noChangeArrowheads="1"/>
              </p:cNvSpPr>
              <p:nvPr/>
            </p:nvSpPr>
            <p:spPr bwMode="auto">
              <a:xfrm>
                <a:off x="595728" y="457200"/>
                <a:ext cx="1842672" cy="457200"/>
              </a:xfrm>
              <a:prstGeom prst="rect">
                <a:avLst/>
              </a:prstGeom>
              <a:no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en-GB" sz="600" dirty="0">
                    <a:solidFill>
                      <a:srgbClr val="000099"/>
                    </a:solidFill>
                    <a:effectLst/>
                    <a:latin typeface="Arial"/>
                    <a:ea typeface="Times New Roman"/>
                  </a:rPr>
                  <a:t> </a:t>
                </a:r>
                <a:endParaRPr lang="en-GB" sz="1200" dirty="0">
                  <a:solidFill>
                    <a:srgbClr val="000099"/>
                  </a:solidFill>
                  <a:effectLst/>
                  <a:latin typeface="Times New Roman"/>
                  <a:ea typeface="Times New Roman"/>
                </a:endParaRPr>
              </a:p>
              <a:p>
                <a:pPr algn="ctr">
                  <a:spcAft>
                    <a:spcPts val="0"/>
                  </a:spcAft>
                </a:pPr>
                <a:r>
                  <a:rPr lang="en-GB" dirty="0">
                    <a:solidFill>
                      <a:srgbClr val="000099"/>
                    </a:solidFill>
                    <a:effectLst/>
                    <a:latin typeface="Arial"/>
                    <a:ea typeface="Times New Roman"/>
                  </a:rPr>
                  <a:t>Self-actualisation</a:t>
                </a:r>
                <a:endParaRPr lang="en-GB" dirty="0">
                  <a:solidFill>
                    <a:srgbClr val="000099"/>
                  </a:solidFill>
                  <a:effectLst/>
                  <a:latin typeface="Times New Roman"/>
                  <a:ea typeface="Times New Roman"/>
                </a:endParaRPr>
              </a:p>
            </p:txBody>
          </p:sp>
          <p:cxnSp>
            <p:nvCxnSpPr>
              <p:cNvPr id="33" name="Line 216"/>
              <p:cNvCxnSpPr>
                <a:cxnSpLocks noChangeShapeType="1"/>
              </p:cNvCxnSpPr>
              <p:nvPr/>
            </p:nvCxnSpPr>
            <p:spPr bwMode="auto">
              <a:xfrm>
                <a:off x="2438400" y="685800"/>
                <a:ext cx="3810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4" name="Text Box 217"/>
              <p:cNvSpPr txBox="1">
                <a:spLocks noChangeArrowheads="1"/>
              </p:cNvSpPr>
              <p:nvPr/>
            </p:nvSpPr>
            <p:spPr bwMode="auto">
              <a:xfrm>
                <a:off x="357437" y="1346200"/>
                <a:ext cx="1471362" cy="457200"/>
              </a:xfrm>
              <a:prstGeom prst="rect">
                <a:avLst/>
              </a:prstGeom>
              <a:no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en-GB" sz="600" dirty="0">
                    <a:solidFill>
                      <a:srgbClr val="000099"/>
                    </a:solidFill>
                    <a:effectLst/>
                    <a:latin typeface="Arial"/>
                    <a:ea typeface="Times New Roman"/>
                  </a:rPr>
                  <a:t> </a:t>
                </a:r>
                <a:endParaRPr lang="en-GB" sz="1200" dirty="0">
                  <a:solidFill>
                    <a:srgbClr val="000099"/>
                  </a:solidFill>
                  <a:effectLst/>
                  <a:latin typeface="Times New Roman"/>
                  <a:ea typeface="Times New Roman"/>
                </a:endParaRPr>
              </a:p>
              <a:p>
                <a:pPr algn="ctr">
                  <a:spcAft>
                    <a:spcPts val="0"/>
                  </a:spcAft>
                </a:pPr>
                <a:r>
                  <a:rPr lang="en-GB" dirty="0">
                    <a:solidFill>
                      <a:srgbClr val="000099"/>
                    </a:solidFill>
                    <a:effectLst/>
                    <a:latin typeface="Arial"/>
                    <a:ea typeface="Times New Roman"/>
                  </a:rPr>
                  <a:t>Esteem</a:t>
                </a:r>
                <a:endParaRPr lang="en-GB" dirty="0">
                  <a:solidFill>
                    <a:srgbClr val="000099"/>
                  </a:solidFill>
                  <a:effectLst/>
                  <a:latin typeface="Times New Roman"/>
                  <a:ea typeface="Times New Roman"/>
                </a:endParaRPr>
              </a:p>
            </p:txBody>
          </p:sp>
          <p:cxnSp>
            <p:nvCxnSpPr>
              <p:cNvPr id="35" name="Line 218"/>
              <p:cNvCxnSpPr>
                <a:cxnSpLocks noChangeShapeType="1"/>
              </p:cNvCxnSpPr>
              <p:nvPr/>
            </p:nvCxnSpPr>
            <p:spPr bwMode="auto">
              <a:xfrm>
                <a:off x="1828800" y="1600200"/>
                <a:ext cx="5334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6" name="Text Box 219"/>
              <p:cNvSpPr txBox="1">
                <a:spLocks noChangeArrowheads="1"/>
              </p:cNvSpPr>
              <p:nvPr/>
            </p:nvSpPr>
            <p:spPr bwMode="auto">
              <a:xfrm>
                <a:off x="-59572" y="2057400"/>
                <a:ext cx="1583573" cy="457200"/>
              </a:xfrm>
              <a:prstGeom prst="rect">
                <a:avLst/>
              </a:prstGeom>
              <a:no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en-GB" dirty="0">
                    <a:solidFill>
                      <a:srgbClr val="000099"/>
                    </a:solidFill>
                    <a:effectLst/>
                    <a:latin typeface="Arial"/>
                    <a:ea typeface="Times New Roman"/>
                  </a:rPr>
                  <a:t> Social</a:t>
                </a:r>
                <a:endParaRPr lang="en-GB" dirty="0">
                  <a:solidFill>
                    <a:srgbClr val="000099"/>
                  </a:solidFill>
                  <a:effectLst/>
                  <a:latin typeface="Times New Roman"/>
                  <a:ea typeface="Times New Roman"/>
                </a:endParaRPr>
              </a:p>
            </p:txBody>
          </p:sp>
          <p:cxnSp>
            <p:nvCxnSpPr>
              <p:cNvPr id="37" name="Line 220"/>
              <p:cNvCxnSpPr>
                <a:cxnSpLocks noChangeShapeType="1"/>
              </p:cNvCxnSpPr>
              <p:nvPr/>
            </p:nvCxnSpPr>
            <p:spPr bwMode="auto">
              <a:xfrm>
                <a:off x="1524000" y="2286000"/>
                <a:ext cx="4572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8" name="Text Box 221"/>
              <p:cNvSpPr txBox="1">
                <a:spLocks noChangeArrowheads="1"/>
              </p:cNvSpPr>
              <p:nvPr/>
            </p:nvSpPr>
            <p:spPr bwMode="auto">
              <a:xfrm>
                <a:off x="2382911" y="1442446"/>
                <a:ext cx="1846756" cy="671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en-GB" sz="1400" dirty="0">
                    <a:solidFill>
                      <a:srgbClr val="000099"/>
                    </a:solidFill>
                    <a:effectLst/>
                    <a:latin typeface="Arial"/>
                    <a:ea typeface="Times New Roman"/>
                  </a:rPr>
                  <a:t>self-esteem, confidence, achievement, respect of others, respect by others</a:t>
                </a:r>
                <a:endParaRPr lang="en-GB" sz="2000" dirty="0">
                  <a:solidFill>
                    <a:srgbClr val="000099"/>
                  </a:solidFill>
                  <a:effectLst/>
                  <a:latin typeface="Times New Roman"/>
                  <a:ea typeface="Times New Roman"/>
                </a:endParaRPr>
              </a:p>
            </p:txBody>
          </p:sp>
          <p:sp>
            <p:nvSpPr>
              <p:cNvPr id="39" name="Text Box 222"/>
              <p:cNvSpPr txBox="1">
                <a:spLocks noChangeArrowheads="1"/>
              </p:cNvSpPr>
              <p:nvPr/>
            </p:nvSpPr>
            <p:spPr bwMode="auto">
              <a:xfrm>
                <a:off x="2438400" y="2171700"/>
                <a:ext cx="1676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en-GB" dirty="0">
                    <a:solidFill>
                      <a:srgbClr val="000099"/>
                    </a:solidFill>
                    <a:effectLst/>
                    <a:latin typeface="Arial"/>
                    <a:ea typeface="Times New Roman"/>
                  </a:rPr>
                  <a:t>friendship, family, intimacy</a:t>
                </a:r>
                <a:endParaRPr lang="en-GB" sz="2800" dirty="0">
                  <a:solidFill>
                    <a:srgbClr val="000099"/>
                  </a:solidFill>
                  <a:effectLst/>
                  <a:latin typeface="Times New Roman"/>
                  <a:ea typeface="Times New Roman"/>
                </a:endParaRPr>
              </a:p>
            </p:txBody>
          </p:sp>
          <p:sp>
            <p:nvSpPr>
              <p:cNvPr id="40" name="Text Box 223"/>
              <p:cNvSpPr txBox="1">
                <a:spLocks noChangeArrowheads="1"/>
              </p:cNvSpPr>
              <p:nvPr/>
            </p:nvSpPr>
            <p:spPr bwMode="auto">
              <a:xfrm>
                <a:off x="-305065" y="2743200"/>
                <a:ext cx="1600465" cy="457200"/>
              </a:xfrm>
              <a:prstGeom prst="rect">
                <a:avLst/>
              </a:prstGeom>
              <a:no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en-GB" dirty="0">
                    <a:solidFill>
                      <a:srgbClr val="000099"/>
                    </a:solidFill>
                    <a:effectLst/>
                    <a:latin typeface="Arial"/>
                    <a:ea typeface="Times New Roman"/>
                  </a:rPr>
                  <a:t>Safety</a:t>
                </a:r>
                <a:endParaRPr lang="en-GB" dirty="0">
                  <a:solidFill>
                    <a:srgbClr val="000099"/>
                  </a:solidFill>
                  <a:effectLst/>
                  <a:latin typeface="Times New Roman"/>
                  <a:ea typeface="Times New Roman"/>
                </a:endParaRPr>
              </a:p>
            </p:txBody>
          </p:sp>
          <p:cxnSp>
            <p:nvCxnSpPr>
              <p:cNvPr id="41" name="Line 224"/>
              <p:cNvCxnSpPr>
                <a:cxnSpLocks noChangeShapeType="1"/>
              </p:cNvCxnSpPr>
              <p:nvPr/>
            </p:nvCxnSpPr>
            <p:spPr bwMode="auto">
              <a:xfrm>
                <a:off x="1295400" y="2971800"/>
                <a:ext cx="3048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2" name="Line 225"/>
              <p:cNvCxnSpPr>
                <a:cxnSpLocks noChangeShapeType="1"/>
              </p:cNvCxnSpPr>
              <p:nvPr/>
            </p:nvCxnSpPr>
            <p:spPr bwMode="auto">
              <a:xfrm>
                <a:off x="1143000" y="3657600"/>
                <a:ext cx="1524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3" name="Text Box 226"/>
              <p:cNvSpPr txBox="1">
                <a:spLocks noChangeArrowheads="1"/>
              </p:cNvSpPr>
              <p:nvPr/>
            </p:nvSpPr>
            <p:spPr bwMode="auto">
              <a:xfrm>
                <a:off x="-357436" y="3429000"/>
                <a:ext cx="1500436" cy="457200"/>
              </a:xfrm>
              <a:prstGeom prst="rect">
                <a:avLst/>
              </a:prstGeom>
              <a:noFill/>
              <a:ln w="9525">
                <a:solidFill>
                  <a:srgbClr val="000000"/>
                </a:solidFill>
                <a:miter lim="800000"/>
                <a:headEnd/>
                <a:tailEnd/>
              </a:ln>
            </p:spPr>
            <p:txBody>
              <a:bodyPr rot="0" vert="horz" wrap="square" lIns="91440" tIns="45720" rIns="91440" bIns="45720" anchor="t" anchorCtr="0" upright="1">
                <a:noAutofit/>
              </a:bodyPr>
              <a:lstStyle/>
              <a:p>
                <a:pPr>
                  <a:spcAft>
                    <a:spcPts val="0"/>
                  </a:spcAft>
                </a:pPr>
                <a:r>
                  <a:rPr lang="en-GB" dirty="0">
                    <a:solidFill>
                      <a:srgbClr val="000099"/>
                    </a:solidFill>
                    <a:effectLst/>
                    <a:latin typeface="Arial"/>
                    <a:ea typeface="Times New Roman"/>
                  </a:rPr>
                  <a:t> Physiological</a:t>
                </a:r>
                <a:endParaRPr lang="en-GB" dirty="0">
                  <a:solidFill>
                    <a:srgbClr val="000099"/>
                  </a:solidFill>
                  <a:effectLst/>
                  <a:latin typeface="Times New Roman"/>
                  <a:ea typeface="Times New Roman"/>
                </a:endParaRPr>
              </a:p>
            </p:txBody>
          </p:sp>
          <p:sp>
            <p:nvSpPr>
              <p:cNvPr id="44" name="Text Box 228"/>
              <p:cNvSpPr txBox="1">
                <a:spLocks noChangeArrowheads="1"/>
              </p:cNvSpPr>
              <p:nvPr/>
            </p:nvSpPr>
            <p:spPr bwMode="auto">
              <a:xfrm>
                <a:off x="1846756" y="2857500"/>
                <a:ext cx="285949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en-GB" sz="1600" dirty="0">
                    <a:solidFill>
                      <a:srgbClr val="000099"/>
                    </a:solidFill>
                    <a:effectLst/>
                    <a:latin typeface="Arial"/>
                    <a:ea typeface="Times New Roman"/>
                  </a:rPr>
                  <a:t>security of body, health, family, work &amp; property</a:t>
                </a:r>
                <a:endParaRPr lang="en-GB" sz="1600" dirty="0">
                  <a:solidFill>
                    <a:srgbClr val="000099"/>
                  </a:solidFill>
                  <a:effectLst/>
                  <a:latin typeface="Times New Roman"/>
                  <a:ea typeface="Times New Roman"/>
                </a:endParaRPr>
              </a:p>
            </p:txBody>
          </p:sp>
          <p:sp>
            <p:nvSpPr>
              <p:cNvPr id="45" name="Text Box 229"/>
              <p:cNvSpPr txBox="1">
                <a:spLocks noChangeArrowheads="1"/>
              </p:cNvSpPr>
              <p:nvPr/>
            </p:nvSpPr>
            <p:spPr bwMode="auto">
              <a:xfrm>
                <a:off x="1489319" y="3657600"/>
                <a:ext cx="3336075" cy="4572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en-GB" sz="1600" dirty="0">
                    <a:solidFill>
                      <a:srgbClr val="000099"/>
                    </a:solidFill>
                    <a:effectLst/>
                    <a:latin typeface="Arial"/>
                    <a:ea typeface="Times New Roman"/>
                  </a:rPr>
                  <a:t>shelter, warmth, air, water, food, and sleep</a:t>
                </a:r>
                <a:endParaRPr lang="en-GB" sz="1600" dirty="0">
                  <a:solidFill>
                    <a:srgbClr val="000099"/>
                  </a:solidFill>
                  <a:effectLst/>
                  <a:latin typeface="Times New Roman"/>
                  <a:ea typeface="Times New Roman"/>
                </a:endParaRPr>
              </a:p>
            </p:txBody>
          </p:sp>
        </p:grpSp>
        <p:cxnSp>
          <p:nvCxnSpPr>
            <p:cNvPr id="26" name="Line 210"/>
            <p:cNvCxnSpPr>
              <a:cxnSpLocks noChangeShapeType="1"/>
            </p:cNvCxnSpPr>
            <p:nvPr/>
          </p:nvCxnSpPr>
          <p:spPr bwMode="auto">
            <a:xfrm>
              <a:off x="2590800" y="1371600"/>
              <a:ext cx="13716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7" name="Line 211"/>
            <p:cNvCxnSpPr>
              <a:cxnSpLocks noChangeShapeType="1"/>
            </p:cNvCxnSpPr>
            <p:nvPr/>
          </p:nvCxnSpPr>
          <p:spPr bwMode="auto">
            <a:xfrm>
              <a:off x="2209800" y="2057400"/>
              <a:ext cx="21336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8" name="Line 212"/>
            <p:cNvCxnSpPr>
              <a:cxnSpLocks noChangeShapeType="1"/>
            </p:cNvCxnSpPr>
            <p:nvPr/>
          </p:nvCxnSpPr>
          <p:spPr bwMode="auto">
            <a:xfrm>
              <a:off x="1828800" y="2743200"/>
              <a:ext cx="28956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9" name="Line 213"/>
            <p:cNvCxnSpPr>
              <a:cxnSpLocks noChangeShapeType="1"/>
            </p:cNvCxnSpPr>
            <p:nvPr/>
          </p:nvCxnSpPr>
          <p:spPr bwMode="auto">
            <a:xfrm>
              <a:off x="1524000" y="3429000"/>
              <a:ext cx="35052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sp>
        <p:nvSpPr>
          <p:cNvPr id="46" name="Rectangle 45"/>
          <p:cNvSpPr/>
          <p:nvPr/>
        </p:nvSpPr>
        <p:spPr>
          <a:xfrm>
            <a:off x="6804248" y="2204864"/>
            <a:ext cx="1775396" cy="276999"/>
          </a:xfrm>
          <a:prstGeom prst="rect">
            <a:avLst/>
          </a:prstGeom>
        </p:spPr>
        <p:txBody>
          <a:bodyPr wrap="none">
            <a:spAutoFit/>
          </a:bodyPr>
          <a:lstStyle/>
          <a:p>
            <a:r>
              <a:rPr lang="en-GB" sz="1200" dirty="0">
                <a:solidFill>
                  <a:srgbClr val="000099"/>
                </a:solidFill>
              </a:rPr>
              <a:t>(Adapted from Maslow)</a:t>
            </a:r>
          </a:p>
        </p:txBody>
      </p:sp>
    </p:spTree>
    <p:extLst>
      <p:ext uri="{BB962C8B-B14F-4D97-AF65-F5344CB8AC3E}">
        <p14:creationId xmlns:p14="http://schemas.microsoft.com/office/powerpoint/2010/main" val="14801419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750" y="981075"/>
            <a:ext cx="7772400" cy="1143000"/>
          </a:xfrm>
        </p:spPr>
        <p:txBody>
          <a:bodyPr>
            <a:normAutofit fontScale="90000"/>
          </a:bodyPr>
          <a:lstStyle/>
          <a:p>
            <a:pPr algn="ctr">
              <a:defRPr/>
            </a:pPr>
            <a:r>
              <a:rPr lang="en-GB" dirty="0"/>
              <a:t>Herzberg’s 2-Factor Theory</a:t>
            </a:r>
            <a:br>
              <a:rPr lang="en-GB" dirty="0"/>
            </a:br>
            <a:endParaRPr lang="en-US" dirty="0"/>
          </a:p>
        </p:txBody>
      </p:sp>
      <p:sp>
        <p:nvSpPr>
          <p:cNvPr id="46082" name="Slide Number Placeholder 3"/>
          <p:cNvSpPr>
            <a:spLocks noGrp="1"/>
          </p:cNvSpPr>
          <p:nvPr>
            <p:ph type="sldNum" sz="quarter" idx="4294967295"/>
          </p:nvPr>
        </p:nvSpPr>
        <p:spPr bwMode="auto">
          <a:xfrm>
            <a:off x="7956376" y="6380972"/>
            <a:ext cx="730424" cy="340503"/>
          </a:xfrm>
          <a:prstGeom prst="ellipse">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numCol="1" anchorCtr="0" compatLnSpc="1">
            <a:prstTxWarp prst="textNoShape">
              <a:avLst/>
            </a:prstTxWarp>
          </a:bodyPr>
          <a:lstStyle/>
          <a:p>
            <a:fld id="{D1DA5B75-548B-5A4C-B6F6-FDC15A8A3DDA}" type="slidenum">
              <a:rPr lang="en-GB"/>
              <a:pPr/>
              <a:t>17</a:t>
            </a:fld>
            <a:endParaRPr lang="en-GB"/>
          </a:p>
        </p:txBody>
      </p:sp>
      <p:sp>
        <p:nvSpPr>
          <p:cNvPr id="9" name="Oval 8"/>
          <p:cNvSpPr/>
          <p:nvPr/>
        </p:nvSpPr>
        <p:spPr>
          <a:xfrm>
            <a:off x="755576" y="2348880"/>
            <a:ext cx="3600400" cy="2304256"/>
          </a:xfrm>
          <a:prstGeom prst="ellipse">
            <a:avLst/>
          </a:prstGeom>
          <a:gradFill flip="none" rotWithShape="1">
            <a:gsLst>
              <a:gs pos="0">
                <a:srgbClr val="CDE6FF"/>
              </a:gs>
              <a:gs pos="100000">
                <a:schemeClr val="bg1"/>
              </a:gs>
            </a:gsLst>
            <a:path path="circle">
              <a:fillToRect l="100000" t="100000"/>
            </a:path>
            <a:tileRect r="-100000" b="-100000"/>
          </a:gra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GB" sz="2000" b="1" dirty="0">
                <a:solidFill>
                  <a:srgbClr val="000090"/>
                </a:solidFill>
              </a:rPr>
              <a:t>Hygiene Factors</a:t>
            </a:r>
          </a:p>
          <a:p>
            <a:pPr algn="ctr">
              <a:defRPr/>
            </a:pPr>
            <a:r>
              <a:rPr lang="en-GB" sz="2000" dirty="0">
                <a:solidFill>
                  <a:srgbClr val="000090"/>
                </a:solidFill>
              </a:rPr>
              <a:t>Dis-satisfiers </a:t>
            </a:r>
            <a:br>
              <a:rPr lang="en-GB" sz="1400" dirty="0">
                <a:solidFill>
                  <a:srgbClr val="000090"/>
                </a:solidFill>
              </a:rPr>
            </a:br>
            <a:endParaRPr lang="en-GB" sz="1400" dirty="0">
              <a:solidFill>
                <a:srgbClr val="000090"/>
              </a:solidFill>
            </a:endParaRPr>
          </a:p>
        </p:txBody>
      </p:sp>
      <p:sp>
        <p:nvSpPr>
          <p:cNvPr id="10" name="Oval 9"/>
          <p:cNvSpPr/>
          <p:nvPr/>
        </p:nvSpPr>
        <p:spPr>
          <a:xfrm>
            <a:off x="4788024" y="2348880"/>
            <a:ext cx="3600400" cy="2304256"/>
          </a:xfrm>
          <a:prstGeom prst="ellipse">
            <a:avLst/>
          </a:prstGeom>
          <a:gradFill flip="none" rotWithShape="1">
            <a:gsLst>
              <a:gs pos="0">
                <a:srgbClr val="CDE6FF"/>
              </a:gs>
              <a:gs pos="100000">
                <a:schemeClr val="bg1"/>
              </a:gs>
            </a:gsLst>
            <a:path path="circle">
              <a:fillToRect l="100000" t="100000"/>
            </a:path>
            <a:tileRect r="-100000" b="-100000"/>
          </a:gra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GB" sz="2000" b="1" dirty="0">
                <a:solidFill>
                  <a:srgbClr val="000090"/>
                </a:solidFill>
              </a:rPr>
              <a:t>Motivators</a:t>
            </a:r>
          </a:p>
          <a:p>
            <a:pPr algn="ctr">
              <a:defRPr/>
            </a:pPr>
            <a:r>
              <a:rPr lang="en-GB" sz="2000" dirty="0">
                <a:solidFill>
                  <a:srgbClr val="000090"/>
                </a:solidFill>
              </a:rPr>
              <a:t>Satisfiers</a:t>
            </a:r>
            <a:br>
              <a:rPr lang="en-GB" sz="2000" b="1" dirty="0">
                <a:solidFill>
                  <a:srgbClr val="000090"/>
                </a:solidFill>
              </a:rPr>
            </a:br>
            <a:endParaRPr lang="en-US" sz="2000" dirty="0">
              <a:solidFill>
                <a:srgbClr val="000090"/>
              </a:solidFill>
            </a:endParaRPr>
          </a:p>
        </p:txBody>
      </p:sp>
    </p:spTree>
    <p:extLst>
      <p:ext uri="{BB962C8B-B14F-4D97-AF65-F5344CB8AC3E}">
        <p14:creationId xmlns:p14="http://schemas.microsoft.com/office/powerpoint/2010/main" val="4487516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260350"/>
            <a:ext cx="7772400" cy="1143000"/>
          </a:xfrm>
        </p:spPr>
        <p:txBody>
          <a:bodyPr>
            <a:normAutofit fontScale="90000"/>
          </a:bodyPr>
          <a:lstStyle/>
          <a:p>
            <a:pPr algn="ctr">
              <a:defRPr/>
            </a:pPr>
            <a:r>
              <a:rPr lang="en-GB" dirty="0"/>
              <a:t>Hertzberg’s 2-Factor Theory</a:t>
            </a:r>
            <a:br>
              <a:rPr lang="en-GB" dirty="0"/>
            </a:br>
            <a:endParaRPr lang="en-US" dirty="0"/>
          </a:p>
        </p:txBody>
      </p:sp>
      <p:sp>
        <p:nvSpPr>
          <p:cNvPr id="47106" name="Slide Number Placeholder 3"/>
          <p:cNvSpPr>
            <a:spLocks noGrp="1"/>
          </p:cNvSpPr>
          <p:nvPr>
            <p:ph type="sldNum" sz="quarter" idx="4294967295"/>
          </p:nvPr>
        </p:nvSpPr>
        <p:spPr bwMode="auto">
          <a:xfrm>
            <a:off x="7956376" y="6380972"/>
            <a:ext cx="730424" cy="340503"/>
          </a:xfrm>
          <a:prstGeom prst="ellipse">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numCol="1" anchorCtr="0" compatLnSpc="1">
            <a:prstTxWarp prst="textNoShape">
              <a:avLst/>
            </a:prstTxWarp>
          </a:bodyPr>
          <a:lstStyle/>
          <a:p>
            <a:fld id="{0B84EBC7-C4BC-DD4F-9CD9-ABC55EB81013}" type="slidenum">
              <a:rPr lang="en-GB"/>
              <a:pPr/>
              <a:t>18</a:t>
            </a:fld>
            <a:endParaRPr lang="en-GB"/>
          </a:p>
        </p:txBody>
      </p:sp>
      <p:sp>
        <p:nvSpPr>
          <p:cNvPr id="9" name="Oval 8"/>
          <p:cNvSpPr/>
          <p:nvPr/>
        </p:nvSpPr>
        <p:spPr>
          <a:xfrm>
            <a:off x="539552" y="1052736"/>
            <a:ext cx="3096344" cy="1944216"/>
          </a:xfrm>
          <a:prstGeom prst="ellipse">
            <a:avLst/>
          </a:prstGeom>
          <a:gradFill flip="none" rotWithShape="1">
            <a:gsLst>
              <a:gs pos="0">
                <a:srgbClr val="CDE6FF"/>
              </a:gs>
              <a:gs pos="100000">
                <a:schemeClr val="bg1"/>
              </a:gs>
            </a:gsLst>
            <a:path path="circle">
              <a:fillToRect l="100000" t="100000"/>
            </a:path>
            <a:tileRect r="-100000" b="-100000"/>
          </a:gra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GB" sz="2000" b="1" dirty="0">
                <a:solidFill>
                  <a:srgbClr val="000090"/>
                </a:solidFill>
              </a:rPr>
              <a:t>Hygiene Factors</a:t>
            </a:r>
          </a:p>
          <a:p>
            <a:pPr algn="ctr">
              <a:defRPr/>
            </a:pPr>
            <a:r>
              <a:rPr lang="en-GB" sz="2000" dirty="0">
                <a:solidFill>
                  <a:srgbClr val="000090"/>
                </a:solidFill>
              </a:rPr>
              <a:t>Dis-satisfiers </a:t>
            </a:r>
            <a:br>
              <a:rPr lang="en-GB" sz="1400" dirty="0">
                <a:solidFill>
                  <a:srgbClr val="000090"/>
                </a:solidFill>
              </a:rPr>
            </a:br>
            <a:endParaRPr lang="en-GB" sz="1400" dirty="0">
              <a:solidFill>
                <a:srgbClr val="000090"/>
              </a:solidFill>
            </a:endParaRPr>
          </a:p>
        </p:txBody>
      </p:sp>
      <p:sp>
        <p:nvSpPr>
          <p:cNvPr id="10" name="Oval 9"/>
          <p:cNvSpPr/>
          <p:nvPr/>
        </p:nvSpPr>
        <p:spPr>
          <a:xfrm>
            <a:off x="5004048" y="1052736"/>
            <a:ext cx="3096344" cy="1944216"/>
          </a:xfrm>
          <a:prstGeom prst="ellipse">
            <a:avLst/>
          </a:prstGeom>
          <a:gradFill flip="none" rotWithShape="1">
            <a:gsLst>
              <a:gs pos="0">
                <a:srgbClr val="CDE6FF"/>
              </a:gs>
              <a:gs pos="100000">
                <a:schemeClr val="bg1"/>
              </a:gs>
            </a:gsLst>
            <a:path path="circle">
              <a:fillToRect l="100000" t="100000"/>
            </a:path>
            <a:tileRect r="-100000" b="-100000"/>
          </a:gra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GB" sz="2000" b="1" dirty="0">
                <a:solidFill>
                  <a:srgbClr val="000090"/>
                </a:solidFill>
              </a:rPr>
              <a:t>Motivators</a:t>
            </a:r>
          </a:p>
          <a:p>
            <a:pPr algn="ctr">
              <a:defRPr/>
            </a:pPr>
            <a:r>
              <a:rPr lang="en-GB" sz="2000" dirty="0">
                <a:solidFill>
                  <a:srgbClr val="000090"/>
                </a:solidFill>
              </a:rPr>
              <a:t>Satisfiers</a:t>
            </a:r>
            <a:br>
              <a:rPr lang="en-GB" sz="2000" b="1" dirty="0">
                <a:solidFill>
                  <a:srgbClr val="000090"/>
                </a:solidFill>
              </a:rPr>
            </a:br>
            <a:endParaRPr lang="en-US" sz="2000" dirty="0">
              <a:solidFill>
                <a:srgbClr val="000090"/>
              </a:solidFill>
            </a:endParaRPr>
          </a:p>
        </p:txBody>
      </p:sp>
      <p:sp>
        <p:nvSpPr>
          <p:cNvPr id="6" name="TextBox 5"/>
          <p:cNvSpPr txBox="1">
            <a:spLocks noChangeArrowheads="1"/>
          </p:cNvSpPr>
          <p:nvPr/>
        </p:nvSpPr>
        <p:spPr bwMode="auto">
          <a:xfrm>
            <a:off x="468313" y="2996952"/>
            <a:ext cx="4032250"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upright="1"/>
          <a:lstStyle/>
          <a:p>
            <a:pPr algn="ctr">
              <a:spcAft>
                <a:spcPts val="0"/>
              </a:spcAft>
              <a:defRPr/>
            </a:pPr>
            <a:endParaRPr lang="en-GB" sz="1600" dirty="0">
              <a:solidFill>
                <a:srgbClr val="FF0000"/>
              </a:solidFill>
              <a:latin typeface="+mn-lt"/>
              <a:ea typeface="Times New Roman"/>
            </a:endParaRPr>
          </a:p>
          <a:p>
            <a:pPr marL="342900" indent="-342900">
              <a:lnSpc>
                <a:spcPct val="115000"/>
              </a:lnSpc>
              <a:spcAft>
                <a:spcPts val="0"/>
              </a:spcAft>
              <a:buFont typeface="Symbol"/>
              <a:buChar char=""/>
              <a:defRPr/>
            </a:pPr>
            <a:r>
              <a:rPr lang="en-GB" sz="1600" dirty="0">
                <a:solidFill>
                  <a:srgbClr val="FF0000"/>
                </a:solidFill>
                <a:latin typeface="+mn-lt"/>
                <a:ea typeface="ＭＳ Ｐゴシック"/>
                <a:cs typeface="Times New Roman"/>
              </a:rPr>
              <a:t>Company Policy and Admin </a:t>
            </a:r>
            <a:endParaRPr lang="en-GB" sz="1600" dirty="0">
              <a:solidFill>
                <a:srgbClr val="FF0000"/>
              </a:solidFill>
              <a:latin typeface="+mn-lt"/>
              <a:ea typeface="Calibri"/>
              <a:cs typeface="Times New Roman"/>
            </a:endParaRPr>
          </a:p>
          <a:p>
            <a:pPr marL="342900" indent="-342900">
              <a:lnSpc>
                <a:spcPct val="115000"/>
              </a:lnSpc>
              <a:spcAft>
                <a:spcPts val="0"/>
              </a:spcAft>
              <a:buFont typeface="Symbol"/>
              <a:buChar char=""/>
              <a:defRPr/>
            </a:pPr>
            <a:r>
              <a:rPr lang="en-GB" sz="1600" dirty="0">
                <a:solidFill>
                  <a:srgbClr val="FF0000"/>
                </a:solidFill>
                <a:latin typeface="+mn-lt"/>
                <a:ea typeface="ＭＳ Ｐゴシック"/>
                <a:cs typeface="Times New Roman"/>
              </a:rPr>
              <a:t>Relationships with co-workers </a:t>
            </a:r>
            <a:endParaRPr lang="en-GB" sz="1600" dirty="0">
              <a:solidFill>
                <a:srgbClr val="FF0000"/>
              </a:solidFill>
              <a:latin typeface="+mn-lt"/>
              <a:ea typeface="Calibri"/>
              <a:cs typeface="Times New Roman"/>
            </a:endParaRPr>
          </a:p>
          <a:p>
            <a:pPr marL="342900" indent="-342900">
              <a:lnSpc>
                <a:spcPct val="115000"/>
              </a:lnSpc>
              <a:spcAft>
                <a:spcPts val="0"/>
              </a:spcAft>
              <a:buFont typeface="Symbol"/>
              <a:buChar char=""/>
              <a:defRPr/>
            </a:pPr>
            <a:r>
              <a:rPr lang="en-GB" sz="1600" dirty="0">
                <a:solidFill>
                  <a:srgbClr val="FF0000"/>
                </a:solidFill>
                <a:latin typeface="+mn-lt"/>
                <a:ea typeface="ＭＳ Ｐゴシック"/>
                <a:cs typeface="Times New Roman"/>
              </a:rPr>
              <a:t>Physical Environment </a:t>
            </a:r>
            <a:endParaRPr lang="en-GB" sz="1600" dirty="0">
              <a:solidFill>
                <a:srgbClr val="FF0000"/>
              </a:solidFill>
              <a:latin typeface="+mn-lt"/>
              <a:ea typeface="Calibri"/>
              <a:cs typeface="Times New Roman"/>
            </a:endParaRPr>
          </a:p>
          <a:p>
            <a:pPr marL="342900" indent="-342900">
              <a:lnSpc>
                <a:spcPct val="115000"/>
              </a:lnSpc>
              <a:spcAft>
                <a:spcPts val="0"/>
              </a:spcAft>
              <a:buFont typeface="Symbol"/>
              <a:buChar char=""/>
              <a:defRPr/>
            </a:pPr>
            <a:r>
              <a:rPr lang="en-GB" sz="1600" dirty="0">
                <a:solidFill>
                  <a:srgbClr val="FF0000"/>
                </a:solidFill>
                <a:latin typeface="+mn-lt"/>
                <a:ea typeface="ＭＳ Ｐゴシック"/>
                <a:cs typeface="Times New Roman"/>
              </a:rPr>
              <a:t>Supervision </a:t>
            </a:r>
            <a:endParaRPr lang="en-GB" sz="1600" dirty="0">
              <a:solidFill>
                <a:srgbClr val="FF0000"/>
              </a:solidFill>
              <a:latin typeface="+mn-lt"/>
              <a:ea typeface="Calibri"/>
              <a:cs typeface="Times New Roman"/>
            </a:endParaRPr>
          </a:p>
          <a:p>
            <a:pPr marL="342900" indent="-342900">
              <a:lnSpc>
                <a:spcPct val="115000"/>
              </a:lnSpc>
              <a:spcAft>
                <a:spcPts val="0"/>
              </a:spcAft>
              <a:buFont typeface="Symbol"/>
              <a:buChar char=""/>
              <a:defRPr/>
            </a:pPr>
            <a:r>
              <a:rPr lang="en-GB" sz="1600" dirty="0">
                <a:solidFill>
                  <a:srgbClr val="FF0000"/>
                </a:solidFill>
                <a:latin typeface="+mn-lt"/>
                <a:ea typeface="ＭＳ Ｐゴシック"/>
                <a:cs typeface="Times New Roman"/>
              </a:rPr>
              <a:t>Status </a:t>
            </a:r>
            <a:endParaRPr lang="en-GB" sz="1600" dirty="0">
              <a:solidFill>
                <a:srgbClr val="FF0000"/>
              </a:solidFill>
              <a:latin typeface="+mn-lt"/>
              <a:ea typeface="Calibri"/>
              <a:cs typeface="Times New Roman"/>
            </a:endParaRPr>
          </a:p>
          <a:p>
            <a:pPr marL="342900" indent="-342900">
              <a:lnSpc>
                <a:spcPct val="115000"/>
              </a:lnSpc>
              <a:spcAft>
                <a:spcPts val="0"/>
              </a:spcAft>
              <a:buFont typeface="Symbol"/>
              <a:buChar char=""/>
              <a:defRPr/>
            </a:pPr>
            <a:r>
              <a:rPr lang="en-GB" sz="1600" dirty="0">
                <a:solidFill>
                  <a:srgbClr val="FF0000"/>
                </a:solidFill>
                <a:latin typeface="+mn-lt"/>
                <a:ea typeface="ＭＳ Ｐゴシック"/>
                <a:cs typeface="Times New Roman"/>
              </a:rPr>
              <a:t>Job Security </a:t>
            </a:r>
            <a:endParaRPr lang="en-GB" sz="1600" dirty="0">
              <a:solidFill>
                <a:srgbClr val="FF0000"/>
              </a:solidFill>
              <a:latin typeface="+mn-lt"/>
              <a:ea typeface="Calibri"/>
              <a:cs typeface="Times New Roman"/>
            </a:endParaRPr>
          </a:p>
          <a:p>
            <a:pPr marL="342900" indent="-342900">
              <a:lnSpc>
                <a:spcPct val="115000"/>
              </a:lnSpc>
              <a:spcAft>
                <a:spcPts val="0"/>
              </a:spcAft>
              <a:buFont typeface="Symbol"/>
              <a:buChar char=""/>
              <a:defRPr/>
            </a:pPr>
            <a:r>
              <a:rPr lang="en-GB" sz="1600" dirty="0">
                <a:solidFill>
                  <a:srgbClr val="FF0000"/>
                </a:solidFill>
                <a:latin typeface="+mn-lt"/>
                <a:ea typeface="ＭＳ Ｐゴシック"/>
                <a:cs typeface="Times New Roman"/>
              </a:rPr>
              <a:t>Salary </a:t>
            </a:r>
            <a:endParaRPr lang="en-GB" sz="1600" dirty="0">
              <a:solidFill>
                <a:srgbClr val="FF0000"/>
              </a:solidFill>
              <a:latin typeface="+mn-lt"/>
              <a:ea typeface="Calibri"/>
              <a:cs typeface="Times New Roman"/>
            </a:endParaRPr>
          </a:p>
          <a:p>
            <a:pPr marL="342900" indent="-342900">
              <a:lnSpc>
                <a:spcPct val="115000"/>
              </a:lnSpc>
              <a:spcAft>
                <a:spcPts val="0"/>
              </a:spcAft>
              <a:buFont typeface="Symbol"/>
              <a:buChar char=""/>
              <a:defRPr/>
            </a:pPr>
            <a:r>
              <a:rPr lang="en-GB" sz="1600" dirty="0">
                <a:solidFill>
                  <a:srgbClr val="FF0000"/>
                </a:solidFill>
                <a:latin typeface="+mn-lt"/>
                <a:ea typeface="ＭＳ Ｐゴシック"/>
                <a:cs typeface="Times New Roman"/>
              </a:rPr>
              <a:t>Pay and Benefits </a:t>
            </a:r>
            <a:endParaRPr lang="en-GB" sz="1600" dirty="0">
              <a:solidFill>
                <a:srgbClr val="FF0000"/>
              </a:solidFill>
              <a:latin typeface="+mn-lt"/>
              <a:ea typeface="Calibri"/>
              <a:cs typeface="Times New Roman"/>
            </a:endParaRPr>
          </a:p>
        </p:txBody>
      </p:sp>
      <p:sp>
        <p:nvSpPr>
          <p:cNvPr id="7" name="Text Box 213"/>
          <p:cNvSpPr txBox="1">
            <a:spLocks noChangeArrowheads="1"/>
          </p:cNvSpPr>
          <p:nvPr/>
        </p:nvSpPr>
        <p:spPr bwMode="auto">
          <a:xfrm>
            <a:off x="5652120" y="3267121"/>
            <a:ext cx="3095575" cy="205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91440" bIns="91440" upright="1"/>
          <a:lstStyle/>
          <a:p>
            <a:pPr marL="342900" indent="-342900">
              <a:spcAft>
                <a:spcPts val="0"/>
              </a:spcAft>
              <a:buFont typeface="Symbol"/>
              <a:buChar char=""/>
              <a:defRPr/>
            </a:pPr>
            <a:r>
              <a:rPr lang="en-GB" sz="1600" b="1" dirty="0">
                <a:solidFill>
                  <a:srgbClr val="00B050"/>
                </a:solidFill>
                <a:latin typeface="+mn-lt"/>
                <a:ea typeface="Times New Roman"/>
              </a:rPr>
              <a:t>Achievement </a:t>
            </a:r>
          </a:p>
          <a:p>
            <a:pPr marL="342900" indent="-342900">
              <a:spcAft>
                <a:spcPts val="0"/>
              </a:spcAft>
              <a:buFont typeface="Symbol"/>
              <a:buChar char=""/>
              <a:defRPr/>
            </a:pPr>
            <a:r>
              <a:rPr lang="en-GB" sz="1600" b="1" dirty="0">
                <a:solidFill>
                  <a:srgbClr val="00B050"/>
                </a:solidFill>
                <a:latin typeface="+mn-lt"/>
                <a:ea typeface="Times New Roman"/>
              </a:rPr>
              <a:t>Recognition </a:t>
            </a:r>
          </a:p>
          <a:p>
            <a:pPr marL="342900" indent="-342900">
              <a:spcAft>
                <a:spcPts val="0"/>
              </a:spcAft>
              <a:buFont typeface="Symbol"/>
              <a:buChar char=""/>
              <a:defRPr/>
            </a:pPr>
            <a:r>
              <a:rPr lang="en-GB" sz="1600" b="1" dirty="0">
                <a:solidFill>
                  <a:srgbClr val="00B050"/>
                </a:solidFill>
                <a:latin typeface="+mn-lt"/>
                <a:ea typeface="Times New Roman"/>
              </a:rPr>
              <a:t>Work Itself </a:t>
            </a:r>
          </a:p>
          <a:p>
            <a:pPr marL="342900" indent="-342900">
              <a:spcAft>
                <a:spcPts val="0"/>
              </a:spcAft>
              <a:buFont typeface="Symbol"/>
              <a:buChar char=""/>
              <a:defRPr/>
            </a:pPr>
            <a:r>
              <a:rPr lang="en-GB" sz="1600" b="1" dirty="0">
                <a:solidFill>
                  <a:srgbClr val="00B050"/>
                </a:solidFill>
                <a:latin typeface="+mn-lt"/>
                <a:ea typeface="Times New Roman"/>
              </a:rPr>
              <a:t>Responsibility </a:t>
            </a:r>
          </a:p>
          <a:p>
            <a:pPr marL="342900" indent="-342900">
              <a:spcAft>
                <a:spcPts val="0"/>
              </a:spcAft>
              <a:buFont typeface="Symbol"/>
              <a:buChar char=""/>
              <a:defRPr/>
            </a:pPr>
            <a:r>
              <a:rPr lang="en-GB" sz="1600" b="1" dirty="0">
                <a:solidFill>
                  <a:srgbClr val="00B050"/>
                </a:solidFill>
                <a:latin typeface="+mn-lt"/>
                <a:ea typeface="Times New Roman"/>
              </a:rPr>
              <a:t>Advancement</a:t>
            </a:r>
          </a:p>
          <a:p>
            <a:pPr marL="342900" indent="-342900">
              <a:spcAft>
                <a:spcPts val="0"/>
              </a:spcAft>
              <a:buFont typeface="Symbol"/>
              <a:buChar char=""/>
              <a:defRPr/>
            </a:pPr>
            <a:r>
              <a:rPr lang="en-GB" sz="1600" b="1" dirty="0">
                <a:solidFill>
                  <a:srgbClr val="00B050"/>
                </a:solidFill>
                <a:latin typeface="+mn-lt"/>
                <a:ea typeface="Times New Roman"/>
              </a:rPr>
              <a:t>Personal Growth </a:t>
            </a:r>
          </a:p>
          <a:p>
            <a:pPr>
              <a:spcAft>
                <a:spcPts val="0"/>
              </a:spcAft>
              <a:defRPr/>
            </a:pPr>
            <a:r>
              <a:rPr lang="en-GB" sz="1600" b="1" dirty="0">
                <a:solidFill>
                  <a:srgbClr val="000099"/>
                </a:solidFill>
                <a:latin typeface="+mn-lt"/>
                <a:ea typeface="Times New Roman"/>
              </a:rPr>
              <a:t> </a:t>
            </a:r>
          </a:p>
          <a:p>
            <a:pPr>
              <a:spcAft>
                <a:spcPts val="0"/>
              </a:spcAft>
              <a:defRPr/>
            </a:pPr>
            <a:r>
              <a:rPr lang="en-GB" sz="1600" b="1" dirty="0">
                <a:latin typeface="Arial"/>
                <a:ea typeface="Times New Roman"/>
              </a:rPr>
              <a:t> </a:t>
            </a:r>
            <a:endParaRPr lang="en-GB" sz="1600" b="1" dirty="0">
              <a:latin typeface="Times New Roman"/>
              <a:ea typeface="Times New Roman"/>
            </a:endParaRPr>
          </a:p>
        </p:txBody>
      </p:sp>
    </p:spTree>
    <p:extLst>
      <p:ext uri="{BB962C8B-B14F-4D97-AF65-F5344CB8AC3E}">
        <p14:creationId xmlns:p14="http://schemas.microsoft.com/office/powerpoint/2010/main" val="378233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fade">
                                      <p:cBhvr>
                                        <p:cTn id="10" dur="500"/>
                                        <p:tgtEl>
                                          <p:spTgt spid="6">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Effect transition="in" filter="fade">
                                      <p:cBhvr>
                                        <p:cTn id="13" dur="500"/>
                                        <p:tgtEl>
                                          <p:spTgt spid="6">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
                                            <p:txEl>
                                              <p:pRg st="4" end="4"/>
                                            </p:txEl>
                                          </p:spTgt>
                                        </p:tgtEl>
                                        <p:attrNameLst>
                                          <p:attrName>style.visibility</p:attrName>
                                        </p:attrNameLst>
                                      </p:cBhvr>
                                      <p:to>
                                        <p:strVal val="visible"/>
                                      </p:to>
                                    </p:set>
                                    <p:animEffect transition="in" filter="fade">
                                      <p:cBhvr>
                                        <p:cTn id="16" dur="500"/>
                                        <p:tgtEl>
                                          <p:spTgt spid="6">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animEffect transition="in" filter="fade">
                                      <p:cBhvr>
                                        <p:cTn id="19" dur="500"/>
                                        <p:tgtEl>
                                          <p:spTgt spid="6">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500"/>
                                        <p:tgtEl>
                                          <p:spTgt spid="6">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6">
                                            <p:txEl>
                                              <p:pRg st="7" end="7"/>
                                            </p:txEl>
                                          </p:spTgt>
                                        </p:tgtEl>
                                        <p:attrNameLst>
                                          <p:attrName>style.visibility</p:attrName>
                                        </p:attrNameLst>
                                      </p:cBhvr>
                                      <p:to>
                                        <p:strVal val="visible"/>
                                      </p:to>
                                    </p:set>
                                    <p:animEffect transition="in" filter="fade">
                                      <p:cBhvr>
                                        <p:cTn id="25" dur="500"/>
                                        <p:tgtEl>
                                          <p:spTgt spid="6">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6">
                                            <p:txEl>
                                              <p:pRg st="8" end="8"/>
                                            </p:txEl>
                                          </p:spTgt>
                                        </p:tgtEl>
                                        <p:attrNameLst>
                                          <p:attrName>style.visibility</p:attrName>
                                        </p:attrNameLst>
                                      </p:cBhvr>
                                      <p:to>
                                        <p:strVal val="visible"/>
                                      </p:to>
                                    </p:set>
                                    <p:animEffect transition="in" filter="fade">
                                      <p:cBhvr>
                                        <p:cTn id="28" dur="500"/>
                                        <p:tgtEl>
                                          <p:spTgt spid="6">
                                            <p:txEl>
                                              <p:pRg st="8" end="8"/>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7">
                                            <p:txEl>
                                              <p:pRg st="0" end="0"/>
                                            </p:txEl>
                                          </p:spTgt>
                                        </p:tgtEl>
                                        <p:attrNameLst>
                                          <p:attrName>style.visibility</p:attrName>
                                        </p:attrNameLst>
                                      </p:cBhvr>
                                      <p:to>
                                        <p:strVal val="visible"/>
                                      </p:to>
                                    </p:set>
                                    <p:animEffect transition="in" filter="fade">
                                      <p:cBhvr>
                                        <p:cTn id="33" dur="500"/>
                                        <p:tgtEl>
                                          <p:spTgt spid="7">
                                            <p:txEl>
                                              <p:pRg st="0" end="0"/>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7">
                                            <p:txEl>
                                              <p:pRg st="1" end="1"/>
                                            </p:txEl>
                                          </p:spTgt>
                                        </p:tgtEl>
                                        <p:attrNameLst>
                                          <p:attrName>style.visibility</p:attrName>
                                        </p:attrNameLst>
                                      </p:cBhvr>
                                      <p:to>
                                        <p:strVal val="visible"/>
                                      </p:to>
                                    </p:set>
                                    <p:animEffect transition="in" filter="fade">
                                      <p:cBhvr>
                                        <p:cTn id="36" dur="500"/>
                                        <p:tgtEl>
                                          <p:spTgt spid="7">
                                            <p:txEl>
                                              <p:pRg st="1" end="1"/>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7">
                                            <p:txEl>
                                              <p:pRg st="2" end="2"/>
                                            </p:txEl>
                                          </p:spTgt>
                                        </p:tgtEl>
                                        <p:attrNameLst>
                                          <p:attrName>style.visibility</p:attrName>
                                        </p:attrNameLst>
                                      </p:cBhvr>
                                      <p:to>
                                        <p:strVal val="visible"/>
                                      </p:to>
                                    </p:set>
                                    <p:animEffect transition="in" filter="fade">
                                      <p:cBhvr>
                                        <p:cTn id="39" dur="500"/>
                                        <p:tgtEl>
                                          <p:spTgt spid="7">
                                            <p:txEl>
                                              <p:pRg st="2" end="2"/>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7">
                                            <p:txEl>
                                              <p:pRg st="3" end="3"/>
                                            </p:txEl>
                                          </p:spTgt>
                                        </p:tgtEl>
                                        <p:attrNameLst>
                                          <p:attrName>style.visibility</p:attrName>
                                        </p:attrNameLst>
                                      </p:cBhvr>
                                      <p:to>
                                        <p:strVal val="visible"/>
                                      </p:to>
                                    </p:set>
                                    <p:animEffect transition="in" filter="fade">
                                      <p:cBhvr>
                                        <p:cTn id="42" dur="500"/>
                                        <p:tgtEl>
                                          <p:spTgt spid="7">
                                            <p:txEl>
                                              <p:pRg st="3" end="3"/>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4" end="4"/>
                                            </p:txEl>
                                          </p:spTgt>
                                        </p:tgtEl>
                                        <p:attrNameLst>
                                          <p:attrName>style.visibility</p:attrName>
                                        </p:attrNameLst>
                                      </p:cBhvr>
                                      <p:to>
                                        <p:strVal val="visible"/>
                                      </p:to>
                                    </p:set>
                                    <p:animEffect transition="in" filter="fade">
                                      <p:cBhvr>
                                        <p:cTn id="45" dur="500"/>
                                        <p:tgtEl>
                                          <p:spTgt spid="7">
                                            <p:txEl>
                                              <p:pRg st="4" end="4"/>
                                            </p:txEl>
                                          </p:spTgt>
                                        </p:tgtEl>
                                      </p:cBhvr>
                                    </p:animEffect>
                                  </p:childTnLst>
                                </p:cTn>
                              </p:par>
                              <p:par>
                                <p:cTn id="46" presetID="10" presetClass="entr" presetSubtype="0" fill="hold" nodeType="withEffect">
                                  <p:stCondLst>
                                    <p:cond delay="0"/>
                                  </p:stCondLst>
                                  <p:childTnLst>
                                    <p:set>
                                      <p:cBhvr>
                                        <p:cTn id="47" dur="1" fill="hold">
                                          <p:stCondLst>
                                            <p:cond delay="0"/>
                                          </p:stCondLst>
                                        </p:cTn>
                                        <p:tgtEl>
                                          <p:spTgt spid="7">
                                            <p:txEl>
                                              <p:pRg st="5" end="5"/>
                                            </p:txEl>
                                          </p:spTgt>
                                        </p:tgtEl>
                                        <p:attrNameLst>
                                          <p:attrName>style.visibility</p:attrName>
                                        </p:attrNameLst>
                                      </p:cBhvr>
                                      <p:to>
                                        <p:strVal val="visible"/>
                                      </p:to>
                                    </p:set>
                                    <p:animEffect transition="in" filter="fade">
                                      <p:cBhvr>
                                        <p:cTn id="48" dur="500"/>
                                        <p:tgtEl>
                                          <p:spTgt spid="7">
                                            <p:txEl>
                                              <p:pRg st="5" end="5"/>
                                            </p:txEl>
                                          </p:spTgt>
                                        </p:tgtEl>
                                      </p:cBhvr>
                                    </p:animEffect>
                                  </p:childTnLst>
                                </p:cTn>
                              </p:par>
                              <p:par>
                                <p:cTn id="49" presetID="10" presetClass="entr" presetSubtype="0" fill="hold" nodeType="withEffect">
                                  <p:stCondLst>
                                    <p:cond delay="0"/>
                                  </p:stCondLst>
                                  <p:childTnLst>
                                    <p:set>
                                      <p:cBhvr>
                                        <p:cTn id="50" dur="1" fill="hold">
                                          <p:stCondLst>
                                            <p:cond delay="0"/>
                                          </p:stCondLst>
                                        </p:cTn>
                                        <p:tgtEl>
                                          <p:spTgt spid="7">
                                            <p:txEl>
                                              <p:pRg st="6" end="6"/>
                                            </p:txEl>
                                          </p:spTgt>
                                        </p:tgtEl>
                                        <p:attrNameLst>
                                          <p:attrName>style.visibility</p:attrName>
                                        </p:attrNameLst>
                                      </p:cBhvr>
                                      <p:to>
                                        <p:strVal val="visible"/>
                                      </p:to>
                                    </p:set>
                                    <p:animEffect transition="in" filter="fade">
                                      <p:cBhvr>
                                        <p:cTn id="51"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4" name="Straight Connector 43"/>
          <p:cNvCxnSpPr/>
          <p:nvPr/>
        </p:nvCxnSpPr>
        <p:spPr>
          <a:xfrm flipV="1">
            <a:off x="3708400" y="1773238"/>
            <a:ext cx="792163" cy="719137"/>
          </a:xfrm>
          <a:prstGeom prst="line">
            <a:avLst/>
          </a:prstGeom>
          <a:ln>
            <a:solidFill>
              <a:srgbClr val="7DABF7"/>
            </a:solidFill>
          </a:ln>
        </p:spPr>
        <p:style>
          <a:lnRef idx="1">
            <a:schemeClr val="accent1"/>
          </a:lnRef>
          <a:fillRef idx="0">
            <a:schemeClr val="accent1"/>
          </a:fillRef>
          <a:effectRef idx="0">
            <a:schemeClr val="accent1"/>
          </a:effectRef>
          <a:fontRef idx="minor">
            <a:schemeClr val="tx1"/>
          </a:fontRef>
        </p:style>
      </p:cxnSp>
      <p:sp>
        <p:nvSpPr>
          <p:cNvPr id="87042"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5160B0F-2244-3243-AF87-581D5228F39C}" type="slidenum">
              <a:rPr lang="en-GB" sz="1200">
                <a:solidFill>
                  <a:srgbClr val="000099"/>
                </a:solidFill>
              </a:rPr>
              <a:pPr eaLnBrk="1" hangingPunct="1"/>
              <a:t>19</a:t>
            </a:fld>
            <a:endParaRPr lang="en-GB" sz="1200">
              <a:solidFill>
                <a:srgbClr val="000099"/>
              </a:solidFill>
            </a:endParaRPr>
          </a:p>
        </p:txBody>
      </p:sp>
      <p:grpSp>
        <p:nvGrpSpPr>
          <p:cNvPr id="87043" name="Group 4"/>
          <p:cNvGrpSpPr>
            <a:grpSpLocks/>
          </p:cNvGrpSpPr>
          <p:nvPr/>
        </p:nvGrpSpPr>
        <p:grpSpPr bwMode="auto">
          <a:xfrm>
            <a:off x="298375" y="332656"/>
            <a:ext cx="8666113" cy="5184874"/>
            <a:chOff x="-99774" y="208272"/>
            <a:chExt cx="10176297" cy="7811685"/>
          </a:xfrm>
        </p:grpSpPr>
        <p:grpSp>
          <p:nvGrpSpPr>
            <p:cNvPr id="87044" name="Group 5"/>
            <p:cNvGrpSpPr>
              <a:grpSpLocks/>
            </p:cNvGrpSpPr>
            <p:nvPr/>
          </p:nvGrpSpPr>
          <p:grpSpPr bwMode="auto">
            <a:xfrm>
              <a:off x="2520636" y="3441210"/>
              <a:ext cx="7555887" cy="4040659"/>
              <a:chOff x="2304246" y="3274274"/>
              <a:chExt cx="7555887" cy="4040659"/>
            </a:xfrm>
          </p:grpSpPr>
          <p:grpSp>
            <p:nvGrpSpPr>
              <p:cNvPr id="87070" name="Group 32"/>
              <p:cNvGrpSpPr>
                <a:grpSpLocks/>
              </p:cNvGrpSpPr>
              <p:nvPr/>
            </p:nvGrpSpPr>
            <p:grpSpPr bwMode="auto">
              <a:xfrm>
                <a:off x="2304246" y="3274274"/>
                <a:ext cx="7555887" cy="4040659"/>
                <a:chOff x="2304246" y="3274274"/>
                <a:chExt cx="7555887" cy="4040659"/>
              </a:xfrm>
            </p:grpSpPr>
            <p:pic>
              <p:nvPicPr>
                <p:cNvPr id="87079" name="Picture 4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4246" y="3274274"/>
                  <a:ext cx="7555887" cy="404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Freeform 42"/>
                <p:cNvSpPr/>
                <p:nvPr/>
              </p:nvSpPr>
              <p:spPr>
                <a:xfrm>
                  <a:off x="6567418" y="4653383"/>
                  <a:ext cx="2806355" cy="1484565"/>
                </a:xfrm>
                <a:custGeom>
                  <a:avLst/>
                  <a:gdLst>
                    <a:gd name="connsiteX0" fmla="*/ 882869 w 2806262"/>
                    <a:gd name="connsiteY0" fmla="*/ 17151 h 1483344"/>
                    <a:gd name="connsiteX1" fmla="*/ 409903 w 2806262"/>
                    <a:gd name="connsiteY1" fmla="*/ 32916 h 1483344"/>
                    <a:gd name="connsiteX2" fmla="*/ 315310 w 2806262"/>
                    <a:gd name="connsiteY2" fmla="*/ 111744 h 1483344"/>
                    <a:gd name="connsiteX3" fmla="*/ 173421 w 2806262"/>
                    <a:gd name="connsiteY3" fmla="*/ 190571 h 1483344"/>
                    <a:gd name="connsiteX4" fmla="*/ 126124 w 2806262"/>
                    <a:gd name="connsiteY4" fmla="*/ 237868 h 1483344"/>
                    <a:gd name="connsiteX5" fmla="*/ 78828 w 2806262"/>
                    <a:gd name="connsiteY5" fmla="*/ 269399 h 1483344"/>
                    <a:gd name="connsiteX6" fmla="*/ 47297 w 2806262"/>
                    <a:gd name="connsiteY6" fmla="*/ 316696 h 1483344"/>
                    <a:gd name="connsiteX7" fmla="*/ 15765 w 2806262"/>
                    <a:gd name="connsiteY7" fmla="*/ 348227 h 1483344"/>
                    <a:gd name="connsiteX8" fmla="*/ 0 w 2806262"/>
                    <a:gd name="connsiteY8" fmla="*/ 395523 h 1483344"/>
                    <a:gd name="connsiteX9" fmla="*/ 110359 w 2806262"/>
                    <a:gd name="connsiteY9" fmla="*/ 474351 h 1483344"/>
                    <a:gd name="connsiteX10" fmla="*/ 157655 w 2806262"/>
                    <a:gd name="connsiteY10" fmla="*/ 490116 h 1483344"/>
                    <a:gd name="connsiteX11" fmla="*/ 252248 w 2806262"/>
                    <a:gd name="connsiteY11" fmla="*/ 505882 h 1483344"/>
                    <a:gd name="connsiteX12" fmla="*/ 394138 w 2806262"/>
                    <a:gd name="connsiteY12" fmla="*/ 521647 h 1483344"/>
                    <a:gd name="connsiteX13" fmla="*/ 488731 w 2806262"/>
                    <a:gd name="connsiteY13" fmla="*/ 537413 h 1483344"/>
                    <a:gd name="connsiteX14" fmla="*/ 693683 w 2806262"/>
                    <a:gd name="connsiteY14" fmla="*/ 584709 h 1483344"/>
                    <a:gd name="connsiteX15" fmla="*/ 788276 w 2806262"/>
                    <a:gd name="connsiteY15" fmla="*/ 647771 h 1483344"/>
                    <a:gd name="connsiteX16" fmla="*/ 835572 w 2806262"/>
                    <a:gd name="connsiteY16" fmla="*/ 663537 h 1483344"/>
                    <a:gd name="connsiteX17" fmla="*/ 961697 w 2806262"/>
                    <a:gd name="connsiteY17" fmla="*/ 758130 h 1483344"/>
                    <a:gd name="connsiteX18" fmla="*/ 993228 w 2806262"/>
                    <a:gd name="connsiteY18" fmla="*/ 805427 h 1483344"/>
                    <a:gd name="connsiteX19" fmla="*/ 1056290 w 2806262"/>
                    <a:gd name="connsiteY19" fmla="*/ 884254 h 1483344"/>
                    <a:gd name="connsiteX20" fmla="*/ 1072055 w 2806262"/>
                    <a:gd name="connsiteY20" fmla="*/ 931551 h 1483344"/>
                    <a:gd name="connsiteX21" fmla="*/ 1103586 w 2806262"/>
                    <a:gd name="connsiteY21" fmla="*/ 978847 h 1483344"/>
                    <a:gd name="connsiteX22" fmla="*/ 1135117 w 2806262"/>
                    <a:gd name="connsiteY22" fmla="*/ 1073440 h 1483344"/>
                    <a:gd name="connsiteX23" fmla="*/ 1166648 w 2806262"/>
                    <a:gd name="connsiteY23" fmla="*/ 1168034 h 1483344"/>
                    <a:gd name="connsiteX24" fmla="*/ 1182414 w 2806262"/>
                    <a:gd name="connsiteY24" fmla="*/ 1231096 h 1483344"/>
                    <a:gd name="connsiteX25" fmla="*/ 1213945 w 2806262"/>
                    <a:gd name="connsiteY25" fmla="*/ 1325689 h 1483344"/>
                    <a:gd name="connsiteX26" fmla="*/ 1229710 w 2806262"/>
                    <a:gd name="connsiteY26" fmla="*/ 1372985 h 1483344"/>
                    <a:gd name="connsiteX27" fmla="*/ 1355834 w 2806262"/>
                    <a:gd name="connsiteY27" fmla="*/ 1451813 h 1483344"/>
                    <a:gd name="connsiteX28" fmla="*/ 1403131 w 2806262"/>
                    <a:gd name="connsiteY28" fmla="*/ 1467578 h 1483344"/>
                    <a:gd name="connsiteX29" fmla="*/ 1450428 w 2806262"/>
                    <a:gd name="connsiteY29" fmla="*/ 1483344 h 1483344"/>
                    <a:gd name="connsiteX30" fmla="*/ 1608083 w 2806262"/>
                    <a:gd name="connsiteY30" fmla="*/ 1467578 h 1483344"/>
                    <a:gd name="connsiteX31" fmla="*/ 1702676 w 2806262"/>
                    <a:gd name="connsiteY31" fmla="*/ 1436047 h 1483344"/>
                    <a:gd name="connsiteX32" fmla="*/ 2758965 w 2806262"/>
                    <a:gd name="connsiteY32" fmla="*/ 1404516 h 1483344"/>
                    <a:gd name="connsiteX33" fmla="*/ 2790497 w 2806262"/>
                    <a:gd name="connsiteY33" fmla="*/ 1372985 h 1483344"/>
                    <a:gd name="connsiteX34" fmla="*/ 2806262 w 2806262"/>
                    <a:gd name="connsiteY34" fmla="*/ 1325689 h 1483344"/>
                    <a:gd name="connsiteX35" fmla="*/ 2758965 w 2806262"/>
                    <a:gd name="connsiteY35" fmla="*/ 1199565 h 1483344"/>
                    <a:gd name="connsiteX36" fmla="*/ 2711669 w 2806262"/>
                    <a:gd name="connsiteY36" fmla="*/ 1183799 h 1483344"/>
                    <a:gd name="connsiteX37" fmla="*/ 2695903 w 2806262"/>
                    <a:gd name="connsiteY37" fmla="*/ 1136502 h 1483344"/>
                    <a:gd name="connsiteX38" fmla="*/ 2601310 w 2806262"/>
                    <a:gd name="connsiteY38" fmla="*/ 1089206 h 1483344"/>
                    <a:gd name="connsiteX39" fmla="*/ 2569779 w 2806262"/>
                    <a:gd name="connsiteY39" fmla="*/ 1041909 h 1483344"/>
                    <a:gd name="connsiteX40" fmla="*/ 2475186 w 2806262"/>
                    <a:gd name="connsiteY40" fmla="*/ 978847 h 1483344"/>
                    <a:gd name="connsiteX41" fmla="*/ 2364828 w 2806262"/>
                    <a:gd name="connsiteY41" fmla="*/ 852723 h 1483344"/>
                    <a:gd name="connsiteX42" fmla="*/ 2333297 w 2806262"/>
                    <a:gd name="connsiteY42" fmla="*/ 805427 h 1483344"/>
                    <a:gd name="connsiteX43" fmla="*/ 2286000 w 2806262"/>
                    <a:gd name="connsiteY43" fmla="*/ 789661 h 1483344"/>
                    <a:gd name="connsiteX44" fmla="*/ 2191407 w 2806262"/>
                    <a:gd name="connsiteY44" fmla="*/ 726599 h 1483344"/>
                    <a:gd name="connsiteX45" fmla="*/ 2144110 w 2806262"/>
                    <a:gd name="connsiteY45" fmla="*/ 695068 h 1483344"/>
                    <a:gd name="connsiteX46" fmla="*/ 2096814 w 2806262"/>
                    <a:gd name="connsiteY46" fmla="*/ 663537 h 1483344"/>
                    <a:gd name="connsiteX47" fmla="*/ 2049517 w 2806262"/>
                    <a:gd name="connsiteY47" fmla="*/ 616240 h 1483344"/>
                    <a:gd name="connsiteX48" fmla="*/ 1954924 w 2806262"/>
                    <a:gd name="connsiteY48" fmla="*/ 553178 h 1483344"/>
                    <a:gd name="connsiteX49" fmla="*/ 1907628 w 2806262"/>
                    <a:gd name="connsiteY49" fmla="*/ 521647 h 1483344"/>
                    <a:gd name="connsiteX50" fmla="*/ 1860331 w 2806262"/>
                    <a:gd name="connsiteY50" fmla="*/ 490116 h 1483344"/>
                    <a:gd name="connsiteX51" fmla="*/ 1813034 w 2806262"/>
                    <a:gd name="connsiteY51" fmla="*/ 458585 h 1483344"/>
                    <a:gd name="connsiteX52" fmla="*/ 1718441 w 2806262"/>
                    <a:gd name="connsiteY52" fmla="*/ 427054 h 1483344"/>
                    <a:gd name="connsiteX53" fmla="*/ 1671145 w 2806262"/>
                    <a:gd name="connsiteY53" fmla="*/ 395523 h 1483344"/>
                    <a:gd name="connsiteX54" fmla="*/ 1623848 w 2806262"/>
                    <a:gd name="connsiteY54" fmla="*/ 348227 h 1483344"/>
                    <a:gd name="connsiteX55" fmla="*/ 1576552 w 2806262"/>
                    <a:gd name="connsiteY55" fmla="*/ 332461 h 1483344"/>
                    <a:gd name="connsiteX56" fmla="*/ 1481959 w 2806262"/>
                    <a:gd name="connsiteY56" fmla="*/ 269399 h 1483344"/>
                    <a:gd name="connsiteX57" fmla="*/ 1198179 w 2806262"/>
                    <a:gd name="connsiteY57" fmla="*/ 174806 h 1483344"/>
                    <a:gd name="connsiteX58" fmla="*/ 1103586 w 2806262"/>
                    <a:gd name="connsiteY58" fmla="*/ 143275 h 1483344"/>
                    <a:gd name="connsiteX59" fmla="*/ 1056290 w 2806262"/>
                    <a:gd name="connsiteY59" fmla="*/ 127509 h 1483344"/>
                    <a:gd name="connsiteX60" fmla="*/ 977462 w 2806262"/>
                    <a:gd name="connsiteY60" fmla="*/ 64447 h 1483344"/>
                    <a:gd name="connsiteX61" fmla="*/ 945931 w 2806262"/>
                    <a:gd name="connsiteY61" fmla="*/ 17151 h 1483344"/>
                    <a:gd name="connsiteX62" fmla="*/ 819807 w 2806262"/>
                    <a:gd name="connsiteY62" fmla="*/ 1385 h 1483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806262" h="1483344">
                      <a:moveTo>
                        <a:pt x="882869" y="17151"/>
                      </a:moveTo>
                      <a:cubicBezTo>
                        <a:pt x="725214" y="22406"/>
                        <a:pt x="566998" y="18635"/>
                        <a:pt x="409903" y="32916"/>
                      </a:cubicBezTo>
                      <a:cubicBezTo>
                        <a:pt x="382564" y="35401"/>
                        <a:pt x="330691" y="99781"/>
                        <a:pt x="315310" y="111744"/>
                      </a:cubicBezTo>
                      <a:cubicBezTo>
                        <a:pt x="233995" y="174989"/>
                        <a:pt x="244782" y="166785"/>
                        <a:pt x="173421" y="190571"/>
                      </a:cubicBezTo>
                      <a:cubicBezTo>
                        <a:pt x="157655" y="206337"/>
                        <a:pt x="143252" y="223594"/>
                        <a:pt x="126124" y="237868"/>
                      </a:cubicBezTo>
                      <a:cubicBezTo>
                        <a:pt x="111568" y="249998"/>
                        <a:pt x="92226" y="256001"/>
                        <a:pt x="78828" y="269399"/>
                      </a:cubicBezTo>
                      <a:cubicBezTo>
                        <a:pt x="65430" y="282797"/>
                        <a:pt x="59134" y="301900"/>
                        <a:pt x="47297" y="316696"/>
                      </a:cubicBezTo>
                      <a:cubicBezTo>
                        <a:pt x="38011" y="328303"/>
                        <a:pt x="26276" y="337717"/>
                        <a:pt x="15765" y="348227"/>
                      </a:cubicBezTo>
                      <a:cubicBezTo>
                        <a:pt x="10510" y="363992"/>
                        <a:pt x="0" y="378905"/>
                        <a:pt x="0" y="395523"/>
                      </a:cubicBezTo>
                      <a:cubicBezTo>
                        <a:pt x="0" y="465593"/>
                        <a:pt x="52550" y="455081"/>
                        <a:pt x="110359" y="474351"/>
                      </a:cubicBezTo>
                      <a:cubicBezTo>
                        <a:pt x="126124" y="479606"/>
                        <a:pt x="141263" y="487384"/>
                        <a:pt x="157655" y="490116"/>
                      </a:cubicBezTo>
                      <a:cubicBezTo>
                        <a:pt x="189186" y="495371"/>
                        <a:pt x="220562" y="501657"/>
                        <a:pt x="252248" y="505882"/>
                      </a:cubicBezTo>
                      <a:cubicBezTo>
                        <a:pt x="299418" y="512171"/>
                        <a:pt x="346968" y="515358"/>
                        <a:pt x="394138" y="521647"/>
                      </a:cubicBezTo>
                      <a:cubicBezTo>
                        <a:pt x="425824" y="525872"/>
                        <a:pt x="457313" y="531522"/>
                        <a:pt x="488731" y="537413"/>
                      </a:cubicBezTo>
                      <a:cubicBezTo>
                        <a:pt x="647772" y="567234"/>
                        <a:pt x="600167" y="553538"/>
                        <a:pt x="693683" y="584709"/>
                      </a:cubicBezTo>
                      <a:cubicBezTo>
                        <a:pt x="725214" y="605730"/>
                        <a:pt x="752325" y="635787"/>
                        <a:pt x="788276" y="647771"/>
                      </a:cubicBezTo>
                      <a:cubicBezTo>
                        <a:pt x="804041" y="653026"/>
                        <a:pt x="821045" y="655466"/>
                        <a:pt x="835572" y="663537"/>
                      </a:cubicBezTo>
                      <a:cubicBezTo>
                        <a:pt x="871879" y="683708"/>
                        <a:pt x="931081" y="719861"/>
                        <a:pt x="961697" y="758130"/>
                      </a:cubicBezTo>
                      <a:cubicBezTo>
                        <a:pt x="973534" y="772926"/>
                        <a:pt x="982718" y="789661"/>
                        <a:pt x="993228" y="805427"/>
                      </a:cubicBezTo>
                      <a:cubicBezTo>
                        <a:pt x="1032854" y="924308"/>
                        <a:pt x="974791" y="782380"/>
                        <a:pt x="1056290" y="884254"/>
                      </a:cubicBezTo>
                      <a:cubicBezTo>
                        <a:pt x="1066671" y="897231"/>
                        <a:pt x="1064623" y="916687"/>
                        <a:pt x="1072055" y="931551"/>
                      </a:cubicBezTo>
                      <a:cubicBezTo>
                        <a:pt x="1080529" y="948498"/>
                        <a:pt x="1095891" y="961532"/>
                        <a:pt x="1103586" y="978847"/>
                      </a:cubicBezTo>
                      <a:cubicBezTo>
                        <a:pt x="1117085" y="1009219"/>
                        <a:pt x="1124607" y="1041909"/>
                        <a:pt x="1135117" y="1073440"/>
                      </a:cubicBezTo>
                      <a:lnTo>
                        <a:pt x="1166648" y="1168034"/>
                      </a:lnTo>
                      <a:cubicBezTo>
                        <a:pt x="1171903" y="1189055"/>
                        <a:pt x="1176188" y="1210342"/>
                        <a:pt x="1182414" y="1231096"/>
                      </a:cubicBezTo>
                      <a:cubicBezTo>
                        <a:pt x="1191965" y="1262931"/>
                        <a:pt x="1203435" y="1294158"/>
                        <a:pt x="1213945" y="1325689"/>
                      </a:cubicBezTo>
                      <a:cubicBezTo>
                        <a:pt x="1219200" y="1341454"/>
                        <a:pt x="1220492" y="1359158"/>
                        <a:pt x="1229710" y="1372985"/>
                      </a:cubicBezTo>
                      <a:cubicBezTo>
                        <a:pt x="1279677" y="1447936"/>
                        <a:pt x="1243266" y="1414291"/>
                        <a:pt x="1355834" y="1451813"/>
                      </a:cubicBezTo>
                      <a:lnTo>
                        <a:pt x="1403131" y="1467578"/>
                      </a:lnTo>
                      <a:lnTo>
                        <a:pt x="1450428" y="1483344"/>
                      </a:lnTo>
                      <a:cubicBezTo>
                        <a:pt x="1502980" y="1478089"/>
                        <a:pt x="1556174" y="1477311"/>
                        <a:pt x="1608083" y="1467578"/>
                      </a:cubicBezTo>
                      <a:cubicBezTo>
                        <a:pt x="1640750" y="1461453"/>
                        <a:pt x="1669537" y="1438596"/>
                        <a:pt x="1702676" y="1436047"/>
                      </a:cubicBezTo>
                      <a:cubicBezTo>
                        <a:pt x="2190620" y="1398514"/>
                        <a:pt x="1839121" y="1421551"/>
                        <a:pt x="2758965" y="1404516"/>
                      </a:cubicBezTo>
                      <a:cubicBezTo>
                        <a:pt x="2769476" y="1394006"/>
                        <a:pt x="2782849" y="1385731"/>
                        <a:pt x="2790497" y="1372985"/>
                      </a:cubicBezTo>
                      <a:cubicBezTo>
                        <a:pt x="2799047" y="1358735"/>
                        <a:pt x="2806262" y="1342307"/>
                        <a:pt x="2806262" y="1325689"/>
                      </a:cubicBezTo>
                      <a:cubicBezTo>
                        <a:pt x="2806262" y="1273924"/>
                        <a:pt x="2804634" y="1226966"/>
                        <a:pt x="2758965" y="1199565"/>
                      </a:cubicBezTo>
                      <a:cubicBezTo>
                        <a:pt x="2744715" y="1191015"/>
                        <a:pt x="2727434" y="1189054"/>
                        <a:pt x="2711669" y="1183799"/>
                      </a:cubicBezTo>
                      <a:cubicBezTo>
                        <a:pt x="2706414" y="1168033"/>
                        <a:pt x="2706284" y="1149479"/>
                        <a:pt x="2695903" y="1136502"/>
                      </a:cubicBezTo>
                      <a:cubicBezTo>
                        <a:pt x="2673675" y="1108717"/>
                        <a:pt x="2632468" y="1099592"/>
                        <a:pt x="2601310" y="1089206"/>
                      </a:cubicBezTo>
                      <a:cubicBezTo>
                        <a:pt x="2590800" y="1073440"/>
                        <a:pt x="2584039" y="1054386"/>
                        <a:pt x="2569779" y="1041909"/>
                      </a:cubicBezTo>
                      <a:cubicBezTo>
                        <a:pt x="2541260" y="1016955"/>
                        <a:pt x="2475186" y="978847"/>
                        <a:pt x="2475186" y="978847"/>
                      </a:cubicBezTo>
                      <a:cubicBezTo>
                        <a:pt x="2401614" y="868489"/>
                        <a:pt x="2443655" y="905275"/>
                        <a:pt x="2364828" y="852723"/>
                      </a:cubicBezTo>
                      <a:cubicBezTo>
                        <a:pt x="2354318" y="836958"/>
                        <a:pt x="2348093" y="817263"/>
                        <a:pt x="2333297" y="805427"/>
                      </a:cubicBezTo>
                      <a:cubicBezTo>
                        <a:pt x="2320320" y="795046"/>
                        <a:pt x="2300527" y="797732"/>
                        <a:pt x="2286000" y="789661"/>
                      </a:cubicBezTo>
                      <a:cubicBezTo>
                        <a:pt x="2252873" y="771257"/>
                        <a:pt x="2222938" y="747620"/>
                        <a:pt x="2191407" y="726599"/>
                      </a:cubicBezTo>
                      <a:lnTo>
                        <a:pt x="2144110" y="695068"/>
                      </a:lnTo>
                      <a:cubicBezTo>
                        <a:pt x="2128345" y="684558"/>
                        <a:pt x="2110212" y="676935"/>
                        <a:pt x="2096814" y="663537"/>
                      </a:cubicBezTo>
                      <a:cubicBezTo>
                        <a:pt x="2081048" y="647771"/>
                        <a:pt x="2067116" y="629928"/>
                        <a:pt x="2049517" y="616240"/>
                      </a:cubicBezTo>
                      <a:cubicBezTo>
                        <a:pt x="2019604" y="592974"/>
                        <a:pt x="1986455" y="574199"/>
                        <a:pt x="1954924" y="553178"/>
                      </a:cubicBezTo>
                      <a:lnTo>
                        <a:pt x="1907628" y="521647"/>
                      </a:lnTo>
                      <a:lnTo>
                        <a:pt x="1860331" y="490116"/>
                      </a:lnTo>
                      <a:cubicBezTo>
                        <a:pt x="1844565" y="479606"/>
                        <a:pt x="1831010" y="464577"/>
                        <a:pt x="1813034" y="458585"/>
                      </a:cubicBezTo>
                      <a:cubicBezTo>
                        <a:pt x="1781503" y="448075"/>
                        <a:pt x="1746095" y="445490"/>
                        <a:pt x="1718441" y="427054"/>
                      </a:cubicBezTo>
                      <a:cubicBezTo>
                        <a:pt x="1702676" y="416544"/>
                        <a:pt x="1685701" y="407653"/>
                        <a:pt x="1671145" y="395523"/>
                      </a:cubicBezTo>
                      <a:cubicBezTo>
                        <a:pt x="1654017" y="381250"/>
                        <a:pt x="1642399" y="360594"/>
                        <a:pt x="1623848" y="348227"/>
                      </a:cubicBezTo>
                      <a:cubicBezTo>
                        <a:pt x="1610021" y="339009"/>
                        <a:pt x="1591079" y="340532"/>
                        <a:pt x="1576552" y="332461"/>
                      </a:cubicBezTo>
                      <a:cubicBezTo>
                        <a:pt x="1543425" y="314057"/>
                        <a:pt x="1517910" y="281383"/>
                        <a:pt x="1481959" y="269399"/>
                      </a:cubicBezTo>
                      <a:lnTo>
                        <a:pt x="1198179" y="174806"/>
                      </a:lnTo>
                      <a:lnTo>
                        <a:pt x="1103586" y="143275"/>
                      </a:lnTo>
                      <a:lnTo>
                        <a:pt x="1056290" y="127509"/>
                      </a:lnTo>
                      <a:cubicBezTo>
                        <a:pt x="965928" y="-8033"/>
                        <a:pt x="1086249" y="151476"/>
                        <a:pt x="977462" y="64447"/>
                      </a:cubicBezTo>
                      <a:cubicBezTo>
                        <a:pt x="962666" y="52611"/>
                        <a:pt x="960727" y="28987"/>
                        <a:pt x="945931" y="17151"/>
                      </a:cubicBezTo>
                      <a:cubicBezTo>
                        <a:pt x="915837" y="-6924"/>
                        <a:pt x="848640" y="1385"/>
                        <a:pt x="819807" y="1385"/>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15000"/>
                    </a:lnSpc>
                    <a:spcAft>
                      <a:spcPts val="1000"/>
                    </a:spcAft>
                    <a:defRPr/>
                  </a:pPr>
                  <a:r>
                    <a:rPr lang="en-GB" sz="1000">
                      <a:solidFill>
                        <a:srgbClr val="000099"/>
                      </a:solidFill>
                      <a:latin typeface="Arial"/>
                      <a:ea typeface="Times New Roman"/>
                      <a:cs typeface="Times New Roman"/>
                    </a:rPr>
                    <a:t> </a:t>
                  </a:r>
                  <a:endParaRPr lang="en-GB" sz="1100">
                    <a:solidFill>
                      <a:srgbClr val="000099"/>
                    </a:solidFill>
                    <a:ea typeface="Calibri"/>
                    <a:cs typeface="Times New Roman"/>
                  </a:endParaRPr>
                </a:p>
              </p:txBody>
            </p:sp>
          </p:grpSp>
          <p:grpSp>
            <p:nvGrpSpPr>
              <p:cNvPr id="87071" name="Group 33"/>
              <p:cNvGrpSpPr>
                <a:grpSpLocks/>
              </p:cNvGrpSpPr>
              <p:nvPr/>
            </p:nvGrpSpPr>
            <p:grpSpPr bwMode="auto">
              <a:xfrm>
                <a:off x="4240438" y="4800300"/>
                <a:ext cx="5388974" cy="1679734"/>
                <a:chOff x="4240438" y="4800300"/>
                <a:chExt cx="5388974" cy="1679734"/>
              </a:xfrm>
            </p:grpSpPr>
            <p:sp>
              <p:nvSpPr>
                <p:cNvPr id="87072" name="Text Box 8"/>
                <p:cNvSpPr txBox="1">
                  <a:spLocks noChangeArrowheads="1"/>
                </p:cNvSpPr>
                <p:nvPr/>
              </p:nvSpPr>
              <p:spPr bwMode="auto">
                <a:xfrm>
                  <a:off x="4240438" y="4800300"/>
                  <a:ext cx="2036631" cy="49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00" b="1">
                      <a:solidFill>
                        <a:srgbClr val="000099"/>
                      </a:solidFill>
                      <a:cs typeface="Times New Roman" charset="0"/>
                    </a:rPr>
                    <a:t>6</a:t>
                  </a:r>
                  <a:r>
                    <a:rPr lang="en-GB" sz="1400">
                      <a:solidFill>
                        <a:srgbClr val="000099"/>
                      </a:solidFill>
                      <a:cs typeface="Times New Roman" charset="0"/>
                    </a:rPr>
                    <a:t> </a:t>
                  </a:r>
                  <a:r>
                    <a:rPr lang="en-GB" sz="1400" b="1">
                      <a:solidFill>
                        <a:srgbClr val="000099"/>
                      </a:solidFill>
                      <a:cs typeface="Times New Roman" charset="0"/>
                    </a:rPr>
                    <a:t>Personal Growth</a:t>
                  </a:r>
                  <a:endParaRPr lang="en-GB" sz="1400" b="1">
                    <a:solidFill>
                      <a:srgbClr val="000099"/>
                    </a:solidFill>
                    <a:latin typeface="Times New Roman" charset="0"/>
                    <a:ea typeface="ＭＳ 明朝" charset="0"/>
                    <a:cs typeface="ＭＳ 明朝" charset="0"/>
                  </a:endParaRPr>
                </a:p>
              </p:txBody>
            </p:sp>
            <p:grpSp>
              <p:nvGrpSpPr>
                <p:cNvPr id="87073" name="Group 35"/>
                <p:cNvGrpSpPr>
                  <a:grpSpLocks/>
                </p:cNvGrpSpPr>
                <p:nvPr/>
              </p:nvGrpSpPr>
              <p:grpSpPr bwMode="auto">
                <a:xfrm>
                  <a:off x="4839773" y="4890042"/>
                  <a:ext cx="4789639" cy="1589992"/>
                  <a:chOff x="4839773" y="4890042"/>
                  <a:chExt cx="4789639" cy="1589992"/>
                </a:xfrm>
              </p:grpSpPr>
              <p:sp>
                <p:nvSpPr>
                  <p:cNvPr id="87074" name="Text Box 8"/>
                  <p:cNvSpPr txBox="1">
                    <a:spLocks noChangeArrowheads="1"/>
                  </p:cNvSpPr>
                  <p:nvPr/>
                </p:nvSpPr>
                <p:spPr bwMode="auto">
                  <a:xfrm>
                    <a:off x="7882564" y="5788492"/>
                    <a:ext cx="1746848" cy="691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000">
                        <a:solidFill>
                          <a:srgbClr val="000099"/>
                        </a:solidFill>
                        <a:cs typeface="Times New Roman" charset="0"/>
                      </a:rPr>
                      <a:t> </a:t>
                    </a:r>
                    <a:endParaRPr lang="en-GB" sz="1200">
                      <a:solidFill>
                        <a:srgbClr val="000099"/>
                      </a:solidFill>
                      <a:latin typeface="Times New Roman" charset="0"/>
                      <a:ea typeface="ＭＳ 明朝" charset="0"/>
                      <a:cs typeface="ＭＳ 明朝" charset="0"/>
                    </a:endParaRPr>
                  </a:p>
                  <a:p>
                    <a:pPr algn="ctr" eaLnBrk="1" hangingPunct="1"/>
                    <a:r>
                      <a:rPr lang="en-GB" sz="1400" b="1">
                        <a:solidFill>
                          <a:srgbClr val="000099"/>
                        </a:solidFill>
                        <a:cs typeface="Times New Roman" charset="0"/>
                      </a:rPr>
                      <a:t>1 Achievement</a:t>
                    </a:r>
                    <a:endParaRPr lang="en-GB" sz="1400" b="1">
                      <a:solidFill>
                        <a:srgbClr val="000099"/>
                      </a:solidFill>
                      <a:latin typeface="Times New Roman" charset="0"/>
                      <a:ea typeface="ＭＳ 明朝" charset="0"/>
                      <a:cs typeface="ＭＳ 明朝" charset="0"/>
                    </a:endParaRPr>
                  </a:p>
                </p:txBody>
              </p:sp>
              <p:sp>
                <p:nvSpPr>
                  <p:cNvPr id="87075" name="Text Box 8"/>
                  <p:cNvSpPr txBox="1">
                    <a:spLocks noChangeArrowheads="1"/>
                  </p:cNvSpPr>
                  <p:nvPr/>
                </p:nvSpPr>
                <p:spPr bwMode="auto">
                  <a:xfrm>
                    <a:off x="7788071" y="5595859"/>
                    <a:ext cx="1585185" cy="484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00" b="1">
                        <a:solidFill>
                          <a:srgbClr val="000099"/>
                        </a:solidFill>
                        <a:cs typeface="Times New Roman" charset="0"/>
                      </a:rPr>
                      <a:t>2 Recognition</a:t>
                    </a:r>
                    <a:endParaRPr lang="en-GB" sz="1400" b="1">
                      <a:solidFill>
                        <a:srgbClr val="000099"/>
                      </a:solidFill>
                      <a:latin typeface="Times New Roman" charset="0"/>
                      <a:ea typeface="ＭＳ 明朝" charset="0"/>
                      <a:cs typeface="ＭＳ 明朝" charset="0"/>
                    </a:endParaRPr>
                  </a:p>
                </p:txBody>
              </p:sp>
              <p:sp>
                <p:nvSpPr>
                  <p:cNvPr id="87076" name="Text Box 8"/>
                  <p:cNvSpPr txBox="1">
                    <a:spLocks noChangeArrowheads="1"/>
                  </p:cNvSpPr>
                  <p:nvPr/>
                </p:nvSpPr>
                <p:spPr bwMode="auto">
                  <a:xfrm>
                    <a:off x="7550274" y="5246574"/>
                    <a:ext cx="1431155" cy="720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00">
                        <a:solidFill>
                          <a:srgbClr val="000099"/>
                        </a:solidFill>
                        <a:cs typeface="Times New Roman" charset="0"/>
                      </a:rPr>
                      <a:t>3 </a:t>
                    </a:r>
                    <a:r>
                      <a:rPr lang="en-GB" sz="1400" b="1">
                        <a:solidFill>
                          <a:srgbClr val="000099"/>
                        </a:solidFill>
                        <a:cs typeface="Times New Roman" charset="0"/>
                      </a:rPr>
                      <a:t>Work itself</a:t>
                    </a:r>
                    <a:endParaRPr lang="en-GB" sz="1400" b="1">
                      <a:solidFill>
                        <a:srgbClr val="000099"/>
                      </a:solidFill>
                      <a:latin typeface="Times New Roman" charset="0"/>
                      <a:ea typeface="ＭＳ 明朝" charset="0"/>
                      <a:cs typeface="ＭＳ 明朝" charset="0"/>
                    </a:endParaRPr>
                  </a:p>
                </p:txBody>
              </p:sp>
              <p:sp>
                <p:nvSpPr>
                  <p:cNvPr id="87077" name="Text Box 8"/>
                  <p:cNvSpPr txBox="1">
                    <a:spLocks noChangeArrowheads="1"/>
                  </p:cNvSpPr>
                  <p:nvPr/>
                </p:nvSpPr>
                <p:spPr bwMode="auto">
                  <a:xfrm>
                    <a:off x="6445721" y="4890042"/>
                    <a:ext cx="1769532" cy="527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00" b="1">
                        <a:solidFill>
                          <a:srgbClr val="000099"/>
                        </a:solidFill>
                        <a:cs typeface="Times New Roman" charset="0"/>
                      </a:rPr>
                      <a:t>4</a:t>
                    </a:r>
                    <a:r>
                      <a:rPr lang="en-GB" sz="1400">
                        <a:solidFill>
                          <a:srgbClr val="000099"/>
                        </a:solidFill>
                        <a:cs typeface="Times New Roman" charset="0"/>
                      </a:rPr>
                      <a:t> </a:t>
                    </a:r>
                    <a:r>
                      <a:rPr lang="en-GB" sz="1400" b="1">
                        <a:solidFill>
                          <a:srgbClr val="000099"/>
                        </a:solidFill>
                        <a:cs typeface="Times New Roman" charset="0"/>
                      </a:rPr>
                      <a:t>Responsibility</a:t>
                    </a:r>
                    <a:endParaRPr lang="en-GB" sz="1400" b="1">
                      <a:solidFill>
                        <a:srgbClr val="000099"/>
                      </a:solidFill>
                      <a:latin typeface="Times New Roman" charset="0"/>
                      <a:ea typeface="ＭＳ 明朝" charset="0"/>
                      <a:cs typeface="ＭＳ 明朝" charset="0"/>
                    </a:endParaRPr>
                  </a:p>
                </p:txBody>
              </p:sp>
              <p:sp>
                <p:nvSpPr>
                  <p:cNvPr id="87078" name="Text Box 8"/>
                  <p:cNvSpPr txBox="1">
                    <a:spLocks noChangeArrowheads="1"/>
                  </p:cNvSpPr>
                  <p:nvPr/>
                </p:nvSpPr>
                <p:spPr bwMode="auto">
                  <a:xfrm>
                    <a:off x="4839773" y="5159414"/>
                    <a:ext cx="1758305" cy="595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00" b="1">
                        <a:solidFill>
                          <a:srgbClr val="000099"/>
                        </a:solidFill>
                        <a:cs typeface="Times New Roman" charset="0"/>
                      </a:rPr>
                      <a:t>5</a:t>
                    </a:r>
                    <a:r>
                      <a:rPr lang="en-GB" sz="1400">
                        <a:solidFill>
                          <a:srgbClr val="000099"/>
                        </a:solidFill>
                        <a:cs typeface="Times New Roman" charset="0"/>
                      </a:rPr>
                      <a:t> </a:t>
                    </a:r>
                    <a:r>
                      <a:rPr lang="en-GB" sz="1400" b="1">
                        <a:solidFill>
                          <a:srgbClr val="000099"/>
                        </a:solidFill>
                        <a:cs typeface="Times New Roman" charset="0"/>
                      </a:rPr>
                      <a:t>Advancement</a:t>
                    </a:r>
                    <a:endParaRPr lang="en-GB" sz="2000" b="1">
                      <a:solidFill>
                        <a:srgbClr val="000099"/>
                      </a:solidFill>
                      <a:latin typeface="Times New Roman" charset="0"/>
                      <a:ea typeface="ＭＳ 明朝" charset="0"/>
                      <a:cs typeface="ＭＳ 明朝" charset="0"/>
                    </a:endParaRPr>
                  </a:p>
                </p:txBody>
              </p:sp>
            </p:grpSp>
          </p:grpSp>
        </p:grpSp>
        <p:grpSp>
          <p:nvGrpSpPr>
            <p:cNvPr id="87045" name="Group 6"/>
            <p:cNvGrpSpPr>
              <a:grpSpLocks/>
            </p:cNvGrpSpPr>
            <p:nvPr/>
          </p:nvGrpSpPr>
          <p:grpSpPr bwMode="auto">
            <a:xfrm>
              <a:off x="-99774" y="208272"/>
              <a:ext cx="9121026" cy="5018332"/>
              <a:chOff x="-99774" y="208272"/>
              <a:chExt cx="9121026" cy="5018332"/>
            </a:xfrm>
          </p:grpSpPr>
          <p:grpSp>
            <p:nvGrpSpPr>
              <p:cNvPr id="87047" name="Group 9"/>
              <p:cNvGrpSpPr>
                <a:grpSpLocks/>
              </p:cNvGrpSpPr>
              <p:nvPr/>
            </p:nvGrpSpPr>
            <p:grpSpPr bwMode="auto">
              <a:xfrm>
                <a:off x="3310451" y="1572287"/>
                <a:ext cx="2960984" cy="1681646"/>
                <a:chOff x="3310451" y="1572287"/>
                <a:chExt cx="2960984" cy="1681646"/>
              </a:xfrm>
            </p:grpSpPr>
            <p:cxnSp>
              <p:nvCxnSpPr>
                <p:cNvPr id="31" name="Straight Connector 30"/>
                <p:cNvCxnSpPr/>
                <p:nvPr/>
              </p:nvCxnSpPr>
              <p:spPr>
                <a:xfrm flipV="1">
                  <a:off x="3310338" y="1572092"/>
                  <a:ext cx="952222" cy="1235158"/>
                </a:xfrm>
                <a:prstGeom prst="line">
                  <a:avLst/>
                </a:prstGeom>
                <a:ln>
                  <a:solidFill>
                    <a:srgbClr val="7DABF7"/>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3671847" y="1940264"/>
                  <a:ext cx="2599511" cy="1314334"/>
                </a:xfrm>
                <a:prstGeom prst="line">
                  <a:avLst/>
                </a:prstGeom>
                <a:ln>
                  <a:solidFill>
                    <a:srgbClr val="7DABF7"/>
                  </a:solidFill>
                </a:ln>
              </p:spPr>
              <p:style>
                <a:lnRef idx="1">
                  <a:schemeClr val="accent1"/>
                </a:lnRef>
                <a:fillRef idx="0">
                  <a:schemeClr val="accent1"/>
                </a:fillRef>
                <a:effectRef idx="0">
                  <a:schemeClr val="accent1"/>
                </a:effectRef>
                <a:fontRef idx="minor">
                  <a:schemeClr val="tx1"/>
                </a:fontRef>
              </p:style>
            </p:cxnSp>
          </p:grpSp>
          <p:grpSp>
            <p:nvGrpSpPr>
              <p:cNvPr id="87048" name="Group 10"/>
              <p:cNvGrpSpPr>
                <a:grpSpLocks/>
              </p:cNvGrpSpPr>
              <p:nvPr/>
            </p:nvGrpSpPr>
            <p:grpSpPr bwMode="auto">
              <a:xfrm>
                <a:off x="-99774" y="208272"/>
                <a:ext cx="9121026" cy="5018332"/>
                <a:chOff x="-99774" y="208272"/>
                <a:chExt cx="9121026" cy="5018332"/>
              </a:xfrm>
            </p:grpSpPr>
            <p:cxnSp>
              <p:nvCxnSpPr>
                <p:cNvPr id="12" name="Straight Connector 11"/>
                <p:cNvCxnSpPr/>
                <p:nvPr/>
              </p:nvCxnSpPr>
              <p:spPr>
                <a:xfrm flipV="1">
                  <a:off x="3677438" y="2686505"/>
                  <a:ext cx="2476525" cy="568094"/>
                </a:xfrm>
                <a:prstGeom prst="line">
                  <a:avLst/>
                </a:prstGeom>
                <a:ln>
                  <a:solidFill>
                    <a:srgbClr val="7DABF7"/>
                  </a:solidFill>
                </a:ln>
              </p:spPr>
              <p:style>
                <a:lnRef idx="1">
                  <a:schemeClr val="accent1"/>
                </a:lnRef>
                <a:fillRef idx="0">
                  <a:schemeClr val="accent1"/>
                </a:fillRef>
                <a:effectRef idx="0">
                  <a:schemeClr val="accent1"/>
                </a:effectRef>
                <a:fontRef idx="minor">
                  <a:schemeClr val="tx1"/>
                </a:fontRef>
              </p:style>
            </p:cxnSp>
            <p:grpSp>
              <p:nvGrpSpPr>
                <p:cNvPr id="87050" name="Group 12"/>
                <p:cNvGrpSpPr>
                  <a:grpSpLocks/>
                </p:cNvGrpSpPr>
                <p:nvPr/>
              </p:nvGrpSpPr>
              <p:grpSpPr bwMode="auto">
                <a:xfrm>
                  <a:off x="-99774" y="208272"/>
                  <a:ext cx="9121026" cy="5018332"/>
                  <a:chOff x="-99774" y="208272"/>
                  <a:chExt cx="9121026" cy="5018332"/>
                </a:xfrm>
              </p:grpSpPr>
              <p:sp>
                <p:nvSpPr>
                  <p:cNvPr id="87051" name="Text Box 47"/>
                  <p:cNvSpPr txBox="1">
                    <a:spLocks noChangeArrowheads="1"/>
                  </p:cNvSpPr>
                  <p:nvPr/>
                </p:nvSpPr>
                <p:spPr bwMode="auto">
                  <a:xfrm>
                    <a:off x="2435933" y="208272"/>
                    <a:ext cx="1000990" cy="95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ts val="1200"/>
                      </a:spcBef>
                    </a:pPr>
                    <a:r>
                      <a:rPr lang="en-GB" sz="1400" b="1">
                        <a:solidFill>
                          <a:srgbClr val="000099"/>
                        </a:solidFill>
                        <a:ea typeface="ＭＳ 明朝" charset="0"/>
                        <a:cs typeface="ＭＳ 明朝" charset="0"/>
                      </a:rPr>
                      <a:t>Salary</a:t>
                    </a:r>
                    <a:endParaRPr lang="en-GB" sz="1200">
                      <a:solidFill>
                        <a:srgbClr val="000099"/>
                      </a:solidFill>
                      <a:latin typeface="Times New Roman" charset="0"/>
                      <a:ea typeface="ＭＳ 明朝" charset="0"/>
                      <a:cs typeface="ＭＳ 明朝" charset="0"/>
                    </a:endParaRPr>
                  </a:p>
                </p:txBody>
              </p:sp>
              <p:grpSp>
                <p:nvGrpSpPr>
                  <p:cNvPr id="87052" name="Group 14"/>
                  <p:cNvGrpSpPr>
                    <a:grpSpLocks/>
                  </p:cNvGrpSpPr>
                  <p:nvPr/>
                </p:nvGrpSpPr>
                <p:grpSpPr bwMode="auto">
                  <a:xfrm>
                    <a:off x="-99774" y="528938"/>
                    <a:ext cx="9121026" cy="4697666"/>
                    <a:chOff x="-99774" y="528938"/>
                    <a:chExt cx="9121026" cy="4697666"/>
                  </a:xfrm>
                </p:grpSpPr>
                <p:cxnSp>
                  <p:nvCxnSpPr>
                    <p:cNvPr id="16" name="Straight Connector 15"/>
                    <p:cNvCxnSpPr/>
                    <p:nvPr/>
                  </p:nvCxnSpPr>
                  <p:spPr>
                    <a:xfrm flipV="1">
                      <a:off x="3910369" y="1696795"/>
                      <a:ext cx="3831252" cy="1532070"/>
                    </a:xfrm>
                    <a:prstGeom prst="line">
                      <a:avLst/>
                    </a:prstGeom>
                    <a:ln>
                      <a:solidFill>
                        <a:srgbClr val="7DABF7"/>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2682356" y="528938"/>
                      <a:ext cx="115534" cy="2155588"/>
                    </a:xfrm>
                    <a:prstGeom prst="line">
                      <a:avLst/>
                    </a:prstGeom>
                    <a:ln>
                      <a:solidFill>
                        <a:srgbClr val="7DABF7"/>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endCxn id="87063" idx="2"/>
                    </p:cNvCxnSpPr>
                    <p:nvPr/>
                  </p:nvCxnSpPr>
                  <p:spPr>
                    <a:xfrm flipH="1" flipV="1">
                      <a:off x="1346263" y="1318727"/>
                      <a:ext cx="696930" cy="1591453"/>
                    </a:xfrm>
                    <a:prstGeom prst="line">
                      <a:avLst/>
                    </a:prstGeom>
                    <a:ln>
                      <a:solidFill>
                        <a:srgbClr val="7DABF7"/>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flipV="1">
                      <a:off x="1020159" y="2735991"/>
                      <a:ext cx="1023034" cy="492875"/>
                    </a:xfrm>
                    <a:prstGeom prst="line">
                      <a:avLst/>
                    </a:prstGeom>
                    <a:ln>
                      <a:solidFill>
                        <a:srgbClr val="7DABF7"/>
                      </a:solidFill>
                    </a:ln>
                  </p:spPr>
                  <p:style>
                    <a:lnRef idx="1">
                      <a:schemeClr val="accent1"/>
                    </a:lnRef>
                    <a:fillRef idx="0">
                      <a:schemeClr val="accent1"/>
                    </a:fillRef>
                    <a:effectRef idx="0">
                      <a:schemeClr val="accent1"/>
                    </a:effectRef>
                    <a:fontRef idx="minor">
                      <a:schemeClr val="tx1"/>
                    </a:fontRef>
                  </p:style>
                </p:cxnSp>
                <p:sp>
                  <p:nvSpPr>
                    <p:cNvPr id="87057" name="Text Box 38"/>
                    <p:cNvSpPr txBox="1">
                      <a:spLocks noChangeArrowheads="1"/>
                    </p:cNvSpPr>
                    <p:nvPr/>
                  </p:nvSpPr>
                  <p:spPr bwMode="auto">
                    <a:xfrm>
                      <a:off x="7845442" y="1195971"/>
                      <a:ext cx="1175810" cy="833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ts val="1200"/>
                        </a:spcBef>
                      </a:pPr>
                      <a:r>
                        <a:rPr lang="en-GB" sz="1400" b="1">
                          <a:solidFill>
                            <a:srgbClr val="000099"/>
                          </a:solidFill>
                          <a:ea typeface="ＭＳ 明朝" charset="0"/>
                          <a:cs typeface="ＭＳ 明朝" charset="0"/>
                        </a:rPr>
                        <a:t>Status</a:t>
                      </a:r>
                      <a:endParaRPr lang="en-GB" sz="1200">
                        <a:solidFill>
                          <a:srgbClr val="000099"/>
                        </a:solidFill>
                        <a:latin typeface="Times New Roman" charset="0"/>
                        <a:ea typeface="ＭＳ 明朝" charset="0"/>
                        <a:cs typeface="ＭＳ 明朝" charset="0"/>
                      </a:endParaRPr>
                    </a:p>
                  </p:txBody>
                </p:sp>
                <p:sp>
                  <p:nvSpPr>
                    <p:cNvPr id="87058" name="Text Box 44"/>
                    <p:cNvSpPr txBox="1">
                      <a:spLocks noChangeArrowheads="1"/>
                    </p:cNvSpPr>
                    <p:nvPr/>
                  </p:nvSpPr>
                  <p:spPr bwMode="auto">
                    <a:xfrm>
                      <a:off x="-99774" y="2194876"/>
                      <a:ext cx="1738545" cy="73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ts val="1075"/>
                        </a:spcBef>
                      </a:pPr>
                      <a:r>
                        <a:rPr lang="en-GB" sz="1400" b="1">
                          <a:solidFill>
                            <a:srgbClr val="000099"/>
                          </a:solidFill>
                          <a:ea typeface="ＭＳ 明朝" charset="0"/>
                          <a:cs typeface="ＭＳ 明朝" charset="0"/>
                        </a:rPr>
                        <a:t>Personal life</a:t>
                      </a:r>
                      <a:endParaRPr lang="en-GB" sz="2000">
                        <a:solidFill>
                          <a:srgbClr val="000099"/>
                        </a:solidFill>
                        <a:latin typeface="Times New Roman" charset="0"/>
                        <a:ea typeface="ＭＳ 明朝" charset="0"/>
                        <a:cs typeface="ＭＳ 明朝" charset="0"/>
                      </a:endParaRPr>
                    </a:p>
                  </p:txBody>
                </p:sp>
                <p:sp>
                  <p:nvSpPr>
                    <p:cNvPr id="87059" name="Text Box 56"/>
                    <p:cNvSpPr txBox="1">
                      <a:spLocks noChangeArrowheads="1"/>
                    </p:cNvSpPr>
                    <p:nvPr/>
                  </p:nvSpPr>
                  <p:spPr bwMode="auto">
                    <a:xfrm>
                      <a:off x="3827498" y="735900"/>
                      <a:ext cx="1566760" cy="966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ts val="963"/>
                        </a:spcBef>
                      </a:pPr>
                      <a:r>
                        <a:rPr lang="en-GB" sz="1400" b="1">
                          <a:solidFill>
                            <a:srgbClr val="000099"/>
                          </a:solidFill>
                          <a:ea typeface="ＭＳ 明朝" charset="0"/>
                          <a:cs typeface="ＭＳ 明朝" charset="0"/>
                        </a:rPr>
                        <a:t>Relationship with peers</a:t>
                      </a:r>
                      <a:endParaRPr lang="en-GB" sz="2000">
                        <a:solidFill>
                          <a:srgbClr val="000099"/>
                        </a:solidFill>
                        <a:latin typeface="Times New Roman" charset="0"/>
                        <a:ea typeface="ＭＳ 明朝" charset="0"/>
                        <a:cs typeface="ＭＳ 明朝" charset="0"/>
                      </a:endParaRPr>
                    </a:p>
                  </p:txBody>
                </p:sp>
                <p:cxnSp>
                  <p:nvCxnSpPr>
                    <p:cNvPr id="23" name="Straight Connector 22"/>
                    <p:cNvCxnSpPr/>
                    <p:nvPr/>
                  </p:nvCxnSpPr>
                  <p:spPr>
                    <a:xfrm flipV="1">
                      <a:off x="1642551" y="3612873"/>
                      <a:ext cx="512449" cy="781871"/>
                    </a:xfrm>
                    <a:prstGeom prst="line">
                      <a:avLst/>
                    </a:prstGeom>
                    <a:ln>
                      <a:solidFill>
                        <a:srgbClr val="7DABF7"/>
                      </a:solidFill>
                    </a:ln>
                  </p:spPr>
                  <p:style>
                    <a:lnRef idx="1">
                      <a:schemeClr val="accent1"/>
                    </a:lnRef>
                    <a:fillRef idx="0">
                      <a:schemeClr val="accent1"/>
                    </a:fillRef>
                    <a:effectRef idx="0">
                      <a:schemeClr val="accent1"/>
                    </a:effectRef>
                    <a:fontRef idx="minor">
                      <a:schemeClr val="tx1"/>
                    </a:fontRef>
                  </p:style>
                </p:cxnSp>
                <p:sp>
                  <p:nvSpPr>
                    <p:cNvPr id="87061" name="Text Box 62"/>
                    <p:cNvSpPr txBox="1">
                      <a:spLocks noChangeArrowheads="1"/>
                    </p:cNvSpPr>
                    <p:nvPr/>
                  </p:nvSpPr>
                  <p:spPr bwMode="auto">
                    <a:xfrm>
                      <a:off x="1844268" y="1555135"/>
                      <a:ext cx="1833446" cy="582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ts val="1075"/>
                        </a:spcBef>
                      </a:pPr>
                      <a:r>
                        <a:rPr lang="en-GB" sz="1400" b="1">
                          <a:solidFill>
                            <a:srgbClr val="000099"/>
                          </a:solidFill>
                          <a:ea typeface="ＭＳ 明朝" charset="0"/>
                          <a:cs typeface="ＭＳ 明朝" charset="0"/>
                        </a:rPr>
                        <a:t>Company policy &amp; administration</a:t>
                      </a:r>
                      <a:endParaRPr lang="en-GB" sz="2000">
                        <a:solidFill>
                          <a:srgbClr val="000099"/>
                        </a:solidFill>
                        <a:latin typeface="Times New Roman" charset="0"/>
                        <a:ea typeface="ＭＳ 明朝" charset="0"/>
                        <a:cs typeface="ＭＳ 明朝" charset="0"/>
                      </a:endParaRPr>
                    </a:p>
                  </p:txBody>
                </p:sp>
                <p:sp>
                  <p:nvSpPr>
                    <p:cNvPr id="87062" name="Text Box 50"/>
                    <p:cNvSpPr txBox="1">
                      <a:spLocks noChangeArrowheads="1"/>
                    </p:cNvSpPr>
                    <p:nvPr/>
                  </p:nvSpPr>
                  <p:spPr bwMode="auto">
                    <a:xfrm>
                      <a:off x="322844" y="4338650"/>
                      <a:ext cx="1741746" cy="887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ts val="1075"/>
                        </a:spcBef>
                      </a:pPr>
                      <a:r>
                        <a:rPr lang="en-GB" sz="1400" b="1">
                          <a:solidFill>
                            <a:srgbClr val="000099"/>
                          </a:solidFill>
                          <a:ea typeface="ＭＳ 明朝" charset="0"/>
                          <a:cs typeface="ＭＳ 明朝" charset="0"/>
                        </a:rPr>
                        <a:t>Work conditions</a:t>
                      </a:r>
                      <a:endParaRPr lang="en-GB" sz="2000">
                        <a:solidFill>
                          <a:srgbClr val="000099"/>
                        </a:solidFill>
                        <a:latin typeface="Times New Roman" charset="0"/>
                        <a:ea typeface="ＭＳ 明朝" charset="0"/>
                        <a:cs typeface="ＭＳ 明朝" charset="0"/>
                      </a:endParaRPr>
                    </a:p>
                  </p:txBody>
                </p:sp>
                <p:sp>
                  <p:nvSpPr>
                    <p:cNvPr id="87063" name="Text Box 65"/>
                    <p:cNvSpPr txBox="1">
                      <a:spLocks noChangeArrowheads="1"/>
                    </p:cNvSpPr>
                    <p:nvPr/>
                  </p:nvSpPr>
                  <p:spPr bwMode="auto">
                    <a:xfrm>
                      <a:off x="403474" y="735889"/>
                      <a:ext cx="1884886" cy="582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ts val="1075"/>
                        </a:spcBef>
                      </a:pPr>
                      <a:r>
                        <a:rPr lang="en-GB" sz="1400" b="1">
                          <a:solidFill>
                            <a:srgbClr val="000099"/>
                          </a:solidFill>
                          <a:ea typeface="ＭＳ 明朝" charset="0"/>
                          <a:cs typeface="ＭＳ 明朝" charset="0"/>
                        </a:rPr>
                        <a:t>Relationship with supervisor</a:t>
                      </a:r>
                      <a:endParaRPr lang="en-GB" sz="2000">
                        <a:solidFill>
                          <a:srgbClr val="000099"/>
                        </a:solidFill>
                        <a:latin typeface="Times New Roman" charset="0"/>
                        <a:ea typeface="ＭＳ 明朝" charset="0"/>
                        <a:cs typeface="ＭＳ 明朝" charset="0"/>
                      </a:endParaRPr>
                    </a:p>
                  </p:txBody>
                </p:sp>
                <p:sp>
                  <p:nvSpPr>
                    <p:cNvPr id="87064" name="Text Box 59"/>
                    <p:cNvSpPr txBox="1">
                      <a:spLocks noChangeArrowheads="1"/>
                    </p:cNvSpPr>
                    <p:nvPr/>
                  </p:nvSpPr>
                  <p:spPr bwMode="auto">
                    <a:xfrm>
                      <a:off x="6154970" y="2363252"/>
                      <a:ext cx="1668106" cy="912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ts val="963"/>
                        </a:spcBef>
                      </a:pPr>
                      <a:r>
                        <a:rPr lang="en-GB" sz="1400" b="1">
                          <a:solidFill>
                            <a:srgbClr val="000099"/>
                          </a:solidFill>
                          <a:ea typeface="ＭＳ 明朝" charset="0"/>
                          <a:cs typeface="ＭＳ 明朝" charset="0"/>
                        </a:rPr>
                        <a:t>Relationship with subordinates</a:t>
                      </a:r>
                      <a:endParaRPr lang="en-GB" sz="1400">
                        <a:solidFill>
                          <a:srgbClr val="000099"/>
                        </a:solidFill>
                        <a:latin typeface="Times New Roman" charset="0"/>
                        <a:ea typeface="ＭＳ 明朝" charset="0"/>
                        <a:cs typeface="ＭＳ 明朝" charset="0"/>
                      </a:endParaRPr>
                    </a:p>
                  </p:txBody>
                </p:sp>
                <p:sp>
                  <p:nvSpPr>
                    <p:cNvPr id="87065" name="AutoShape 34"/>
                    <p:cNvSpPr>
                      <a:spLocks noChangeArrowheads="1"/>
                    </p:cNvSpPr>
                    <p:nvPr/>
                  </p:nvSpPr>
                  <p:spPr bwMode="auto">
                    <a:xfrm>
                      <a:off x="1341861" y="2388374"/>
                      <a:ext cx="3486720" cy="2013547"/>
                    </a:xfrm>
                    <a:prstGeom prst="irregularSeal1">
                      <a:avLst/>
                    </a:prstGeom>
                    <a:solidFill>
                      <a:schemeClr val="bg1"/>
                    </a:solidFill>
                    <a:ln w="9525">
                      <a:solidFill>
                        <a:schemeClr val="tx1"/>
                      </a:solidFill>
                      <a:miter lim="800000"/>
                      <a:headEnd/>
                      <a:tailEnd/>
                    </a:ln>
                  </p:spPr>
                  <p:txBody>
                    <a:bodyPr wrap="none" anchor="ctr"/>
                    <a:lstStyle/>
                    <a:p>
                      <a:pPr>
                        <a:spcBef>
                          <a:spcPts val="1200"/>
                        </a:spcBef>
                      </a:pPr>
                      <a:r>
                        <a:rPr lang="en-GB" sz="1600" b="1">
                          <a:solidFill>
                            <a:srgbClr val="000099"/>
                          </a:solidFill>
                          <a:ea typeface="ＭＳ 明朝" charset="0"/>
                          <a:cs typeface="ＭＳ 明朝" charset="0"/>
                        </a:rPr>
                        <a:t>Hygiene Factors  </a:t>
                      </a:r>
                      <a:endParaRPr lang="en-GB" sz="1600" b="1">
                        <a:solidFill>
                          <a:srgbClr val="000099"/>
                        </a:solidFill>
                        <a:latin typeface="Times New Roman" charset="0"/>
                        <a:ea typeface="ＭＳ 明朝" charset="0"/>
                        <a:cs typeface="ＭＳ 明朝" charset="0"/>
                      </a:endParaRPr>
                    </a:p>
                  </p:txBody>
                </p:sp>
                <p:sp>
                  <p:nvSpPr>
                    <p:cNvPr id="87066" name="Text Box 41"/>
                    <p:cNvSpPr txBox="1">
                      <a:spLocks noChangeArrowheads="1"/>
                    </p:cNvSpPr>
                    <p:nvPr/>
                  </p:nvSpPr>
                  <p:spPr bwMode="auto">
                    <a:xfrm>
                      <a:off x="4474802" y="1697759"/>
                      <a:ext cx="1303308" cy="541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ts val="1200"/>
                        </a:spcBef>
                      </a:pPr>
                      <a:r>
                        <a:rPr lang="en-GB" sz="1400" b="1">
                          <a:solidFill>
                            <a:srgbClr val="000099"/>
                          </a:solidFill>
                          <a:ea typeface="ＭＳ 明朝" charset="0"/>
                          <a:cs typeface="ＭＳ 明朝" charset="0"/>
                        </a:rPr>
                        <a:t>Security</a:t>
                      </a:r>
                      <a:endParaRPr lang="en-GB" sz="2000">
                        <a:solidFill>
                          <a:srgbClr val="000099"/>
                        </a:solidFill>
                        <a:latin typeface="Times New Roman" charset="0"/>
                        <a:ea typeface="ＭＳ 明朝" charset="0"/>
                        <a:cs typeface="ＭＳ 明朝" charset="0"/>
                      </a:endParaRPr>
                    </a:p>
                  </p:txBody>
                </p:sp>
                <p:sp>
                  <p:nvSpPr>
                    <p:cNvPr id="87067" name="Text Box 53"/>
                    <p:cNvSpPr txBox="1">
                      <a:spLocks noChangeArrowheads="1"/>
                    </p:cNvSpPr>
                    <p:nvPr/>
                  </p:nvSpPr>
                  <p:spPr bwMode="auto">
                    <a:xfrm>
                      <a:off x="5732352" y="1375553"/>
                      <a:ext cx="1550681" cy="77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ts val="1075"/>
                        </a:spcBef>
                      </a:pPr>
                      <a:r>
                        <a:rPr lang="en-GB" sz="1400" b="1">
                          <a:solidFill>
                            <a:srgbClr val="000099"/>
                          </a:solidFill>
                          <a:ea typeface="ＭＳ 明朝" charset="0"/>
                          <a:cs typeface="ＭＳ 明朝" charset="0"/>
                        </a:rPr>
                        <a:t>Supervision</a:t>
                      </a:r>
                      <a:endParaRPr lang="en-GB" sz="1400">
                        <a:solidFill>
                          <a:srgbClr val="000099"/>
                        </a:solidFill>
                        <a:latin typeface="Times New Roman" charset="0"/>
                        <a:ea typeface="ＭＳ 明朝" charset="0"/>
                        <a:cs typeface="ＭＳ 明朝" charset="0"/>
                      </a:endParaRPr>
                    </a:p>
                  </p:txBody>
                </p:sp>
              </p:grpSp>
            </p:grpSp>
          </p:grpSp>
        </p:grpSp>
        <p:sp>
          <p:nvSpPr>
            <p:cNvPr id="87046" name="TextBox 7"/>
            <p:cNvSpPr txBox="1">
              <a:spLocks noChangeArrowheads="1"/>
            </p:cNvSpPr>
            <p:nvPr/>
          </p:nvSpPr>
          <p:spPr bwMode="auto">
            <a:xfrm>
              <a:off x="-22566" y="6763570"/>
              <a:ext cx="5670775" cy="125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endParaRPr lang="en-GB" sz="1600" dirty="0">
                <a:solidFill>
                  <a:srgbClr val="000099"/>
                </a:solidFill>
                <a:ea typeface="ＭＳ 明朝" charset="0"/>
                <a:cs typeface="ＭＳ 明朝" charset="0"/>
              </a:endParaRPr>
            </a:p>
            <a:p>
              <a:pPr eaLnBrk="1" hangingPunct="1"/>
              <a:r>
                <a:rPr lang="en-GB" sz="1400" dirty="0">
                  <a:solidFill>
                    <a:srgbClr val="000099"/>
                  </a:solidFill>
                  <a:ea typeface="ＭＳ 明朝" charset="0"/>
                  <a:cs typeface="ＭＳ 明朝" charset="0"/>
                </a:rPr>
                <a:t>(Adapted from: Herzberg Format: AH </a:t>
              </a:r>
              <a:r>
                <a:rPr lang="en-GB" sz="1400" dirty="0" err="1">
                  <a:solidFill>
                    <a:srgbClr val="000099"/>
                  </a:solidFill>
                  <a:ea typeface="ＭＳ 明朝" charset="0"/>
                  <a:cs typeface="ＭＳ 明朝" charset="0"/>
                </a:rPr>
                <a:t>Raymondson</a:t>
              </a:r>
              <a:r>
                <a:rPr lang="en-GB" sz="1400" dirty="0">
                  <a:solidFill>
                    <a:srgbClr val="000099"/>
                  </a:solidFill>
                  <a:ea typeface="ＭＳ 明朝" charset="0"/>
                  <a:cs typeface="ＭＳ 明朝" charset="0"/>
                </a:rPr>
                <a:t>, 2012)</a:t>
              </a:r>
            </a:p>
            <a:p>
              <a:pPr eaLnBrk="1" hangingPunct="1"/>
              <a:endParaRPr lang="en-GB" sz="1400" dirty="0">
                <a:solidFill>
                  <a:srgbClr val="000099"/>
                </a:solidFill>
                <a:latin typeface="Times New Roman" charset="0"/>
                <a:ea typeface="ＭＳ 明朝" charset="0"/>
                <a:cs typeface="ＭＳ 明朝" charset="0"/>
              </a:endParaRPr>
            </a:p>
          </p:txBody>
        </p:sp>
      </p:grpSp>
    </p:spTree>
    <p:extLst>
      <p:ext uri="{BB962C8B-B14F-4D97-AF65-F5344CB8AC3E}">
        <p14:creationId xmlns:p14="http://schemas.microsoft.com/office/powerpoint/2010/main" val="2764678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384"/>
            <a:ext cx="8350250" cy="1143000"/>
          </a:xfrm>
        </p:spPr>
        <p:txBody>
          <a:bodyPr>
            <a:normAutofit/>
          </a:bodyPr>
          <a:lstStyle/>
          <a:p>
            <a:pPr algn="ctr">
              <a:defRPr/>
            </a:pPr>
            <a:r>
              <a:rPr lang="en-GB" sz="3200" dirty="0"/>
              <a:t>Herzberg’s key findings were that:</a:t>
            </a:r>
            <a:br>
              <a:rPr lang="en-GB" sz="3200" dirty="0"/>
            </a:br>
            <a:endParaRPr lang="en-US" sz="3200" dirty="0"/>
          </a:p>
        </p:txBody>
      </p:sp>
      <p:sp>
        <p:nvSpPr>
          <p:cNvPr id="3" name="Content Placeholder 2"/>
          <p:cNvSpPr>
            <a:spLocks noGrp="1"/>
          </p:cNvSpPr>
          <p:nvPr>
            <p:ph idx="1"/>
          </p:nvPr>
        </p:nvSpPr>
        <p:spPr>
          <a:xfrm>
            <a:off x="251520" y="912378"/>
            <a:ext cx="7772400" cy="4114800"/>
          </a:xfrm>
        </p:spPr>
        <p:txBody>
          <a:bodyPr>
            <a:normAutofit fontScale="92500" lnSpcReduction="10000"/>
          </a:bodyPr>
          <a:lstStyle/>
          <a:p>
            <a:pPr>
              <a:defRPr/>
            </a:pPr>
            <a:r>
              <a:rPr lang="en-GB" sz="2000" dirty="0">
                <a:solidFill>
                  <a:srgbClr val="00B050"/>
                </a:solidFill>
              </a:rPr>
              <a:t>A bad physical environment may dissatisfy people, but a good environment rarely satisfies them. </a:t>
            </a:r>
          </a:p>
          <a:p>
            <a:pPr>
              <a:defRPr/>
            </a:pPr>
            <a:r>
              <a:rPr lang="en-GB" sz="2000" dirty="0">
                <a:solidFill>
                  <a:srgbClr val="0070C0"/>
                </a:solidFill>
              </a:rPr>
              <a:t>The prevention of dissatisfaction is just as important as encouragement of satisfaction. </a:t>
            </a:r>
          </a:p>
          <a:p>
            <a:pPr>
              <a:defRPr/>
            </a:pPr>
            <a:r>
              <a:rPr lang="en-GB" sz="2000" dirty="0">
                <a:solidFill>
                  <a:srgbClr val="002060"/>
                </a:solidFill>
              </a:rPr>
              <a:t>Hygiene factors operate independently of motivation factors. An individual can be highly motivated in his or her work and be dissatisfied with his or her work environment. </a:t>
            </a:r>
          </a:p>
          <a:p>
            <a:pPr>
              <a:defRPr/>
            </a:pPr>
            <a:r>
              <a:rPr lang="en-GB" sz="2000" dirty="0">
                <a:solidFill>
                  <a:srgbClr val="7030A0"/>
                </a:solidFill>
              </a:rPr>
              <a:t>All hygiene factors are equally important, although their frequency of occurrence differs considerably. </a:t>
            </a:r>
          </a:p>
          <a:p>
            <a:pPr>
              <a:defRPr/>
            </a:pPr>
            <a:r>
              <a:rPr lang="en-GB" sz="2000" dirty="0">
                <a:solidFill>
                  <a:srgbClr val="C00000"/>
                </a:solidFill>
              </a:rPr>
              <a:t>Hygiene improvements have short-term effects. Any improvements result in a short-term removal or prevention of dissatisfaction. </a:t>
            </a:r>
          </a:p>
          <a:p>
            <a:pPr>
              <a:defRPr/>
            </a:pPr>
            <a:r>
              <a:rPr lang="en-GB" sz="2000" dirty="0">
                <a:solidFill>
                  <a:srgbClr val="FF0000"/>
                </a:solidFill>
              </a:rPr>
              <a:t>Hygiene needs are cyclical and come back to a starting point. This leads to the </a:t>
            </a:r>
            <a:r>
              <a:rPr lang="en-GB" sz="2000" i="1" dirty="0">
                <a:solidFill>
                  <a:srgbClr val="FF0000"/>
                </a:solidFill>
              </a:rPr>
              <a:t>‘what have you done for me lately?’</a:t>
            </a:r>
            <a:r>
              <a:rPr lang="en-GB" sz="2000" dirty="0">
                <a:solidFill>
                  <a:srgbClr val="FF0000"/>
                </a:solidFill>
              </a:rPr>
              <a:t> syndrome. </a:t>
            </a:r>
          </a:p>
          <a:p>
            <a:pPr marL="0" indent="0">
              <a:buFontTx/>
              <a:buNone/>
              <a:defRPr/>
            </a:pPr>
            <a:endParaRPr lang="en-US" sz="1800" dirty="0"/>
          </a:p>
        </p:txBody>
      </p:sp>
      <p:sp>
        <p:nvSpPr>
          <p:cNvPr id="4" name="Slide Number Placeholder 3"/>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20</a:t>
            </a:fld>
            <a:endParaRPr lang="en-GB"/>
          </a:p>
        </p:txBody>
      </p:sp>
      <p:sp>
        <p:nvSpPr>
          <p:cNvPr id="48132" name="Rectangle 5"/>
          <p:cNvSpPr>
            <a:spLocks noChangeArrowheads="1"/>
          </p:cNvSpPr>
          <p:nvPr/>
        </p:nvSpPr>
        <p:spPr bwMode="auto">
          <a:xfrm>
            <a:off x="539552" y="4799240"/>
            <a:ext cx="84978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2400" b="1" dirty="0">
                <a:solidFill>
                  <a:srgbClr val="000099"/>
                </a:solidFill>
              </a:rPr>
              <a:t>Question</a:t>
            </a:r>
            <a:r>
              <a:rPr lang="en-GB" sz="2400" dirty="0">
                <a:solidFill>
                  <a:srgbClr val="000099"/>
                </a:solidFill>
              </a:rPr>
              <a:t>:  What do you consider to be the implications of Herzberg’s observations and analysis for your team…?</a:t>
            </a:r>
          </a:p>
        </p:txBody>
      </p:sp>
    </p:spTree>
    <p:extLst>
      <p:ext uri="{BB962C8B-B14F-4D97-AF65-F5344CB8AC3E}">
        <p14:creationId xmlns:p14="http://schemas.microsoft.com/office/powerpoint/2010/main" val="1441438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8132">
                                            <p:txEl>
                                              <p:pRg st="0" end="0"/>
                                            </p:txEl>
                                          </p:spTgt>
                                        </p:tgtEl>
                                        <p:attrNameLst>
                                          <p:attrName>style.visibility</p:attrName>
                                        </p:attrNameLst>
                                      </p:cBhvr>
                                      <p:to>
                                        <p:strVal val="visible"/>
                                      </p:to>
                                    </p:set>
                                    <p:animEffect transition="in" filter="fade">
                                      <p:cBhvr>
                                        <p:cTn id="37" dur="500"/>
                                        <p:tgtEl>
                                          <p:spTgt spid="4813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32656"/>
            <a:ext cx="7772400" cy="1143000"/>
          </a:xfrm>
        </p:spPr>
        <p:txBody>
          <a:bodyPr>
            <a:normAutofit/>
          </a:bodyPr>
          <a:lstStyle/>
          <a:p>
            <a:r>
              <a:rPr lang="en-GB" sz="2800" dirty="0"/>
              <a:t>Herzberg’s Motivation and Hygiene Factors</a:t>
            </a:r>
            <a:br>
              <a:rPr lang="en-GB" sz="2800" dirty="0"/>
            </a:br>
            <a:endParaRPr lang="en-US" sz="2800" dirty="0"/>
          </a:p>
        </p:txBody>
      </p:sp>
      <p:sp>
        <p:nvSpPr>
          <p:cNvPr id="4" name="Slide Number Placeholder 3"/>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21</a:t>
            </a:fld>
            <a:endParaRPr lang="en-GB"/>
          </a:p>
        </p:txBody>
      </p:sp>
      <p:graphicFrame>
        <p:nvGraphicFramePr>
          <p:cNvPr id="5" name="Object 4"/>
          <p:cNvGraphicFramePr>
            <a:graphicFrameLocks noChangeAspect="1"/>
          </p:cNvGraphicFramePr>
          <p:nvPr>
            <p:extLst>
              <p:ext uri="{D42A27DB-BD31-4B8C-83A1-F6EECF244321}">
                <p14:modId xmlns:p14="http://schemas.microsoft.com/office/powerpoint/2010/main" val="3798322342"/>
              </p:ext>
            </p:extLst>
          </p:nvPr>
        </p:nvGraphicFramePr>
        <p:xfrm>
          <a:off x="251520" y="1196752"/>
          <a:ext cx="8640763" cy="3717925"/>
        </p:xfrm>
        <a:graphic>
          <a:graphicData uri="http://schemas.openxmlformats.org/presentationml/2006/ole">
            <mc:AlternateContent xmlns:mc="http://schemas.openxmlformats.org/markup-compatibility/2006">
              <mc:Choice xmlns:v="urn:schemas-microsoft-com:vml" Requires="v">
                <p:oleObj spid="_x0000_s2056" name="Document" r:id="rId4" imgW="5905500" imgH="2540000" progId="Word.Document.12">
                  <p:embed/>
                </p:oleObj>
              </mc:Choice>
              <mc:Fallback>
                <p:oleObj name="Document" r:id="rId4" imgW="5905500" imgH="2540000" progId="Word.Document.12">
                  <p:embed/>
                  <p:pic>
                    <p:nvPicPr>
                      <p:cNvPr id="5" name="Object 4"/>
                      <p:cNvPicPr/>
                      <p:nvPr/>
                    </p:nvPicPr>
                    <p:blipFill>
                      <a:blip r:embed="rId5"/>
                      <a:stretch>
                        <a:fillRect/>
                      </a:stretch>
                    </p:blipFill>
                    <p:spPr>
                      <a:xfrm>
                        <a:off x="251520" y="1196752"/>
                        <a:ext cx="8640763" cy="3717925"/>
                      </a:xfrm>
                      <a:prstGeom prst="rect">
                        <a:avLst/>
                      </a:prstGeom>
                    </p:spPr>
                  </p:pic>
                </p:oleObj>
              </mc:Fallback>
            </mc:AlternateContent>
          </a:graphicData>
        </a:graphic>
      </p:graphicFrame>
      <p:sp>
        <p:nvSpPr>
          <p:cNvPr id="7" name="Rectangle 6"/>
          <p:cNvSpPr/>
          <p:nvPr/>
        </p:nvSpPr>
        <p:spPr>
          <a:xfrm>
            <a:off x="261864" y="4729776"/>
            <a:ext cx="8424936" cy="1046440"/>
          </a:xfrm>
          <a:prstGeom prst="rect">
            <a:avLst/>
          </a:prstGeom>
        </p:spPr>
        <p:txBody>
          <a:bodyPr wrap="square">
            <a:spAutoFit/>
          </a:bodyPr>
          <a:lstStyle/>
          <a:p>
            <a:r>
              <a:rPr lang="en-GB" sz="2200" b="1" dirty="0">
                <a:solidFill>
                  <a:srgbClr val="000099"/>
                </a:solidFill>
              </a:rPr>
              <a:t>Question: </a:t>
            </a:r>
            <a:r>
              <a:rPr lang="en-GB" sz="2200" i="1" dirty="0">
                <a:solidFill>
                  <a:srgbClr val="000099"/>
                </a:solidFill>
              </a:rPr>
              <a:t>What actions could you take within your organisation to improve motivation in line with Herzberg’s satisfiers (Motivators)? </a:t>
            </a:r>
          </a:p>
          <a:p>
            <a:endParaRPr lang="en-GB" dirty="0">
              <a:solidFill>
                <a:srgbClr val="800000"/>
              </a:solidFill>
            </a:endParaRPr>
          </a:p>
        </p:txBody>
      </p:sp>
    </p:spTree>
    <p:extLst>
      <p:ext uri="{BB962C8B-B14F-4D97-AF65-F5344CB8AC3E}">
        <p14:creationId xmlns:p14="http://schemas.microsoft.com/office/powerpoint/2010/main" val="4263578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body of water with a mountain in the background&#10;&#10;Description generated with very high confidence">
            <a:extLst>
              <a:ext uri="{FF2B5EF4-FFF2-40B4-BE49-F238E27FC236}">
                <a16:creationId xmlns:a16="http://schemas.microsoft.com/office/drawing/2014/main" id="{CD10C8FD-4C47-4994-B465-096208DFD261}"/>
              </a:ext>
            </a:extLst>
          </p:cNvPr>
          <p:cNvPicPr>
            <a:picLocks noChangeAspect="1"/>
          </p:cNvPicPr>
          <p:nvPr/>
        </p:nvPicPr>
        <p:blipFill>
          <a:blip r:embed="rId3" cstate="email">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4808" y="1366684"/>
            <a:ext cx="9129192" cy="4333112"/>
          </a:xfrm>
          <a:prstGeom prst="rect">
            <a:avLst/>
          </a:prstGeom>
        </p:spPr>
      </p:pic>
      <p:sp>
        <p:nvSpPr>
          <p:cNvPr id="2" name="Title 1">
            <a:extLst>
              <a:ext uri="{FF2B5EF4-FFF2-40B4-BE49-F238E27FC236}">
                <a16:creationId xmlns:a16="http://schemas.microsoft.com/office/drawing/2014/main" id="{F0AEC603-7F5C-4827-B837-FC742DF06902}"/>
              </a:ext>
            </a:extLst>
          </p:cNvPr>
          <p:cNvSpPr>
            <a:spLocks noGrp="1"/>
          </p:cNvSpPr>
          <p:nvPr>
            <p:ph type="title"/>
          </p:nvPr>
        </p:nvSpPr>
        <p:spPr/>
        <p:txBody>
          <a:bodyPr/>
          <a:lstStyle/>
          <a:p>
            <a:r>
              <a:rPr lang="en-GB" dirty="0"/>
              <a:t>Reflection</a:t>
            </a:r>
          </a:p>
        </p:txBody>
      </p:sp>
      <p:sp>
        <p:nvSpPr>
          <p:cNvPr id="3" name="Content Placeholder 2">
            <a:extLst>
              <a:ext uri="{FF2B5EF4-FFF2-40B4-BE49-F238E27FC236}">
                <a16:creationId xmlns:a16="http://schemas.microsoft.com/office/drawing/2014/main" id="{70FD05E1-DE3B-4834-9A7C-FA15122C4205}"/>
              </a:ext>
            </a:extLst>
          </p:cNvPr>
          <p:cNvSpPr>
            <a:spLocks noGrp="1"/>
          </p:cNvSpPr>
          <p:nvPr>
            <p:ph idx="1"/>
          </p:nvPr>
        </p:nvSpPr>
        <p:spPr>
          <a:xfrm>
            <a:off x="457200" y="1470484"/>
            <a:ext cx="8229600" cy="3917032"/>
          </a:xfrm>
        </p:spPr>
        <p:txBody>
          <a:bodyPr/>
          <a:lstStyle/>
          <a:p>
            <a:r>
              <a:rPr lang="en-GB" dirty="0"/>
              <a:t>Take 5 minutes to reflect and draw out key learning points……</a:t>
            </a:r>
          </a:p>
        </p:txBody>
      </p:sp>
      <p:sp>
        <p:nvSpPr>
          <p:cNvPr id="4" name="Slide Number Placeholder 3">
            <a:extLst>
              <a:ext uri="{FF2B5EF4-FFF2-40B4-BE49-F238E27FC236}">
                <a16:creationId xmlns:a16="http://schemas.microsoft.com/office/drawing/2014/main" id="{C987B6CE-8F7A-4F1E-AD9C-FA2058445919}"/>
              </a:ext>
            </a:extLst>
          </p:cNvPr>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22</a:t>
            </a:fld>
            <a:endParaRPr lang="en-GB"/>
          </a:p>
        </p:txBody>
      </p:sp>
    </p:spTree>
    <p:extLst>
      <p:ext uri="{BB962C8B-B14F-4D97-AF65-F5344CB8AC3E}">
        <p14:creationId xmlns:p14="http://schemas.microsoft.com/office/powerpoint/2010/main" val="41752666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8547" name="Rectangle 2"/>
          <p:cNvSpPr>
            <a:spLocks noGrp="1" noChangeArrowheads="1"/>
          </p:cNvSpPr>
          <p:nvPr>
            <p:ph type="title"/>
          </p:nvPr>
        </p:nvSpPr>
        <p:spPr>
          <a:xfrm>
            <a:off x="1600200" y="332656"/>
            <a:ext cx="5943600" cy="1143000"/>
          </a:xfrm>
        </p:spPr>
        <p:txBody>
          <a:bodyPr>
            <a:normAutofit/>
          </a:bodyPr>
          <a:lstStyle/>
          <a:p>
            <a:pPr eaLnBrk="1" hangingPunct="1">
              <a:defRPr/>
            </a:pPr>
            <a:r>
              <a:rPr lang="en-US" dirty="0"/>
              <a:t>  </a:t>
            </a:r>
            <a:r>
              <a:rPr lang="en-US" sz="6600" dirty="0"/>
              <a:t>Questions?</a:t>
            </a:r>
            <a:endParaRPr lang="en-GB" sz="6600" dirty="0"/>
          </a:p>
        </p:txBody>
      </p:sp>
      <p:sp>
        <p:nvSpPr>
          <p:cNvPr id="133121" name="Rectangle 16"/>
          <p:cNvSpPr>
            <a:spLocks noGrp="1" noChangeArrowheads="1"/>
          </p:cNvSpPr>
          <p:nvPr>
            <p:ph type="sldNum" sz="quarter" idx="4294967295"/>
          </p:nvPr>
        </p:nvSpPr>
        <p:spPr bwMode="auto">
          <a:xfrm>
            <a:off x="7956376" y="6380972"/>
            <a:ext cx="730424" cy="34050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9CB8187-4CB9-8040-A27B-CDA7F806B93F}" type="slidenum">
              <a:rPr lang="en-GB" sz="1200">
                <a:solidFill>
                  <a:srgbClr val="0000CC"/>
                </a:solidFill>
                <a:cs typeface="Arial" charset="0"/>
              </a:rPr>
              <a:pPr eaLnBrk="1" hangingPunct="1"/>
              <a:t>23</a:t>
            </a:fld>
            <a:endParaRPr lang="en-GB" sz="1200">
              <a:solidFill>
                <a:srgbClr val="0000CC"/>
              </a:solidFill>
              <a:cs typeface="Arial" charset="0"/>
            </a:endParaRPr>
          </a:p>
        </p:txBody>
      </p:sp>
      <p:pic>
        <p:nvPicPr>
          <p:cNvPr id="6" name="Picture 5" descr="A person wearing a black shirt&#10;&#10;Description generated with very high confidence">
            <a:extLst>
              <a:ext uri="{FF2B5EF4-FFF2-40B4-BE49-F238E27FC236}">
                <a16:creationId xmlns:a16="http://schemas.microsoft.com/office/drawing/2014/main" id="{3943DDD6-BE07-4168-AB0B-941C8E0D8B35}"/>
              </a:ext>
            </a:extLst>
          </p:cNvPr>
          <p:cNvPicPr>
            <a:picLocks noChangeAspect="1"/>
          </p:cNvPicPr>
          <p:nvPr/>
        </p:nvPicPr>
        <p:blipFill>
          <a:blip r:embed="rId3" cstate="email">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491850" y="1628800"/>
            <a:ext cx="6160300" cy="4079047"/>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08B0ED9-1B8D-4B87-ADBF-9390C76A54DD}"/>
              </a:ext>
            </a:extLst>
          </p:cNvPr>
          <p:cNvSpPr>
            <a:spLocks noGrp="1"/>
          </p:cNvSpPr>
          <p:nvPr>
            <p:ph type="sldNum" sz="quarter" idx="4294967295"/>
          </p:nvPr>
        </p:nvSpPr>
        <p:spPr>
          <a:xfrm>
            <a:off x="7956376" y="6380972"/>
            <a:ext cx="730424" cy="340503"/>
          </a:xfrm>
          <a:prstGeom prst="rect">
            <a:avLst/>
          </a:prstGeom>
        </p:spPr>
        <p:txBody>
          <a:bodyPr/>
          <a:lstStyle/>
          <a:p>
            <a:pPr>
              <a:defRPr/>
            </a:pPr>
            <a:fld id="{E07EC323-5435-1743-8ACD-15915A8CA9CF}" type="slidenum">
              <a:rPr lang="en-GB" smtClean="0"/>
              <a:pPr>
                <a:defRPr/>
              </a:pPr>
              <a:t>24</a:t>
            </a:fld>
            <a:endParaRPr lang="en-GB"/>
          </a:p>
        </p:txBody>
      </p:sp>
      <p:sp>
        <p:nvSpPr>
          <p:cNvPr id="5" name="Title 1">
            <a:extLst>
              <a:ext uri="{FF2B5EF4-FFF2-40B4-BE49-F238E27FC236}">
                <a16:creationId xmlns:a16="http://schemas.microsoft.com/office/drawing/2014/main" id="{3BA8EC8E-CA12-4F53-A11F-E95B22FF09F7}"/>
              </a:ext>
            </a:extLst>
          </p:cNvPr>
          <p:cNvSpPr>
            <a:spLocks noGrp="1"/>
          </p:cNvSpPr>
          <p:nvPr>
            <p:ph type="title"/>
          </p:nvPr>
        </p:nvSpPr>
        <p:spPr>
          <a:xfrm>
            <a:off x="336230" y="-7397"/>
            <a:ext cx="8229600" cy="1143000"/>
          </a:xfrm>
        </p:spPr>
        <p:txBody>
          <a:bodyPr/>
          <a:lstStyle/>
          <a:p>
            <a:r>
              <a:rPr lang="en-GB" dirty="0"/>
              <a:t>Task Formative Assessment</a:t>
            </a:r>
          </a:p>
        </p:txBody>
      </p:sp>
      <p:sp>
        <p:nvSpPr>
          <p:cNvPr id="6" name="Rectangle 2">
            <a:extLst>
              <a:ext uri="{FF2B5EF4-FFF2-40B4-BE49-F238E27FC236}">
                <a16:creationId xmlns:a16="http://schemas.microsoft.com/office/drawing/2014/main" id="{E6EE40AF-53A6-4F55-B0CB-1AA4FEB39D5D}"/>
              </a:ext>
            </a:extLst>
          </p:cNvPr>
          <p:cNvSpPr>
            <a:spLocks noChangeArrowheads="1"/>
          </p:cNvSpPr>
          <p:nvPr/>
        </p:nvSpPr>
        <p:spPr bwMode="auto">
          <a:xfrm>
            <a:off x="944575" y="620244"/>
            <a:ext cx="7065845" cy="4770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US" altLang="en-US" sz="1100" dirty="0">
                <a:latin typeface="Calibri" panose="020F0502020204030204" pitchFamily="34" charset="0"/>
                <a:ea typeface="Calibri" panose="020F0502020204030204" pitchFamily="34" charset="0"/>
                <a:cs typeface="Times New Roman" panose="02020603050405020304" pitchFamily="18" charset="0"/>
              </a:rPr>
              <a:t> </a:t>
            </a:r>
            <a:endParaRPr lang="en-US" altLang="en-US" sz="500" dirty="0"/>
          </a:p>
          <a:p>
            <a:pPr eaLnBrk="0" fontAlgn="base" hangingPunct="0">
              <a:spcBef>
                <a:spcPct val="0"/>
              </a:spcBef>
              <a:spcAft>
                <a:spcPct val="0"/>
              </a:spcAft>
            </a:pPr>
            <a:r>
              <a:rPr lang="en-US" altLang="en-US" sz="1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This task is a </a:t>
            </a:r>
            <a:r>
              <a:rPr lang="en-US" altLang="en-US" sz="1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compulsory</a:t>
            </a:r>
            <a:r>
              <a:rPr lang="en-US" altLang="en-US" sz="1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integrated, component of the </a:t>
            </a:r>
            <a:r>
              <a:rPr lang="en-US" altLang="en-US" sz="1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formative assessment</a:t>
            </a:r>
            <a:r>
              <a:rPr lang="en-US" altLang="en-US" sz="1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for this module</a:t>
            </a:r>
            <a:endParaRPr lang="en-US" altLang="en-US" dirty="0">
              <a:latin typeface="Arial" panose="020B0604020202020204" pitchFamily="34" charset="0"/>
            </a:endParaRPr>
          </a:p>
        </p:txBody>
      </p:sp>
      <p:graphicFrame>
        <p:nvGraphicFramePr>
          <p:cNvPr id="7" name="Table 6">
            <a:extLst>
              <a:ext uri="{FF2B5EF4-FFF2-40B4-BE49-F238E27FC236}">
                <a16:creationId xmlns:a16="http://schemas.microsoft.com/office/drawing/2014/main" id="{0BFC30AC-576C-4B24-BCE3-80982ACB7E48}"/>
              </a:ext>
            </a:extLst>
          </p:cNvPr>
          <p:cNvGraphicFramePr>
            <a:graphicFrameLocks noGrp="1"/>
          </p:cNvGraphicFramePr>
          <p:nvPr>
            <p:extLst>
              <p:ext uri="{D42A27DB-BD31-4B8C-83A1-F6EECF244321}">
                <p14:modId xmlns:p14="http://schemas.microsoft.com/office/powerpoint/2010/main" val="2785920235"/>
              </p:ext>
            </p:extLst>
          </p:nvPr>
        </p:nvGraphicFramePr>
        <p:xfrm>
          <a:off x="944575" y="1097298"/>
          <a:ext cx="7464498" cy="4341940"/>
        </p:xfrm>
        <a:graphic>
          <a:graphicData uri="http://schemas.openxmlformats.org/drawingml/2006/table">
            <a:tbl>
              <a:tblPr firstRow="1" firstCol="1" bandRow="1">
                <a:tableStyleId>{5C22544A-7EE6-4342-B048-85BDC9FD1C3A}</a:tableStyleId>
              </a:tblPr>
              <a:tblGrid>
                <a:gridCol w="4428614">
                  <a:extLst>
                    <a:ext uri="{9D8B030D-6E8A-4147-A177-3AD203B41FA5}">
                      <a16:colId xmlns:a16="http://schemas.microsoft.com/office/drawing/2014/main" val="1229665487"/>
                    </a:ext>
                  </a:extLst>
                </a:gridCol>
                <a:gridCol w="3035884">
                  <a:extLst>
                    <a:ext uri="{9D8B030D-6E8A-4147-A177-3AD203B41FA5}">
                      <a16:colId xmlns:a16="http://schemas.microsoft.com/office/drawing/2014/main" val="3640192745"/>
                    </a:ext>
                  </a:extLst>
                </a:gridCol>
              </a:tblGrid>
              <a:tr h="190794">
                <a:tc>
                  <a:txBody>
                    <a:bodyPr/>
                    <a:lstStyle/>
                    <a:p>
                      <a:pPr algn="ctr">
                        <a:lnSpc>
                          <a:spcPct val="115000"/>
                        </a:lnSpc>
                        <a:spcAft>
                          <a:spcPts val="0"/>
                        </a:spcAft>
                      </a:pPr>
                      <a:r>
                        <a:rPr lang="en-GB" sz="1300">
                          <a:effectLst/>
                        </a:rPr>
                        <a:t>Task Criteria</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5238" marR="55238" marT="0" marB="0"/>
                </a:tc>
                <a:tc>
                  <a:txBody>
                    <a:bodyPr/>
                    <a:lstStyle/>
                    <a:p>
                      <a:pPr algn="ctr">
                        <a:lnSpc>
                          <a:spcPct val="115000"/>
                        </a:lnSpc>
                        <a:spcAft>
                          <a:spcPts val="0"/>
                        </a:spcAft>
                      </a:pPr>
                      <a:r>
                        <a:rPr lang="en-GB" sz="1300">
                          <a:effectLst/>
                        </a:rPr>
                        <a:t>Comments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5238" marR="55238" marT="0" marB="0"/>
                </a:tc>
                <a:extLst>
                  <a:ext uri="{0D108BD9-81ED-4DB2-BD59-A6C34878D82A}">
                    <a16:rowId xmlns:a16="http://schemas.microsoft.com/office/drawing/2014/main" val="2847145380"/>
                  </a:ext>
                </a:extLst>
              </a:tr>
              <a:tr h="982394">
                <a:tc>
                  <a:txBody>
                    <a:bodyPr/>
                    <a:lstStyle/>
                    <a:p>
                      <a:r>
                        <a:rPr lang="en-GB" sz="1800" b="1" kern="1200" dirty="0">
                          <a:solidFill>
                            <a:schemeClr val="lt1"/>
                          </a:solidFill>
                          <a:effectLst/>
                          <a:latin typeface="+mn-lt"/>
                          <a:ea typeface="+mn-ea"/>
                          <a:cs typeface="+mn-cs"/>
                        </a:rPr>
                        <a:t>Read and reflect on Chapter 7, “Difference &amp; Leadership” in text by Carrol et.al. (2015) </a:t>
                      </a:r>
                      <a:r>
                        <a:rPr lang="en-GB" sz="1800" b="1" i="1" kern="1200" dirty="0">
                          <a:solidFill>
                            <a:schemeClr val="lt1"/>
                          </a:solidFill>
                          <a:effectLst/>
                          <a:latin typeface="+mn-lt"/>
                          <a:ea typeface="+mn-ea"/>
                          <a:cs typeface="+mn-cs"/>
                        </a:rPr>
                        <a:t>Leadership: contemporary critical perspectives.</a:t>
                      </a:r>
                      <a:endParaRPr lang="en-GB" sz="1800" b="1" kern="1200" dirty="0">
                        <a:solidFill>
                          <a:schemeClr val="lt1"/>
                        </a:solidFill>
                        <a:effectLst/>
                        <a:latin typeface="+mn-lt"/>
                        <a:ea typeface="+mn-ea"/>
                        <a:cs typeface="+mn-cs"/>
                      </a:endParaRPr>
                    </a:p>
                  </a:txBody>
                  <a:tcPr marL="55238" marR="55238" marT="0" marB="0"/>
                </a:tc>
                <a:tc>
                  <a:txBody>
                    <a:bodyPr/>
                    <a:lstStyle/>
                    <a:p>
                      <a:pPr>
                        <a:lnSpc>
                          <a:spcPct val="115000"/>
                        </a:lnSpc>
                        <a:spcAft>
                          <a:spcPts val="0"/>
                        </a:spcAft>
                      </a:pPr>
                      <a:r>
                        <a:rPr lang="en-GB" sz="900" dirty="0">
                          <a:effectLst/>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238" marR="55238" marT="0" marB="0"/>
                </a:tc>
                <a:extLst>
                  <a:ext uri="{0D108BD9-81ED-4DB2-BD59-A6C34878D82A}">
                    <a16:rowId xmlns:a16="http://schemas.microsoft.com/office/drawing/2014/main" val="3572437010"/>
                  </a:ext>
                </a:extLst>
              </a:tr>
              <a:tr h="272606">
                <a:tc>
                  <a:txBody>
                    <a:bodyPr/>
                    <a:lstStyle/>
                    <a:p>
                      <a:pPr>
                        <a:lnSpc>
                          <a:spcPct val="115000"/>
                        </a:lnSpc>
                        <a:spcAft>
                          <a:spcPts val="0"/>
                        </a:spcAft>
                      </a:pPr>
                      <a:r>
                        <a:rPr lang="en-GB" sz="1200" dirty="0">
                          <a:effectLst/>
                        </a:rPr>
                        <a:t> Answer the following question: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5238" marR="55238" marT="0" marB="0"/>
                </a:tc>
                <a:tc>
                  <a:txBody>
                    <a:bodyPr/>
                    <a:lstStyle/>
                    <a:p>
                      <a:pPr>
                        <a:lnSpc>
                          <a:spcPct val="115000"/>
                        </a:lnSpc>
                        <a:spcAft>
                          <a:spcPts val="0"/>
                        </a:spcAft>
                      </a:pPr>
                      <a:r>
                        <a:rPr lang="en-GB" sz="900" dirty="0">
                          <a:effectLst/>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238" marR="55238" marT="0" marB="0"/>
                </a:tc>
                <a:extLst>
                  <a:ext uri="{0D108BD9-81ED-4DB2-BD59-A6C34878D82A}">
                    <a16:rowId xmlns:a16="http://schemas.microsoft.com/office/drawing/2014/main" val="3727611521"/>
                  </a:ext>
                </a:extLst>
              </a:tr>
              <a:tr h="2470084">
                <a:tc>
                  <a:txBody>
                    <a:bodyPr/>
                    <a:lstStyle/>
                    <a:p>
                      <a:pPr>
                        <a:lnSpc>
                          <a:spcPct val="115000"/>
                        </a:lnSpc>
                        <a:spcAft>
                          <a:spcPts val="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238" marR="55238" marT="0" marB="0"/>
                </a:tc>
                <a:tc>
                  <a:txBody>
                    <a:bodyPr/>
                    <a:lstStyle/>
                    <a:p>
                      <a:pPr marL="0" lvl="0" indent="0">
                        <a:lnSpc>
                          <a:spcPct val="115000"/>
                        </a:lnSpc>
                        <a:spcAft>
                          <a:spcPts val="0"/>
                        </a:spcAft>
                        <a:buFontTx/>
                        <a:buNone/>
                      </a:pPr>
                      <a:r>
                        <a:rPr lang="en-GB" sz="1200" dirty="0">
                          <a:effectLst/>
                        </a:rPr>
                        <a:t>Think about two films that you have been influenced by e.g. Twelve O’ Clock High, The Blindside or any other two films in which there is a clear leadership role: </a:t>
                      </a:r>
                    </a:p>
                    <a:p>
                      <a:pPr marL="171450" lvl="0" indent="-171450">
                        <a:lnSpc>
                          <a:spcPct val="115000"/>
                        </a:lnSpc>
                        <a:spcAft>
                          <a:spcPts val="0"/>
                        </a:spcAft>
                        <a:buFont typeface="Arial" panose="020B0604020202020204" pitchFamily="34" charset="0"/>
                        <a:buChar char="•"/>
                      </a:pPr>
                      <a:r>
                        <a:rPr lang="en-GB" sz="1200" dirty="0">
                          <a:effectLst/>
                        </a:rPr>
                        <a:t>How have the leaders been portrayed?</a:t>
                      </a:r>
                    </a:p>
                    <a:p>
                      <a:pPr marL="171450" lvl="0" indent="-171450">
                        <a:lnSpc>
                          <a:spcPct val="115000"/>
                        </a:lnSpc>
                        <a:spcAft>
                          <a:spcPts val="0"/>
                        </a:spcAft>
                        <a:buFont typeface="Arial" panose="020B0604020202020204" pitchFamily="34" charset="0"/>
                        <a:buChar char="•"/>
                      </a:pPr>
                      <a:r>
                        <a:rPr lang="en-GB" sz="1200" dirty="0">
                          <a:effectLst/>
                        </a:rPr>
                        <a:t>To what extent does their leadership style impact on the situation and their followers? – Give some examples?</a:t>
                      </a:r>
                    </a:p>
                    <a:p>
                      <a:pPr marL="171450" lvl="0" indent="-171450">
                        <a:lnSpc>
                          <a:spcPct val="115000"/>
                        </a:lnSpc>
                        <a:spcAft>
                          <a:spcPts val="0"/>
                        </a:spcAft>
                        <a:buFont typeface="Arial" panose="020B0604020202020204" pitchFamily="34" charset="0"/>
                        <a:buChar char="•"/>
                      </a:pPr>
                      <a:r>
                        <a:rPr lang="en-GB" sz="1200" dirty="0">
                          <a:effectLst/>
                        </a:rPr>
                        <a:t>Where does their leadership power come from?</a:t>
                      </a:r>
                    </a:p>
                    <a:p>
                      <a:pPr marL="171450" lvl="0" indent="-171450">
                        <a:lnSpc>
                          <a:spcPct val="115000"/>
                        </a:lnSpc>
                        <a:spcAft>
                          <a:spcPts val="0"/>
                        </a:spcAft>
                        <a:buFont typeface="Arial" panose="020B0604020202020204" pitchFamily="34" charset="0"/>
                        <a:buChar char="•"/>
                      </a:pPr>
                      <a:endParaRPr lang="en-GB" sz="1000" dirty="0">
                        <a:effectLst/>
                      </a:endParaRPr>
                    </a:p>
                    <a:p>
                      <a:pPr marL="342900" lvl="0" indent="-342900">
                        <a:lnSpc>
                          <a:spcPct val="115000"/>
                        </a:lnSpc>
                        <a:spcAft>
                          <a:spcPts val="0"/>
                        </a:spcAft>
                        <a:buFont typeface="+mj-lt"/>
                        <a:buAutoNum type="alphaUcPeriod"/>
                      </a:pPr>
                      <a:endParaRPr lang="en-GB" sz="1000" dirty="0">
                        <a:effectLst/>
                      </a:endParaRPr>
                    </a:p>
                    <a:p>
                      <a:pPr marL="342900" lvl="0" indent="-342900">
                        <a:lnSpc>
                          <a:spcPct val="115000"/>
                        </a:lnSpc>
                        <a:spcAft>
                          <a:spcPts val="0"/>
                        </a:spcAft>
                        <a:buFont typeface="+mj-lt"/>
                        <a:buAutoNum type="alphaUcPeriod"/>
                      </a:pPr>
                      <a:endParaRPr lang="en-GB" sz="900" dirty="0">
                        <a:effectLst/>
                      </a:endParaRPr>
                    </a:p>
                    <a:p>
                      <a:pPr marL="240030">
                        <a:lnSpc>
                          <a:spcPct val="115000"/>
                        </a:lnSpc>
                        <a:spcAft>
                          <a:spcPts val="0"/>
                        </a:spcAft>
                      </a:pPr>
                      <a:r>
                        <a:rPr lang="en-GB" sz="900" dirty="0">
                          <a:effectLst/>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5238" marR="55238" marT="0" marB="0"/>
                </a:tc>
                <a:extLst>
                  <a:ext uri="{0D108BD9-81ED-4DB2-BD59-A6C34878D82A}">
                    <a16:rowId xmlns:a16="http://schemas.microsoft.com/office/drawing/2014/main" val="2052829399"/>
                  </a:ext>
                </a:extLst>
              </a:tr>
            </a:tbl>
          </a:graphicData>
        </a:graphic>
      </p:graphicFrame>
      <p:graphicFrame>
        <p:nvGraphicFramePr>
          <p:cNvPr id="8" name="Diagram 7">
            <a:extLst>
              <a:ext uri="{FF2B5EF4-FFF2-40B4-BE49-F238E27FC236}">
                <a16:creationId xmlns:a16="http://schemas.microsoft.com/office/drawing/2014/main" id="{9BF38596-9297-49B8-A302-9DFC5F986774}"/>
              </a:ext>
            </a:extLst>
          </p:cNvPr>
          <p:cNvGraphicFramePr/>
          <p:nvPr>
            <p:extLst>
              <p:ext uri="{D42A27DB-BD31-4B8C-83A1-F6EECF244321}">
                <p14:modId xmlns:p14="http://schemas.microsoft.com/office/powerpoint/2010/main" val="314166855"/>
              </p:ext>
            </p:extLst>
          </p:nvPr>
        </p:nvGraphicFramePr>
        <p:xfrm>
          <a:off x="-26824" y="3068960"/>
          <a:ext cx="5036114" cy="20518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8">
            <a:extLst>
              <a:ext uri="{FF2B5EF4-FFF2-40B4-BE49-F238E27FC236}">
                <a16:creationId xmlns:a16="http://schemas.microsoft.com/office/drawing/2014/main" id="{86BD9C38-F187-4DF6-A45C-5DE569324E1C}"/>
              </a:ext>
            </a:extLst>
          </p:cNvPr>
          <p:cNvSpPr/>
          <p:nvPr/>
        </p:nvSpPr>
        <p:spPr>
          <a:xfrm>
            <a:off x="944575" y="4700574"/>
            <a:ext cx="7742225" cy="738664"/>
          </a:xfrm>
          <a:prstGeom prst="rect">
            <a:avLst/>
          </a:prstGeom>
        </p:spPr>
        <p:txBody>
          <a:bodyPr wrap="square">
            <a:spAutoFit/>
          </a:bodyPr>
          <a:lstStyle/>
          <a:p>
            <a:r>
              <a:rPr lang="en-GB" sz="1400" b="1" dirty="0"/>
              <a:t>To be completed by: </a:t>
            </a:r>
          </a:p>
          <a:p>
            <a:r>
              <a:rPr lang="en-GB" sz="1400" b="1" dirty="0"/>
              <a:t>12</a:t>
            </a:r>
            <a:r>
              <a:rPr lang="en-GB" sz="1400" b="1" baseline="30000" dirty="0"/>
              <a:t>th</a:t>
            </a:r>
            <a:r>
              <a:rPr lang="en-GB" sz="1400" b="1" dirty="0"/>
              <a:t> May 18 Llanelli – Carmarthen/Bridgend cohort.    13</a:t>
            </a:r>
            <a:r>
              <a:rPr lang="en-GB" sz="1400" b="1" baseline="30000" dirty="0"/>
              <a:t>th</a:t>
            </a:r>
            <a:r>
              <a:rPr lang="en-GB" sz="1400" b="1" dirty="0"/>
              <a:t> May 18 – Cardiff cohort.  (1200 -1500 words  submitted to </a:t>
            </a:r>
            <a:r>
              <a:rPr lang="en-GB" sz="1400" b="1" dirty="0" err="1"/>
              <a:t>Turnitin</a:t>
            </a:r>
            <a:r>
              <a:rPr lang="en-GB" sz="1400" b="1" dirty="0"/>
              <a:t> on or before 23:59 on your cohorts above </a:t>
            </a:r>
          </a:p>
        </p:txBody>
      </p:sp>
    </p:spTree>
    <p:extLst>
      <p:ext uri="{BB962C8B-B14F-4D97-AF65-F5344CB8AC3E}">
        <p14:creationId xmlns:p14="http://schemas.microsoft.com/office/powerpoint/2010/main" val="167154508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PowerPoint Presentation Template</Template>
  <TotalTime>48464</TotalTime>
  <Words>2451</Words>
  <Application>Microsoft Office PowerPoint</Application>
  <PresentationFormat>On-screen Show (4:3)</PresentationFormat>
  <Paragraphs>337</Paragraphs>
  <Slides>24</Slides>
  <Notes>22</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2" baseType="lpstr">
      <vt:lpstr>Arial</vt:lpstr>
      <vt:lpstr>Calibri</vt:lpstr>
      <vt:lpstr>Microsoft Sans Serif</vt:lpstr>
      <vt:lpstr>Myriad Pro</vt:lpstr>
      <vt:lpstr>Symbol</vt:lpstr>
      <vt:lpstr>Times New Roman</vt:lpstr>
      <vt:lpstr>20140311PresentationUWTSDTemplate</vt:lpstr>
      <vt:lpstr>Document</vt:lpstr>
      <vt:lpstr>BMSK6001 EMERGENT LEADERSHIP SKILLS  FOR THE WORKPLACE</vt:lpstr>
      <vt:lpstr>Session Overview</vt:lpstr>
      <vt:lpstr>Motivation</vt:lpstr>
      <vt:lpstr>Motivation is …..</vt:lpstr>
      <vt:lpstr>Motivation is …..</vt:lpstr>
      <vt:lpstr>Organisational High Performance</vt:lpstr>
      <vt:lpstr>Characteristics of a High Performance Team</vt:lpstr>
      <vt:lpstr>Performance – A coaches view…</vt:lpstr>
      <vt:lpstr>The 3 Pillars of Performance</vt:lpstr>
      <vt:lpstr>Types of Motivation</vt:lpstr>
      <vt:lpstr>Drivers of Motivation</vt:lpstr>
      <vt:lpstr>Workplace Motivation</vt:lpstr>
      <vt:lpstr>Factors Affecting Workplace Motivation</vt:lpstr>
      <vt:lpstr> </vt:lpstr>
      <vt:lpstr>Content Theories of Motivation</vt:lpstr>
      <vt:lpstr>Maslow’s Hierarchy of Needs</vt:lpstr>
      <vt:lpstr>Herzberg’s 2-Factor Theory </vt:lpstr>
      <vt:lpstr>Hertzberg’s 2-Factor Theory </vt:lpstr>
      <vt:lpstr>PowerPoint Presentation</vt:lpstr>
      <vt:lpstr>Herzberg’s key findings were that: </vt:lpstr>
      <vt:lpstr>Herzberg’s Motivation and Hygiene Factors </vt:lpstr>
      <vt:lpstr>Reflection</vt:lpstr>
      <vt:lpstr>  Questions?</vt:lpstr>
      <vt:lpstr>Task Formative Assessment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harris</dc:creator>
  <cp:lastModifiedBy>Yajesh Kumar</cp:lastModifiedBy>
  <cp:revision>716</cp:revision>
  <cp:lastPrinted>2013-06-14T16:15:20Z</cp:lastPrinted>
  <dcterms:created xsi:type="dcterms:W3CDTF">2009-10-03T09:07:46Z</dcterms:created>
  <dcterms:modified xsi:type="dcterms:W3CDTF">2019-07-10T20:14:21Z</dcterms:modified>
</cp:coreProperties>
</file>