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1CD6C-FB8E-C045-8F28-CB497C777633}" v="65" dt="2021-07-23T19:40:32.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261" autoAdjust="0"/>
    <p:restoredTop sz="94660"/>
  </p:normalViewPr>
  <p:slideViewPr>
    <p:cSldViewPr snapToGrid="0">
      <p:cViewPr varScale="1">
        <p:scale>
          <a:sx n="107" d="100"/>
          <a:sy n="107" d="100"/>
        </p:scale>
        <p:origin x="184" y="304"/>
      </p:cViewPr>
      <p:guideLst/>
    </p:cSldViewPr>
  </p:slideViewPr>
  <p:notesTextViewPr>
    <p:cViewPr>
      <p:scale>
        <a:sx n="1" d="1"/>
        <a:sy n="1" d="1"/>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7/23/21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9173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58285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7/23/21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32069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48123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7/23/21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4732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7/23/21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19410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7/23/21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8977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7/23/21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78978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7/23/21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469272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12448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3620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7/23/21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554604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1" r:id="rId5"/>
    <p:sldLayoutId id="2147483726"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90000"/>
        </a:lnSpc>
        <a:spcBef>
          <a:spcPct val="0"/>
        </a:spcBef>
        <a:buNone/>
        <a:defRPr lang="en-US" sz="36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hyperlink" Target="https://www.businessinsider.com/sexist-vintage-ads-2015-9?r=US&amp;IR=T" TargetMode="External"/><Relationship Id="rId2" Type="http://schemas.openxmlformats.org/officeDocument/2006/relationships/hyperlink" Target="https://www.health.gov.au/health-topics/smoking-and-tobacco/tobacco-control/health-warnings-on-tobacco-produc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6DA9D-C54E-9C45-9502-75FE4F5D4AA2}"/>
              </a:ext>
            </a:extLst>
          </p:cNvPr>
          <p:cNvSpPr>
            <a:spLocks noGrp="1"/>
          </p:cNvSpPr>
          <p:nvPr>
            <p:ph type="ctrTitle"/>
          </p:nvPr>
        </p:nvSpPr>
        <p:spPr/>
        <p:txBody>
          <a:bodyPr>
            <a:normAutofit fontScale="90000"/>
          </a:bodyPr>
          <a:lstStyle/>
          <a:p>
            <a:r>
              <a:rPr lang="en-US" dirty="0"/>
              <a:t>Promotional Campaigns and Media Influence</a:t>
            </a:r>
          </a:p>
        </p:txBody>
      </p:sp>
      <p:sp>
        <p:nvSpPr>
          <p:cNvPr id="3" name="Subtitle 2">
            <a:extLst>
              <a:ext uri="{FF2B5EF4-FFF2-40B4-BE49-F238E27FC236}">
                <a16:creationId xmlns:a16="http://schemas.microsoft.com/office/drawing/2014/main" id="{5DF83836-2067-3140-9E89-58377C4F69BA}"/>
              </a:ext>
            </a:extLst>
          </p:cNvPr>
          <p:cNvSpPr>
            <a:spLocks noGrp="1"/>
          </p:cNvSpPr>
          <p:nvPr>
            <p:ph type="subTitle" idx="1"/>
          </p:nvPr>
        </p:nvSpPr>
        <p:spPr/>
        <p:txBody>
          <a:bodyPr/>
          <a:lstStyle/>
          <a:p>
            <a:r>
              <a:rPr lang="en-US" dirty="0"/>
              <a:t>ECAP 4004: Presentation</a:t>
            </a:r>
          </a:p>
        </p:txBody>
      </p:sp>
      <p:pic>
        <p:nvPicPr>
          <p:cNvPr id="6" name="Audio 5">
            <a:hlinkClick r:id="" action="ppaction://media"/>
            <a:extLst>
              <a:ext uri="{FF2B5EF4-FFF2-40B4-BE49-F238E27FC236}">
                <a16:creationId xmlns:a16="http://schemas.microsoft.com/office/drawing/2014/main" id="{E61C6E21-515F-8840-86FB-A324FE4F11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82136453"/>
      </p:ext>
    </p:extLst>
  </p:cSld>
  <p:clrMapOvr>
    <a:masterClrMapping/>
  </p:clrMapOvr>
  <mc:AlternateContent xmlns:mc="http://schemas.openxmlformats.org/markup-compatibility/2006">
    <mc:Choice xmlns:p14="http://schemas.microsoft.com/office/powerpoint/2010/main" Requires="p14">
      <p:transition spd="slow" p14:dur="2000" advTm="10479"/>
    </mc:Choice>
    <mc:Fallback>
      <p:transition spd="slow" advTm="10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769E8-6521-B442-B786-FB32C9D0AEDC}"/>
              </a:ext>
            </a:extLst>
          </p:cNvPr>
          <p:cNvSpPr>
            <a:spLocks noGrp="1"/>
          </p:cNvSpPr>
          <p:nvPr>
            <p:ph type="title"/>
          </p:nvPr>
        </p:nvSpPr>
        <p:spPr/>
        <p:txBody>
          <a:bodyPr/>
          <a:lstStyle/>
          <a:p>
            <a:r>
              <a:rPr lang="en-US" dirty="0"/>
              <a:t>How does the media contribute to promotion?</a:t>
            </a:r>
          </a:p>
        </p:txBody>
      </p:sp>
      <p:sp>
        <p:nvSpPr>
          <p:cNvPr id="3" name="Content Placeholder 2">
            <a:extLst>
              <a:ext uri="{FF2B5EF4-FFF2-40B4-BE49-F238E27FC236}">
                <a16:creationId xmlns:a16="http://schemas.microsoft.com/office/drawing/2014/main" id="{56DBE52F-9FE0-A947-8A7B-0EFC60F7BF09}"/>
              </a:ext>
            </a:extLst>
          </p:cNvPr>
          <p:cNvSpPr>
            <a:spLocks noGrp="1"/>
          </p:cNvSpPr>
          <p:nvPr>
            <p:ph idx="1"/>
          </p:nvPr>
        </p:nvSpPr>
        <p:spPr>
          <a:xfrm>
            <a:off x="1066799" y="2103120"/>
            <a:ext cx="8088489" cy="3849624"/>
          </a:xfrm>
        </p:spPr>
        <p:txBody>
          <a:bodyPr/>
          <a:lstStyle/>
          <a:p>
            <a:pPr marL="0" indent="0">
              <a:buNone/>
            </a:pPr>
            <a:r>
              <a:rPr lang="en-US" sz="2000" dirty="0"/>
              <a:t>Over quarter of the world population uses social media, </a:t>
            </a:r>
            <a:r>
              <a:rPr lang="en-US" sz="2000" dirty="0" err="1"/>
              <a:t>facebook</a:t>
            </a:r>
            <a:r>
              <a:rPr lang="en-US" sz="2000" dirty="0"/>
              <a:t> being the most dominant as of 2019 with 2.4 billion users (Ortiz-Ospina, 2019). It is therefore beneficial to use it for advertisement purposes.</a:t>
            </a:r>
          </a:p>
          <a:p>
            <a:pPr marL="0" indent="0">
              <a:buNone/>
            </a:pPr>
            <a:r>
              <a:rPr lang="en-US" sz="2000" dirty="0"/>
              <a:t>Today, the media is used to find a spouse, answer a question, pass the time, and for entertainment. </a:t>
            </a:r>
          </a:p>
          <a:p>
            <a:pPr marL="0" indent="0">
              <a:buNone/>
            </a:pPr>
            <a:r>
              <a:rPr lang="en-US" sz="2000" dirty="0"/>
              <a:t>There are many forms of media including posters, magazines, television, use of platforms, billboards, social media, and music. </a:t>
            </a:r>
          </a:p>
          <a:p>
            <a:pPr marL="0" indent="0">
              <a:buNone/>
            </a:pPr>
            <a:r>
              <a:rPr lang="en-US" sz="2000" dirty="0"/>
              <a:t>In order to advertise something successfully, it must consist of stimuli that attract the attention of an individual</a:t>
            </a:r>
          </a:p>
          <a:p>
            <a:pPr marL="0" indent="0">
              <a:buNone/>
            </a:pPr>
            <a:endParaRPr lang="en-US" dirty="0"/>
          </a:p>
          <a:p>
            <a:pPr marL="0" indent="0">
              <a:buNone/>
            </a:pPr>
            <a:endParaRPr lang="en-US" dirty="0"/>
          </a:p>
        </p:txBody>
      </p:sp>
      <p:pic>
        <p:nvPicPr>
          <p:cNvPr id="5" name="Audio 4">
            <a:hlinkClick r:id="" action="ppaction://media"/>
            <a:extLst>
              <a:ext uri="{FF2B5EF4-FFF2-40B4-BE49-F238E27FC236}">
                <a16:creationId xmlns:a16="http://schemas.microsoft.com/office/drawing/2014/main" id="{8023DD92-4383-D440-B01E-62276E1E66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67481239"/>
      </p:ext>
    </p:extLst>
  </p:cSld>
  <p:clrMapOvr>
    <a:masterClrMapping/>
  </p:clrMapOvr>
  <mc:AlternateContent xmlns:mc="http://schemas.openxmlformats.org/markup-compatibility/2006">
    <mc:Choice xmlns:p14="http://schemas.microsoft.com/office/powerpoint/2010/main" Requires="p14">
      <p:transition spd="slow" p14:dur="2000" advTm="46457"/>
    </mc:Choice>
    <mc:Fallback>
      <p:transition spd="slow" advTm="46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E6B0B-DFD2-C34A-8363-CD43CDE0067C}"/>
              </a:ext>
            </a:extLst>
          </p:cNvPr>
          <p:cNvSpPr>
            <a:spLocks noGrp="1"/>
          </p:cNvSpPr>
          <p:nvPr>
            <p:ph type="title"/>
          </p:nvPr>
        </p:nvSpPr>
        <p:spPr/>
        <p:txBody>
          <a:bodyPr/>
          <a:lstStyle/>
          <a:p>
            <a:r>
              <a:rPr lang="en-US" dirty="0"/>
              <a:t>Psychological properties which promote the focus of attention </a:t>
            </a:r>
          </a:p>
        </p:txBody>
      </p:sp>
      <p:sp>
        <p:nvSpPr>
          <p:cNvPr id="3" name="Content Placeholder 2">
            <a:extLst>
              <a:ext uri="{FF2B5EF4-FFF2-40B4-BE49-F238E27FC236}">
                <a16:creationId xmlns:a16="http://schemas.microsoft.com/office/drawing/2014/main" id="{4BB974D2-16B0-F14C-8227-5FB88D4BB131}"/>
              </a:ext>
            </a:extLst>
          </p:cNvPr>
          <p:cNvSpPr>
            <a:spLocks noGrp="1"/>
          </p:cNvSpPr>
          <p:nvPr>
            <p:ph idx="1"/>
          </p:nvPr>
        </p:nvSpPr>
        <p:spPr>
          <a:xfrm>
            <a:off x="1066800" y="2103120"/>
            <a:ext cx="3505200" cy="3849624"/>
          </a:xfrm>
        </p:spPr>
        <p:txBody>
          <a:bodyPr/>
          <a:lstStyle/>
          <a:p>
            <a:r>
              <a:rPr lang="en-US" dirty="0"/>
              <a:t>A successful campaign will need properties which attract the attention of an individual. Some of these are </a:t>
            </a:r>
          </a:p>
          <a:p>
            <a:r>
              <a:rPr lang="en-US" dirty="0"/>
              <a:t>Semantic meaning</a:t>
            </a:r>
          </a:p>
          <a:p>
            <a:r>
              <a:rPr lang="en-US" dirty="0" err="1"/>
              <a:t>Colour</a:t>
            </a:r>
            <a:endParaRPr lang="en-US" dirty="0"/>
          </a:p>
          <a:p>
            <a:r>
              <a:rPr lang="en-US" dirty="0"/>
              <a:t>Light</a:t>
            </a:r>
          </a:p>
          <a:p>
            <a:r>
              <a:rPr lang="en-US" dirty="0"/>
              <a:t>Fear</a:t>
            </a:r>
          </a:p>
          <a:p>
            <a:r>
              <a:rPr lang="en-US" dirty="0"/>
              <a:t>Trust </a:t>
            </a:r>
          </a:p>
          <a:p>
            <a:r>
              <a:rPr lang="en-US" dirty="0"/>
              <a:t>simple message</a:t>
            </a:r>
          </a:p>
          <a:p>
            <a:endParaRPr lang="en-US" dirty="0"/>
          </a:p>
        </p:txBody>
      </p:sp>
      <p:sp>
        <p:nvSpPr>
          <p:cNvPr id="4" name="TextBox 3">
            <a:extLst>
              <a:ext uri="{FF2B5EF4-FFF2-40B4-BE49-F238E27FC236}">
                <a16:creationId xmlns:a16="http://schemas.microsoft.com/office/drawing/2014/main" id="{D529EF2F-54BE-C04F-9C50-FB85499085B7}"/>
              </a:ext>
            </a:extLst>
          </p:cNvPr>
          <p:cNvSpPr txBox="1"/>
          <p:nvPr/>
        </p:nvSpPr>
        <p:spPr>
          <a:xfrm>
            <a:off x="6489982" y="1447800"/>
            <a:ext cx="4848578" cy="1846659"/>
          </a:xfrm>
          <a:prstGeom prst="rect">
            <a:avLst/>
          </a:prstGeom>
          <a:solidFill>
            <a:schemeClr val="tx1"/>
          </a:solidFill>
        </p:spPr>
        <p:txBody>
          <a:bodyPr wrap="square" rtlCol="0">
            <a:spAutoFit/>
          </a:bodyPr>
          <a:lstStyle/>
          <a:p>
            <a:r>
              <a:rPr lang="en-US" sz="2400" dirty="0">
                <a:solidFill>
                  <a:schemeClr val="bg1"/>
                </a:solidFill>
              </a:rPr>
              <a:t>SEMANTIC MEANING</a:t>
            </a:r>
          </a:p>
          <a:p>
            <a:endParaRPr lang="en-US" dirty="0">
              <a:solidFill>
                <a:schemeClr val="bg1"/>
              </a:solidFill>
            </a:endParaRPr>
          </a:p>
          <a:p>
            <a:r>
              <a:rPr lang="en-US" dirty="0">
                <a:solidFill>
                  <a:schemeClr val="bg1"/>
                </a:solidFill>
              </a:rPr>
              <a:t>It is more likely that something will be stored in the long term memory if it has a semantic meaning to them. </a:t>
            </a:r>
          </a:p>
          <a:p>
            <a:endParaRPr lang="en-US" dirty="0">
              <a:solidFill>
                <a:schemeClr val="bg1"/>
              </a:solidFill>
            </a:endParaRPr>
          </a:p>
        </p:txBody>
      </p:sp>
      <p:sp>
        <p:nvSpPr>
          <p:cNvPr id="10" name="TextBox 9">
            <a:extLst>
              <a:ext uri="{FF2B5EF4-FFF2-40B4-BE49-F238E27FC236}">
                <a16:creationId xmlns:a16="http://schemas.microsoft.com/office/drawing/2014/main" id="{9BD854E2-8564-4E4C-9BF8-E13FE87D8C05}"/>
              </a:ext>
            </a:extLst>
          </p:cNvPr>
          <p:cNvSpPr txBox="1"/>
          <p:nvPr/>
        </p:nvSpPr>
        <p:spPr>
          <a:xfrm>
            <a:off x="6248400" y="3429000"/>
            <a:ext cx="5090160" cy="1754326"/>
          </a:xfrm>
          <a:prstGeom prst="rect">
            <a:avLst/>
          </a:prstGeom>
          <a:solidFill>
            <a:schemeClr val="tx1"/>
          </a:solidFill>
        </p:spPr>
        <p:txBody>
          <a:bodyPr wrap="square" rtlCol="0">
            <a:spAutoFit/>
          </a:bodyPr>
          <a:lstStyle/>
          <a:p>
            <a:r>
              <a:rPr lang="en-US" dirty="0">
                <a:solidFill>
                  <a:schemeClr val="bg1"/>
                </a:solidFill>
              </a:rPr>
              <a:t>COLOUR</a:t>
            </a:r>
          </a:p>
          <a:p>
            <a:r>
              <a:rPr lang="en-US" dirty="0">
                <a:solidFill>
                  <a:schemeClr val="bg1"/>
                </a:solidFill>
              </a:rPr>
              <a:t>The contrast of </a:t>
            </a:r>
            <a:r>
              <a:rPr lang="en-US" dirty="0" err="1">
                <a:solidFill>
                  <a:schemeClr val="bg1"/>
                </a:solidFill>
              </a:rPr>
              <a:t>colour</a:t>
            </a:r>
            <a:r>
              <a:rPr lang="en-US" dirty="0">
                <a:solidFill>
                  <a:schemeClr val="bg1"/>
                </a:solidFill>
              </a:rPr>
              <a:t> can attract the attention of an individual. For example, this text box is black with a contrasting </a:t>
            </a:r>
            <a:r>
              <a:rPr lang="en-US" dirty="0" err="1">
                <a:solidFill>
                  <a:schemeClr val="bg1"/>
                </a:solidFill>
              </a:rPr>
              <a:t>colour</a:t>
            </a:r>
            <a:r>
              <a:rPr lang="en-US" dirty="0">
                <a:solidFill>
                  <a:schemeClr val="bg1"/>
                </a:solidFill>
              </a:rPr>
              <a:t>.</a:t>
            </a:r>
          </a:p>
          <a:p>
            <a:endParaRPr lang="en-US" dirty="0">
              <a:solidFill>
                <a:schemeClr val="bg1"/>
              </a:solidFill>
            </a:endParaRPr>
          </a:p>
          <a:p>
            <a:endParaRPr lang="en-US" dirty="0">
              <a:solidFill>
                <a:schemeClr val="bg1"/>
              </a:solidFill>
            </a:endParaRPr>
          </a:p>
        </p:txBody>
      </p:sp>
      <p:pic>
        <p:nvPicPr>
          <p:cNvPr id="6" name="Audio 5">
            <a:hlinkClick r:id="" action="ppaction://media"/>
            <a:extLst>
              <a:ext uri="{FF2B5EF4-FFF2-40B4-BE49-F238E27FC236}">
                <a16:creationId xmlns:a16="http://schemas.microsoft.com/office/drawing/2014/main" id="{AB718538-DB8C-7746-82E8-819D718523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87007759"/>
      </p:ext>
    </p:extLst>
  </p:cSld>
  <p:clrMapOvr>
    <a:masterClrMapping/>
  </p:clrMapOvr>
  <mc:AlternateContent xmlns:mc="http://schemas.openxmlformats.org/markup-compatibility/2006">
    <mc:Choice xmlns:p14="http://schemas.microsoft.com/office/powerpoint/2010/main" Requires="p14">
      <p:transition spd="slow" p14:dur="2000" advTm="68446"/>
    </mc:Choice>
    <mc:Fallback>
      <p:transition spd="slow" advTm="68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27293A-CB8E-2D48-BAD5-65D93380580E}"/>
              </a:ext>
            </a:extLst>
          </p:cNvPr>
          <p:cNvSpPr>
            <a:spLocks noGrp="1"/>
          </p:cNvSpPr>
          <p:nvPr>
            <p:ph idx="1"/>
          </p:nvPr>
        </p:nvSpPr>
        <p:spPr>
          <a:xfrm>
            <a:off x="594360" y="594360"/>
            <a:ext cx="6858000" cy="5166360"/>
          </a:xfrm>
          <a:solidFill>
            <a:schemeClr val="tx1"/>
          </a:solidFill>
        </p:spPr>
        <p:txBody>
          <a:bodyPr>
            <a:normAutofit fontScale="92500" lnSpcReduction="10000"/>
          </a:bodyPr>
          <a:lstStyle/>
          <a:p>
            <a:pPr marL="0" indent="0">
              <a:buNone/>
            </a:pPr>
            <a:r>
              <a:rPr lang="en-US" dirty="0">
                <a:solidFill>
                  <a:schemeClr val="bg1"/>
                </a:solidFill>
              </a:rPr>
              <a:t>LIGHT</a:t>
            </a:r>
          </a:p>
          <a:p>
            <a:pPr marL="0" indent="0">
              <a:buNone/>
            </a:pPr>
            <a:r>
              <a:rPr lang="en-US" dirty="0">
                <a:solidFill>
                  <a:schemeClr val="bg1"/>
                </a:solidFill>
              </a:rPr>
              <a:t>Billboards which are lit up in the dark grab your attention because of contrast </a:t>
            </a:r>
          </a:p>
          <a:p>
            <a:pPr marL="0" indent="0">
              <a:buNone/>
            </a:pPr>
            <a:endParaRPr lang="en-US" dirty="0">
              <a:solidFill>
                <a:schemeClr val="bg1"/>
              </a:solidFill>
            </a:endParaRPr>
          </a:p>
          <a:p>
            <a:pPr marL="0" indent="0">
              <a:buNone/>
            </a:pPr>
            <a:r>
              <a:rPr lang="en-US" dirty="0">
                <a:solidFill>
                  <a:schemeClr val="bg1"/>
                </a:solidFill>
              </a:rPr>
              <a:t>FEAR</a:t>
            </a:r>
          </a:p>
          <a:p>
            <a:pPr marL="0" indent="0">
              <a:buNone/>
            </a:pPr>
            <a:r>
              <a:rPr lang="en-US" dirty="0">
                <a:solidFill>
                  <a:schemeClr val="bg1"/>
                </a:solidFill>
              </a:rPr>
              <a:t>Fear is a primal instinct and is automatically triggered when in danger (</a:t>
            </a:r>
            <a:r>
              <a:rPr lang="en-US" dirty="0" err="1">
                <a:solidFill>
                  <a:schemeClr val="bg1"/>
                </a:solidFill>
              </a:rPr>
              <a:t>Adolphs</a:t>
            </a:r>
            <a:r>
              <a:rPr lang="en-US" dirty="0">
                <a:solidFill>
                  <a:schemeClr val="bg1"/>
                </a:solidFill>
              </a:rPr>
              <a:t>, R., 2013).</a:t>
            </a:r>
          </a:p>
          <a:p>
            <a:pPr marL="0" indent="0">
              <a:buNone/>
            </a:pPr>
            <a:r>
              <a:rPr lang="en-US" dirty="0">
                <a:solidFill>
                  <a:schemeClr val="bg1"/>
                </a:solidFill>
              </a:rPr>
              <a:t>According to Charles Darwin’s theory of evolution, species will adapt to ensure survival. Therefore, theoretically, a stimulus which may trigger danger, will grab the attention of an individual. (National Geographic, 2019)</a:t>
            </a:r>
          </a:p>
          <a:p>
            <a:pPr marL="0" indent="0">
              <a:buNone/>
            </a:pPr>
            <a:r>
              <a:rPr lang="en-US" dirty="0">
                <a:solidFill>
                  <a:schemeClr val="bg1"/>
                </a:solidFill>
              </a:rPr>
              <a:t> TRUST &amp; USE OF PLATFORM</a:t>
            </a:r>
          </a:p>
          <a:p>
            <a:pPr marL="0" indent="0">
              <a:buNone/>
            </a:pPr>
            <a:r>
              <a:rPr lang="en-US" dirty="0">
                <a:solidFill>
                  <a:schemeClr val="bg1"/>
                </a:solidFill>
              </a:rPr>
              <a:t>A known face or author will attract the attention of an individual due to familiarity.</a:t>
            </a:r>
          </a:p>
          <a:p>
            <a:pPr marL="0" indent="0">
              <a:buNone/>
            </a:pPr>
            <a:r>
              <a:rPr lang="en-US" dirty="0">
                <a:solidFill>
                  <a:schemeClr val="bg1"/>
                </a:solidFill>
              </a:rPr>
              <a:t>A trusted source of information, especially in cases related to health is vital to gain the trust of the viewer. E.g. if a </a:t>
            </a:r>
            <a:r>
              <a:rPr lang="en-US" dirty="0" err="1">
                <a:solidFill>
                  <a:schemeClr val="bg1"/>
                </a:solidFill>
              </a:rPr>
              <a:t>dj</a:t>
            </a:r>
            <a:r>
              <a:rPr lang="en-US" dirty="0">
                <a:solidFill>
                  <a:schemeClr val="bg1"/>
                </a:solidFill>
              </a:rPr>
              <a:t> began lecturing you on how to treat a wound, most would be uncertain, but if a doctor was to advise you on the matter, it would be accepted. </a:t>
            </a:r>
          </a:p>
          <a:p>
            <a:pPr marL="0" indent="0">
              <a:buNone/>
            </a:pPr>
            <a:endParaRPr lang="en-US" dirty="0">
              <a:solidFill>
                <a:schemeClr val="bg1"/>
              </a:solidFill>
            </a:endParaRPr>
          </a:p>
          <a:p>
            <a:pPr marL="0" indent="0">
              <a:buNone/>
            </a:pPr>
            <a:endParaRPr lang="en-US" dirty="0">
              <a:solidFill>
                <a:schemeClr val="bg1"/>
              </a:solidFill>
            </a:endParaRPr>
          </a:p>
          <a:p>
            <a:pPr marL="0" indent="0">
              <a:buNone/>
            </a:pPr>
            <a:endParaRPr lang="en-US" dirty="0">
              <a:solidFill>
                <a:schemeClr val="bg1"/>
              </a:solidFill>
            </a:endParaRPr>
          </a:p>
          <a:p>
            <a:pPr marL="0" indent="0">
              <a:buNone/>
            </a:pPr>
            <a:endParaRPr lang="en-US" dirty="0">
              <a:solidFill>
                <a:schemeClr val="bg1"/>
              </a:solidFill>
            </a:endParaRPr>
          </a:p>
          <a:p>
            <a:pPr marL="0" indent="0">
              <a:buNone/>
            </a:pPr>
            <a:endParaRPr lang="en-US" dirty="0">
              <a:solidFill>
                <a:schemeClr val="bg1"/>
              </a:solidFill>
            </a:endParaRPr>
          </a:p>
        </p:txBody>
      </p:sp>
      <p:sp>
        <p:nvSpPr>
          <p:cNvPr id="5" name="Content Placeholder 2">
            <a:extLst>
              <a:ext uri="{FF2B5EF4-FFF2-40B4-BE49-F238E27FC236}">
                <a16:creationId xmlns:a16="http://schemas.microsoft.com/office/drawing/2014/main" id="{37CEF870-7B7B-754F-A0D6-160F9F1AA7B9}"/>
              </a:ext>
            </a:extLst>
          </p:cNvPr>
          <p:cNvSpPr txBox="1">
            <a:spLocks/>
          </p:cNvSpPr>
          <p:nvPr/>
        </p:nvSpPr>
        <p:spPr>
          <a:xfrm>
            <a:off x="7559040" y="1252728"/>
            <a:ext cx="4282440" cy="3849624"/>
          </a:xfrm>
          <a:prstGeom prst="rect">
            <a:avLst/>
          </a:prstGeom>
          <a:solidFill>
            <a:schemeClr val="tx1"/>
          </a:solidFill>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dirty="0">
                <a:solidFill>
                  <a:schemeClr val="bg1"/>
                </a:solidFill>
              </a:rPr>
              <a:t>A CLEAR AND SIMPLE MESSAGE</a:t>
            </a:r>
          </a:p>
          <a:p>
            <a:r>
              <a:rPr lang="en-US" dirty="0">
                <a:solidFill>
                  <a:schemeClr val="bg1"/>
                </a:solidFill>
              </a:rPr>
              <a:t>In day to day life, there is too much going on to stop and read a four page document on how alcohol affects the body, and most do not have the time.  A simple poster with a few points of what may happen to you during the abuse of alcohol with a helpline number on it would be more likely to attract the attention of an individual.</a:t>
            </a:r>
          </a:p>
        </p:txBody>
      </p:sp>
      <p:pic>
        <p:nvPicPr>
          <p:cNvPr id="2" name="Audio 1">
            <a:hlinkClick r:id="" action="ppaction://media"/>
            <a:extLst>
              <a:ext uri="{FF2B5EF4-FFF2-40B4-BE49-F238E27FC236}">
                <a16:creationId xmlns:a16="http://schemas.microsoft.com/office/drawing/2014/main" id="{F17D8225-04BC-6345-A80B-31BA4AC8CA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67433918"/>
      </p:ext>
    </p:extLst>
  </p:cSld>
  <p:clrMapOvr>
    <a:masterClrMapping/>
  </p:clrMapOvr>
  <mc:AlternateContent xmlns:mc="http://schemas.openxmlformats.org/markup-compatibility/2006">
    <mc:Choice xmlns:p14="http://schemas.microsoft.com/office/powerpoint/2010/main" Requires="p14">
      <p:transition spd="slow" p14:dur="2000" advTm="159217"/>
    </mc:Choice>
    <mc:Fallback>
      <p:transition spd="slow" advTm="159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448AB61-84E8-6349-88AC-BB03AE49836C}"/>
              </a:ext>
            </a:extLst>
          </p:cNvPr>
          <p:cNvSpPr txBox="1"/>
          <p:nvPr/>
        </p:nvSpPr>
        <p:spPr>
          <a:xfrm>
            <a:off x="6846137" y="804073"/>
            <a:ext cx="4602152" cy="134544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solidFill>
                  <a:schemeClr val="tx1">
                    <a:lumMod val="85000"/>
                    <a:lumOff val="15000"/>
                  </a:schemeClr>
                </a:solidFill>
                <a:latin typeface="+mj-lt"/>
              </a:rPr>
              <a:t>Smoking</a:t>
            </a:r>
          </a:p>
        </p:txBody>
      </p:sp>
      <p:pic>
        <p:nvPicPr>
          <p:cNvPr id="12" name="Picture 4" descr="Example of health warnings on a cigarette pack">
            <a:extLst>
              <a:ext uri="{FF2B5EF4-FFF2-40B4-BE49-F238E27FC236}">
                <a16:creationId xmlns:a16="http://schemas.microsoft.com/office/drawing/2014/main" id="{5F6BC517-5C98-5F46-9381-AA890174A3C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8397" y="619331"/>
            <a:ext cx="4511134" cy="272923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igarette Packets Warning High Resolution Stock Photography and Images -  Alamy">
            <a:extLst>
              <a:ext uri="{FF2B5EF4-FFF2-40B4-BE49-F238E27FC236}">
                <a16:creationId xmlns:a16="http://schemas.microsoft.com/office/drawing/2014/main" id="{24E914BF-2E0C-E949-9AB5-CF458310AB9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282791" y="3509433"/>
            <a:ext cx="3782345" cy="2771795"/>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36DB7BD0-0B90-1449-A76A-200BA15CF07C}"/>
              </a:ext>
            </a:extLst>
          </p:cNvPr>
          <p:cNvSpPr>
            <a:spLocks noGrp="1"/>
          </p:cNvSpPr>
          <p:nvPr>
            <p:ph idx="1"/>
          </p:nvPr>
        </p:nvSpPr>
        <p:spPr>
          <a:xfrm>
            <a:off x="6846137" y="2303563"/>
            <a:ext cx="4602152" cy="3715424"/>
          </a:xfrm>
        </p:spPr>
        <p:txBody>
          <a:bodyPr vert="horz" lIns="91440" tIns="45720" rIns="91440" bIns="45720" rtlCol="0">
            <a:normAutofit lnSpcReduction="10000"/>
          </a:bodyPr>
          <a:lstStyle/>
          <a:p>
            <a:r>
              <a:rPr lang="en-US" dirty="0"/>
              <a:t>Smoking packaging aims to trigger fear in individuals by exposing photographs conveying what may happen if they smoke. </a:t>
            </a:r>
          </a:p>
          <a:p>
            <a:r>
              <a:rPr lang="en-US" dirty="0"/>
              <a:t>According to the theory of evolution, the pictures shown may trigger the maternal instincts of a woman, causing them not to smoke. </a:t>
            </a:r>
          </a:p>
          <a:p>
            <a:pPr marL="0" indent="0">
              <a:buNone/>
            </a:pPr>
            <a:r>
              <a:rPr lang="en-US" dirty="0"/>
              <a:t>The messages shown are short but affective and provide information.</a:t>
            </a:r>
          </a:p>
          <a:p>
            <a:pPr marL="0" indent="0">
              <a:buNone/>
            </a:pPr>
            <a:r>
              <a:rPr lang="en-US" dirty="0"/>
              <a:t>This information is provided by the government (a trusted source of information) (department of health, 2021)</a:t>
            </a:r>
          </a:p>
        </p:txBody>
      </p:sp>
      <p:pic>
        <p:nvPicPr>
          <p:cNvPr id="2" name="Audio 1">
            <a:hlinkClick r:id="" action="ppaction://media"/>
            <a:extLst>
              <a:ext uri="{FF2B5EF4-FFF2-40B4-BE49-F238E27FC236}">
                <a16:creationId xmlns:a16="http://schemas.microsoft.com/office/drawing/2014/main" id="{7DD4A442-B3B6-6E4C-A24D-49D934E3C3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81347265"/>
      </p:ext>
    </p:extLst>
  </p:cSld>
  <p:clrMapOvr>
    <a:masterClrMapping/>
  </p:clrMapOvr>
  <mc:AlternateContent xmlns:mc="http://schemas.openxmlformats.org/markup-compatibility/2006">
    <mc:Choice xmlns:p14="http://schemas.microsoft.com/office/powerpoint/2010/main" Requires="p14">
      <p:transition spd="slow" p14:dur="2000" advTm="79206"/>
    </mc:Choice>
    <mc:Fallback>
      <p:transition spd="slow" advTm="79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EB0BCB-9DBA-E149-B309-54E4F69A4313}"/>
              </a:ext>
            </a:extLst>
          </p:cNvPr>
          <p:cNvSpPr>
            <a:spLocks noGrp="1"/>
          </p:cNvSpPr>
          <p:nvPr>
            <p:ph idx="1"/>
          </p:nvPr>
        </p:nvSpPr>
        <p:spPr>
          <a:xfrm>
            <a:off x="1066800" y="2103120"/>
            <a:ext cx="4831080" cy="3849624"/>
          </a:xfrm>
        </p:spPr>
        <p:txBody>
          <a:bodyPr>
            <a:normAutofit lnSpcReduction="10000"/>
          </a:bodyPr>
          <a:lstStyle/>
          <a:p>
            <a:r>
              <a:rPr lang="en-US" dirty="0"/>
              <a:t>Photoshop can be used on any picture, hiding imperfections and changing the appearance of something to the desired shape. </a:t>
            </a:r>
          </a:p>
          <a:p>
            <a:r>
              <a:rPr lang="en-US" dirty="0"/>
              <a:t>This ‘weight loss’ ad shows a woman who is slender and conventionally attractive. The words ‘are you beach body ready?’ convey that you should look in a particular way in order to be ‘beach ready’. Shaming an individual like because they do not look a certain way can lead to serious complications such as anorexia and other eating disorders.</a:t>
            </a:r>
          </a:p>
          <a:p>
            <a:r>
              <a:rPr lang="en-US" dirty="0"/>
              <a:t>Individuals have admitted that Instagram ‘</a:t>
            </a:r>
            <a:r>
              <a:rPr lang="en-US" dirty="0" err="1"/>
              <a:t>fuelled</a:t>
            </a:r>
            <a:r>
              <a:rPr lang="en-US" dirty="0"/>
              <a:t>’ their anorexia. </a:t>
            </a:r>
          </a:p>
        </p:txBody>
      </p:sp>
      <p:sp>
        <p:nvSpPr>
          <p:cNvPr id="4" name="Content Placeholder 2">
            <a:extLst>
              <a:ext uri="{FF2B5EF4-FFF2-40B4-BE49-F238E27FC236}">
                <a16:creationId xmlns:a16="http://schemas.microsoft.com/office/drawing/2014/main" id="{83D88A21-304C-5D4C-83EA-5B7A68C2970F}"/>
              </a:ext>
            </a:extLst>
          </p:cNvPr>
          <p:cNvSpPr txBox="1">
            <a:spLocks/>
          </p:cNvSpPr>
          <p:nvPr/>
        </p:nvSpPr>
        <p:spPr>
          <a:xfrm>
            <a:off x="-3962400" y="2407920"/>
            <a:ext cx="10058400" cy="3849624"/>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endParaRPr lang="en-US" dirty="0"/>
          </a:p>
        </p:txBody>
      </p:sp>
      <p:pic>
        <p:nvPicPr>
          <p:cNvPr id="2050" name="Picture 2" descr="Are You Beach Body Ready? poster">
            <a:extLst>
              <a:ext uri="{FF2B5EF4-FFF2-40B4-BE49-F238E27FC236}">
                <a16:creationId xmlns:a16="http://schemas.microsoft.com/office/drawing/2014/main" id="{E6242F58-D9CA-C84E-BC7E-992F03EE648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5680" y="1504188"/>
            <a:ext cx="4404360" cy="384962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E6D5614-3391-D242-9C82-64DAFAAE8AA9}"/>
              </a:ext>
            </a:extLst>
          </p:cNvPr>
          <p:cNvSpPr txBox="1"/>
          <p:nvPr/>
        </p:nvSpPr>
        <p:spPr>
          <a:xfrm>
            <a:off x="1066800" y="807720"/>
            <a:ext cx="5242560" cy="1200329"/>
          </a:xfrm>
          <a:prstGeom prst="rect">
            <a:avLst/>
          </a:prstGeom>
          <a:noFill/>
        </p:spPr>
        <p:txBody>
          <a:bodyPr wrap="square" rtlCol="0">
            <a:spAutoFit/>
          </a:bodyPr>
          <a:lstStyle/>
          <a:p>
            <a:r>
              <a:rPr lang="en-US" sz="3600" dirty="0"/>
              <a:t>How media can promote unhealthy beauty standards</a:t>
            </a:r>
          </a:p>
        </p:txBody>
      </p:sp>
      <p:pic>
        <p:nvPicPr>
          <p:cNvPr id="2" name="Audio 1">
            <a:hlinkClick r:id="" action="ppaction://media"/>
            <a:extLst>
              <a:ext uri="{FF2B5EF4-FFF2-40B4-BE49-F238E27FC236}">
                <a16:creationId xmlns:a16="http://schemas.microsoft.com/office/drawing/2014/main" id="{8652D20D-8EB6-E741-A8E5-3BCD6EF318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13562424"/>
      </p:ext>
    </p:extLst>
  </p:cSld>
  <p:clrMapOvr>
    <a:masterClrMapping/>
  </p:clrMapOvr>
  <mc:AlternateContent xmlns:mc="http://schemas.openxmlformats.org/markup-compatibility/2006">
    <mc:Choice xmlns:p14="http://schemas.microsoft.com/office/powerpoint/2010/main" Requires="p14">
      <p:transition spd="slow" p14:dur="2000" advTm="116134"/>
    </mc:Choice>
    <mc:Fallback>
      <p:transition spd="slow" advTm="116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00BB7-9F51-6C41-9984-7D4D16A37982}"/>
              </a:ext>
            </a:extLst>
          </p:cNvPr>
          <p:cNvSpPr>
            <a:spLocks noGrp="1"/>
          </p:cNvSpPr>
          <p:nvPr>
            <p:ph type="title"/>
          </p:nvPr>
        </p:nvSpPr>
        <p:spPr/>
        <p:txBody>
          <a:bodyPr/>
          <a:lstStyle/>
          <a:p>
            <a:r>
              <a:rPr lang="en-US" dirty="0"/>
              <a:t>obesity</a:t>
            </a:r>
          </a:p>
        </p:txBody>
      </p:sp>
      <p:sp>
        <p:nvSpPr>
          <p:cNvPr id="3" name="Content Placeholder 2">
            <a:extLst>
              <a:ext uri="{FF2B5EF4-FFF2-40B4-BE49-F238E27FC236}">
                <a16:creationId xmlns:a16="http://schemas.microsoft.com/office/drawing/2014/main" id="{043944EB-F80A-7145-80E6-89900883F429}"/>
              </a:ext>
            </a:extLst>
          </p:cNvPr>
          <p:cNvSpPr>
            <a:spLocks noGrp="1"/>
          </p:cNvSpPr>
          <p:nvPr>
            <p:ph idx="1"/>
          </p:nvPr>
        </p:nvSpPr>
        <p:spPr>
          <a:xfrm>
            <a:off x="1066800" y="2103120"/>
            <a:ext cx="10058400" cy="3840480"/>
          </a:xfrm>
        </p:spPr>
        <p:txBody>
          <a:bodyPr/>
          <a:lstStyle/>
          <a:p>
            <a:r>
              <a:rPr lang="en-US" dirty="0"/>
              <a:t>According to the NHS, the main causes of obesity are </a:t>
            </a:r>
          </a:p>
          <a:p>
            <a:r>
              <a:rPr lang="en-US" dirty="0"/>
              <a:t>Overeating</a:t>
            </a:r>
          </a:p>
          <a:p>
            <a:r>
              <a:rPr lang="en-US" dirty="0"/>
              <a:t>Lack of mobility/exercise</a:t>
            </a:r>
          </a:p>
          <a:p>
            <a:r>
              <a:rPr lang="en-US" dirty="0"/>
              <a:t>Poor diet.  (NHS, 2019)</a:t>
            </a:r>
          </a:p>
          <a:p>
            <a:endParaRPr lang="en-US" dirty="0"/>
          </a:p>
          <a:p>
            <a:pPr marL="0" indent="0">
              <a:buNone/>
            </a:pPr>
            <a:r>
              <a:rPr lang="en-GB" dirty="0"/>
              <a:t>Statistics show that individuals in the </a:t>
            </a:r>
            <a:r>
              <a:rPr lang="en-GB" dirty="0" err="1"/>
              <a:t>uk</a:t>
            </a:r>
            <a:r>
              <a:rPr lang="en-GB" dirty="0"/>
              <a:t> spend an average of 3 hours and 37 mins online each day. Leaving barely any time to exercise, assuming the individual goes to work. Possibly leaving limited time to prepare a healthy meal (Jackson, M. 2021).</a:t>
            </a:r>
          </a:p>
          <a:p>
            <a:pPr marL="0" indent="0">
              <a:buNone/>
            </a:pPr>
            <a:r>
              <a:rPr lang="en-GB" dirty="0"/>
              <a:t>Social media could be used to bring awareness to this and promote healthy eating and the importance of daily exercise.</a:t>
            </a:r>
            <a:endParaRPr lang="en-US" dirty="0"/>
          </a:p>
          <a:p>
            <a:pPr marL="0" indent="0">
              <a:buNone/>
            </a:pPr>
            <a:endParaRPr lang="en-US" dirty="0"/>
          </a:p>
        </p:txBody>
      </p:sp>
      <p:pic>
        <p:nvPicPr>
          <p:cNvPr id="4" name="Audio 3">
            <a:hlinkClick r:id="" action="ppaction://media"/>
            <a:extLst>
              <a:ext uri="{FF2B5EF4-FFF2-40B4-BE49-F238E27FC236}">
                <a16:creationId xmlns:a16="http://schemas.microsoft.com/office/drawing/2014/main" id="{60A18CBB-371B-A643-A72A-D98D8038B1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7940453"/>
      </p:ext>
    </p:extLst>
  </p:cSld>
  <p:clrMapOvr>
    <a:masterClrMapping/>
  </p:clrMapOvr>
  <mc:AlternateContent xmlns:mc="http://schemas.openxmlformats.org/markup-compatibility/2006">
    <mc:Choice xmlns:p14="http://schemas.microsoft.com/office/powerpoint/2010/main" Requires="p14">
      <p:transition spd="slow" p14:dur="2000" advTm="104834"/>
    </mc:Choice>
    <mc:Fallback>
      <p:transition spd="slow" advTm="104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11300-D1A7-E846-9F29-AB3DE258E0A5}"/>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35E7BEB4-C790-D846-BA26-D5C20D698786}"/>
              </a:ext>
            </a:extLst>
          </p:cNvPr>
          <p:cNvSpPr>
            <a:spLocks noGrp="1"/>
          </p:cNvSpPr>
          <p:nvPr>
            <p:ph idx="1"/>
          </p:nvPr>
        </p:nvSpPr>
        <p:spPr>
          <a:xfrm>
            <a:off x="1066800" y="1630680"/>
            <a:ext cx="6659880" cy="4322064"/>
          </a:xfrm>
        </p:spPr>
        <p:txBody>
          <a:bodyPr/>
          <a:lstStyle/>
          <a:p>
            <a:r>
              <a:rPr lang="en-US" dirty="0"/>
              <a:t>Media is extremely powerful in this day and age but can be easily used for the wrong reasons and to promote unhealthy choices. It is important to look at all factors which attract attention and to play on them but in an ethical way. For example, the use of the female physique can be offensive to some especially in ads designed to attract male attention. It is important to promote healthy life choices in a manner that will not cause further damage such as eating disorders. </a:t>
            </a:r>
          </a:p>
          <a:p>
            <a:r>
              <a:rPr lang="en-US" dirty="0"/>
              <a:t>A trusted source of information is vital for a health campaign and information should be verified by a professional if not written by one. </a:t>
            </a:r>
          </a:p>
        </p:txBody>
      </p:sp>
      <p:pic>
        <p:nvPicPr>
          <p:cNvPr id="4" name="Audio 3">
            <a:hlinkClick r:id="" action="ppaction://media"/>
            <a:extLst>
              <a:ext uri="{FF2B5EF4-FFF2-40B4-BE49-F238E27FC236}">
                <a16:creationId xmlns:a16="http://schemas.microsoft.com/office/drawing/2014/main" id="{5D88C557-890B-484B-A9FC-6E4B19E39D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78577786"/>
      </p:ext>
    </p:extLst>
  </p:cSld>
  <p:clrMapOvr>
    <a:masterClrMapping/>
  </p:clrMapOvr>
  <mc:AlternateContent xmlns:mc="http://schemas.openxmlformats.org/markup-compatibility/2006">
    <mc:Choice xmlns:p14="http://schemas.microsoft.com/office/powerpoint/2010/main" Requires="p14">
      <p:transition spd="slow" p14:dur="2000" advTm="94336"/>
    </mc:Choice>
    <mc:Fallback>
      <p:transition spd="slow" advTm="94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9529F-C088-804E-8735-12C9441A251B}"/>
              </a:ext>
            </a:extLst>
          </p:cNvPr>
          <p:cNvSpPr>
            <a:spLocks noGrp="1"/>
          </p:cNvSpPr>
          <p:nvPr>
            <p:ph type="title"/>
          </p:nvPr>
        </p:nvSpPr>
        <p:spPr>
          <a:xfrm>
            <a:off x="1066800" y="231114"/>
            <a:ext cx="10058400" cy="1371600"/>
          </a:xfrm>
        </p:spPr>
        <p:txBody>
          <a:bodyPr/>
          <a:lstStyle/>
          <a:p>
            <a:r>
              <a:rPr lang="en-US" dirty="0"/>
              <a:t>referencing</a:t>
            </a:r>
          </a:p>
        </p:txBody>
      </p:sp>
      <p:sp>
        <p:nvSpPr>
          <p:cNvPr id="3" name="Content Placeholder 2">
            <a:extLst>
              <a:ext uri="{FF2B5EF4-FFF2-40B4-BE49-F238E27FC236}">
                <a16:creationId xmlns:a16="http://schemas.microsoft.com/office/drawing/2014/main" id="{16448133-1DAC-3943-8F8A-40F77AF267D4}"/>
              </a:ext>
            </a:extLst>
          </p:cNvPr>
          <p:cNvSpPr>
            <a:spLocks noGrp="1"/>
          </p:cNvSpPr>
          <p:nvPr>
            <p:ph idx="1"/>
          </p:nvPr>
        </p:nvSpPr>
        <p:spPr>
          <a:xfrm>
            <a:off x="472440" y="1341119"/>
            <a:ext cx="5623560" cy="4983481"/>
          </a:xfrm>
          <a:solidFill>
            <a:schemeClr val="bg1"/>
          </a:solidFill>
        </p:spPr>
        <p:txBody>
          <a:bodyPr>
            <a:normAutofit fontScale="85000" lnSpcReduction="10000"/>
          </a:bodyPr>
          <a:lstStyle/>
          <a:p>
            <a:endParaRPr lang="en-US" dirty="0"/>
          </a:p>
          <a:p>
            <a:r>
              <a:rPr lang="en-GB" dirty="0" err="1"/>
              <a:t>Adolphs</a:t>
            </a:r>
            <a:r>
              <a:rPr lang="en-GB" dirty="0"/>
              <a:t>, R. (2013). The Biology of Fear. </a:t>
            </a:r>
            <a:r>
              <a:rPr lang="en-GB" i="1" dirty="0"/>
              <a:t>Current Biology</a:t>
            </a:r>
            <a:r>
              <a:rPr lang="en-GB" dirty="0"/>
              <a:t>, </a:t>
            </a:r>
            <a:r>
              <a:rPr lang="en-GB" i="1" dirty="0"/>
              <a:t>23</a:t>
            </a:r>
            <a:r>
              <a:rPr lang="en-GB" dirty="0"/>
              <a:t>(2), R79–R93. https://</a:t>
            </a:r>
            <a:r>
              <a:rPr lang="en-GB" dirty="0" err="1"/>
              <a:t>doi.org</a:t>
            </a:r>
            <a:r>
              <a:rPr lang="en-GB" dirty="0"/>
              <a:t>/10.1016/j.cub.2012.11.055</a:t>
            </a:r>
          </a:p>
          <a:p>
            <a:r>
              <a:rPr lang="en-GB" dirty="0"/>
              <a:t>Crawford, B. A. (2019, March 20). </a:t>
            </a:r>
            <a:r>
              <a:rPr lang="en-GB" i="1" dirty="0"/>
              <a:t>Instagram eating disorder content ‘out of control’</a:t>
            </a:r>
            <a:r>
              <a:rPr lang="en-GB" dirty="0"/>
              <a:t>. BBC News. https://</a:t>
            </a:r>
            <a:r>
              <a:rPr lang="en-GB" dirty="0" err="1"/>
              <a:t>www.bbc.co.uk</a:t>
            </a:r>
            <a:r>
              <a:rPr lang="en-GB" dirty="0"/>
              <a:t>/news/uk-47637377</a:t>
            </a:r>
          </a:p>
          <a:p>
            <a:r>
              <a:rPr lang="en-GB" dirty="0"/>
              <a:t>Department of Health and Social Care. (2021, April 19). </a:t>
            </a:r>
            <a:r>
              <a:rPr lang="en-GB" i="1" dirty="0"/>
              <a:t>Packaging of tobacco products</a:t>
            </a:r>
            <a:r>
              <a:rPr lang="en-GB" dirty="0"/>
              <a:t>. GOV.UK. https://</a:t>
            </a:r>
            <a:r>
              <a:rPr lang="en-GB" dirty="0" err="1"/>
              <a:t>www.gov.uk</a:t>
            </a:r>
            <a:r>
              <a:rPr lang="en-GB" dirty="0"/>
              <a:t>/government/publications/packaging-of-tobacco-products</a:t>
            </a:r>
          </a:p>
          <a:p>
            <a:r>
              <a:rPr lang="en-GB" dirty="0"/>
              <a:t>Jackson, M. (2021, June 9). </a:t>
            </a:r>
            <a:r>
              <a:rPr lang="en-GB" i="1" dirty="0"/>
              <a:t>Ofcom Finds UK Adults Spend Over 3.5 Hours Online Each Day</a:t>
            </a:r>
            <a:r>
              <a:rPr lang="en-GB" dirty="0"/>
              <a:t>. </a:t>
            </a:r>
            <a:r>
              <a:rPr lang="en-GB" dirty="0" err="1"/>
              <a:t>ISPreview</a:t>
            </a:r>
            <a:r>
              <a:rPr lang="en-GB" dirty="0"/>
              <a:t> UK. https://</a:t>
            </a:r>
            <a:r>
              <a:rPr lang="en-GB" dirty="0" err="1"/>
              <a:t>www.ispreview.co.uk</a:t>
            </a:r>
            <a:r>
              <a:rPr lang="en-GB" dirty="0"/>
              <a:t>/</a:t>
            </a:r>
            <a:r>
              <a:rPr lang="en-GB" dirty="0" err="1"/>
              <a:t>index.php</a:t>
            </a:r>
            <a:r>
              <a:rPr lang="en-GB" dirty="0"/>
              <a:t>/2021/06/ofcom-finds-uk-adults-spend-over-3-5-hours-online-each-day.html</a:t>
            </a:r>
          </a:p>
          <a:p>
            <a:r>
              <a:rPr lang="en-GB" dirty="0"/>
              <a:t>National Geographic Society. (2019, June 5). </a:t>
            </a:r>
            <a:r>
              <a:rPr lang="en-GB" i="1" dirty="0"/>
              <a:t>Theory of Evolution</a:t>
            </a:r>
            <a:r>
              <a:rPr lang="en-GB" dirty="0"/>
              <a:t>. https://</a:t>
            </a:r>
            <a:r>
              <a:rPr lang="en-GB" dirty="0" err="1"/>
              <a:t>www.nationalgeographic.org</a:t>
            </a:r>
            <a:r>
              <a:rPr lang="en-GB" dirty="0"/>
              <a:t>/</a:t>
            </a:r>
            <a:r>
              <a:rPr lang="en-GB" dirty="0" err="1"/>
              <a:t>encyclopedia</a:t>
            </a:r>
            <a:r>
              <a:rPr lang="en-GB" dirty="0"/>
              <a:t>/theory-evolution/</a:t>
            </a:r>
          </a:p>
          <a:p>
            <a:r>
              <a:rPr lang="en-GB" dirty="0"/>
              <a:t>NHS website. (2019, May 21). </a:t>
            </a:r>
            <a:r>
              <a:rPr lang="en-GB" i="1" dirty="0"/>
              <a:t>Causes</a:t>
            </a:r>
            <a:r>
              <a:rPr lang="en-GB" dirty="0"/>
              <a:t>. </a:t>
            </a:r>
            <a:r>
              <a:rPr lang="en-GB" dirty="0" err="1"/>
              <a:t>Nhs.Uk</a:t>
            </a:r>
            <a:r>
              <a:rPr lang="en-GB" dirty="0"/>
              <a:t>. https://</a:t>
            </a:r>
            <a:r>
              <a:rPr lang="en-GB" dirty="0" err="1"/>
              <a:t>www.nhs.uk</a:t>
            </a:r>
            <a:r>
              <a:rPr lang="en-GB" dirty="0"/>
              <a:t>/conditions/obesity/causes/</a:t>
            </a:r>
          </a:p>
          <a:p>
            <a:r>
              <a:rPr lang="en-GB" dirty="0" err="1"/>
              <a:t>Oritz</a:t>
            </a:r>
            <a:r>
              <a:rPr lang="en-GB" dirty="0"/>
              <a:t>-Ospina, E. (2018, September 18). </a:t>
            </a:r>
            <a:r>
              <a:rPr lang="en-GB" i="1" dirty="0"/>
              <a:t>The rise of social media</a:t>
            </a:r>
            <a:r>
              <a:rPr lang="en-GB" dirty="0"/>
              <a:t>. Our World in Data. https://</a:t>
            </a:r>
            <a:r>
              <a:rPr lang="en-GB" dirty="0" err="1"/>
              <a:t>ourworldindata.org</a:t>
            </a:r>
            <a:r>
              <a:rPr lang="en-GB" dirty="0"/>
              <a:t>/rise-of-social-media</a:t>
            </a:r>
          </a:p>
          <a:p>
            <a:endParaRPr lang="en-US" dirty="0"/>
          </a:p>
        </p:txBody>
      </p:sp>
      <p:sp>
        <p:nvSpPr>
          <p:cNvPr id="4" name="TextBox 3">
            <a:extLst>
              <a:ext uri="{FF2B5EF4-FFF2-40B4-BE49-F238E27FC236}">
                <a16:creationId xmlns:a16="http://schemas.microsoft.com/office/drawing/2014/main" id="{66C45EAD-A0CF-5B41-BFD9-0F2FEA06D355}"/>
              </a:ext>
            </a:extLst>
          </p:cNvPr>
          <p:cNvSpPr txBox="1"/>
          <p:nvPr/>
        </p:nvSpPr>
        <p:spPr>
          <a:xfrm>
            <a:off x="6751320" y="642594"/>
            <a:ext cx="4526280" cy="3600986"/>
          </a:xfrm>
          <a:prstGeom prst="rect">
            <a:avLst/>
          </a:prstGeom>
          <a:noFill/>
        </p:spPr>
        <p:txBody>
          <a:bodyPr wrap="square" rtlCol="0">
            <a:spAutoFit/>
          </a:bodyPr>
          <a:lstStyle/>
          <a:p>
            <a:r>
              <a:rPr lang="en-US" dirty="0"/>
              <a:t>PHOTOS</a:t>
            </a:r>
          </a:p>
          <a:p>
            <a:r>
              <a:rPr lang="en-US" sz="1000" dirty="0"/>
              <a:t>https://</a:t>
            </a:r>
            <a:r>
              <a:rPr lang="en-US" sz="1000" dirty="0" err="1"/>
              <a:t>www.alamy.com</a:t>
            </a:r>
            <a:r>
              <a:rPr lang="en-US" sz="1000" dirty="0"/>
              <a:t>/stock-photo-stacked-cigarette-packets-with-warnings-on-them-15958953.html?pv=1&amp;stamp=2&amp;imageid=571F7B66-681B-4C2E-924B-BC7FCDB638C9&amp;p=9292&amp;n=0&amp;orientation=0&amp;pn=1&amp;searchtype=0&amp;IsFromSearch=1&amp;srch=foo%3dbar%26st%3d0%26pn%3d1%26ps%3d100%26sortby%3d2%26resultview%3dsortbyPopular%26npgs%3d0%26qt%3dcigarette%2520packets%2520warning%26qt_raw%3dcigarette%2520packets%2520warning%26lic%3d3%26mr%3d0%26pr%3d0%26ot%3d0%26creative%3d%26ag%3d0%26hc%3d0%26pc%3d%26blackwhite%3d%26cutout%3d%26tbar%3d1%26et%3d0x000000000000000000000%26vp%3d0%26loc%3d0%26imgt%3d0%26dtfr%3d%26dtto%3d%26size%3d0xFF%26archive%3d1%26groupid%3d%26pseudoid%3d%26a%3d%26cdid%3d%26cdsrt%3d%26name%3d%26qn%3d%26apalib%3d%26apalic%3d%26lightbox%3d%26gname%3d%26gtype%3d%26xstx%3d0%26simid%3d%26saveQry%3d%26editorial%3d1%26nu%3d%26t%3d%26edoptin%3d%26customgeoip%3d%26cap%3d1%26cbstore%3d1%26vd%3d0%26lb%3d%26fi%3d2%26edrf%3d0%26ispremium%3d1%26flip%3d0%26pl%3d</a:t>
            </a:r>
          </a:p>
          <a:p>
            <a:endParaRPr lang="en-US" sz="1000" dirty="0"/>
          </a:p>
          <a:p>
            <a:endParaRPr lang="en-US" sz="1000" dirty="0"/>
          </a:p>
          <a:p>
            <a:r>
              <a:rPr lang="en-US" sz="1000" dirty="0">
                <a:hlinkClick r:id="rId2"/>
              </a:rPr>
              <a:t>https://www.health.gov.au/health-topics/smoking-and-tobacco/tobacco-control/health-warnings-on-tobacco-products</a:t>
            </a:r>
            <a:endParaRPr lang="en-US" sz="1000" dirty="0"/>
          </a:p>
          <a:p>
            <a:endParaRPr lang="en-US" sz="1000" dirty="0"/>
          </a:p>
          <a:p>
            <a:r>
              <a:rPr lang="en-US" sz="1000" dirty="0">
                <a:hlinkClick r:id="rId3"/>
              </a:rPr>
              <a:t>https://www.businessinsider.com/sexist-vintage-ads-2015-9?r=US&amp;IR=T</a:t>
            </a:r>
            <a:endParaRPr lang="en-US" sz="1000" dirty="0"/>
          </a:p>
          <a:p>
            <a:endParaRPr lang="en-US" sz="1000" dirty="0"/>
          </a:p>
        </p:txBody>
      </p:sp>
    </p:spTree>
    <p:extLst>
      <p:ext uri="{BB962C8B-B14F-4D97-AF65-F5344CB8AC3E}">
        <p14:creationId xmlns:p14="http://schemas.microsoft.com/office/powerpoint/2010/main" val="847498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412435"/>
      </a:dk2>
      <a:lt2>
        <a:srgbClr val="E8E6E2"/>
      </a:lt2>
      <a:accent1>
        <a:srgbClr val="6E9EEE"/>
      </a:accent1>
      <a:accent2>
        <a:srgbClr val="554EEB"/>
      </a:accent2>
      <a:accent3>
        <a:srgbClr val="A96EEE"/>
      </a:accent3>
      <a:accent4>
        <a:srgbClr val="D84EEB"/>
      </a:accent4>
      <a:accent5>
        <a:srgbClr val="EE6EC9"/>
      </a:accent5>
      <a:accent6>
        <a:srgbClr val="EB4E7B"/>
      </a:accent6>
      <a:hlink>
        <a:srgbClr val="96805A"/>
      </a:hlink>
      <a:folHlink>
        <a:srgbClr val="7F7F7F"/>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193</TotalTime>
  <Words>1342</Words>
  <Application>Microsoft Macintosh PowerPoint</Application>
  <PresentationFormat>Widescreen</PresentationFormat>
  <Paragraphs>70</Paragraphs>
  <Slides>9</Slides>
  <Notes>0</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Century Gothic</vt:lpstr>
      <vt:lpstr>Garamond</vt:lpstr>
      <vt:lpstr>Gill Sans MT</vt:lpstr>
      <vt:lpstr>SavonVTI</vt:lpstr>
      <vt:lpstr>Promotional Campaigns and Media Influence</vt:lpstr>
      <vt:lpstr>How does the media contribute to promotion?</vt:lpstr>
      <vt:lpstr>Psychological properties which promote the focus of attention </vt:lpstr>
      <vt:lpstr>PowerPoint Presentation</vt:lpstr>
      <vt:lpstr>PowerPoint Presentation</vt:lpstr>
      <vt:lpstr>PowerPoint Presentation</vt:lpstr>
      <vt:lpstr>obesity</vt:lpstr>
      <vt:lpstr>discussion</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Promotional Campaigns and Media Influence</dc:title>
  <dc:creator>Rhiannon Sian Haffield (2015713)</dc:creator>
  <cp:lastModifiedBy>Rhiannon Sian Haffield (2015713)</cp:lastModifiedBy>
  <cp:revision>2</cp:revision>
  <dcterms:created xsi:type="dcterms:W3CDTF">2021-07-23T17:16:41Z</dcterms:created>
  <dcterms:modified xsi:type="dcterms:W3CDTF">2021-07-23T20:32:19Z</dcterms:modified>
</cp:coreProperties>
</file>