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5" r:id="rId19"/>
    <p:sldId id="276" r:id="rId20"/>
    <p:sldId id="277" r:id="rId21"/>
    <p:sldId id="278" r:id="rId22"/>
    <p:sldId id="279" r:id="rId23"/>
    <p:sldId id="280" r:id="rId24"/>
    <p:sldId id="281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200" d="100"/>
          <a:sy n="200" d="100"/>
        </p:scale>
        <p:origin x="84" y="-43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0695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3156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1838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04/04/2022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937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04/04/2022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1100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04/04/2022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29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04/04/2022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603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04/04/2022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306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04/04/2022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015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04/04/2022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043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9686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899224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1404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04/04/2022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095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04/04/2022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1853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8493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43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A9544BE-6090-44EB-8A80-A548277B75D6}" type="datetimeFigureOut">
              <a:rPr lang="en-GB" smtClean="0"/>
              <a:pPr/>
              <a:t>04/04/2022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8126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HPHI 5023 6023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FRENCH REVOLUTIONARY WARS AND THE RISE OF NAPOLEON</a:t>
            </a:r>
          </a:p>
        </p:txBody>
      </p:sp>
    </p:spTree>
    <p:extLst>
      <p:ext uri="{BB962C8B-B14F-4D97-AF65-F5344CB8AC3E}">
        <p14:creationId xmlns:p14="http://schemas.microsoft.com/office/powerpoint/2010/main" val="1974930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FRENCH REVOLUTIONARY WARS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Aim – to maintain popularity of the Revolution</a:t>
            </a:r>
          </a:p>
          <a:p>
            <a:r>
              <a:rPr lang="en-GB" dirty="0"/>
              <a:t>Little heed paid to state of French army  - many officers became </a:t>
            </a:r>
            <a:r>
              <a:rPr lang="en-GB" dirty="0" err="1"/>
              <a:t>Emigres</a:t>
            </a:r>
            <a:endParaRPr lang="en-GB" dirty="0"/>
          </a:p>
          <a:p>
            <a:r>
              <a:rPr lang="en-GB" dirty="0"/>
              <a:t>French interests look north to Austrian Netherlands and east to Prussian lands</a:t>
            </a:r>
          </a:p>
          <a:p>
            <a:r>
              <a:rPr lang="en-GB" dirty="0"/>
              <a:t>Austria and Prussia pre-occupied with partition of Poland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8930" y="3316490"/>
            <a:ext cx="1184564" cy="1679171"/>
          </a:xfrm>
        </p:spPr>
      </p:pic>
    </p:spTree>
    <p:extLst>
      <p:ext uri="{BB962C8B-B14F-4D97-AF65-F5344CB8AC3E}">
        <p14:creationId xmlns:p14="http://schemas.microsoft.com/office/powerpoint/2010/main" val="2467457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FRENCH REVOLUTIONARY WARS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Appeals made in France for a new Citizens Army; also element of conscription and general mobilisation (aspects of Total War?) – central here was Lazare Carnot (1753-1823)</a:t>
            </a:r>
          </a:p>
          <a:p>
            <a:endParaRPr lang="en-GB" dirty="0"/>
          </a:p>
          <a:p>
            <a:r>
              <a:rPr lang="en-GB" dirty="0"/>
              <a:t>Opportunities in new atmosphere for ambitious and talented officers </a:t>
            </a:r>
            <a:r>
              <a:rPr lang="en-GB" dirty="0" err="1"/>
              <a:t>e.g</a:t>
            </a:r>
            <a:r>
              <a:rPr lang="en-GB" dirty="0"/>
              <a:t> Napoleon, to make headway</a:t>
            </a:r>
          </a:p>
          <a:p>
            <a:endParaRPr lang="en-GB" dirty="0"/>
          </a:p>
          <a:p>
            <a:r>
              <a:rPr lang="en-GB" dirty="0"/>
              <a:t>1795 – France under control in Austrian Netherlands and occupy the Rhineland</a:t>
            </a:r>
          </a:p>
        </p:txBody>
      </p:sp>
    </p:spTree>
    <p:extLst>
      <p:ext uri="{BB962C8B-B14F-4D97-AF65-F5344CB8AC3E}">
        <p14:creationId xmlns:p14="http://schemas.microsoft.com/office/powerpoint/2010/main" val="3948133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FRENCH REVOLUTIONARY WARS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Revolutionary principles coupled with ‘Glorious’ victories sustained the French campaign</a:t>
            </a:r>
          </a:p>
          <a:p>
            <a:r>
              <a:rPr lang="en-GB" dirty="0"/>
              <a:t>Also ‘living off the land’ in conquered territories maintained ambitions of officers and fed and paid the expanding army</a:t>
            </a:r>
          </a:p>
          <a:p>
            <a:r>
              <a:rPr lang="en-GB" dirty="0"/>
              <a:t>All = ‘self-sustaining’ system of warfare</a:t>
            </a:r>
          </a:p>
          <a:p>
            <a:r>
              <a:rPr lang="en-GB" dirty="0"/>
              <a:t>‘Every citizen must be a soldier, every soldier a citizen’ (report to French Assembly 1789)</a:t>
            </a:r>
          </a:p>
          <a:p>
            <a:r>
              <a:rPr lang="en-GB" dirty="0"/>
              <a:t>1796 onwards – able to look east towards Austrian Habsburg territory</a:t>
            </a:r>
          </a:p>
        </p:txBody>
      </p:sp>
    </p:spTree>
    <p:extLst>
      <p:ext uri="{BB962C8B-B14F-4D97-AF65-F5344CB8AC3E}">
        <p14:creationId xmlns:p14="http://schemas.microsoft.com/office/powerpoint/2010/main" val="6007976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ITALY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Napoleon invades </a:t>
            </a:r>
            <a:r>
              <a:rPr lang="en-GB" dirty="0" err="1"/>
              <a:t>Piedmonte</a:t>
            </a:r>
            <a:r>
              <a:rPr lang="en-GB" dirty="0"/>
              <a:t>-Sardinia lands – plunder and ‘Glory’ on Italian soil</a:t>
            </a:r>
          </a:p>
          <a:p>
            <a:r>
              <a:rPr lang="en-GB" dirty="0"/>
              <a:t>Covets Austrian Habsburg lands in Italy, including Lombardy and Milan</a:t>
            </a:r>
          </a:p>
          <a:p>
            <a:r>
              <a:rPr lang="en-GB" dirty="0"/>
              <a:t>Napoleon’s skills as tactician emerge – concentration of forces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2276872"/>
            <a:ext cx="3298825" cy="2968267"/>
          </a:xfrm>
        </p:spPr>
      </p:pic>
    </p:spTree>
    <p:extLst>
      <p:ext uri="{BB962C8B-B14F-4D97-AF65-F5344CB8AC3E}">
        <p14:creationId xmlns:p14="http://schemas.microsoft.com/office/powerpoint/2010/main" val="35799230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TACTICS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1800s – coalition emerging against Napoleon – Russians, Austrians, British threaten French gains in Italy and the Rhineland</a:t>
            </a:r>
          </a:p>
          <a:p>
            <a:r>
              <a:rPr lang="en-GB" dirty="0"/>
              <a:t>Returns from campaigning in Egypt to defeat Austrians at Marengo (June 1800) and consolidate gains in Italy . Austria make peace</a:t>
            </a:r>
          </a:p>
          <a:p>
            <a:r>
              <a:rPr lang="en-GB" dirty="0"/>
              <a:t>1801-05 Napoleon reorganises during lull</a:t>
            </a:r>
          </a:p>
          <a:p>
            <a:r>
              <a:rPr lang="en-GB" dirty="0"/>
              <a:t>Strong and experienced army at his command</a:t>
            </a:r>
          </a:p>
          <a:p>
            <a:r>
              <a:rPr lang="en-GB" dirty="0"/>
              <a:t>Marshal-led  and Corps based, able to move independently and rapidly (without peers), with competent General Staff</a:t>
            </a:r>
          </a:p>
          <a:p>
            <a:r>
              <a:rPr lang="en-GB" dirty="0"/>
              <a:t>Self sufficient without the need for a supply train</a:t>
            </a:r>
          </a:p>
        </p:txBody>
      </p:sp>
    </p:spTree>
    <p:extLst>
      <p:ext uri="{BB962C8B-B14F-4D97-AF65-F5344CB8AC3E}">
        <p14:creationId xmlns:p14="http://schemas.microsoft.com/office/powerpoint/2010/main" val="852432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EASTWARDS!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August 1805 – new alliance emerges between Austria , Russia, and Sweden; Napoleon (now Emperor) invades Austro-Hungary and occupies Vienna</a:t>
            </a:r>
          </a:p>
          <a:p>
            <a:r>
              <a:rPr lang="en-GB" dirty="0"/>
              <a:t>Problems – combined forces of Austria and Russia are a formidable foe; winter approaching, living off the land more precarious</a:t>
            </a:r>
          </a:p>
          <a:p>
            <a:r>
              <a:rPr lang="en-GB" dirty="0"/>
              <a:t>Answer – quick and decisive  campaign – Austerlitz (December 1805). Austria defeated but Prussia declare war on France </a:t>
            </a:r>
          </a:p>
        </p:txBody>
      </p:sp>
    </p:spTree>
    <p:extLst>
      <p:ext uri="{BB962C8B-B14F-4D97-AF65-F5344CB8AC3E}">
        <p14:creationId xmlns:p14="http://schemas.microsoft.com/office/powerpoint/2010/main" val="18227544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EASTWARDS!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Battle of Jena (October 1806) – Napoleon’s decisive victory sees Berlin occupied and subjects Prussia to French hegemony until 1812</a:t>
            </a:r>
          </a:p>
          <a:p>
            <a:r>
              <a:rPr lang="en-GB" dirty="0"/>
              <a:t>Battle of Wagram (July 1809) France finally defeats Austria, but cost of war begins to impact on French finances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988840"/>
            <a:ext cx="4320480" cy="3984394"/>
          </a:xfrm>
        </p:spPr>
      </p:pic>
    </p:spTree>
    <p:extLst>
      <p:ext uri="{BB962C8B-B14F-4D97-AF65-F5344CB8AC3E}">
        <p14:creationId xmlns:p14="http://schemas.microsoft.com/office/powerpoint/2010/main" val="30968682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WEAKNESSES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Territorial aggrandisement and military glory</a:t>
            </a:r>
          </a:p>
          <a:p>
            <a:r>
              <a:rPr lang="en-GB" dirty="0"/>
              <a:t>Creation of a ‘Continental System’ aimed at stifling British overseas power</a:t>
            </a:r>
          </a:p>
          <a:p>
            <a:r>
              <a:rPr lang="en-GB" dirty="0"/>
              <a:t>Personal status </a:t>
            </a:r>
          </a:p>
          <a:p>
            <a:r>
              <a:rPr lang="en-GB" dirty="0"/>
              <a:t>Revolutionary fervour and zeal?</a:t>
            </a:r>
          </a:p>
          <a:p>
            <a:r>
              <a:rPr lang="en-GB" dirty="0"/>
              <a:t>Opposition in conquered lands </a:t>
            </a:r>
            <a:r>
              <a:rPr lang="en-GB" dirty="0" err="1"/>
              <a:t>e.g</a:t>
            </a:r>
            <a:r>
              <a:rPr lang="en-GB" dirty="0"/>
              <a:t> German states</a:t>
            </a:r>
          </a:p>
          <a:p>
            <a:r>
              <a:rPr lang="en-GB" dirty="0"/>
              <a:t>Inherent weakness of ‘Client-states’ with relatives in charge e.g. brother Joseph, King of Naples and Sicily 1806-08</a:t>
            </a:r>
          </a:p>
          <a:p>
            <a:r>
              <a:rPr lang="en-GB" dirty="0"/>
              <a:t>Diminishing effectiveness of French army </a:t>
            </a:r>
          </a:p>
        </p:txBody>
      </p:sp>
    </p:spTree>
    <p:extLst>
      <p:ext uri="{BB962C8B-B14F-4D97-AF65-F5344CB8AC3E}">
        <p14:creationId xmlns:p14="http://schemas.microsoft.com/office/powerpoint/2010/main" val="1593987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DOWNFALL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Grand Duchy of Warsaw (Napoleon’s Polish settlement) threatens Russian lands; war ensues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Summer 1812 – Napoleon with an army of 600kinvades Russia 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700808"/>
            <a:ext cx="3384260" cy="4248744"/>
          </a:xfrm>
        </p:spPr>
      </p:pic>
    </p:spTree>
    <p:extLst>
      <p:ext uri="{BB962C8B-B14F-4D97-AF65-F5344CB8AC3E}">
        <p14:creationId xmlns:p14="http://schemas.microsoft.com/office/powerpoint/2010/main" val="19876911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DOWNFALL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Napoleon’s army of 1812 = half French; the rest troops from ‘client’ states, his reluctant allies!:</a:t>
            </a:r>
          </a:p>
          <a:p>
            <a:r>
              <a:rPr lang="en-GB" dirty="0"/>
              <a:t>German Confederation of the Rhine</a:t>
            </a:r>
          </a:p>
          <a:p>
            <a:r>
              <a:rPr lang="en-GB" dirty="0"/>
              <a:t>Kingdom of Italy</a:t>
            </a:r>
          </a:p>
          <a:p>
            <a:r>
              <a:rPr lang="en-GB" dirty="0"/>
              <a:t>Duchy of Warsaw</a:t>
            </a:r>
          </a:p>
          <a:p>
            <a:r>
              <a:rPr lang="en-GB" dirty="0"/>
              <a:t>Russians draw Napoleon deeper into their territory; Battle of Borodino (September 1812 – 70k </a:t>
            </a:r>
            <a:r>
              <a:rPr lang="en-GB" dirty="0" err="1"/>
              <a:t>casulaties</a:t>
            </a:r>
            <a:r>
              <a:rPr lang="en-GB" dirty="0"/>
              <a:t>!) hollow victory for the French; Moscow occupied but culminates in ‘epic retreat’</a:t>
            </a:r>
          </a:p>
        </p:txBody>
      </p:sp>
    </p:spTree>
    <p:extLst>
      <p:ext uri="{BB962C8B-B14F-4D97-AF65-F5344CB8AC3E}">
        <p14:creationId xmlns:p14="http://schemas.microsoft.com/office/powerpoint/2010/main" val="1678805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DOWNFALL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French now faced new alliance of Prussia, Austria, Sweden, Russia, Britain, Sweden</a:t>
            </a:r>
          </a:p>
          <a:p>
            <a:r>
              <a:rPr lang="en-GB" dirty="0"/>
              <a:t>Battle of Leipzig (16</a:t>
            </a:r>
            <a:r>
              <a:rPr lang="en-GB" baseline="30000" dirty="0"/>
              <a:t>th</a:t>
            </a:r>
            <a:r>
              <a:rPr lang="en-GB" dirty="0"/>
              <a:t>- 19</a:t>
            </a:r>
            <a:r>
              <a:rPr lang="en-GB" baseline="30000" dirty="0"/>
              <a:t>th</a:t>
            </a:r>
            <a:r>
              <a:rPr lang="en-GB" dirty="0"/>
              <a:t> October 1813) – over 500k troops involved in decisive defeat for Napoleon ; casualties range from 80k-110k</a:t>
            </a:r>
          </a:p>
          <a:p>
            <a:r>
              <a:rPr lang="en-GB" dirty="0"/>
              <a:t>Despite skilled rear guard action during retreat, Paris occupied  and Napoleon abdicates to Elba (April 1814)</a:t>
            </a:r>
          </a:p>
          <a:p>
            <a:r>
              <a:rPr lang="en-GB" dirty="0"/>
              <a:t>Bourbons re-instated in France under Louis XVIII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77050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WATERLOO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18</a:t>
            </a:r>
            <a:r>
              <a:rPr lang="en-GB" baseline="30000" dirty="0"/>
              <a:t>TH</a:t>
            </a:r>
            <a:r>
              <a:rPr lang="en-GB" dirty="0"/>
              <a:t> June 1815 near Brussels </a:t>
            </a:r>
          </a:p>
          <a:p>
            <a:r>
              <a:rPr lang="en-GB" dirty="0"/>
              <a:t>Culmination of Napoleon’s ‘Hundred Days’ after his return from exile in Elba</a:t>
            </a:r>
          </a:p>
          <a:p>
            <a:r>
              <a:rPr lang="en-GB" dirty="0"/>
              <a:t>Napoleon went on the offensive before the Allies could unite on the battlefield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3948" y="2055813"/>
            <a:ext cx="3294529" cy="4200525"/>
          </a:xfrm>
        </p:spPr>
      </p:pic>
    </p:spTree>
    <p:extLst>
      <p:ext uri="{BB962C8B-B14F-4D97-AF65-F5344CB8AC3E}">
        <p14:creationId xmlns:p14="http://schemas.microsoft.com/office/powerpoint/2010/main" val="33758610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WATERLOO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Belligerents:</a:t>
            </a:r>
          </a:p>
          <a:p>
            <a:r>
              <a:rPr lang="en-GB" dirty="0"/>
              <a:t>1. France with army of 72k (casualties 52k)</a:t>
            </a:r>
          </a:p>
          <a:p>
            <a:r>
              <a:rPr lang="en-GB" dirty="0"/>
              <a:t>2.Allies, totalling 118k (24k) under Duke of Wellington:</a:t>
            </a:r>
          </a:p>
          <a:p>
            <a:r>
              <a:rPr lang="en-GB" dirty="0"/>
              <a:t>Britain;</a:t>
            </a:r>
          </a:p>
          <a:p>
            <a:r>
              <a:rPr lang="en-GB" dirty="0"/>
              <a:t>Netherlands;</a:t>
            </a:r>
          </a:p>
          <a:p>
            <a:r>
              <a:rPr lang="en-GB" dirty="0"/>
              <a:t>Hanover;</a:t>
            </a:r>
          </a:p>
          <a:p>
            <a:r>
              <a:rPr lang="en-GB" dirty="0"/>
              <a:t>Nassau;</a:t>
            </a:r>
          </a:p>
          <a:p>
            <a:r>
              <a:rPr lang="en-GB" dirty="0"/>
              <a:t>Brunswick</a:t>
            </a:r>
          </a:p>
          <a:p>
            <a:r>
              <a:rPr lang="en-GB" dirty="0"/>
              <a:t>Prussia under von Blucher</a:t>
            </a:r>
          </a:p>
        </p:txBody>
      </p:sp>
    </p:spTree>
    <p:extLst>
      <p:ext uri="{BB962C8B-B14F-4D97-AF65-F5344CB8AC3E}">
        <p14:creationId xmlns:p14="http://schemas.microsoft.com/office/powerpoint/2010/main" val="21846318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POST-NAPOLEON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Congress of Vienna 1814-15</a:t>
            </a:r>
          </a:p>
          <a:p>
            <a:r>
              <a:rPr lang="en-GB" dirty="0"/>
              <a:t>Return of old dynasties – e.g. Bourbon restoration in France</a:t>
            </a:r>
          </a:p>
          <a:p>
            <a:r>
              <a:rPr lang="en-GB" dirty="0"/>
              <a:t>Spheres of influences created in Europe</a:t>
            </a:r>
          </a:p>
          <a:p>
            <a:r>
              <a:rPr lang="en-GB" dirty="0"/>
              <a:t>Russia attains the Duchy of Warsaw</a:t>
            </a:r>
          </a:p>
          <a:p>
            <a:r>
              <a:rPr lang="en-GB" dirty="0"/>
              <a:t>Prussia attains Saxony and parts of Duchy of Warsaw, and Rhineland Westphalia </a:t>
            </a:r>
          </a:p>
          <a:p>
            <a:r>
              <a:rPr lang="en-GB" dirty="0"/>
              <a:t>German Confederation set up – loose association of 38 German states; a buffer between Prussia and Austria  </a:t>
            </a:r>
          </a:p>
        </p:txBody>
      </p:sp>
    </p:spTree>
    <p:extLst>
      <p:ext uri="{BB962C8B-B14F-4D97-AF65-F5344CB8AC3E}">
        <p14:creationId xmlns:p14="http://schemas.microsoft.com/office/powerpoint/2010/main" val="10797900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POST-NAPOLEON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United Kingdom of the Netherlands created out of the Netherlands and southern Netherlands (Belgium)</a:t>
            </a:r>
          </a:p>
          <a:p>
            <a:r>
              <a:rPr lang="en-GB" dirty="0"/>
              <a:t>Kingdom of Bavaria recognised</a:t>
            </a:r>
          </a:p>
          <a:p>
            <a:r>
              <a:rPr lang="en-GB" dirty="0"/>
              <a:t>Austria gain the Tyrol, Lombardy and Venetia</a:t>
            </a:r>
          </a:p>
          <a:p>
            <a:r>
              <a:rPr lang="en-GB" dirty="0"/>
              <a:t>Habsburg regain Tuscany and Modena</a:t>
            </a:r>
          </a:p>
          <a:p>
            <a:r>
              <a:rPr lang="en-GB" dirty="0"/>
              <a:t>Papal States restored to Pope</a:t>
            </a:r>
          </a:p>
          <a:p>
            <a:r>
              <a:rPr lang="en-GB" dirty="0"/>
              <a:t>Kingdom of Sardinia restored in </a:t>
            </a:r>
            <a:r>
              <a:rPr lang="en-GB" dirty="0" err="1"/>
              <a:t>Piedmonte</a:t>
            </a:r>
            <a:r>
              <a:rPr lang="en-GB" dirty="0"/>
              <a:t>, Nice, and Savoy</a:t>
            </a:r>
          </a:p>
          <a:p>
            <a:r>
              <a:rPr lang="en-GB" dirty="0"/>
              <a:t>Kingdom of Naples restored to Bourbons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36949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POST- NAPOLEON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484784"/>
            <a:ext cx="6552728" cy="4896544"/>
          </a:xfrm>
        </p:spPr>
      </p:pic>
    </p:spTree>
    <p:extLst>
      <p:ext uri="{BB962C8B-B14F-4D97-AF65-F5344CB8AC3E}">
        <p14:creationId xmlns:p14="http://schemas.microsoft.com/office/powerpoint/2010/main" val="24202343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3874F-EE39-4C91-9DC8-C144E5706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Fervour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295176-C3A6-4F51-B47B-66713EBB423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Tone of Revolutionary France – constitution and ‘fixing one’</a:t>
            </a:r>
          </a:p>
          <a:p>
            <a:r>
              <a:rPr lang="en-US" dirty="0"/>
              <a:t>Force to spread new constitution, vibrant from1797 – time of prolonged warfare </a:t>
            </a:r>
          </a:p>
          <a:p>
            <a:r>
              <a:rPr lang="en-US" dirty="0"/>
              <a:t>France challenges all – Britain, Austria, Prussia, Holland, Spain</a:t>
            </a:r>
          </a:p>
          <a:p>
            <a:r>
              <a:rPr lang="en-US" dirty="0"/>
              <a:t>Constitutional ideas survived the </a:t>
            </a:r>
            <a:r>
              <a:rPr lang="en-US" dirty="0" err="1"/>
              <a:t>fal</a:t>
            </a:r>
            <a:r>
              <a:rPr lang="en-US" dirty="0"/>
              <a:t> of Napoleon</a:t>
            </a:r>
            <a:endParaRPr lang="en-GB" dirty="0"/>
          </a:p>
        </p:txBody>
      </p:sp>
      <p:pic>
        <p:nvPicPr>
          <p:cNvPr id="1026" name="Picture 2" descr="Image result for code napoleon">
            <a:extLst>
              <a:ext uri="{FF2B5EF4-FFF2-40B4-BE49-F238E27FC236}">
                <a16:creationId xmlns:a16="http://schemas.microsoft.com/office/drawing/2014/main" id="{082628D2-062E-49A0-99E2-74F8770A450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060576"/>
            <a:ext cx="3449025" cy="4104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95270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8C726-E241-4BA3-A4C2-A2A8099997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New constitution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F25EAB-1541-46E4-AE47-9DDD0CF4763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Born out of: </a:t>
            </a:r>
            <a:r>
              <a:rPr lang="en-US" dirty="0" err="1"/>
              <a:t>fervour</a:t>
            </a:r>
            <a:r>
              <a:rPr lang="en-US" dirty="0"/>
              <a:t>, extremism, sense of mission; politicization</a:t>
            </a:r>
          </a:p>
          <a:p>
            <a:endParaRPr lang="en-US" dirty="0"/>
          </a:p>
          <a:p>
            <a:r>
              <a:rPr lang="en-US" dirty="0"/>
              <a:t>All levels – down to French soldiery</a:t>
            </a:r>
          </a:p>
          <a:p>
            <a:endParaRPr lang="en-US" dirty="0"/>
          </a:p>
          <a:p>
            <a:r>
              <a:rPr lang="en-US" dirty="0"/>
              <a:t>High levels of conscription</a:t>
            </a:r>
          </a:p>
          <a:p>
            <a:endParaRPr lang="en-US" dirty="0"/>
          </a:p>
          <a:p>
            <a:r>
              <a:rPr lang="en-US" dirty="0"/>
              <a:t>Scope of Hybrid Wars – geographical extent vast</a:t>
            </a:r>
          </a:p>
        </p:txBody>
      </p:sp>
      <p:pic>
        <p:nvPicPr>
          <p:cNvPr id="2050" name="Picture 2" descr="Image result for napoleonic soldier">
            <a:extLst>
              <a:ext uri="{FF2B5EF4-FFF2-40B4-BE49-F238E27FC236}">
                <a16:creationId xmlns:a16="http://schemas.microsoft.com/office/drawing/2014/main" id="{000A1240-00D6-4755-93BA-CBEF0E3EC66C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053383"/>
            <a:ext cx="2659137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96134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A0178-7D99-4597-BFF4-EF4381554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Experiment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2344CE-6C0D-49CC-969B-0FAD9E3A745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Failures fed Napoleon’s aim of consolidating his continental gains through constitutional devices (Codification)</a:t>
            </a:r>
          </a:p>
          <a:p>
            <a:r>
              <a:rPr lang="en-US" dirty="0"/>
              <a:t>Fed into structures around manpower and taxation</a:t>
            </a:r>
          </a:p>
          <a:p>
            <a:r>
              <a:rPr lang="en-US" dirty="0"/>
              <a:t>Consolidation his power and that of his family</a:t>
            </a:r>
          </a:p>
          <a:p>
            <a:r>
              <a:rPr lang="en-US" dirty="0"/>
              <a:t>Experimented with constitutions</a:t>
            </a:r>
            <a:endParaRPr lang="en-GB" dirty="0"/>
          </a:p>
        </p:txBody>
      </p:sp>
      <p:pic>
        <p:nvPicPr>
          <p:cNvPr id="3076" name="Picture 4" descr="Image result for battle of trafalgar">
            <a:extLst>
              <a:ext uri="{FF2B5EF4-FFF2-40B4-BE49-F238E27FC236}">
                <a16:creationId xmlns:a16="http://schemas.microsoft.com/office/drawing/2014/main" id="{7D6F57C5-0BE2-4098-A1F6-4B11FCB41C9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060576"/>
            <a:ext cx="3481908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95897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9FCE9-F56B-4C5D-91D8-5EB677AA8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Experiment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26B988-80E8-4F0E-AD7C-7D8045B32B1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Kingdom of Westphalia (1807-13) – Napoleon’s brother, Jerome.</a:t>
            </a:r>
          </a:p>
          <a:p>
            <a:r>
              <a:rPr lang="en-US" dirty="0"/>
              <a:t> Cisalpine Republic (1797-1802) – northern Italy.</a:t>
            </a:r>
          </a:p>
          <a:p>
            <a:r>
              <a:rPr lang="en-US" dirty="0"/>
              <a:t>Duchy  of Warsaw – (1807-15) </a:t>
            </a:r>
          </a:p>
          <a:p>
            <a:r>
              <a:rPr lang="en-US" dirty="0"/>
              <a:t>Spain – Bayonne Statute under Napoleon’s brother, Joseph – pictured. (influenced events in Mexico and South America</a:t>
            </a:r>
            <a:endParaRPr lang="en-GB" dirty="0"/>
          </a:p>
        </p:txBody>
      </p:sp>
      <p:pic>
        <p:nvPicPr>
          <p:cNvPr id="4100" name="Picture 4" descr="Image result for joseph napoleon">
            <a:extLst>
              <a:ext uri="{FF2B5EF4-FFF2-40B4-BE49-F238E27FC236}">
                <a16:creationId xmlns:a16="http://schemas.microsoft.com/office/drawing/2014/main" id="{9D6835FB-1780-4196-8BEA-5FCAA7A4E49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56093"/>
            <a:ext cx="2952327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12736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0F790-01E0-406E-9394-19056782B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Duchy of Warsaw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7D740-3369-46A5-89D0-32C24739D47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Aim = to create a buffer state between Austria, Prussia, Russia</a:t>
            </a:r>
          </a:p>
          <a:p>
            <a:r>
              <a:rPr lang="en-US" dirty="0"/>
              <a:t>Directing manpower and mistrust of three great powers</a:t>
            </a:r>
          </a:p>
          <a:p>
            <a:r>
              <a:rPr lang="en-US" dirty="0"/>
              <a:t>End of serfhood; equality before the law</a:t>
            </a:r>
          </a:p>
          <a:p>
            <a:r>
              <a:rPr lang="en-US" dirty="0"/>
              <a:t>Gave hope to Poles after Partition and decades of </a:t>
            </a:r>
            <a:r>
              <a:rPr lang="en-US" dirty="0" err="1"/>
              <a:t>foreigh</a:t>
            </a:r>
            <a:r>
              <a:rPr lang="en-US" dirty="0"/>
              <a:t> rule</a:t>
            </a:r>
            <a:endParaRPr lang="en-GB" dirty="0"/>
          </a:p>
        </p:txBody>
      </p:sp>
      <p:pic>
        <p:nvPicPr>
          <p:cNvPr id="5" name="Picture 2" descr="Image result for duchy of warsaw">
            <a:extLst>
              <a:ext uri="{FF2B5EF4-FFF2-40B4-BE49-F238E27FC236}">
                <a16:creationId xmlns:a16="http://schemas.microsoft.com/office/drawing/2014/main" id="{AE62D42A-5965-4308-84A5-C4DA3DB5BF5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093377"/>
            <a:ext cx="2962275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702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D1B70-8557-4C67-9B0A-B911820BFC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Post- Napoleon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6037841-0D29-49C1-AC4A-7F17FA4069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8436" y="2060848"/>
            <a:ext cx="6711654" cy="4195481"/>
          </a:xfrm>
        </p:spPr>
        <p:txBody>
          <a:bodyPr/>
          <a:lstStyle/>
          <a:p>
            <a:r>
              <a:rPr lang="en-US" dirty="0"/>
              <a:t>Understanding the power of new constitutions, away from Napoleon’s intent, despite demise of these political creations</a:t>
            </a:r>
          </a:p>
          <a:p>
            <a:r>
              <a:rPr lang="en-US" dirty="0"/>
              <a:t>The rational of constitutional change persuasive</a:t>
            </a:r>
          </a:p>
          <a:p>
            <a:r>
              <a:rPr lang="en-US" dirty="0"/>
              <a:t>The new systems formulated by Napoleon were too radical and extensive to be ignored</a:t>
            </a:r>
          </a:p>
          <a:p>
            <a:r>
              <a:rPr lang="en-US" dirty="0"/>
              <a:t>His legacy strong in German lands – Wurttemberg; Frankfurt; Baden; Bavaria; Brunswick; Saxony</a:t>
            </a:r>
          </a:p>
          <a:p>
            <a:r>
              <a:rPr lang="en-US" dirty="0"/>
              <a:t>Caveat – </a:t>
            </a:r>
            <a:r>
              <a:rPr lang="en-US" b="1" dirty="0"/>
              <a:t>these are Monarch-based polities!! - </a:t>
            </a:r>
            <a:r>
              <a:rPr lang="en-US" dirty="0"/>
              <a:t>Hybrid War and its implications not necessarily at odds with continuing monarchical systems </a:t>
            </a:r>
          </a:p>
          <a:p>
            <a:endParaRPr lang="en-US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6881231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0CCA0-03F8-41B0-ADC3-CCD07CC44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Revolution and Constitutional change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D752E0-C5F3-48FE-9CE0-0B79855D1E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Brought irreversible shift about the trappings of state and the role of populations</a:t>
            </a:r>
          </a:p>
          <a:p>
            <a:r>
              <a:rPr lang="en-US" dirty="0"/>
              <a:t>TWO FORCES:</a:t>
            </a:r>
          </a:p>
          <a:p>
            <a:r>
              <a:rPr lang="en-US" dirty="0"/>
              <a:t>1. The fundamental ideas emerging from the French Revolution </a:t>
            </a:r>
          </a:p>
          <a:p>
            <a:r>
              <a:rPr lang="en-US" dirty="0"/>
              <a:t>2. Levels of warfare and extent of its reach, that mobilized and transmitted new ideas, that were resilient even after Napoleon</a:t>
            </a:r>
          </a:p>
          <a:p>
            <a:r>
              <a:rPr lang="en-US" dirty="0"/>
              <a:t>It also fostered new ideas about methods of control </a:t>
            </a:r>
            <a:r>
              <a:rPr lang="en-US" dirty="0" err="1"/>
              <a:t>e.g</a:t>
            </a:r>
            <a:r>
              <a:rPr lang="en-US" dirty="0"/>
              <a:t> with Imperial expansion e.g. within an expanding </a:t>
            </a:r>
            <a:r>
              <a:rPr lang="en-US"/>
              <a:t>British Empire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22150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291</TotalTime>
  <Words>1207</Words>
  <Application>Microsoft Office PowerPoint</Application>
  <PresentationFormat>On-screen Show (4:3)</PresentationFormat>
  <Paragraphs>132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Century Gothic</vt:lpstr>
      <vt:lpstr>Wingdings 3</vt:lpstr>
      <vt:lpstr>Ion</vt:lpstr>
      <vt:lpstr>HPHI 5023 6023 </vt:lpstr>
      <vt:lpstr>FRENCH REVOLUTIONARY WARS</vt:lpstr>
      <vt:lpstr>FRENCH REVOLUTIONARY WARS</vt:lpstr>
      <vt:lpstr>FRENCH REVOLUTIONARY WARS</vt:lpstr>
      <vt:lpstr>ITALY</vt:lpstr>
      <vt:lpstr>TACTICS</vt:lpstr>
      <vt:lpstr>EASTWARDS!</vt:lpstr>
      <vt:lpstr>EASTWARDS!</vt:lpstr>
      <vt:lpstr>AIMS AND WEAKNESSES</vt:lpstr>
      <vt:lpstr>DOWNFALL</vt:lpstr>
      <vt:lpstr>DOWNFALL</vt:lpstr>
      <vt:lpstr>DOWNFALL</vt:lpstr>
      <vt:lpstr>WATERLOO</vt:lpstr>
      <vt:lpstr>WATERLOO</vt:lpstr>
      <vt:lpstr>POST-NAPOLEON</vt:lpstr>
      <vt:lpstr>POST-NAPOLEON</vt:lpstr>
      <vt:lpstr>POST- NAPOLEON</vt:lpstr>
      <vt:lpstr>Fervour</vt:lpstr>
      <vt:lpstr>New constitution</vt:lpstr>
      <vt:lpstr>Experiment</vt:lpstr>
      <vt:lpstr>Experiment</vt:lpstr>
      <vt:lpstr>Duchy of Warsaw</vt:lpstr>
      <vt:lpstr>Post- Napoleon</vt:lpstr>
      <vt:lpstr>Revolution and Constitutional change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4007 ‘WAR IN HISTORY’</dc:title>
  <dc:creator>lestermason</dc:creator>
  <cp:lastModifiedBy>Lester Mason</cp:lastModifiedBy>
  <cp:revision>33</cp:revision>
  <cp:lastPrinted>2013-02-21T15:56:35Z</cp:lastPrinted>
  <dcterms:created xsi:type="dcterms:W3CDTF">2013-02-21T12:38:50Z</dcterms:created>
  <dcterms:modified xsi:type="dcterms:W3CDTF">2022-04-04T12:49:36Z</dcterms:modified>
</cp:coreProperties>
</file>