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363" r:id="rId11"/>
    <p:sldId id="268" r:id="rId12"/>
    <p:sldId id="266" r:id="rId13"/>
    <p:sldId id="267" r:id="rId14"/>
    <p:sldId id="36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BCF120-E553-4544-905B-836038AC0620}" v="8" dt="2026-01-31T19:44:51.6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69" autoAdjust="0"/>
    <p:restoredTop sz="94660"/>
  </p:normalViewPr>
  <p:slideViewPr>
    <p:cSldViewPr snapToGrid="0">
      <p:cViewPr varScale="1">
        <p:scale>
          <a:sx n="52" d="100"/>
          <a:sy n="52" d="100"/>
        </p:scale>
        <p:origin x="53" y="61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0A75B8-221A-4084-B601-B435833AD35B}" type="datetimeFigureOut">
              <a:rPr lang="en-GB" smtClean="0"/>
              <a:t>14/02/2026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56EB39-26DF-4DAC-8A07-B04246273874}" type="slidenum">
              <a:rPr lang="en-GB" smtClean="0"/>
              <a:t>‹#›</a:t>
            </a:fld>
            <a:endParaRPr lang="en-GB"/>
          </a:p>
        </p:txBody>
      </p:sp>
    </p:spTree>
    <p:extLst>
      <p:ext uri="{BB962C8B-B14F-4D97-AF65-F5344CB8AC3E}">
        <p14:creationId xmlns:p14="http://schemas.microsoft.com/office/powerpoint/2010/main" val="3464111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56EB39-26DF-4DAC-8A07-B04246273874}" type="slidenum">
              <a:rPr lang="en-GB" smtClean="0"/>
              <a:t>2</a:t>
            </a:fld>
            <a:endParaRPr lang="en-GB"/>
          </a:p>
        </p:txBody>
      </p:sp>
    </p:spTree>
    <p:extLst>
      <p:ext uri="{BB962C8B-B14F-4D97-AF65-F5344CB8AC3E}">
        <p14:creationId xmlns:p14="http://schemas.microsoft.com/office/powerpoint/2010/main" val="218571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56EB39-26DF-4DAC-8A07-B04246273874}" type="slidenum">
              <a:rPr lang="en-GB" smtClean="0"/>
              <a:t>10</a:t>
            </a:fld>
            <a:endParaRPr lang="en-GB"/>
          </a:p>
        </p:txBody>
      </p:sp>
    </p:spTree>
    <p:extLst>
      <p:ext uri="{BB962C8B-B14F-4D97-AF65-F5344CB8AC3E}">
        <p14:creationId xmlns:p14="http://schemas.microsoft.com/office/powerpoint/2010/main" val="34131436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GB"/>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1E763266-4600-48B5-B47F-5B703F7B5B3C}" type="datetimeFigureOut">
              <a:rPr lang="en-GB" smtClean="0"/>
              <a:t>14/02/2026</a:t>
            </a:fld>
            <a:endParaRPr lang="en-GB"/>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5F3F02D8-F92E-4609-874C-4369259E0B95}"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88374759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763266-4600-48B5-B47F-5B703F7B5B3C}"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3F02D8-F92E-4609-874C-4369259E0B95}" type="slidenum">
              <a:rPr lang="en-GB" smtClean="0"/>
              <a:t>‹#›</a:t>
            </a:fld>
            <a:endParaRPr lang="en-GB"/>
          </a:p>
        </p:txBody>
      </p:sp>
    </p:spTree>
    <p:extLst>
      <p:ext uri="{BB962C8B-B14F-4D97-AF65-F5344CB8AC3E}">
        <p14:creationId xmlns:p14="http://schemas.microsoft.com/office/powerpoint/2010/main" val="661618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GB"/>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E763266-4600-48B5-B47F-5B703F7B5B3C}"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3F02D8-F92E-4609-874C-4369259E0B95}"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18422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E763266-4600-48B5-B47F-5B703F7B5B3C}"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3F02D8-F92E-4609-874C-4369259E0B95}" type="slidenum">
              <a:rPr lang="en-GB" smtClean="0"/>
              <a:t>‹#›</a:t>
            </a:fld>
            <a:endParaRPr lang="en-GB"/>
          </a:p>
        </p:txBody>
      </p:sp>
    </p:spTree>
    <p:extLst>
      <p:ext uri="{BB962C8B-B14F-4D97-AF65-F5344CB8AC3E}">
        <p14:creationId xmlns:p14="http://schemas.microsoft.com/office/powerpoint/2010/main" val="2065858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GB"/>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E763266-4600-48B5-B47F-5B703F7B5B3C}" type="datetimeFigureOut">
              <a:rPr lang="en-GB" smtClean="0"/>
              <a:t>14/02/2026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3F02D8-F92E-4609-874C-4369259E0B95}" type="slidenum">
              <a:rPr lang="en-GB" smtClean="0"/>
              <a:t>‹#›</a:t>
            </a:fld>
            <a:endParaRPr lang="en-GB"/>
          </a:p>
        </p:txBody>
      </p:sp>
    </p:spTree>
    <p:extLst>
      <p:ext uri="{BB962C8B-B14F-4D97-AF65-F5344CB8AC3E}">
        <p14:creationId xmlns:p14="http://schemas.microsoft.com/office/powerpoint/2010/main" val="3863579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E763266-4600-48B5-B47F-5B703F7B5B3C}" type="datetimeFigureOut">
              <a:rPr lang="en-GB" smtClean="0"/>
              <a:t>14/02/2026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3F02D8-F92E-4609-874C-4369259E0B95}" type="slidenum">
              <a:rPr lang="en-GB" smtClean="0"/>
              <a:t>‹#›</a:t>
            </a:fld>
            <a:endParaRPr lang="en-GB"/>
          </a:p>
        </p:txBody>
      </p:sp>
    </p:spTree>
    <p:extLst>
      <p:ext uri="{BB962C8B-B14F-4D97-AF65-F5344CB8AC3E}">
        <p14:creationId xmlns:p14="http://schemas.microsoft.com/office/powerpoint/2010/main" val="4179282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763266-4600-48B5-B47F-5B703F7B5B3C}" type="datetimeFigureOut">
              <a:rPr lang="en-GB" smtClean="0"/>
              <a:t>14/02/2026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3F02D8-F92E-4609-874C-4369259E0B95}" type="slidenum">
              <a:rPr lang="en-GB" smtClean="0"/>
              <a:t>‹#›</a:t>
            </a:fld>
            <a:endParaRPr lang="en-GB"/>
          </a:p>
        </p:txBody>
      </p:sp>
    </p:spTree>
    <p:extLst>
      <p:ext uri="{BB962C8B-B14F-4D97-AF65-F5344CB8AC3E}">
        <p14:creationId xmlns:p14="http://schemas.microsoft.com/office/powerpoint/2010/main" val="10830186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E763266-4600-48B5-B47F-5B703F7B5B3C}"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3F02D8-F92E-4609-874C-4369259E0B95}" type="slidenum">
              <a:rPr lang="en-GB" smtClean="0"/>
              <a:t>‹#›</a:t>
            </a:fld>
            <a:endParaRPr lang="en-GB"/>
          </a:p>
        </p:txBody>
      </p:sp>
    </p:spTree>
    <p:extLst>
      <p:ext uri="{BB962C8B-B14F-4D97-AF65-F5344CB8AC3E}">
        <p14:creationId xmlns:p14="http://schemas.microsoft.com/office/powerpoint/2010/main" val="1855545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E763266-4600-48B5-B47F-5B703F7B5B3C}"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3F02D8-F92E-4609-874C-4369259E0B95}" type="slidenum">
              <a:rPr lang="en-GB" smtClean="0"/>
              <a:t>‹#›</a:t>
            </a:fld>
            <a:endParaRPr lang="en-GB"/>
          </a:p>
        </p:txBody>
      </p:sp>
    </p:spTree>
    <p:extLst>
      <p:ext uri="{BB962C8B-B14F-4D97-AF65-F5344CB8AC3E}">
        <p14:creationId xmlns:p14="http://schemas.microsoft.com/office/powerpoint/2010/main" val="41588694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763266-4600-48B5-B47F-5B703F7B5B3C}"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3F02D8-F92E-4609-874C-4369259E0B95}" type="slidenum">
              <a:rPr lang="en-GB" smtClean="0"/>
              <a:t>‹#›</a:t>
            </a:fld>
            <a:endParaRPr lang="en-GB"/>
          </a:p>
        </p:txBody>
      </p:sp>
    </p:spTree>
    <p:extLst>
      <p:ext uri="{BB962C8B-B14F-4D97-AF65-F5344CB8AC3E}">
        <p14:creationId xmlns:p14="http://schemas.microsoft.com/office/powerpoint/2010/main" val="31705742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763266-4600-48B5-B47F-5B703F7B5B3C}"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3F02D8-F92E-4609-874C-4369259E0B95}" type="slidenum">
              <a:rPr lang="en-GB" smtClean="0"/>
              <a:t>‹#›</a:t>
            </a:fld>
            <a:endParaRPr lang="en-GB"/>
          </a:p>
        </p:txBody>
      </p:sp>
    </p:spTree>
    <p:extLst>
      <p:ext uri="{BB962C8B-B14F-4D97-AF65-F5344CB8AC3E}">
        <p14:creationId xmlns:p14="http://schemas.microsoft.com/office/powerpoint/2010/main" val="26232993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50657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1E763266-4600-48B5-B47F-5B703F7B5B3C}" type="datetimeFigureOut">
              <a:rPr lang="en-GB" smtClean="0"/>
              <a:t>14/02/2026</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5F3F02D8-F92E-4609-874C-4369259E0B95}" type="slidenum">
              <a:rPr lang="en-GB" smtClean="0"/>
              <a:t>‹#›</a:t>
            </a:fld>
            <a:endParaRPr lang="en-GB"/>
          </a:p>
        </p:txBody>
      </p:sp>
    </p:spTree>
    <p:extLst>
      <p:ext uri="{BB962C8B-B14F-4D97-AF65-F5344CB8AC3E}">
        <p14:creationId xmlns:p14="http://schemas.microsoft.com/office/powerpoint/2010/main" val="284302764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mangerstdy.com/stragic-analysistechniques/pro-and-cons-of-the-peste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pestleanalysis.com/pestel-framework/" TargetMode="External"/><Relationship Id="rId2" Type="http://schemas.openxmlformats.org/officeDocument/2006/relationships/hyperlink" Target="https://www.freshproduce.com/siteassets/files/floral/2025-floral-consumer-trends-mid-year-update.pdf?utm_source=chatgpt.com" TargetMode="External"/><Relationship Id="rId1" Type="http://schemas.openxmlformats.org/officeDocument/2006/relationships/slideLayout" Target="../slideLayouts/slideLayout2.xml"/><Relationship Id="rId4" Type="http://schemas.openxmlformats.org/officeDocument/2006/relationships/hyperlink" Target="https://www.eflorist.co.uk/flower-experts/floriography/floral-trends-2025"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92F0081-0105-732E-3E1E-BD5958BA4279}"/>
              </a:ext>
            </a:extLst>
          </p:cNvPr>
          <p:cNvSpPr>
            <a:spLocks noGrp="1"/>
          </p:cNvSpPr>
          <p:nvPr>
            <p:ph type="subTitle" idx="1"/>
          </p:nvPr>
        </p:nvSpPr>
        <p:spPr>
          <a:xfrm>
            <a:off x="1602658" y="5073445"/>
            <a:ext cx="9257196" cy="609600"/>
          </a:xfrm>
        </p:spPr>
        <p:txBody>
          <a:bodyPr/>
          <a:lstStyle/>
          <a:p>
            <a:endParaRPr lang="en-GB" dirty="0"/>
          </a:p>
          <a:p>
            <a:endParaRPr lang="en-GB" dirty="0"/>
          </a:p>
          <a:p>
            <a:endParaRPr lang="en-GB" dirty="0"/>
          </a:p>
        </p:txBody>
      </p:sp>
      <p:sp>
        <p:nvSpPr>
          <p:cNvPr id="7" name="TextBox 6">
            <a:extLst>
              <a:ext uri="{FF2B5EF4-FFF2-40B4-BE49-F238E27FC236}">
                <a16:creationId xmlns:a16="http://schemas.microsoft.com/office/drawing/2014/main" id="{4B933C47-EBAF-A537-E6B8-6D2636CC8777}"/>
              </a:ext>
            </a:extLst>
          </p:cNvPr>
          <p:cNvSpPr txBox="1"/>
          <p:nvPr/>
        </p:nvSpPr>
        <p:spPr>
          <a:xfrm>
            <a:off x="688258" y="747252"/>
            <a:ext cx="10766323" cy="7971413"/>
          </a:xfrm>
          <a:prstGeom prst="rect">
            <a:avLst/>
          </a:prstGeom>
          <a:noFill/>
        </p:spPr>
        <p:txBody>
          <a:bodyPr wrap="square" rtlCol="0">
            <a:spAutoFit/>
          </a:bodyPr>
          <a:lstStyle/>
          <a:p>
            <a:r>
              <a:rPr lang="en-GB" sz="3200" b="1" dirty="0"/>
              <a:t>Student Name: </a:t>
            </a:r>
            <a:r>
              <a:rPr lang="en-GB" sz="3200" dirty="0"/>
              <a:t>Beniamin Cirpaci</a:t>
            </a:r>
          </a:p>
          <a:p>
            <a:endParaRPr lang="en-GB" sz="3200" dirty="0"/>
          </a:p>
          <a:p>
            <a:r>
              <a:rPr lang="en-GB" sz="3200" b="1" dirty="0"/>
              <a:t>Student ID: </a:t>
            </a:r>
            <a:r>
              <a:rPr lang="en-GB" sz="3200" dirty="0"/>
              <a:t>1906100</a:t>
            </a:r>
          </a:p>
          <a:p>
            <a:endParaRPr lang="en-GB" sz="3200" dirty="0"/>
          </a:p>
          <a:p>
            <a:r>
              <a:rPr lang="en-GB" sz="3200" b="1" dirty="0"/>
              <a:t>Lectures Name: </a:t>
            </a:r>
          </a:p>
          <a:p>
            <a:endParaRPr lang="en-GB" sz="3200" dirty="0"/>
          </a:p>
          <a:p>
            <a:r>
              <a:rPr lang="en-GB" sz="3200" b="1" dirty="0"/>
              <a:t>Module Code: </a:t>
            </a:r>
            <a:r>
              <a:rPr lang="en-GB" sz="3200" dirty="0">
                <a:latin typeface="Arial" panose="020B0604020202020204" pitchFamily="34" charset="0"/>
                <a:cs typeface="Arial" panose="020B0604020202020204" pitchFamily="34" charset="0"/>
              </a:rPr>
              <a:t>LCLM 4004</a:t>
            </a:r>
            <a:endParaRPr lang="en-GB" sz="3200" dirty="0"/>
          </a:p>
          <a:p>
            <a:endParaRPr lang="en-GB" sz="3200" dirty="0"/>
          </a:p>
          <a:p>
            <a:r>
              <a:rPr lang="en-GB" sz="3200" b="1" dirty="0"/>
              <a:t>Module Name: </a:t>
            </a:r>
            <a:r>
              <a:rPr lang="en-GB" sz="3200" dirty="0"/>
              <a:t>Problem Solving &amp; Decision Making</a:t>
            </a:r>
          </a:p>
          <a:p>
            <a:endParaRPr lang="en-GB" sz="3200" dirty="0"/>
          </a:p>
          <a:p>
            <a:r>
              <a:rPr lang="en-GB" sz="3200" b="1" dirty="0"/>
              <a:t>Component 1: </a:t>
            </a:r>
            <a:r>
              <a:rPr lang="en-GB" sz="3200" dirty="0"/>
              <a:t>Green Haven Florists</a:t>
            </a:r>
          </a:p>
          <a:p>
            <a:endParaRPr lang="en-GB" sz="3200" dirty="0"/>
          </a:p>
          <a:p>
            <a:endParaRPr lang="en-GB" sz="3200" dirty="0"/>
          </a:p>
          <a:p>
            <a:endParaRPr lang="en-GB" sz="3200" dirty="0"/>
          </a:p>
          <a:p>
            <a:endParaRPr lang="en-GB" sz="3200" dirty="0"/>
          </a:p>
          <a:p>
            <a:endParaRPr lang="en-GB" sz="3200" dirty="0"/>
          </a:p>
        </p:txBody>
      </p:sp>
    </p:spTree>
    <p:extLst>
      <p:ext uri="{BB962C8B-B14F-4D97-AF65-F5344CB8AC3E}">
        <p14:creationId xmlns:p14="http://schemas.microsoft.com/office/powerpoint/2010/main" val="3099342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09A9A-233A-5019-0E8A-90DE5C1A5BE3}"/>
              </a:ext>
            </a:extLst>
          </p:cNvPr>
          <p:cNvSpPr>
            <a:spLocks noGrp="1"/>
          </p:cNvSpPr>
          <p:nvPr>
            <p:ph type="title"/>
          </p:nvPr>
        </p:nvSpPr>
        <p:spPr>
          <a:xfrm>
            <a:off x="1113112" y="0"/>
            <a:ext cx="9692640" cy="2265528"/>
          </a:xfrm>
        </p:spPr>
        <p:txBody>
          <a:bodyPr>
            <a:noAutofit/>
          </a:bodyPr>
          <a:lstStyle/>
          <a:p>
            <a:r>
              <a:rPr lang="en-GB" sz="7200" b="1" dirty="0"/>
              <a:t>Introduction</a:t>
            </a:r>
            <a:r>
              <a:rPr lang="en-GB" sz="7200" dirty="0"/>
              <a:t>:</a:t>
            </a:r>
            <a:br>
              <a:rPr lang="en-GB" sz="7200" dirty="0"/>
            </a:br>
            <a:endParaRPr lang="en-GB" sz="7200" dirty="0"/>
          </a:p>
        </p:txBody>
      </p:sp>
      <p:sp>
        <p:nvSpPr>
          <p:cNvPr id="3" name="Content Placeholder 2">
            <a:extLst>
              <a:ext uri="{FF2B5EF4-FFF2-40B4-BE49-F238E27FC236}">
                <a16:creationId xmlns:a16="http://schemas.microsoft.com/office/drawing/2014/main" id="{C52B2141-C3F4-CD5D-5344-58C21657BD0B}"/>
              </a:ext>
            </a:extLst>
          </p:cNvPr>
          <p:cNvSpPr>
            <a:spLocks noGrp="1"/>
          </p:cNvSpPr>
          <p:nvPr>
            <p:ph idx="1"/>
          </p:nvPr>
        </p:nvSpPr>
        <p:spPr>
          <a:xfrm>
            <a:off x="1113112" y="1816996"/>
            <a:ext cx="8595360" cy="4351337"/>
          </a:xfrm>
        </p:spPr>
        <p:txBody>
          <a:bodyPr/>
          <a:lstStyle/>
          <a:p>
            <a:pPr marL="0" indent="0">
              <a:buNone/>
            </a:pPr>
            <a:r>
              <a:rPr lang="en-GB" sz="2000" dirty="0">
                <a:latin typeface="Aptos" panose="020B0004020202020204" pitchFamily="34" charset="0"/>
              </a:rPr>
              <a:t>Hello everybody my name is Beniamin </a:t>
            </a:r>
            <a:r>
              <a:rPr lang="en-GB" sz="2000" dirty="0" err="1">
                <a:latin typeface="Aptos" panose="020B0004020202020204" pitchFamily="34" charset="0"/>
              </a:rPr>
              <a:t>Cirpaci</a:t>
            </a:r>
            <a:r>
              <a:rPr lang="en-GB" sz="2000" dirty="0">
                <a:latin typeface="Aptos" panose="020B0004020202020204" pitchFamily="34" charset="0"/>
              </a:rPr>
              <a:t> </a:t>
            </a:r>
          </a:p>
          <a:p>
            <a:pPr marL="0" indent="0">
              <a:buNone/>
            </a:pPr>
            <a:r>
              <a:rPr lang="en-GB" sz="2000" dirty="0">
                <a:latin typeface="Aptos" panose="020B0004020202020204" pitchFamily="34" charset="0"/>
              </a:rPr>
              <a:t>In this presentation I will present an  overview of the business called Green Haven Florist and they problems they are currently facing . </a:t>
            </a:r>
          </a:p>
          <a:p>
            <a:pPr marL="0" indent="0">
              <a:buNone/>
            </a:pPr>
            <a:r>
              <a:rPr lang="en-GB" sz="2000" dirty="0">
                <a:latin typeface="Aptos" panose="020B0004020202020204" pitchFamily="34" charset="0"/>
              </a:rPr>
              <a:t>I will be using the 5W2H to summarises the issues of green Havan florists, also I will be providing a Pestel framework.</a:t>
            </a:r>
          </a:p>
          <a:p>
            <a:pPr marL="0" indent="0">
              <a:buNone/>
            </a:pPr>
            <a:r>
              <a:rPr lang="en-GB" sz="2000" dirty="0">
                <a:latin typeface="Aptos" panose="020B0004020202020204" pitchFamily="34" charset="0"/>
              </a:rPr>
              <a:t>To conclude I will show they 4 key finding I believe are important. </a:t>
            </a:r>
          </a:p>
          <a:p>
            <a:pPr marL="0" indent="0">
              <a:buNone/>
            </a:pPr>
            <a:endParaRPr lang="en-GB" sz="2000" dirty="0">
              <a:latin typeface="Aptos" panose="020B0004020202020204" pitchFamily="34" charset="0"/>
            </a:endParaRPr>
          </a:p>
          <a:p>
            <a:pPr marL="0" indent="0">
              <a:buNone/>
            </a:pPr>
            <a:r>
              <a:rPr lang="en-GB" sz="2000" dirty="0">
                <a:latin typeface="Aptos" panose="020B0004020202020204" pitchFamily="34" charset="0"/>
              </a:rPr>
              <a:t>LCLM4004 Problem Solving and Decision Making – Jan Term 2026-Component 1 Assessment Specification – Birmingham (1)</a:t>
            </a:r>
          </a:p>
          <a:p>
            <a:pPr marL="0" indent="0">
              <a:buNone/>
            </a:pPr>
            <a:endParaRPr lang="en-GB" sz="2000" dirty="0">
              <a:latin typeface="Abadi ExtraLight" panose="020F0502020204030204" pitchFamily="34" charset="0"/>
            </a:endParaRPr>
          </a:p>
          <a:p>
            <a:pPr marL="0" indent="0">
              <a:buNone/>
            </a:pPr>
            <a:endParaRPr lang="en-GB" dirty="0">
              <a:latin typeface="Abadi" panose="020F0502020204030204" pitchFamily="34" charset="0"/>
            </a:endParaRPr>
          </a:p>
        </p:txBody>
      </p:sp>
    </p:spTree>
    <p:extLst>
      <p:ext uri="{BB962C8B-B14F-4D97-AF65-F5344CB8AC3E}">
        <p14:creationId xmlns:p14="http://schemas.microsoft.com/office/powerpoint/2010/main" val="31503845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402D5-19C1-8B89-FE0F-7EA3A093C832}"/>
              </a:ext>
            </a:extLst>
          </p:cNvPr>
          <p:cNvSpPr>
            <a:spLocks noGrp="1"/>
          </p:cNvSpPr>
          <p:nvPr>
            <p:ph type="title"/>
          </p:nvPr>
        </p:nvSpPr>
        <p:spPr>
          <a:xfrm>
            <a:off x="622776" y="326431"/>
            <a:ext cx="9692640" cy="1325562"/>
          </a:xfrm>
        </p:spPr>
        <p:txBody>
          <a:bodyPr>
            <a:normAutofit/>
          </a:bodyPr>
          <a:lstStyle/>
          <a:p>
            <a:pPr algn="ctr"/>
            <a:r>
              <a:rPr lang="en-GB" sz="6600" b="1" dirty="0"/>
              <a:t>Green Haven florists:</a:t>
            </a:r>
          </a:p>
        </p:txBody>
      </p:sp>
      <p:sp>
        <p:nvSpPr>
          <p:cNvPr id="3" name="Content Placeholder 2">
            <a:extLst>
              <a:ext uri="{FF2B5EF4-FFF2-40B4-BE49-F238E27FC236}">
                <a16:creationId xmlns:a16="http://schemas.microsoft.com/office/drawing/2014/main" id="{B742F756-266C-4269-9827-4748DFD94F14}"/>
              </a:ext>
            </a:extLst>
          </p:cNvPr>
          <p:cNvSpPr>
            <a:spLocks noGrp="1"/>
          </p:cNvSpPr>
          <p:nvPr>
            <p:ph idx="1"/>
          </p:nvPr>
        </p:nvSpPr>
        <p:spPr/>
        <p:txBody>
          <a:bodyPr>
            <a:normAutofit lnSpcReduction="10000"/>
          </a:bodyPr>
          <a:lstStyle/>
          <a:p>
            <a:pPr marL="0" indent="0">
              <a:buNone/>
            </a:pPr>
            <a:r>
              <a:rPr lang="en-GB" sz="2000" dirty="0">
                <a:latin typeface="Aptos" panose="020B0004020202020204" pitchFamily="34" charset="0"/>
              </a:rPr>
              <a:t>The Business is operated by Liam and Priya Patel; they first started in 2019 in Norwich. Green Haven Florist is a small shop that is well known for its flower arrangement and eco-friendly packaging and materials. Their business take pride in the community and like to operate with walk in customer mostly. </a:t>
            </a:r>
          </a:p>
          <a:p>
            <a:pPr marL="0" indent="0">
              <a:buNone/>
            </a:pPr>
            <a:endParaRPr lang="en-GB" sz="2000" dirty="0">
              <a:latin typeface="Aptos" panose="020B0004020202020204" pitchFamily="34" charset="0"/>
            </a:endParaRPr>
          </a:p>
          <a:p>
            <a:pPr marL="0" indent="0">
              <a:buNone/>
            </a:pPr>
            <a:r>
              <a:rPr lang="en-GB" sz="2000" dirty="0">
                <a:latin typeface="Aptos" panose="020B0004020202020204" pitchFamily="34" charset="0"/>
              </a:rPr>
              <a:t>Over the last past 12 months the business has faced an issues which it many result to the business closing, they have experienced a 30% decline in revenue and foot traffic, this has caused the business to loss many sales and try to adapt to the new retail environment. </a:t>
            </a:r>
          </a:p>
          <a:p>
            <a:pPr marL="0" indent="0">
              <a:buNone/>
            </a:pPr>
            <a:endParaRPr lang="en-GB" sz="2000" dirty="0">
              <a:latin typeface="Aptos" panose="020B0004020202020204" pitchFamily="34" charset="0"/>
            </a:endParaRPr>
          </a:p>
          <a:p>
            <a:pPr marL="0" indent="0">
              <a:buNone/>
            </a:pPr>
            <a:r>
              <a:rPr lang="en-GB" sz="2000" dirty="0">
                <a:latin typeface="Aptos" panose="020B0004020202020204" pitchFamily="34" charset="0"/>
              </a:rPr>
              <a:t>LCLM4004 – Problem Solving and Decision Making – Jan Term 2026 – Component 1 Assessment Specification – Birmingham (1)</a:t>
            </a:r>
          </a:p>
        </p:txBody>
      </p:sp>
    </p:spTree>
    <p:extLst>
      <p:ext uri="{BB962C8B-B14F-4D97-AF65-F5344CB8AC3E}">
        <p14:creationId xmlns:p14="http://schemas.microsoft.com/office/powerpoint/2010/main" val="15065350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B2174-5728-6DE0-F1C9-DAB0F21D851C}"/>
              </a:ext>
            </a:extLst>
          </p:cNvPr>
          <p:cNvSpPr>
            <a:spLocks noGrp="1"/>
          </p:cNvSpPr>
          <p:nvPr>
            <p:ph type="title"/>
          </p:nvPr>
        </p:nvSpPr>
        <p:spPr>
          <a:xfrm>
            <a:off x="545910" y="325120"/>
            <a:ext cx="10235882" cy="797242"/>
          </a:xfrm>
        </p:spPr>
        <p:txBody>
          <a:bodyPr>
            <a:normAutofit/>
          </a:bodyPr>
          <a:lstStyle/>
          <a:p>
            <a:r>
              <a:rPr lang="en-GB" b="1" dirty="0"/>
              <a:t>Green Haven Problems:</a:t>
            </a:r>
          </a:p>
        </p:txBody>
      </p:sp>
      <p:sp>
        <p:nvSpPr>
          <p:cNvPr id="3" name="Content Placeholder 2">
            <a:extLst>
              <a:ext uri="{FF2B5EF4-FFF2-40B4-BE49-F238E27FC236}">
                <a16:creationId xmlns:a16="http://schemas.microsoft.com/office/drawing/2014/main" id="{251CE124-0290-E24B-1448-FBE2AE31EF07}"/>
              </a:ext>
            </a:extLst>
          </p:cNvPr>
          <p:cNvSpPr>
            <a:spLocks noGrp="1"/>
          </p:cNvSpPr>
          <p:nvPr>
            <p:ph idx="1"/>
          </p:nvPr>
        </p:nvSpPr>
        <p:spPr>
          <a:xfrm>
            <a:off x="545910" y="1369022"/>
            <a:ext cx="10901680" cy="4998720"/>
          </a:xfrm>
        </p:spPr>
        <p:txBody>
          <a:bodyPr numCol="2">
            <a:normAutofit fontScale="85000" lnSpcReduction="20000"/>
          </a:bodyPr>
          <a:lstStyle/>
          <a:p>
            <a:pPr marL="0" indent="0">
              <a:buNone/>
            </a:pPr>
            <a:r>
              <a:rPr lang="en-GB" b="1" dirty="0"/>
              <a:t>Root problem:</a:t>
            </a:r>
          </a:p>
          <a:p>
            <a:r>
              <a:rPr lang="en-GB" dirty="0"/>
              <a:t>30% decline in store sales in the last 12 months </a:t>
            </a:r>
          </a:p>
          <a:p>
            <a:r>
              <a:rPr lang="en-GB" dirty="0"/>
              <a:t>Reduce revenue, profitability, and footfall</a:t>
            </a:r>
          </a:p>
          <a:p>
            <a:r>
              <a:rPr lang="en-GB" dirty="0"/>
              <a:t>Threat to long-term business sustainability </a:t>
            </a:r>
          </a:p>
          <a:p>
            <a:pPr marL="0" indent="0">
              <a:buNone/>
            </a:pPr>
            <a:r>
              <a:rPr lang="en-GB" b="1" dirty="0"/>
              <a:t>External { Low/High Control }</a:t>
            </a:r>
          </a:p>
          <a:p>
            <a:r>
              <a:rPr lang="en-GB" dirty="0"/>
              <a:t>There is a decline in high street activity and nearby business closures </a:t>
            </a:r>
          </a:p>
          <a:p>
            <a:r>
              <a:rPr lang="en-GB" dirty="0"/>
              <a:t>Shift towards online shopping and home delivery </a:t>
            </a:r>
          </a:p>
          <a:p>
            <a:r>
              <a:rPr lang="en-GB" dirty="0"/>
              <a:t>Strong competition from online retailers and national chains </a:t>
            </a:r>
          </a:p>
          <a:p>
            <a:r>
              <a:rPr lang="en-GB" dirty="0"/>
              <a:t>Inflation and supply chain disruptions increasing flower cost</a:t>
            </a:r>
          </a:p>
          <a:p>
            <a:r>
              <a:rPr lang="en-GB" dirty="0"/>
              <a:t>Outdated and difficult-to-use website</a:t>
            </a:r>
          </a:p>
          <a:p>
            <a:r>
              <a:rPr lang="en-GB" dirty="0"/>
              <a:t>Weak digital marketing and low online visibility </a:t>
            </a:r>
          </a:p>
          <a:p>
            <a:r>
              <a:rPr lang="en-GB" dirty="0"/>
              <a:t>Limited delivery options and lack of subscriptions services</a:t>
            </a:r>
          </a:p>
          <a:p>
            <a:r>
              <a:rPr lang="en-GB" dirty="0"/>
              <a:t>High cost of sustainable packaging and local sourcing </a:t>
            </a:r>
          </a:p>
          <a:p>
            <a:r>
              <a:rPr lang="en-GB" dirty="0"/>
              <a:t>Limited pricing flexibility due to ethical commitments </a:t>
            </a:r>
          </a:p>
          <a:p>
            <a:pPr marL="0" indent="0">
              <a:buNone/>
            </a:pPr>
            <a:r>
              <a:rPr lang="en-GB" b="1" dirty="0"/>
              <a:t>Nature &amp; Scope of the problems: {Nature &amp; Scope}</a:t>
            </a:r>
          </a:p>
          <a:p>
            <a:r>
              <a:rPr lang="en-GB" dirty="0"/>
              <a:t>External pressure reduce footfall and demand </a:t>
            </a:r>
          </a:p>
          <a:p>
            <a:r>
              <a:rPr lang="en-GB" dirty="0"/>
              <a:t>Internal weakness limit ability to compete</a:t>
            </a:r>
          </a:p>
          <a:p>
            <a:r>
              <a:rPr lang="en-GB" dirty="0"/>
              <a:t>Problems are interconnected and ongoing </a:t>
            </a:r>
          </a:p>
          <a:p>
            <a:r>
              <a:rPr lang="en-GB" dirty="0"/>
              <a:t>Short-term: lower sales and cash flow pressure </a:t>
            </a:r>
          </a:p>
          <a:p>
            <a:r>
              <a:rPr lang="en-GB" dirty="0"/>
              <a:t>Medium-term: Loss of customer and competitiveness </a:t>
            </a:r>
          </a:p>
          <a:p>
            <a:r>
              <a:rPr lang="en-GB" dirty="0"/>
              <a:t>Long-term: risk to business survival</a:t>
            </a:r>
          </a:p>
          <a:p>
            <a:pPr marL="0" indent="0">
              <a:buNone/>
            </a:pPr>
            <a:r>
              <a:rPr lang="en-GB" dirty="0"/>
              <a:t>LCLM4004 – Problem Solving and Decision Making – Jan Term 2026-Component 1 Assessment Specification – Birmingham (1)</a:t>
            </a:r>
          </a:p>
          <a:p>
            <a:endParaRPr lang="en-GB" dirty="0"/>
          </a:p>
        </p:txBody>
      </p:sp>
    </p:spTree>
    <p:extLst>
      <p:ext uri="{BB962C8B-B14F-4D97-AF65-F5344CB8AC3E}">
        <p14:creationId xmlns:p14="http://schemas.microsoft.com/office/powerpoint/2010/main" val="24356445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76DDA-F527-C227-0883-9B5530F8FA6B}"/>
              </a:ext>
            </a:extLst>
          </p:cNvPr>
          <p:cNvSpPr>
            <a:spLocks noGrp="1"/>
          </p:cNvSpPr>
          <p:nvPr>
            <p:ph type="title"/>
          </p:nvPr>
        </p:nvSpPr>
        <p:spPr>
          <a:xfrm>
            <a:off x="639097" y="142620"/>
            <a:ext cx="9692640" cy="705802"/>
          </a:xfrm>
        </p:spPr>
        <p:txBody>
          <a:bodyPr>
            <a:noAutofit/>
          </a:bodyPr>
          <a:lstStyle/>
          <a:p>
            <a:r>
              <a:rPr lang="en-GB" sz="5400" b="1" dirty="0"/>
              <a:t>Root problem 5W2H:</a:t>
            </a:r>
          </a:p>
        </p:txBody>
      </p:sp>
      <p:graphicFrame>
        <p:nvGraphicFramePr>
          <p:cNvPr id="4" name="Content Placeholder 3">
            <a:extLst>
              <a:ext uri="{FF2B5EF4-FFF2-40B4-BE49-F238E27FC236}">
                <a16:creationId xmlns:a16="http://schemas.microsoft.com/office/drawing/2014/main" id="{3939DE1D-0807-3C00-04FB-1B4493D7F013}"/>
              </a:ext>
            </a:extLst>
          </p:cNvPr>
          <p:cNvGraphicFramePr>
            <a:graphicFrameLocks noGrp="1"/>
          </p:cNvGraphicFramePr>
          <p:nvPr>
            <p:ph idx="1"/>
            <p:extLst>
              <p:ext uri="{D42A27DB-BD31-4B8C-83A1-F6EECF244321}">
                <p14:modId xmlns:p14="http://schemas.microsoft.com/office/powerpoint/2010/main" val="2809736460"/>
              </p:ext>
            </p:extLst>
          </p:nvPr>
        </p:nvGraphicFramePr>
        <p:xfrm>
          <a:off x="639097" y="848422"/>
          <a:ext cx="9741419" cy="5435510"/>
        </p:xfrm>
        <a:graphic>
          <a:graphicData uri="http://schemas.openxmlformats.org/drawingml/2006/table">
            <a:tbl>
              <a:tblPr firstRow="1" bandRow="1">
                <a:tableStyleId>{17292A2E-F333-43FB-9621-5CBBE7FDCDCB}</a:tableStyleId>
              </a:tblPr>
              <a:tblGrid>
                <a:gridCol w="1822831">
                  <a:extLst>
                    <a:ext uri="{9D8B030D-6E8A-4147-A177-3AD203B41FA5}">
                      <a16:colId xmlns:a16="http://schemas.microsoft.com/office/drawing/2014/main" val="1322108486"/>
                    </a:ext>
                  </a:extLst>
                </a:gridCol>
                <a:gridCol w="1848430">
                  <a:extLst>
                    <a:ext uri="{9D8B030D-6E8A-4147-A177-3AD203B41FA5}">
                      <a16:colId xmlns:a16="http://schemas.microsoft.com/office/drawing/2014/main" val="1419436509"/>
                    </a:ext>
                  </a:extLst>
                </a:gridCol>
                <a:gridCol w="1993930">
                  <a:extLst>
                    <a:ext uri="{9D8B030D-6E8A-4147-A177-3AD203B41FA5}">
                      <a16:colId xmlns:a16="http://schemas.microsoft.com/office/drawing/2014/main" val="88488738"/>
                    </a:ext>
                  </a:extLst>
                </a:gridCol>
                <a:gridCol w="1576696">
                  <a:extLst>
                    <a:ext uri="{9D8B030D-6E8A-4147-A177-3AD203B41FA5}">
                      <a16:colId xmlns:a16="http://schemas.microsoft.com/office/drawing/2014/main" val="396327855"/>
                    </a:ext>
                  </a:extLst>
                </a:gridCol>
                <a:gridCol w="2499532">
                  <a:extLst>
                    <a:ext uri="{9D8B030D-6E8A-4147-A177-3AD203B41FA5}">
                      <a16:colId xmlns:a16="http://schemas.microsoft.com/office/drawing/2014/main" val="1214093977"/>
                    </a:ext>
                  </a:extLst>
                </a:gridCol>
              </a:tblGrid>
              <a:tr h="290827">
                <a:tc>
                  <a:txBody>
                    <a:bodyPr/>
                    <a:lstStyle/>
                    <a:p>
                      <a:r>
                        <a:rPr lang="en-GB" sz="1100" dirty="0">
                          <a:latin typeface="Aptos" panose="020B0004020202020204" pitchFamily="34" charset="0"/>
                        </a:rPr>
                        <a:t>What ?  </a:t>
                      </a:r>
                    </a:p>
                  </a:txBody>
                  <a:tcPr/>
                </a:tc>
                <a:tc>
                  <a:txBody>
                    <a:bodyPr/>
                    <a:lstStyle/>
                    <a:p>
                      <a:r>
                        <a:rPr lang="en-GB" sz="1100" dirty="0">
                          <a:latin typeface="Aptos" panose="020B0004020202020204" pitchFamily="34" charset="0"/>
                        </a:rPr>
                        <a:t>Where ?</a:t>
                      </a:r>
                    </a:p>
                  </a:txBody>
                  <a:tcPr/>
                </a:tc>
                <a:tc>
                  <a:txBody>
                    <a:bodyPr/>
                    <a:lstStyle/>
                    <a:p>
                      <a:r>
                        <a:rPr lang="en-GB" sz="1100" dirty="0">
                          <a:latin typeface="Aptos" panose="020B0004020202020204" pitchFamily="34" charset="0"/>
                        </a:rPr>
                        <a:t>When?</a:t>
                      </a:r>
                    </a:p>
                  </a:txBody>
                  <a:tcPr/>
                </a:tc>
                <a:tc>
                  <a:txBody>
                    <a:bodyPr/>
                    <a:lstStyle/>
                    <a:p>
                      <a:r>
                        <a:rPr lang="en-GB" sz="1100" dirty="0">
                          <a:latin typeface="Aptos" panose="020B0004020202020204" pitchFamily="34" charset="0"/>
                        </a:rPr>
                        <a:t>Who?</a:t>
                      </a:r>
                    </a:p>
                  </a:txBody>
                  <a:tcPr/>
                </a:tc>
                <a:tc>
                  <a:txBody>
                    <a:bodyPr/>
                    <a:lstStyle/>
                    <a:p>
                      <a:r>
                        <a:rPr lang="en-GB" sz="1100" dirty="0">
                          <a:latin typeface="Aptos" panose="020B0004020202020204" pitchFamily="34" charset="0"/>
                        </a:rPr>
                        <a:t>Why ? </a:t>
                      </a:r>
                    </a:p>
                  </a:txBody>
                  <a:tcPr/>
                </a:tc>
                <a:extLst>
                  <a:ext uri="{0D108BD9-81ED-4DB2-BD59-A6C34878D82A}">
                    <a16:rowId xmlns:a16="http://schemas.microsoft.com/office/drawing/2014/main" val="3821068096"/>
                  </a:ext>
                </a:extLst>
              </a:tr>
              <a:tr h="394583">
                <a:tc>
                  <a:txBody>
                    <a:bodyPr/>
                    <a:lstStyle/>
                    <a:p>
                      <a:r>
                        <a:rPr lang="en-GB" sz="1100" dirty="0">
                          <a:latin typeface="Aptos" panose="020B0004020202020204" pitchFamily="34" charset="0"/>
                        </a:rPr>
                        <a:t>Effect of the in-store sales decline</a:t>
                      </a:r>
                    </a:p>
                  </a:txBody>
                  <a:tcPr/>
                </a:tc>
                <a:tc>
                  <a:txBody>
                    <a:bodyPr/>
                    <a:lstStyle/>
                    <a:p>
                      <a:r>
                        <a:rPr lang="en-GB" sz="1100" dirty="0">
                          <a:latin typeface="Aptos" panose="020B0004020202020204" pitchFamily="34" charset="0"/>
                        </a:rPr>
                        <a:t>Where did the problem occur first ?</a:t>
                      </a:r>
                    </a:p>
                  </a:txBody>
                  <a:tcPr/>
                </a:tc>
                <a:tc>
                  <a:txBody>
                    <a:bodyPr/>
                    <a:lstStyle/>
                    <a:p>
                      <a:r>
                        <a:rPr lang="en-GB" sz="1100" dirty="0">
                          <a:latin typeface="Aptos" panose="020B0004020202020204" pitchFamily="34" charset="0"/>
                        </a:rPr>
                        <a:t>When did the problem first  become noticeable?</a:t>
                      </a:r>
                    </a:p>
                  </a:txBody>
                  <a:tcPr/>
                </a:tc>
                <a:tc>
                  <a:txBody>
                    <a:bodyPr/>
                    <a:lstStyle/>
                    <a:p>
                      <a:r>
                        <a:rPr lang="en-GB" sz="1100" dirty="0">
                          <a:latin typeface="Aptos" panose="020B0004020202020204" pitchFamily="34" charset="0"/>
                        </a:rPr>
                        <a:t>Who was impacted by this?</a:t>
                      </a:r>
                    </a:p>
                  </a:txBody>
                  <a:tcPr/>
                </a:tc>
                <a:tc>
                  <a:txBody>
                    <a:bodyPr/>
                    <a:lstStyle/>
                    <a:p>
                      <a:r>
                        <a:rPr lang="en-GB" sz="1100" dirty="0">
                          <a:latin typeface="Aptos" panose="020B0004020202020204" pitchFamily="34" charset="0"/>
                        </a:rPr>
                        <a:t>Why is the problem happening?</a:t>
                      </a:r>
                    </a:p>
                  </a:txBody>
                  <a:tcPr/>
                </a:tc>
                <a:extLst>
                  <a:ext uri="{0D108BD9-81ED-4DB2-BD59-A6C34878D82A}">
                    <a16:rowId xmlns:a16="http://schemas.microsoft.com/office/drawing/2014/main" val="508999123"/>
                  </a:ext>
                </a:extLst>
              </a:tr>
              <a:tr h="1402381">
                <a:tc>
                  <a:txBody>
                    <a:bodyPr/>
                    <a:lstStyle/>
                    <a:p>
                      <a:r>
                        <a:rPr lang="en-GB" sz="1100" dirty="0">
                          <a:latin typeface="Aptos" panose="020B0004020202020204" pitchFamily="34" charset="0"/>
                        </a:rPr>
                        <a:t>Reduce profitability; by lowering in-store sale this mean less overall revenue</a:t>
                      </a:r>
                    </a:p>
                  </a:txBody>
                  <a:tcPr/>
                </a:tc>
                <a:tc>
                  <a:txBody>
                    <a:bodyPr/>
                    <a:lstStyle/>
                    <a:p>
                      <a:r>
                        <a:rPr lang="en-GB" sz="1100" b="1" dirty="0">
                          <a:latin typeface="Aptos" panose="020B0004020202020204" pitchFamily="34" charset="0"/>
                        </a:rPr>
                        <a:t>In the physical store { Hight street location}, this means fewer customers are visiting the shop, this has reduced foot traffic due to nearby business closure and declining high street activity.</a:t>
                      </a:r>
                    </a:p>
                  </a:txBody>
                  <a:tcPr/>
                </a:tc>
                <a:tc>
                  <a:txBody>
                    <a:bodyPr/>
                    <a:lstStyle/>
                    <a:p>
                      <a:r>
                        <a:rPr lang="en-GB" sz="1100" dirty="0">
                          <a:latin typeface="Aptos" panose="020B0004020202020204" pitchFamily="34" charset="0"/>
                        </a:rPr>
                        <a:t>Over the past 12 months there has been a decline that gradually increased during the past year; therefore, sales figures showed a steady downwards trend and reduced in store revenue by 30%</a:t>
                      </a:r>
                    </a:p>
                  </a:txBody>
                  <a:tcPr/>
                </a:tc>
                <a:tc>
                  <a:txBody>
                    <a:bodyPr/>
                    <a:lstStyle/>
                    <a:p>
                      <a:r>
                        <a:rPr lang="en-GB" sz="1100" dirty="0">
                          <a:latin typeface="Aptos" panose="020B0004020202020204" pitchFamily="34" charset="0"/>
                        </a:rPr>
                        <a:t>Overall, the whole business was affected by this, as they might need to close down due to not enough sales therefore not enough money. </a:t>
                      </a:r>
                    </a:p>
                  </a:txBody>
                  <a:tcPr/>
                </a:tc>
                <a:tc>
                  <a:txBody>
                    <a:bodyPr/>
                    <a:lstStyle/>
                    <a:p>
                      <a:r>
                        <a:rPr lang="en-GB" sz="1100" b="1" dirty="0">
                          <a:latin typeface="Aptos" panose="020B0004020202020204" pitchFamily="34" charset="0"/>
                        </a:rPr>
                        <a:t>Many customer now prefer online shopping as it is easier and doesn’t require going anywhere. </a:t>
                      </a:r>
                    </a:p>
                  </a:txBody>
                  <a:tcPr/>
                </a:tc>
                <a:extLst>
                  <a:ext uri="{0D108BD9-81ED-4DB2-BD59-A6C34878D82A}">
                    <a16:rowId xmlns:a16="http://schemas.microsoft.com/office/drawing/2014/main" val="851822400"/>
                  </a:ext>
                </a:extLst>
              </a:tr>
              <a:tr h="1685203">
                <a:tc>
                  <a:txBody>
                    <a:bodyPr/>
                    <a:lstStyle/>
                    <a:p>
                      <a:r>
                        <a:rPr lang="en-GB" sz="1100" dirty="0">
                          <a:latin typeface="Aptos" panose="020B0004020202020204" pitchFamily="34" charset="0"/>
                        </a:rPr>
                        <a:t>Cash flow pressure, there is less money coming each month, therefore there is a difficulty paying suppliers and operating expenses, this has increased financial uncertainly.</a:t>
                      </a:r>
                    </a:p>
                  </a:txBody>
                  <a:tcPr/>
                </a:tc>
                <a:tc>
                  <a:txBody>
                    <a:bodyPr/>
                    <a:lstStyle/>
                    <a:p>
                      <a:r>
                        <a:rPr lang="en-GB" sz="1100" b="1" dirty="0">
                          <a:latin typeface="Aptos" panose="020B0004020202020204" pitchFamily="34" charset="0"/>
                        </a:rPr>
                        <a:t>Also, in the online platforms many websites are outdated and difficult to use, therefore this has limits online ordering features and due to poor user experience, this has discouraged customers to visit the online websites</a:t>
                      </a:r>
                    </a:p>
                  </a:txBody>
                  <a:tcPr/>
                </a:tc>
                <a:tc>
                  <a:txBody>
                    <a:bodyPr/>
                    <a:lstStyle/>
                    <a:p>
                      <a:r>
                        <a:rPr lang="en-GB" sz="1100" dirty="0">
                          <a:latin typeface="Aptos" panose="020B0004020202020204" pitchFamily="34" charset="0"/>
                        </a:rPr>
                        <a:t>Following the changes in the local high street many nearby business began closing and customers presence started to decrease, therefore footfall reduced significantly.</a:t>
                      </a:r>
                    </a:p>
                  </a:txBody>
                  <a:tcPr/>
                </a:tc>
                <a:tc>
                  <a:txBody>
                    <a:bodyPr/>
                    <a:lstStyle/>
                    <a:p>
                      <a:r>
                        <a:rPr lang="en-GB" sz="1100" dirty="0">
                          <a:latin typeface="Aptos" panose="020B0004020202020204" pitchFamily="34" charset="0"/>
                        </a:rPr>
                        <a:t>Employees and staff, there might be a risk of reducing working hours and increase job insecurity there will be a higher workload due to financial pressure.</a:t>
                      </a:r>
                    </a:p>
                  </a:txBody>
                  <a:tcPr/>
                </a:tc>
                <a:tc>
                  <a:txBody>
                    <a:bodyPr/>
                    <a:lstStyle/>
                    <a:p>
                      <a:r>
                        <a:rPr lang="en-GB" sz="1100" dirty="0">
                          <a:latin typeface="Aptos" panose="020B0004020202020204" pitchFamily="34" charset="0"/>
                        </a:rPr>
                        <a:t>National chains offer lower prices and discounts, and online florists provide same-day delivery and local competitors have stronger social media presence </a:t>
                      </a:r>
                    </a:p>
                  </a:txBody>
                  <a:tcPr/>
                </a:tc>
                <a:extLst>
                  <a:ext uri="{0D108BD9-81ED-4DB2-BD59-A6C34878D82A}">
                    <a16:rowId xmlns:a16="http://schemas.microsoft.com/office/drawing/2014/main" val="2351406914"/>
                  </a:ext>
                </a:extLst>
              </a:tr>
              <a:tr h="1411276">
                <a:tc>
                  <a:txBody>
                    <a:bodyPr/>
                    <a:lstStyle/>
                    <a:p>
                      <a:r>
                        <a:rPr lang="en-GB" sz="1100" dirty="0">
                          <a:latin typeface="Aptos" panose="020B0004020202020204" pitchFamily="34" charset="0"/>
                        </a:rPr>
                        <a:t>Threats to business sustainability, a long-term survival is at-risk, reduce ability to invest in the business and increased risk of closer if decline continues </a:t>
                      </a:r>
                    </a:p>
                  </a:txBody>
                  <a:tcPr/>
                </a:tc>
                <a:tc>
                  <a:txBody>
                    <a:bodyPr/>
                    <a:lstStyle/>
                    <a:p>
                      <a:r>
                        <a:rPr lang="en-GB" sz="1100" dirty="0">
                          <a:latin typeface="Aptos" panose="020B0004020202020204" pitchFamily="34" charset="0"/>
                        </a:rPr>
                        <a:t>In the competitive market environment customer are choosing online retails instead of going instore, therefore a strong presence of national chains and digital competitors and it has increased competition in the local areas.</a:t>
                      </a:r>
                    </a:p>
                  </a:txBody>
                  <a:tcPr/>
                </a:tc>
                <a:tc>
                  <a:txBody>
                    <a:bodyPr/>
                    <a:lstStyle/>
                    <a:p>
                      <a:r>
                        <a:rPr lang="en-GB" sz="1100" dirty="0">
                          <a:latin typeface="Aptos" panose="020B0004020202020204" pitchFamily="34" charset="0"/>
                        </a:rPr>
                        <a:t>During the rise of online competition online retails increased promotions and delivery services and more customers  began switching to digital platforms and therefore sales decline became more visible </a:t>
                      </a:r>
                    </a:p>
                  </a:txBody>
                  <a:tcPr/>
                </a:tc>
                <a:tc>
                  <a:txBody>
                    <a:bodyPr/>
                    <a:lstStyle/>
                    <a:p>
                      <a:r>
                        <a:rPr lang="en-GB" sz="1100" dirty="0">
                          <a:latin typeface="Aptos" panose="020B0004020202020204" pitchFamily="34" charset="0"/>
                        </a:rPr>
                        <a:t>Reduce access to personalised in-store service and might be a possible decline in service quality and a risk of losing a trusted local florist. </a:t>
                      </a:r>
                    </a:p>
                  </a:txBody>
                  <a:tcPr/>
                </a:tc>
                <a:tc>
                  <a:txBody>
                    <a:bodyPr/>
                    <a:lstStyle/>
                    <a:p>
                      <a:r>
                        <a:rPr lang="en-GB" sz="1100" b="1" dirty="0">
                          <a:latin typeface="Aptos" panose="020B0004020202020204" pitchFamily="34" charset="0"/>
                        </a:rPr>
                        <a:t>Outdate websites are very difficult to use and hard to understand and this limits online ordering option and creates low visibility on social media platforms </a:t>
                      </a:r>
                    </a:p>
                  </a:txBody>
                  <a:tcPr/>
                </a:tc>
                <a:extLst>
                  <a:ext uri="{0D108BD9-81ED-4DB2-BD59-A6C34878D82A}">
                    <a16:rowId xmlns:a16="http://schemas.microsoft.com/office/drawing/2014/main" val="1263726063"/>
                  </a:ext>
                </a:extLst>
              </a:tr>
            </a:tbl>
          </a:graphicData>
        </a:graphic>
      </p:graphicFrame>
      <p:sp>
        <p:nvSpPr>
          <p:cNvPr id="3" name="TextBox 2">
            <a:extLst>
              <a:ext uri="{FF2B5EF4-FFF2-40B4-BE49-F238E27FC236}">
                <a16:creationId xmlns:a16="http://schemas.microsoft.com/office/drawing/2014/main" id="{AD737EEB-EA1D-B6CF-466F-C504D83DC397}"/>
              </a:ext>
            </a:extLst>
          </p:cNvPr>
          <p:cNvSpPr txBox="1"/>
          <p:nvPr/>
        </p:nvSpPr>
        <p:spPr>
          <a:xfrm>
            <a:off x="353961" y="6212788"/>
            <a:ext cx="10781071" cy="646331"/>
          </a:xfrm>
          <a:prstGeom prst="rect">
            <a:avLst/>
          </a:prstGeom>
          <a:noFill/>
        </p:spPr>
        <p:txBody>
          <a:bodyPr wrap="square" rtlCol="0">
            <a:spAutoFit/>
          </a:bodyPr>
          <a:lstStyle/>
          <a:p>
            <a:r>
              <a:rPr lang="en-GB" dirty="0"/>
              <a:t>Huber, Z. (2024). 5W2H – How to describe a problem in a clear and effective way? [online] </a:t>
            </a:r>
            <a:r>
              <a:rPr lang="en-GB" dirty="0" err="1"/>
              <a:t>Superengineer.net.Avaliable</a:t>
            </a:r>
            <a:r>
              <a:rPr lang="en-GB" dirty="0"/>
              <a:t> at: https://www.supergineer.net/blog/too;s-5wsh</a:t>
            </a:r>
          </a:p>
        </p:txBody>
      </p:sp>
    </p:spTree>
    <p:extLst>
      <p:ext uri="{BB962C8B-B14F-4D97-AF65-F5344CB8AC3E}">
        <p14:creationId xmlns:p14="http://schemas.microsoft.com/office/powerpoint/2010/main" val="11838573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FA266-549A-8F6C-8E63-4C2212F9EFE3}"/>
              </a:ext>
            </a:extLst>
          </p:cNvPr>
          <p:cNvSpPr>
            <a:spLocks noGrp="1"/>
          </p:cNvSpPr>
          <p:nvPr>
            <p:ph type="title"/>
          </p:nvPr>
        </p:nvSpPr>
        <p:spPr>
          <a:xfrm>
            <a:off x="881191" y="393876"/>
            <a:ext cx="9692640" cy="816251"/>
          </a:xfrm>
        </p:spPr>
        <p:txBody>
          <a:bodyPr>
            <a:noAutofit/>
          </a:bodyPr>
          <a:lstStyle/>
          <a:p>
            <a:r>
              <a:rPr lang="en-GB" sz="7200" b="1" dirty="0"/>
              <a:t>Root problem 5W2H</a:t>
            </a:r>
            <a:endParaRPr lang="en-GB" sz="7200" dirty="0"/>
          </a:p>
        </p:txBody>
      </p:sp>
      <p:graphicFrame>
        <p:nvGraphicFramePr>
          <p:cNvPr id="4" name="Table 3">
            <a:extLst>
              <a:ext uri="{FF2B5EF4-FFF2-40B4-BE49-F238E27FC236}">
                <a16:creationId xmlns:a16="http://schemas.microsoft.com/office/drawing/2014/main" id="{1B855070-74C4-1D68-F36C-3488109D0562}"/>
              </a:ext>
            </a:extLst>
          </p:cNvPr>
          <p:cNvGraphicFramePr>
            <a:graphicFrameLocks noGrp="1"/>
          </p:cNvGraphicFramePr>
          <p:nvPr>
            <p:extLst>
              <p:ext uri="{D42A27DB-BD31-4B8C-83A1-F6EECF244321}">
                <p14:modId xmlns:p14="http://schemas.microsoft.com/office/powerpoint/2010/main" val="3472464657"/>
              </p:ext>
            </p:extLst>
          </p:nvPr>
        </p:nvGraphicFramePr>
        <p:xfrm>
          <a:off x="1473959" y="1386840"/>
          <a:ext cx="8238014" cy="4084320"/>
        </p:xfrm>
        <a:graphic>
          <a:graphicData uri="http://schemas.openxmlformats.org/drawingml/2006/table">
            <a:tbl>
              <a:tblPr firstRow="1" bandRow="1">
                <a:tableStyleId>{912C8C85-51F0-491E-9774-3900AFEF0FD7}</a:tableStyleId>
              </a:tblPr>
              <a:tblGrid>
                <a:gridCol w="4174014">
                  <a:extLst>
                    <a:ext uri="{9D8B030D-6E8A-4147-A177-3AD203B41FA5}">
                      <a16:colId xmlns:a16="http://schemas.microsoft.com/office/drawing/2014/main" val="2087106127"/>
                    </a:ext>
                  </a:extLst>
                </a:gridCol>
                <a:gridCol w="4064000">
                  <a:extLst>
                    <a:ext uri="{9D8B030D-6E8A-4147-A177-3AD203B41FA5}">
                      <a16:colId xmlns:a16="http://schemas.microsoft.com/office/drawing/2014/main" val="1842149724"/>
                    </a:ext>
                  </a:extLst>
                </a:gridCol>
              </a:tblGrid>
              <a:tr h="191729">
                <a:tc>
                  <a:txBody>
                    <a:bodyPr/>
                    <a:lstStyle/>
                    <a:p>
                      <a:r>
                        <a:rPr lang="en-GB" sz="1400" b="1" dirty="0"/>
                        <a:t>How ?</a:t>
                      </a:r>
                      <a:endParaRPr lang="en-GB" sz="1400" dirty="0">
                        <a:latin typeface="Aptos" panose="020B0004020202020204" pitchFamily="34" charset="0"/>
                      </a:endParaRPr>
                    </a:p>
                  </a:txBody>
                  <a:tcPr/>
                </a:tc>
                <a:tc>
                  <a:txBody>
                    <a:bodyPr/>
                    <a:lstStyle/>
                    <a:p>
                      <a:r>
                        <a:rPr lang="en-GB" sz="1400" b="1" dirty="0"/>
                        <a:t>How ?</a:t>
                      </a:r>
                      <a:endParaRPr lang="en-GB" sz="1400" dirty="0">
                        <a:latin typeface="Aptos" panose="020B0004020202020204" pitchFamily="34" charset="0"/>
                      </a:endParaRPr>
                    </a:p>
                  </a:txBody>
                  <a:tcPr/>
                </a:tc>
                <a:extLst>
                  <a:ext uri="{0D108BD9-81ED-4DB2-BD59-A6C34878D82A}">
                    <a16:rowId xmlns:a16="http://schemas.microsoft.com/office/drawing/2014/main" val="164387160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ptos" panose="020B0004020202020204" pitchFamily="34" charset="0"/>
                        </a:rPr>
                        <a:t>How serious it </a:t>
                      </a:r>
                      <a:r>
                        <a:rPr lang="en-GB" sz="1400" dirty="0" err="1">
                          <a:latin typeface="Aptos" panose="020B0004020202020204" pitchFamily="34" charset="0"/>
                        </a:rPr>
                        <a:t>it</a:t>
                      </a:r>
                      <a:r>
                        <a:rPr lang="en-GB" sz="1400" dirty="0">
                          <a:latin typeface="Aptos" panose="020B0004020202020204" pitchFamily="34" charset="0"/>
                        </a:rPr>
                        <a:t>?</a:t>
                      </a:r>
                    </a:p>
                    <a:p>
                      <a:endParaRPr lang="en-GB" sz="1400" dirty="0">
                        <a:latin typeface="Aptos" panose="020B0004020202020204" pitchFamily="34" charset="0"/>
                      </a:endParaRPr>
                    </a:p>
                  </a:txBody>
                  <a:tcPr/>
                </a:tc>
                <a:tc>
                  <a:txBody>
                    <a:bodyPr/>
                    <a:lstStyle/>
                    <a:p>
                      <a:r>
                        <a:rPr lang="en-GB" sz="1400" dirty="0">
                          <a:latin typeface="Aptos" panose="020B0004020202020204" pitchFamily="34" charset="0"/>
                        </a:rPr>
                        <a:t>How much money is being lost ?</a:t>
                      </a:r>
                    </a:p>
                  </a:txBody>
                  <a:tcPr/>
                </a:tc>
                <a:extLst>
                  <a:ext uri="{0D108BD9-81ED-4DB2-BD59-A6C34878D82A}">
                    <a16:rowId xmlns:a16="http://schemas.microsoft.com/office/drawing/2014/main" val="428631709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ptos" panose="020B0004020202020204" pitchFamily="34" charset="0"/>
                        </a:rPr>
                        <a:t>30% in store sales revenue decrease and a reduce in profit margins due to rising cost and an increase in difficultly covering operating expenses. </a:t>
                      </a:r>
                    </a:p>
                    <a:p>
                      <a:endParaRPr lang="en-GB" sz="1400" dirty="0">
                        <a:latin typeface="Aptos" panose="020B0004020202020204" pitchFamily="34" charset="0"/>
                      </a:endParaRPr>
                    </a:p>
                  </a:txBody>
                  <a:tcPr/>
                </a:tc>
                <a:tc>
                  <a:txBody>
                    <a:bodyPr/>
                    <a:lstStyle/>
                    <a:p>
                      <a:r>
                        <a:rPr lang="en-GB" sz="1400" dirty="0">
                          <a:latin typeface="Aptos" panose="020B0004020202020204" pitchFamily="34" charset="0"/>
                        </a:rPr>
                        <a:t>Green Havan has lost its store sale and customers therefore it represents a major reduction in its main income source; this indicates a significant fall in overall earnings. </a:t>
                      </a:r>
                    </a:p>
                  </a:txBody>
                  <a:tcPr/>
                </a:tc>
                <a:extLst>
                  <a:ext uri="{0D108BD9-81ED-4DB2-BD59-A6C34878D82A}">
                    <a16:rowId xmlns:a16="http://schemas.microsoft.com/office/drawing/2014/main" val="355401402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ptos" panose="020B0004020202020204" pitchFamily="34" charset="0"/>
                        </a:rPr>
                        <a:t>Theirs a continued decline threaten in business survival, and this has reduced the business to invest in improving their business overall and create a higher risk of closure if trends continue.</a:t>
                      </a:r>
                    </a:p>
                    <a:p>
                      <a:endParaRPr lang="en-GB" sz="1400" dirty="0">
                        <a:latin typeface="Aptos" panose="020B0004020202020204" pitchFamily="34" charset="0"/>
                      </a:endParaRPr>
                    </a:p>
                  </a:txBody>
                  <a:tcPr/>
                </a:tc>
                <a:tc>
                  <a:txBody>
                    <a:bodyPr/>
                    <a:lstStyle/>
                    <a:p>
                      <a:r>
                        <a:rPr lang="en-GB" sz="1400" dirty="0">
                          <a:latin typeface="Aptos" panose="020B0004020202020204" pitchFamily="34" charset="0"/>
                        </a:rPr>
                        <a:t>There has been a decrease in profit margins, this means that less sales income is available to cover the overall expenses and profit is shrinking even if some sale may continue. However, the cost of flowers and packaging still reman high</a:t>
                      </a:r>
                    </a:p>
                  </a:txBody>
                  <a:tcPr/>
                </a:tc>
                <a:extLst>
                  <a:ext uri="{0D108BD9-81ED-4DB2-BD59-A6C34878D82A}">
                    <a16:rowId xmlns:a16="http://schemas.microsoft.com/office/drawing/2014/main" val="1863454160"/>
                  </a:ext>
                </a:extLst>
              </a:tr>
              <a:tr h="370840">
                <a:tc>
                  <a:txBody>
                    <a:bodyPr/>
                    <a:lstStyle/>
                    <a:p>
                      <a:r>
                        <a:rPr lang="en-GB" sz="1400" dirty="0">
                          <a:latin typeface="Aptos" panose="020B0004020202020204" pitchFamily="34" charset="0"/>
                        </a:rPr>
                        <a:t>The business has been falling behind digitally advance competitors and has been losing loyal customers to their rivals and therefore has weakened the market position in Norwich</a:t>
                      </a:r>
                    </a:p>
                  </a:txBody>
                  <a:tcPr/>
                </a:tc>
                <a:tc>
                  <a:txBody>
                    <a:bodyPr/>
                    <a:lstStyle/>
                    <a:p>
                      <a:r>
                        <a:rPr lang="en-GB" sz="1400" dirty="0">
                          <a:latin typeface="Aptos" panose="020B0004020202020204" pitchFamily="34" charset="0"/>
                        </a:rPr>
                        <a:t>There has been an ongoing financial pressures that has led to monthly income to be lower than previous years. Cash flow is becoming more unstable and under pressure and this has added a long -term financial sustainability is at risk. </a:t>
                      </a:r>
                    </a:p>
                  </a:txBody>
                  <a:tcPr/>
                </a:tc>
                <a:extLst>
                  <a:ext uri="{0D108BD9-81ED-4DB2-BD59-A6C34878D82A}">
                    <a16:rowId xmlns:a16="http://schemas.microsoft.com/office/drawing/2014/main" val="2223883976"/>
                  </a:ext>
                </a:extLst>
              </a:tr>
            </a:tbl>
          </a:graphicData>
        </a:graphic>
      </p:graphicFrame>
      <p:sp>
        <p:nvSpPr>
          <p:cNvPr id="3" name="TextBox 2">
            <a:extLst>
              <a:ext uri="{FF2B5EF4-FFF2-40B4-BE49-F238E27FC236}">
                <a16:creationId xmlns:a16="http://schemas.microsoft.com/office/drawing/2014/main" id="{08B644E7-2B05-A01F-F894-2CDBB0864F84}"/>
              </a:ext>
            </a:extLst>
          </p:cNvPr>
          <p:cNvSpPr txBox="1"/>
          <p:nvPr/>
        </p:nvSpPr>
        <p:spPr>
          <a:xfrm>
            <a:off x="457200" y="5663381"/>
            <a:ext cx="10353368" cy="646331"/>
          </a:xfrm>
          <a:prstGeom prst="rect">
            <a:avLst/>
          </a:prstGeom>
          <a:noFill/>
        </p:spPr>
        <p:txBody>
          <a:bodyPr wrap="square" rtlCol="0">
            <a:spAutoFit/>
          </a:bodyPr>
          <a:lstStyle/>
          <a:p>
            <a:r>
              <a:rPr lang="en-GB" dirty="0"/>
              <a:t>Huber, Z. (2024).5W2H – How to describe a problem in a clear and </a:t>
            </a:r>
            <a:r>
              <a:rPr lang="en-GB" dirty="0" err="1"/>
              <a:t>effecyive</a:t>
            </a:r>
            <a:r>
              <a:rPr lang="en-GB" dirty="0"/>
              <a:t> way? [online] </a:t>
            </a:r>
            <a:r>
              <a:rPr lang="en-GB" dirty="0" err="1"/>
              <a:t>Superengineer.net.Avaliable</a:t>
            </a:r>
            <a:r>
              <a:rPr lang="en-GB" dirty="0"/>
              <a:t> </a:t>
            </a:r>
            <a:r>
              <a:rPr lang="en-GB" dirty="0" err="1"/>
              <a:t>at:https</a:t>
            </a:r>
            <a:r>
              <a:rPr lang="en-GB" dirty="0"/>
              <a:t>://www.superengineer.net/blog/tools-5w2h</a:t>
            </a:r>
          </a:p>
        </p:txBody>
      </p:sp>
    </p:spTree>
    <p:extLst>
      <p:ext uri="{BB962C8B-B14F-4D97-AF65-F5344CB8AC3E}">
        <p14:creationId xmlns:p14="http://schemas.microsoft.com/office/powerpoint/2010/main" val="2732059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37699-3E87-D2B8-E371-5CA693A3F33C}"/>
              </a:ext>
            </a:extLst>
          </p:cNvPr>
          <p:cNvSpPr>
            <a:spLocks noGrp="1"/>
          </p:cNvSpPr>
          <p:nvPr>
            <p:ph type="title"/>
          </p:nvPr>
        </p:nvSpPr>
        <p:spPr/>
        <p:txBody>
          <a:bodyPr>
            <a:normAutofit/>
          </a:bodyPr>
          <a:lstStyle/>
          <a:p>
            <a:r>
              <a:rPr lang="en-GB" sz="7200" dirty="0"/>
              <a:t>PESTEL:</a:t>
            </a:r>
          </a:p>
        </p:txBody>
      </p:sp>
      <p:sp>
        <p:nvSpPr>
          <p:cNvPr id="3" name="Content Placeholder 2">
            <a:extLst>
              <a:ext uri="{FF2B5EF4-FFF2-40B4-BE49-F238E27FC236}">
                <a16:creationId xmlns:a16="http://schemas.microsoft.com/office/drawing/2014/main" id="{49E4C9C8-6134-48FC-7798-E33323BA675E}"/>
              </a:ext>
            </a:extLst>
          </p:cNvPr>
          <p:cNvSpPr>
            <a:spLocks noGrp="1"/>
          </p:cNvSpPr>
          <p:nvPr>
            <p:ph idx="1"/>
          </p:nvPr>
        </p:nvSpPr>
        <p:spPr>
          <a:xfrm>
            <a:off x="1119117" y="1691322"/>
            <a:ext cx="9065662" cy="4804012"/>
          </a:xfrm>
        </p:spPr>
        <p:txBody>
          <a:bodyPr numCol="2">
            <a:normAutofit fontScale="25000" lnSpcReduction="20000"/>
          </a:bodyPr>
          <a:lstStyle/>
          <a:p>
            <a:pPr marL="0" indent="0">
              <a:buNone/>
            </a:pPr>
            <a:r>
              <a:rPr lang="en-GB" sz="6000" b="1" dirty="0"/>
              <a:t>What is a PESTEL ?</a:t>
            </a:r>
          </a:p>
          <a:p>
            <a:r>
              <a:rPr lang="en-GB" sz="2900" dirty="0"/>
              <a:t>A </a:t>
            </a:r>
            <a:r>
              <a:rPr lang="en-GB" sz="6000" dirty="0"/>
              <a:t>strategic analysis tool that is used to examine external factors of a business or organisation. </a:t>
            </a:r>
          </a:p>
          <a:p>
            <a:r>
              <a:rPr lang="en-GB" sz="6000" dirty="0"/>
              <a:t>PESTEL stands for Political, Economic, Social, Technological, environmental, and Legal factors. </a:t>
            </a:r>
          </a:p>
          <a:p>
            <a:r>
              <a:rPr lang="en-GB" sz="6000" dirty="0"/>
              <a:t>This helps organisations understand forces outside their control that influence performance and decision making.</a:t>
            </a:r>
          </a:p>
          <a:p>
            <a:pPr marL="0" indent="0">
              <a:buNone/>
            </a:pPr>
            <a:r>
              <a:rPr lang="en-GB" sz="6000" b="1" dirty="0"/>
              <a:t>What is it used/ Where and How ?</a:t>
            </a:r>
          </a:p>
          <a:p>
            <a:r>
              <a:rPr lang="en-GB" sz="6000" dirty="0"/>
              <a:t>It identify external factors opportunities and threat in the market</a:t>
            </a:r>
          </a:p>
          <a:p>
            <a:r>
              <a:rPr lang="en-GB" sz="6000" dirty="0"/>
              <a:t>It uses a strategic planning sessions to access external factors</a:t>
            </a:r>
          </a:p>
          <a:p>
            <a:r>
              <a:rPr lang="en-GB" sz="6000" dirty="0"/>
              <a:t>It also anticipate long-term trends that could impact operations</a:t>
            </a:r>
          </a:p>
          <a:p>
            <a:pPr marL="0" indent="0">
              <a:buNone/>
            </a:pPr>
            <a:endParaRPr lang="en-GB" sz="6000" b="1" dirty="0"/>
          </a:p>
          <a:p>
            <a:pPr marL="0" indent="0">
              <a:buNone/>
            </a:pPr>
            <a:endParaRPr lang="en-GB" sz="6000" b="1" dirty="0"/>
          </a:p>
          <a:p>
            <a:pPr marL="0" indent="0">
              <a:buNone/>
            </a:pPr>
            <a:endParaRPr lang="en-GB" sz="6000" b="1" dirty="0"/>
          </a:p>
          <a:p>
            <a:pPr marL="0" indent="0">
              <a:buNone/>
            </a:pPr>
            <a:endParaRPr lang="en-GB" sz="6000" b="1" dirty="0"/>
          </a:p>
          <a:p>
            <a:pPr marL="0" indent="0">
              <a:buNone/>
            </a:pPr>
            <a:r>
              <a:rPr lang="en-GB" sz="6000" b="1" dirty="0"/>
              <a:t>Benefits of a PESTEL ?</a:t>
            </a:r>
          </a:p>
          <a:p>
            <a:r>
              <a:rPr lang="en-GB" sz="6000" dirty="0"/>
              <a:t>It allows enable businesses to systematically assess external force across six categories</a:t>
            </a:r>
          </a:p>
          <a:p>
            <a:r>
              <a:rPr lang="en-GB" sz="6000" dirty="0"/>
              <a:t>It also help organisations improve their strategic decision with external realities and avoid unforeseen risks. </a:t>
            </a:r>
          </a:p>
          <a:p>
            <a:pPr marL="0" indent="0">
              <a:buNone/>
            </a:pPr>
            <a:r>
              <a:rPr lang="en-GB" sz="6000" b="1" dirty="0"/>
              <a:t>Limitation of a PESTEL::</a:t>
            </a:r>
          </a:p>
          <a:p>
            <a:r>
              <a:rPr lang="en-GB" sz="6000" dirty="0"/>
              <a:t>However, there are some limitation in using a PESTEL for example it doesn’t access any internal strengths and weakness.</a:t>
            </a:r>
          </a:p>
          <a:p>
            <a:r>
              <a:rPr lang="en-GB" sz="6000" dirty="0"/>
              <a:t>Sometime a PESTEL can be hard to understand as there is an overload of information.</a:t>
            </a:r>
          </a:p>
          <a:p>
            <a:r>
              <a:rPr lang="en-GB" sz="6000" dirty="0"/>
              <a:t>Study, M. (2022). Pros and cons of the PESTLE – Mangers Study. [online] Mangers Study. </a:t>
            </a:r>
            <a:r>
              <a:rPr lang="en-GB" sz="6000" dirty="0" err="1"/>
              <a:t>Avaliable</a:t>
            </a:r>
            <a:r>
              <a:rPr lang="en-GB" sz="6000" dirty="0"/>
              <a:t> at </a:t>
            </a:r>
            <a:r>
              <a:rPr lang="en-GB" sz="6000" dirty="0">
                <a:hlinkClick r:id="rId2"/>
              </a:rPr>
              <a:t>https://mangerstdy.com/stragic-analysistechniques/pro-and-cons-of-the-pestel/</a:t>
            </a:r>
            <a:r>
              <a:rPr lang="en-GB" sz="6000" dirty="0"/>
              <a:t>.</a:t>
            </a:r>
          </a:p>
          <a:p>
            <a:r>
              <a:rPr lang="en-GB" sz="6000" dirty="0"/>
              <a:t>LCLM4004- Problem Solving and Decision Making – Jan Term 2026 – Component 1 Assessment Specification  Birmingham</a:t>
            </a:r>
          </a:p>
          <a:p>
            <a:endParaRPr lang="en-GB" sz="6000" dirty="0"/>
          </a:p>
          <a:p>
            <a:endParaRPr lang="en-GB" sz="6000" dirty="0"/>
          </a:p>
          <a:p>
            <a:endParaRPr lang="en-GB" dirty="0"/>
          </a:p>
        </p:txBody>
      </p:sp>
    </p:spTree>
    <p:extLst>
      <p:ext uri="{BB962C8B-B14F-4D97-AF65-F5344CB8AC3E}">
        <p14:creationId xmlns:p14="http://schemas.microsoft.com/office/powerpoint/2010/main" val="18494573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1B592-0960-9F5F-2EA7-DEE97B1F3438}"/>
              </a:ext>
            </a:extLst>
          </p:cNvPr>
          <p:cNvSpPr>
            <a:spLocks noGrp="1"/>
          </p:cNvSpPr>
          <p:nvPr>
            <p:ph type="title"/>
          </p:nvPr>
        </p:nvSpPr>
        <p:spPr>
          <a:xfrm>
            <a:off x="423081" y="334370"/>
            <a:ext cx="9692640" cy="1090821"/>
          </a:xfrm>
        </p:spPr>
        <p:txBody>
          <a:bodyPr>
            <a:normAutofit/>
          </a:bodyPr>
          <a:lstStyle/>
          <a:p>
            <a:r>
              <a:rPr lang="en-GB" sz="7200" dirty="0"/>
              <a:t>PESTEL :</a:t>
            </a:r>
          </a:p>
        </p:txBody>
      </p:sp>
      <p:graphicFrame>
        <p:nvGraphicFramePr>
          <p:cNvPr id="4" name="Table 3">
            <a:extLst>
              <a:ext uri="{FF2B5EF4-FFF2-40B4-BE49-F238E27FC236}">
                <a16:creationId xmlns:a16="http://schemas.microsoft.com/office/drawing/2014/main" id="{DE624024-E032-5DB9-44FE-41A9DAD2D93A}"/>
              </a:ext>
            </a:extLst>
          </p:cNvPr>
          <p:cNvGraphicFramePr>
            <a:graphicFrameLocks noGrp="1"/>
          </p:cNvGraphicFramePr>
          <p:nvPr>
            <p:extLst>
              <p:ext uri="{D42A27DB-BD31-4B8C-83A1-F6EECF244321}">
                <p14:modId xmlns:p14="http://schemas.microsoft.com/office/powerpoint/2010/main" val="1621165497"/>
              </p:ext>
            </p:extLst>
          </p:nvPr>
        </p:nvGraphicFramePr>
        <p:xfrm>
          <a:off x="423081" y="1541196"/>
          <a:ext cx="10629877" cy="4982434"/>
        </p:xfrm>
        <a:graphic>
          <a:graphicData uri="http://schemas.openxmlformats.org/drawingml/2006/table">
            <a:tbl>
              <a:tblPr firstRow="1" bandRow="1">
                <a:tableStyleId>{912C8C85-51F0-491E-9774-3900AFEF0FD7}</a:tableStyleId>
              </a:tblPr>
              <a:tblGrid>
                <a:gridCol w="1678674">
                  <a:extLst>
                    <a:ext uri="{9D8B030D-6E8A-4147-A177-3AD203B41FA5}">
                      <a16:colId xmlns:a16="http://schemas.microsoft.com/office/drawing/2014/main" val="3324554771"/>
                    </a:ext>
                  </a:extLst>
                </a:gridCol>
                <a:gridCol w="1678675">
                  <a:extLst>
                    <a:ext uri="{9D8B030D-6E8A-4147-A177-3AD203B41FA5}">
                      <a16:colId xmlns:a16="http://schemas.microsoft.com/office/drawing/2014/main" val="122907629"/>
                    </a:ext>
                  </a:extLst>
                </a:gridCol>
                <a:gridCol w="1760561">
                  <a:extLst>
                    <a:ext uri="{9D8B030D-6E8A-4147-A177-3AD203B41FA5}">
                      <a16:colId xmlns:a16="http://schemas.microsoft.com/office/drawing/2014/main" val="1796887032"/>
                    </a:ext>
                  </a:extLst>
                </a:gridCol>
                <a:gridCol w="1610436">
                  <a:extLst>
                    <a:ext uri="{9D8B030D-6E8A-4147-A177-3AD203B41FA5}">
                      <a16:colId xmlns:a16="http://schemas.microsoft.com/office/drawing/2014/main" val="4229035958"/>
                    </a:ext>
                  </a:extLst>
                </a:gridCol>
                <a:gridCol w="1636973">
                  <a:extLst>
                    <a:ext uri="{9D8B030D-6E8A-4147-A177-3AD203B41FA5}">
                      <a16:colId xmlns:a16="http://schemas.microsoft.com/office/drawing/2014/main" val="364212492"/>
                    </a:ext>
                  </a:extLst>
                </a:gridCol>
                <a:gridCol w="2264558">
                  <a:extLst>
                    <a:ext uri="{9D8B030D-6E8A-4147-A177-3AD203B41FA5}">
                      <a16:colId xmlns:a16="http://schemas.microsoft.com/office/drawing/2014/main" val="3793105265"/>
                    </a:ext>
                  </a:extLst>
                </a:gridCol>
              </a:tblGrid>
              <a:tr h="608850">
                <a:tc>
                  <a:txBody>
                    <a:bodyPr/>
                    <a:lstStyle/>
                    <a:p>
                      <a:r>
                        <a:rPr lang="en-GB" sz="1300" b="1" dirty="0">
                          <a:solidFill>
                            <a:schemeClr val="bg1"/>
                          </a:solidFill>
                        </a:rPr>
                        <a:t>Political:</a:t>
                      </a:r>
                    </a:p>
                  </a:txBody>
                  <a:tcPr/>
                </a:tc>
                <a:tc>
                  <a:txBody>
                    <a:bodyPr/>
                    <a:lstStyle/>
                    <a:p>
                      <a:r>
                        <a:rPr lang="en-GB" sz="1300" dirty="0"/>
                        <a:t>Economic:</a:t>
                      </a:r>
                    </a:p>
                  </a:txBody>
                  <a:tcPr/>
                </a:tc>
                <a:tc>
                  <a:txBody>
                    <a:bodyPr/>
                    <a:lstStyle/>
                    <a:p>
                      <a:r>
                        <a:rPr lang="en-GB" sz="1300" dirty="0"/>
                        <a:t>Social:</a:t>
                      </a:r>
                    </a:p>
                  </a:txBody>
                  <a:tcPr/>
                </a:tc>
                <a:tc>
                  <a:txBody>
                    <a:bodyPr/>
                    <a:lstStyle/>
                    <a:p>
                      <a:r>
                        <a:rPr lang="en-GB" sz="1300" dirty="0"/>
                        <a:t>Technological:</a:t>
                      </a:r>
                    </a:p>
                  </a:txBody>
                  <a:tcPr/>
                </a:tc>
                <a:tc>
                  <a:txBody>
                    <a:bodyPr/>
                    <a:lstStyle/>
                    <a:p>
                      <a:r>
                        <a:rPr lang="en-GB" sz="1300" dirty="0"/>
                        <a:t>Legal:</a:t>
                      </a:r>
                    </a:p>
                  </a:txBody>
                  <a:tcPr/>
                </a:tc>
                <a:tc>
                  <a:txBody>
                    <a:bodyPr/>
                    <a:lstStyle/>
                    <a:p>
                      <a:r>
                        <a:rPr lang="en-GB" sz="1300" dirty="0"/>
                        <a:t>Environmental:</a:t>
                      </a:r>
                    </a:p>
                  </a:txBody>
                  <a:tcPr/>
                </a:tc>
                <a:extLst>
                  <a:ext uri="{0D108BD9-81ED-4DB2-BD59-A6C34878D82A}">
                    <a16:rowId xmlns:a16="http://schemas.microsoft.com/office/drawing/2014/main" val="2727261240"/>
                  </a:ext>
                </a:extLst>
              </a:tr>
              <a:tr h="4373584">
                <a:tc>
                  <a:txBody>
                    <a:bodyPr/>
                    <a:lstStyle/>
                    <a:p>
                      <a:r>
                        <a:rPr lang="en-GB" sz="1300" dirty="0">
                          <a:solidFill>
                            <a:schemeClr val="tx1"/>
                          </a:solidFill>
                        </a:rPr>
                        <a:t>One political factors that has affected Green Haven is the post-Brexit trade rules, this has affected Green Haven a lot has it made importing flowers more expensive and less reliable, therefore this made g</a:t>
                      </a:r>
                    </a:p>
                    <a:p>
                      <a:r>
                        <a:rPr lang="en-GB" sz="1300" dirty="0">
                          <a:solidFill>
                            <a:schemeClr val="tx1"/>
                          </a:solidFill>
                        </a:rPr>
                        <a:t>Green Haven spend more money then is need on flowers and challenged them financially</a:t>
                      </a:r>
                    </a:p>
                  </a:txBody>
                  <a:tcPr/>
                </a:tc>
                <a:tc>
                  <a:txBody>
                    <a:bodyPr/>
                    <a:lstStyle/>
                    <a:p>
                      <a:r>
                        <a:rPr lang="en-GB" sz="1300" dirty="0"/>
                        <a:t>One economic factors that has affected Green Haven is the rise of inflation, which has increased the cost of flowers, transport and utilities. In addition, due to the rising cost of living , customer reduced customer spending on non-essential products such as flowers </a:t>
                      </a:r>
                    </a:p>
                  </a:txBody>
                  <a:tcPr/>
                </a:tc>
                <a:tc>
                  <a:txBody>
                    <a:bodyPr/>
                    <a:lstStyle/>
                    <a:p>
                      <a:r>
                        <a:rPr lang="en-GB" sz="1300" dirty="0"/>
                        <a:t>It shows that many customer snow prefer online shopping because it is more convenient, faster and easier to use. Therefore, there is also a growing interest in ethical and sustainable businesses, which supports Green Haven’s eco-friendly image. </a:t>
                      </a:r>
                    </a:p>
                  </a:txBody>
                  <a:tcPr/>
                </a:tc>
                <a:tc>
                  <a:txBody>
                    <a:bodyPr/>
                    <a:lstStyle/>
                    <a:p>
                      <a:r>
                        <a:rPr lang="en-GB" sz="1300" dirty="0"/>
                        <a:t>Green Haen competitors are using advanced websites and social media to attract customers. Green Haven’s outdated website limits online sales and reduced customers engagement.</a:t>
                      </a:r>
                    </a:p>
                  </a:txBody>
                  <a:tcPr/>
                </a:tc>
                <a:tc>
                  <a:txBody>
                    <a:bodyPr/>
                    <a:lstStyle/>
                    <a:p>
                      <a:r>
                        <a:rPr lang="en-GB" sz="1300" dirty="0"/>
                        <a:t>The employments laws such as the minimum wage requirements, which increased staffing cost. Consumer protection laws also require fair pricing and refund policies, increasing business responsibilities. </a:t>
                      </a:r>
                    </a:p>
                  </a:txBody>
                  <a:tcPr/>
                </a:tc>
                <a:tc>
                  <a:txBody>
                    <a:bodyPr/>
                    <a:lstStyle/>
                    <a:p>
                      <a:r>
                        <a:rPr lang="en-GB" sz="1300" dirty="0"/>
                        <a:t>By increasing the cost of sustainable packing and materials, this will create a great concern for the public about the environmental impact, which influences customer expectations. </a:t>
                      </a:r>
                    </a:p>
                  </a:txBody>
                  <a:tcPr/>
                </a:tc>
                <a:extLst>
                  <a:ext uri="{0D108BD9-81ED-4DB2-BD59-A6C34878D82A}">
                    <a16:rowId xmlns:a16="http://schemas.microsoft.com/office/drawing/2014/main" val="1333110762"/>
                  </a:ext>
                </a:extLst>
              </a:tr>
            </a:tbl>
          </a:graphicData>
        </a:graphic>
      </p:graphicFrame>
      <p:sp>
        <p:nvSpPr>
          <p:cNvPr id="5" name="TextBox 4">
            <a:extLst>
              <a:ext uri="{FF2B5EF4-FFF2-40B4-BE49-F238E27FC236}">
                <a16:creationId xmlns:a16="http://schemas.microsoft.com/office/drawing/2014/main" id="{B8C6C57D-6C91-C2D6-32B6-D74033108DDB}"/>
              </a:ext>
            </a:extLst>
          </p:cNvPr>
          <p:cNvSpPr txBox="1"/>
          <p:nvPr/>
        </p:nvSpPr>
        <p:spPr>
          <a:xfrm>
            <a:off x="2448232" y="5504718"/>
            <a:ext cx="8214852" cy="1200329"/>
          </a:xfrm>
          <a:prstGeom prst="rect">
            <a:avLst/>
          </a:prstGeom>
          <a:noFill/>
        </p:spPr>
        <p:txBody>
          <a:bodyPr wrap="square" rtlCol="0">
            <a:spAutoFit/>
          </a:bodyPr>
          <a:lstStyle/>
          <a:p>
            <a:r>
              <a:rPr lang="en-GB" dirty="0"/>
              <a:t>Makos, J. (2022). </a:t>
            </a:r>
            <a:r>
              <a:rPr lang="en-GB" i="1" dirty="0"/>
              <a:t>PESTEL Framework: The 6 Factors of PESTEL Analysis</a:t>
            </a:r>
            <a:r>
              <a:rPr lang="en-GB" dirty="0"/>
              <a:t>. [online] PESTLE Analysis. Available at: https://pestleanalysis.com/pestel-framework/.</a:t>
            </a:r>
          </a:p>
          <a:p>
            <a:endParaRPr lang="en-GB" dirty="0"/>
          </a:p>
        </p:txBody>
      </p:sp>
    </p:spTree>
    <p:extLst>
      <p:ext uri="{BB962C8B-B14F-4D97-AF65-F5344CB8AC3E}">
        <p14:creationId xmlns:p14="http://schemas.microsoft.com/office/powerpoint/2010/main" val="13704894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868F6-03A3-B61D-3129-6638E0F8EAAD}"/>
              </a:ext>
            </a:extLst>
          </p:cNvPr>
          <p:cNvSpPr>
            <a:spLocks noGrp="1"/>
          </p:cNvSpPr>
          <p:nvPr>
            <p:ph type="title"/>
          </p:nvPr>
        </p:nvSpPr>
        <p:spPr/>
        <p:txBody>
          <a:bodyPr>
            <a:normAutofit/>
          </a:bodyPr>
          <a:lstStyle/>
          <a:p>
            <a:r>
              <a:rPr lang="en-GB" sz="7200" dirty="0"/>
              <a:t>Causes &amp; Effects:</a:t>
            </a:r>
          </a:p>
        </p:txBody>
      </p:sp>
      <p:sp>
        <p:nvSpPr>
          <p:cNvPr id="3" name="Content Placeholder 2">
            <a:extLst>
              <a:ext uri="{FF2B5EF4-FFF2-40B4-BE49-F238E27FC236}">
                <a16:creationId xmlns:a16="http://schemas.microsoft.com/office/drawing/2014/main" id="{9EA35D34-8C30-F4B6-7228-C33E6CD70668}"/>
              </a:ext>
            </a:extLst>
          </p:cNvPr>
          <p:cNvSpPr>
            <a:spLocks noGrp="1"/>
          </p:cNvSpPr>
          <p:nvPr>
            <p:ph idx="1"/>
          </p:nvPr>
        </p:nvSpPr>
        <p:spPr/>
        <p:txBody>
          <a:bodyPr>
            <a:normAutofit fontScale="92500"/>
          </a:bodyPr>
          <a:lstStyle/>
          <a:p>
            <a:pPr marL="0" indent="0">
              <a:buNone/>
            </a:pPr>
            <a:r>
              <a:rPr lang="en-GB" dirty="0"/>
              <a:t>The fish and bone diagram also known as the - diagram or Ishikawa Diagram, is a tool that identify the possible causes of a problem a business is facing. It shows the problem as the “effect” and organises potential cause into categories, therefore it helping teams analyse issues in a clear and structured way. </a:t>
            </a:r>
          </a:p>
          <a:p>
            <a:pPr marL="0" indent="0">
              <a:buNone/>
            </a:pPr>
            <a:r>
              <a:rPr lang="en-GB" dirty="0"/>
              <a:t>This is normally used to explore all potential reason that contribute to the issue rather than focusing on apparent symptoms. It encourages teams and business to brainstorm causes and ideas under meaningful categories. { e.g. Methods, Material, People} to ensure a broad view of factors affecting the issue.  </a:t>
            </a:r>
          </a:p>
          <a:p>
            <a:pPr marL="0" indent="0">
              <a:buNone/>
            </a:pPr>
            <a:r>
              <a:rPr lang="en-GB" dirty="0"/>
              <a:t>However, this models result depends on the team's knowledge and opinions, and not hard data. Also, sometimes it cand become overlay cluttered and less effective for very complex problems, obscuring key relationships. </a:t>
            </a:r>
          </a:p>
          <a:p>
            <a:pPr marL="0" indent="0">
              <a:buNone/>
            </a:pPr>
            <a:r>
              <a:rPr lang="en-GB" b="1" dirty="0"/>
              <a:t>Marko, M. (2018). </a:t>
            </a:r>
            <a:r>
              <a:rPr lang="en-GB" b="1" i="1" dirty="0"/>
              <a:t>How to Use Cause and Effect Analysis to Easily Solve Business Problems</a:t>
            </a:r>
            <a:r>
              <a:rPr lang="en-GB" b="1" dirty="0"/>
              <a:t>. [online] </a:t>
            </a:r>
            <a:r>
              <a:rPr lang="en-GB" b="1" dirty="0" err="1"/>
              <a:t>Creately</a:t>
            </a:r>
            <a:r>
              <a:rPr lang="en-GB" b="1" dirty="0"/>
              <a:t> Blog. Available at: https://creately.com/blog/diagrams/how-to-use-cause-and-effect-analysis/.</a:t>
            </a:r>
          </a:p>
          <a:p>
            <a:pPr marL="0" indent="0">
              <a:buNone/>
            </a:pPr>
            <a:endParaRPr lang="en-GB" dirty="0"/>
          </a:p>
        </p:txBody>
      </p:sp>
    </p:spTree>
    <p:extLst>
      <p:ext uri="{BB962C8B-B14F-4D97-AF65-F5344CB8AC3E}">
        <p14:creationId xmlns:p14="http://schemas.microsoft.com/office/powerpoint/2010/main" val="203919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C8BF85-53DF-57C9-9468-E7DC92240D01}"/>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284C73A7-725A-2095-86DC-D423B9750F07}"/>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3518E9D1-246D-0D1D-123E-668FC081C598}"/>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23DFFBC7-A7EF-0C05-6FF2-C7E6F3D59B7C}"/>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9DFE6393-413F-3CE8-1CC1-D531FE2AA5D0}"/>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AA5468D-3143-0C41-39E8-E8A4FFDA3299}"/>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9C0FCED-AC9F-7F1A-DC4A-CB2826FF6F4E}"/>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1FFC0D95-0E04-927B-B08C-68E8F202AD66}"/>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EC523E7-C9FE-1171-C90A-48DACCAF19B0}"/>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3DD62D90-0552-54F1-CF56-B15EF1DCEA21}"/>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EADDF77A-3D92-69B1-14B7-50C451917A93}"/>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9C099CBF-C279-B3DF-EE78-A2883C16D726}"/>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755CEB77-595D-EA27-A0CE-CA7F06B9726E}"/>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592FF791-A235-0D17-99AD-E80D480DC084}"/>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252152DD-39D6-A51A-3D24-274433A24325}"/>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DEAB9C27-E5AF-25A7-9851-FE5C2BF1A493}"/>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 30% decline in sales </a:t>
            </a:r>
          </a:p>
        </p:txBody>
      </p:sp>
      <p:sp>
        <p:nvSpPr>
          <p:cNvPr id="99" name="TextBox 98">
            <a:extLst>
              <a:ext uri="{FF2B5EF4-FFF2-40B4-BE49-F238E27FC236}">
                <a16:creationId xmlns:a16="http://schemas.microsoft.com/office/drawing/2014/main" id="{D4A3A89E-E346-0FB5-F9A9-6DB77C30196A}"/>
              </a:ext>
            </a:extLst>
          </p:cNvPr>
          <p:cNvSpPr txBox="1">
            <a:spLocks noGrp="1" noRot="1" noMove="1" noResize="1" noEditPoints="1" noAdjustHandles="1" noChangeArrowheads="1" noChangeShapeType="1"/>
          </p:cNvSpPr>
          <p:nvPr/>
        </p:nvSpPr>
        <p:spPr>
          <a:xfrm>
            <a:off x="388465" y="274320"/>
            <a:ext cx="6204359"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Fishbone Diagram Exercise:</a:t>
            </a:r>
          </a:p>
        </p:txBody>
      </p:sp>
      <p:sp>
        <p:nvSpPr>
          <p:cNvPr id="22" name="TextBox 21">
            <a:extLst>
              <a:ext uri="{FF2B5EF4-FFF2-40B4-BE49-F238E27FC236}">
                <a16:creationId xmlns:a16="http://schemas.microsoft.com/office/drawing/2014/main" id="{162E28A8-73F3-D435-5BA2-5388ED21E8E5}"/>
              </a:ext>
            </a:extLst>
          </p:cNvPr>
          <p:cNvSpPr txBox="1">
            <a:spLocks noGrp="1" noRot="1" noMove="1" noResize="1" noEditPoints="1" noAdjustHandles="1" noChangeArrowheads="1" noChangeShapeType="1"/>
          </p:cNvSpPr>
          <p:nvPr/>
        </p:nvSpPr>
        <p:spPr>
          <a:xfrm>
            <a:off x="6369413" y="441674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Season changes, therefore it busier  during holidays </a:t>
            </a:r>
          </a:p>
        </p:txBody>
      </p:sp>
      <p:sp>
        <p:nvSpPr>
          <p:cNvPr id="23" name="TextBox 22">
            <a:extLst>
              <a:ext uri="{FF2B5EF4-FFF2-40B4-BE49-F238E27FC236}">
                <a16:creationId xmlns:a16="http://schemas.microsoft.com/office/drawing/2014/main" id="{B97DBF56-7E0D-774C-BB5D-E683E6E60AA1}"/>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Reduce in foot-traffic </a:t>
            </a:r>
          </a:p>
        </p:txBody>
      </p:sp>
      <p:sp>
        <p:nvSpPr>
          <p:cNvPr id="24" name="TextBox 23">
            <a:extLst>
              <a:ext uri="{FF2B5EF4-FFF2-40B4-BE49-F238E27FC236}">
                <a16:creationId xmlns:a16="http://schemas.microsoft.com/office/drawing/2014/main" id="{A654E6C5-F59A-191E-8D36-A7CD2497B5F1}"/>
              </a:ext>
            </a:extLst>
          </p:cNvPr>
          <p:cNvSpPr txBox="1">
            <a:spLocks noGrp="1" noRot="1" noMove="1" noResize="1" noEditPoints="1" noAdjustHandles="1" noChangeArrowheads="1" noChangeShapeType="1"/>
          </p:cNvSpPr>
          <p:nvPr/>
        </p:nvSpPr>
        <p:spPr>
          <a:xfrm>
            <a:off x="6405359" y="2241614"/>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Customer had mixed sentiments</a:t>
            </a:r>
          </a:p>
        </p:txBody>
      </p:sp>
      <p:sp>
        <p:nvSpPr>
          <p:cNvPr id="25" name="TextBox 24">
            <a:extLst>
              <a:ext uri="{FF2B5EF4-FFF2-40B4-BE49-F238E27FC236}">
                <a16:creationId xmlns:a16="http://schemas.microsoft.com/office/drawing/2014/main" id="{C7181910-CFD7-E171-15D8-E81B1502073F}"/>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rtlCol="0">
            <a:spAutoFit/>
          </a:bodyPr>
          <a:lstStyle/>
          <a:p>
            <a:r>
              <a:rPr lang="en-GB" sz="1200" dirty="0" err="1">
                <a:latin typeface="Arial" panose="020B0604020202020204" pitchFamily="34" charset="0"/>
                <a:cs typeface="Arial" panose="020B0604020202020204" pitchFamily="34" charset="0"/>
              </a:rPr>
              <a:t>Stafff</a:t>
            </a:r>
            <a:r>
              <a:rPr lang="en-GB" sz="1200" dirty="0">
                <a:latin typeface="Arial" panose="020B0604020202020204" pitchFamily="34" charset="0"/>
                <a:cs typeface="Arial" panose="020B0604020202020204" pitchFamily="34" charset="0"/>
              </a:rPr>
              <a:t> not trained properly </a:t>
            </a:r>
          </a:p>
        </p:txBody>
      </p:sp>
      <p:sp>
        <p:nvSpPr>
          <p:cNvPr id="26" name="TextBox 25">
            <a:extLst>
              <a:ext uri="{FF2B5EF4-FFF2-40B4-BE49-F238E27FC236}">
                <a16:creationId xmlns:a16="http://schemas.microsoft.com/office/drawing/2014/main" id="{D84B9C21-4CF0-2789-CE91-B146516CB72B}"/>
              </a:ext>
            </a:extLst>
          </p:cNvPr>
          <p:cNvSpPr txBox="1">
            <a:spLocks noGrp="1" noRot="1" noMove="1" noResize="1" noEditPoints="1" noAdjustHandles="1" noChangeArrowheads="1" noChangeShapeType="1"/>
          </p:cNvSpPr>
          <p:nvPr/>
        </p:nvSpPr>
        <p:spPr>
          <a:xfrm>
            <a:off x="3506303" y="441674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Faced the challenge to adapt their business model. </a:t>
            </a:r>
          </a:p>
        </p:txBody>
      </p:sp>
      <p:sp>
        <p:nvSpPr>
          <p:cNvPr id="27" name="TextBox 26">
            <a:extLst>
              <a:ext uri="{FF2B5EF4-FFF2-40B4-BE49-F238E27FC236}">
                <a16:creationId xmlns:a16="http://schemas.microsoft.com/office/drawing/2014/main" id="{BBF1D7AB-0D0A-A741-34BF-8DA9C4E1A6DF}"/>
              </a:ext>
            </a:extLst>
          </p:cNvPr>
          <p:cNvSpPr txBox="1">
            <a:spLocks noGrp="1" noRot="1" noMove="1" noResize="1" noEditPoints="1" noAdjustHandles="1" noChangeArrowheads="1" noChangeShapeType="1"/>
          </p:cNvSpPr>
          <p:nvPr/>
        </p:nvSpPr>
        <p:spPr>
          <a:xfrm>
            <a:off x="3545260" y="3791588"/>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The business is struggling to maintain profitability</a:t>
            </a:r>
          </a:p>
        </p:txBody>
      </p:sp>
      <p:sp>
        <p:nvSpPr>
          <p:cNvPr id="28" name="TextBox 27">
            <a:extLst>
              <a:ext uri="{FF2B5EF4-FFF2-40B4-BE49-F238E27FC236}">
                <a16:creationId xmlns:a16="http://schemas.microsoft.com/office/drawing/2014/main" id="{971E66E2-B1FC-EBBF-26CA-C575640628DA}"/>
              </a:ext>
            </a:extLst>
          </p:cNvPr>
          <p:cNvSpPr txBox="1">
            <a:spLocks noGrp="1" noRot="1" noMove="1" noResize="1" noEditPoints="1" noAdjustHandles="1" noChangeArrowheads="1" noChangeShapeType="1"/>
          </p:cNvSpPr>
          <p:nvPr/>
        </p:nvSpPr>
        <p:spPr>
          <a:xfrm>
            <a:off x="614996" y="4389626"/>
            <a:ext cx="2207594" cy="646331"/>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Rising operational costs and eco-friendly materials &amp; packaging</a:t>
            </a:r>
          </a:p>
        </p:txBody>
      </p:sp>
      <p:sp>
        <p:nvSpPr>
          <p:cNvPr id="29" name="TextBox 28">
            <a:extLst>
              <a:ext uri="{FF2B5EF4-FFF2-40B4-BE49-F238E27FC236}">
                <a16:creationId xmlns:a16="http://schemas.microsoft.com/office/drawing/2014/main" id="{5BD7BBCA-AFE9-D2EB-F0B3-C85A50B58E3C}"/>
              </a:ext>
            </a:extLst>
          </p:cNvPr>
          <p:cNvSpPr txBox="1">
            <a:spLocks noGrp="1" noRot="1" noMove="1" noResize="1" noEditPoints="1" noAdjustHandles="1" noChangeArrowheads="1" noChangeShapeType="1"/>
          </p:cNvSpPr>
          <p:nvPr/>
        </p:nvSpPr>
        <p:spPr>
          <a:xfrm>
            <a:off x="614996" y="3799203"/>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Due to inflation, flower prices increased </a:t>
            </a:r>
          </a:p>
        </p:txBody>
      </p:sp>
      <p:sp>
        <p:nvSpPr>
          <p:cNvPr id="30" name="TextBox 29">
            <a:extLst>
              <a:ext uri="{FF2B5EF4-FFF2-40B4-BE49-F238E27FC236}">
                <a16:creationId xmlns:a16="http://schemas.microsoft.com/office/drawing/2014/main" id="{EDD77F1A-1100-0531-6E0A-2EECBF9E901A}"/>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Out-date websites </a:t>
            </a:r>
          </a:p>
        </p:txBody>
      </p:sp>
      <p:sp>
        <p:nvSpPr>
          <p:cNvPr id="37" name="TextBox 36">
            <a:extLst>
              <a:ext uri="{FF2B5EF4-FFF2-40B4-BE49-F238E27FC236}">
                <a16:creationId xmlns:a16="http://schemas.microsoft.com/office/drawing/2014/main" id="{AC543979-68EE-8B0A-981F-63CCCB594C49}"/>
              </a:ext>
            </a:extLst>
          </p:cNvPr>
          <p:cNvSpPr txBox="1">
            <a:spLocks noGrp="1" noRot="1" noMove="1" noResize="1" noEditPoints="1" noAdjustHandles="1" noChangeArrowheads="1" noChangeShapeType="1"/>
          </p:cNvSpPr>
          <p:nvPr/>
        </p:nvSpPr>
        <p:spPr>
          <a:xfrm>
            <a:off x="3519909" y="2814220"/>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More flexible delivery options</a:t>
            </a:r>
          </a:p>
          <a:p>
            <a:endParaRPr lang="en-GB" sz="1200" dirty="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4C057645-8051-D9CB-FDFE-6CDB263B93C9}"/>
              </a:ext>
            </a:extLst>
          </p:cNvPr>
          <p:cNvSpPr txBox="1">
            <a:spLocks noGrp="1" noRot="1" noMove="1" noResize="1" noEditPoints="1" noAdjustHandles="1" noChangeArrowheads="1" noChangeShapeType="1"/>
          </p:cNvSpPr>
          <p:nvPr/>
        </p:nvSpPr>
        <p:spPr>
          <a:xfrm>
            <a:off x="569555" y="2177470"/>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Their online ordering system is not clear </a:t>
            </a:r>
          </a:p>
        </p:txBody>
      </p:sp>
      <p:sp>
        <p:nvSpPr>
          <p:cNvPr id="40" name="TextBox 39">
            <a:extLst>
              <a:ext uri="{FF2B5EF4-FFF2-40B4-BE49-F238E27FC236}">
                <a16:creationId xmlns:a16="http://schemas.microsoft.com/office/drawing/2014/main" id="{422C94FC-78CD-5893-C0B8-27442083AB56}"/>
              </a:ext>
            </a:extLst>
          </p:cNvPr>
          <p:cNvSpPr txBox="1">
            <a:spLocks noGrp="1" noRot="1" noMove="1" noResize="1" noEditPoints="1" noAdjustHandles="1" noChangeArrowheads="1" noChangeShapeType="1"/>
          </p:cNvSpPr>
          <p:nvPr/>
        </p:nvSpPr>
        <p:spPr>
          <a:xfrm>
            <a:off x="606084" y="279735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Business is not organised overall. </a:t>
            </a:r>
          </a:p>
        </p:txBody>
      </p:sp>
      <p:sp>
        <p:nvSpPr>
          <p:cNvPr id="3" name="TextBox 2">
            <a:extLst>
              <a:ext uri="{FF2B5EF4-FFF2-40B4-BE49-F238E27FC236}">
                <a16:creationId xmlns:a16="http://schemas.microsoft.com/office/drawing/2014/main" id="{BC25532E-B7F1-351E-0FB3-AFBD6BF700DB}"/>
              </a:ext>
            </a:extLst>
          </p:cNvPr>
          <p:cNvSpPr txBox="1"/>
          <p:nvPr/>
        </p:nvSpPr>
        <p:spPr>
          <a:xfrm>
            <a:off x="2362755" y="5731574"/>
            <a:ext cx="6954981" cy="1785104"/>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Adapted from: Super series Solving Problems and Making Decisions (2013, page 31</a:t>
            </a:r>
          </a:p>
          <a:p>
            <a:r>
              <a:rPr lang="en-GB" sz="1400" b="1" dirty="0"/>
              <a:t>ASQ (2024). </a:t>
            </a:r>
            <a:r>
              <a:rPr lang="en-GB" sz="1400" b="1" i="1" dirty="0"/>
              <a:t>What Is a Fishbone diagram? Ishikawa Cause &amp; Effect Diagram</a:t>
            </a:r>
            <a:r>
              <a:rPr lang="en-GB" sz="1400" b="1" dirty="0"/>
              <a:t>. [online] ASQ. Available at: https://asq.org/quality-resources/fishbone.</a:t>
            </a:r>
          </a:p>
          <a:p>
            <a:br>
              <a:rPr lang="en-GB" sz="1400" dirty="0"/>
            </a:br>
            <a:endParaRPr lang="en-GB" sz="14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0062622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7E342-B2A9-467C-5C6E-3EE5C311BE17}"/>
              </a:ext>
            </a:extLst>
          </p:cNvPr>
          <p:cNvSpPr>
            <a:spLocks noGrp="1"/>
          </p:cNvSpPr>
          <p:nvPr>
            <p:ph type="title"/>
          </p:nvPr>
        </p:nvSpPr>
        <p:spPr/>
        <p:txBody>
          <a:bodyPr>
            <a:normAutofit/>
          </a:bodyPr>
          <a:lstStyle/>
          <a:p>
            <a:r>
              <a:rPr lang="en-GB" sz="7200" dirty="0"/>
              <a:t>Key findings: </a:t>
            </a:r>
          </a:p>
        </p:txBody>
      </p:sp>
      <p:sp>
        <p:nvSpPr>
          <p:cNvPr id="3" name="Content Placeholder 2">
            <a:extLst>
              <a:ext uri="{FF2B5EF4-FFF2-40B4-BE49-F238E27FC236}">
                <a16:creationId xmlns:a16="http://schemas.microsoft.com/office/drawing/2014/main" id="{2ADCDA04-D117-E56C-15E5-08D4A2D12AAE}"/>
              </a:ext>
            </a:extLst>
          </p:cNvPr>
          <p:cNvSpPr>
            <a:spLocks noGrp="1"/>
          </p:cNvSpPr>
          <p:nvPr>
            <p:ph idx="1"/>
          </p:nvPr>
        </p:nvSpPr>
        <p:spPr/>
        <p:txBody>
          <a:bodyPr>
            <a:normAutofit fontScale="85000" lnSpcReduction="10000"/>
          </a:bodyPr>
          <a:lstStyle/>
          <a:p>
            <a:pPr marL="0" indent="0">
              <a:buNone/>
            </a:pPr>
            <a:r>
              <a:rPr lang="en-GB" b="1" dirty="0"/>
              <a:t>Key finding 1:</a:t>
            </a:r>
          </a:p>
          <a:p>
            <a:r>
              <a:rPr lang="en-GB" dirty="0"/>
              <a:t>Green haven florist deliveries delays where mainly cost caused by inefficient processes and very poor scheduling, especially during very busy periods. </a:t>
            </a:r>
          </a:p>
          <a:p>
            <a:pPr marL="0" indent="0">
              <a:buNone/>
            </a:pPr>
            <a:r>
              <a:rPr lang="en-GB" b="1" dirty="0"/>
              <a:t>Key finding 2:</a:t>
            </a:r>
          </a:p>
          <a:p>
            <a:r>
              <a:rPr lang="en-GB" dirty="0"/>
              <a:t>The business own many outdated equipment's and lack of temperature-controlled transport; therefore, this has significantly reduced flower freshness and overall product quality. </a:t>
            </a:r>
          </a:p>
          <a:p>
            <a:pPr marL="0" indent="0">
              <a:buNone/>
            </a:pPr>
            <a:r>
              <a:rPr lang="en-GB" b="1" dirty="0"/>
              <a:t>Key finding 3:</a:t>
            </a:r>
          </a:p>
          <a:p>
            <a:r>
              <a:rPr lang="en-GB" dirty="0"/>
              <a:t>The business didn’t train their staff professionally to handle the flowers with care, therefore there was a lot of understaffing and miscommunication between teams, which contributed to orders being cancelled, errors and late deliveries. </a:t>
            </a:r>
          </a:p>
          <a:p>
            <a:pPr marL="0" indent="0">
              <a:buNone/>
            </a:pPr>
            <a:r>
              <a:rPr lang="en-GB" b="1" dirty="0"/>
              <a:t>Key finding 4:</a:t>
            </a:r>
          </a:p>
          <a:p>
            <a:r>
              <a:rPr lang="en-GB" dirty="0"/>
              <a:t>Overall, the business lack effective performance management, which cause the business to loses many customers and 0% of its revenue, meaning the problems </a:t>
            </a:r>
            <a:r>
              <a:rPr lang="en-GB" dirty="0" err="1"/>
              <a:t>suh</a:t>
            </a:r>
            <a:r>
              <a:rPr lang="en-GB" dirty="0"/>
              <a:t> as customer complains and suppliers' issues are not consistently tracked or resolved. </a:t>
            </a:r>
          </a:p>
        </p:txBody>
      </p:sp>
    </p:spTree>
    <p:extLst>
      <p:ext uri="{BB962C8B-B14F-4D97-AF65-F5344CB8AC3E}">
        <p14:creationId xmlns:p14="http://schemas.microsoft.com/office/powerpoint/2010/main" val="7995385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AE2EE-A09B-AA5E-1AD4-F6567CFF1FDE}"/>
              </a:ext>
            </a:extLst>
          </p:cNvPr>
          <p:cNvSpPr>
            <a:spLocks noGrp="1"/>
          </p:cNvSpPr>
          <p:nvPr>
            <p:ph type="title"/>
          </p:nvPr>
        </p:nvSpPr>
        <p:spPr/>
        <p:txBody>
          <a:bodyPr>
            <a:normAutofit/>
          </a:bodyPr>
          <a:lstStyle/>
          <a:p>
            <a:r>
              <a:rPr lang="en-GB" sz="7200" dirty="0"/>
              <a:t>Reference List:</a:t>
            </a:r>
          </a:p>
        </p:txBody>
      </p:sp>
      <p:sp>
        <p:nvSpPr>
          <p:cNvPr id="3" name="Content Placeholder 2">
            <a:extLst>
              <a:ext uri="{FF2B5EF4-FFF2-40B4-BE49-F238E27FC236}">
                <a16:creationId xmlns:a16="http://schemas.microsoft.com/office/drawing/2014/main" id="{5DEAF537-E480-DA7C-49F0-5E2900312035}"/>
              </a:ext>
            </a:extLst>
          </p:cNvPr>
          <p:cNvSpPr>
            <a:spLocks noGrp="1"/>
          </p:cNvSpPr>
          <p:nvPr>
            <p:ph idx="1"/>
          </p:nvPr>
        </p:nvSpPr>
        <p:spPr>
          <a:xfrm>
            <a:off x="1106129" y="1858296"/>
            <a:ext cx="8751103" cy="4999703"/>
          </a:xfrm>
        </p:spPr>
        <p:txBody>
          <a:bodyPr>
            <a:normAutofit fontScale="47500" lnSpcReduction="20000"/>
          </a:bodyPr>
          <a:lstStyle/>
          <a:p>
            <a:r>
              <a:rPr lang="en-GB" b="1" dirty="0"/>
              <a:t>International Fresh Produce Association (2025)</a:t>
            </a:r>
            <a:r>
              <a:rPr lang="en-GB" dirty="0"/>
              <a:t> </a:t>
            </a:r>
            <a:r>
              <a:rPr lang="en-GB" i="1" dirty="0"/>
              <a:t>2025 Floral Consumer Trends Mid-Year Update</a:t>
            </a:r>
            <a:r>
              <a:rPr lang="en-GB" dirty="0"/>
              <a:t>. International Fresh Produce Association. Available at: </a:t>
            </a:r>
            <a:r>
              <a:rPr lang="en-GB" u="sng" dirty="0">
                <a:hlinkClick r:id="rId2"/>
              </a:rPr>
              <a:t>https://www.freshproduce.com/siteassets/files/floral/2025-floral-consumer-trends-mid-year-update.pdf</a:t>
            </a:r>
            <a:r>
              <a:rPr lang="en-GB" dirty="0"/>
              <a:t> (Accessed: 6 February 2026).</a:t>
            </a:r>
          </a:p>
          <a:p>
            <a:r>
              <a:rPr lang="en-GB" dirty="0" err="1"/>
              <a:t>SolvingProblems</a:t>
            </a:r>
            <a:r>
              <a:rPr lang="en-GB" dirty="0"/>
              <a:t> </a:t>
            </a:r>
            <a:r>
              <a:rPr lang="en-GB" dirty="0" err="1"/>
              <a:t>andMakingDecisionsFIFTH</a:t>
            </a:r>
            <a:r>
              <a:rPr lang="en-GB" dirty="0"/>
              <a:t> </a:t>
            </a:r>
            <a:r>
              <a:rPr lang="en-GB" dirty="0" err="1"/>
              <a:t>EDITIONPublished</a:t>
            </a:r>
            <a:r>
              <a:rPr lang="en-GB" dirty="0"/>
              <a:t> for </a:t>
            </a:r>
            <a:r>
              <a:rPr lang="en-GB" dirty="0" err="1"/>
              <a:t>theInstitute</a:t>
            </a:r>
            <a:r>
              <a:rPr lang="en-GB" dirty="0"/>
              <a:t> of Leadership &amp; Management</a:t>
            </a:r>
          </a:p>
          <a:p>
            <a:r>
              <a:rPr lang="en-GB" dirty="0"/>
              <a:t>The international business environment : challenges and changes</a:t>
            </a:r>
          </a:p>
          <a:p>
            <a:r>
              <a:rPr lang="en-GB" dirty="0"/>
              <a:t>ASQ (2024). </a:t>
            </a:r>
            <a:r>
              <a:rPr lang="en-GB" i="1" dirty="0"/>
              <a:t>What Is a Fishbone diagram? Ishikawa Cause &amp; Effect Diagram</a:t>
            </a:r>
            <a:r>
              <a:rPr lang="en-GB" dirty="0"/>
              <a:t>. [online] ASQ. Available at: https://asq.org/quality-resources/fishbone.</a:t>
            </a:r>
          </a:p>
          <a:p>
            <a:r>
              <a:rPr lang="en-GB" dirty="0">
                <a:latin typeface="Abadi ExtraLight" panose="020F0502020204030204" pitchFamily="34" charset="0"/>
              </a:rPr>
              <a:t>LCLM4004 - Problem Solving and Decision Making - Jan Term 2026 - Component 1 Assessment Specification - Birmingham (1)</a:t>
            </a:r>
          </a:p>
          <a:p>
            <a:r>
              <a:rPr lang="en-GB" dirty="0"/>
              <a:t>Huber, Z. (2024). </a:t>
            </a:r>
            <a:r>
              <a:rPr lang="en-GB" i="1" dirty="0"/>
              <a:t>5W2H - How to describe a problem in a clear and effective way?</a:t>
            </a:r>
            <a:r>
              <a:rPr lang="en-GB" dirty="0"/>
              <a:t> [online] Superengineer.net. Available at: https://www.superengineer.net/blog/tools-5w2h</a:t>
            </a:r>
          </a:p>
          <a:p>
            <a:r>
              <a:rPr lang="en-GB" dirty="0"/>
              <a:t>Makos, J. (2022). </a:t>
            </a:r>
            <a:r>
              <a:rPr lang="en-GB" i="1" dirty="0"/>
              <a:t>PESTEL Framework: The 6 Factors of PESTEL Analysis</a:t>
            </a:r>
            <a:r>
              <a:rPr lang="en-GB" dirty="0"/>
              <a:t>. [online] PESTLE Analysis. Available at: </a:t>
            </a:r>
            <a:r>
              <a:rPr lang="en-GB" dirty="0">
                <a:hlinkClick r:id="rId3"/>
              </a:rPr>
              <a:t>https://pestleanalysis.com/pestel-framework/</a:t>
            </a:r>
            <a:r>
              <a:rPr lang="en-GB" dirty="0"/>
              <a:t>.</a:t>
            </a:r>
          </a:p>
          <a:p>
            <a:r>
              <a:rPr lang="en-GB" dirty="0"/>
              <a:t>International Fresh Produce Association (2025) 2025 Floral Consumer Trends Mid-Year Update. International Fresh Produce Association. Available at: https://www.freshproduce.com/siteassets/files/floral/2025-floral-consumer-trends-mid-year-update.pdf (Accessed: 6 February 2026).</a:t>
            </a:r>
          </a:p>
          <a:p>
            <a:r>
              <a:rPr lang="en-GB" dirty="0" err="1"/>
              <a:t>eFlorist</a:t>
            </a:r>
            <a:r>
              <a:rPr lang="en-GB" dirty="0"/>
              <a:t>. (2025). </a:t>
            </a:r>
            <a:r>
              <a:rPr lang="en-GB" i="1" dirty="0"/>
              <a:t>Floral Trends of 2025</a:t>
            </a:r>
            <a:r>
              <a:rPr lang="en-GB" dirty="0"/>
              <a:t>. [online] Available at: </a:t>
            </a:r>
            <a:r>
              <a:rPr lang="en-GB" dirty="0">
                <a:hlinkClick r:id="rId4"/>
              </a:rPr>
              <a:t>https://www.eflorist.co.uk/flower-experts/floriography/floral-trends-2025</a:t>
            </a:r>
            <a:r>
              <a:rPr lang="en-GB" dirty="0"/>
              <a:t>?</a:t>
            </a:r>
          </a:p>
          <a:p>
            <a:r>
              <a:rPr lang="en-GB" dirty="0"/>
              <a:t>Brooks, I., Weatherston, J. and Wilkinson, G. (2018). </a:t>
            </a:r>
            <a:r>
              <a:rPr lang="en-GB" i="1" dirty="0"/>
              <a:t>The international business environment</a:t>
            </a:r>
            <a:r>
              <a:rPr lang="en-GB" dirty="0"/>
              <a:t>. Harlow Financial Times Prentice Hall.</a:t>
            </a:r>
          </a:p>
          <a:p>
            <a:br>
              <a:rPr lang="en-GB" dirty="0"/>
            </a:br>
            <a:r>
              <a:rPr lang="en-GB" dirty="0"/>
              <a:t>Brooks, I., Weatherston, J. and Wilkinson, G. (2004). </a:t>
            </a:r>
            <a:r>
              <a:rPr lang="en-GB" i="1" dirty="0"/>
              <a:t>The international business environment</a:t>
            </a:r>
            <a:r>
              <a:rPr lang="en-GB" dirty="0"/>
              <a:t>. Harlow: Ft/ Prentice Hall.</a:t>
            </a:r>
          </a:p>
          <a:p>
            <a:r>
              <a:rPr lang="en-GB" dirty="0"/>
              <a:t>Florists Exchange and Horticultural Trade World. (1956).</a:t>
            </a:r>
          </a:p>
          <a:p>
            <a:r>
              <a:rPr lang="en-GB" dirty="0"/>
              <a:t>Vaughn, R.H. (2000). </a:t>
            </a:r>
            <a:r>
              <a:rPr lang="en-GB" i="1" dirty="0"/>
              <a:t>Decision-Making and Problem-Solving in Management</a:t>
            </a:r>
            <a:r>
              <a:rPr lang="en-GB" dirty="0"/>
              <a:t>. Williams Custom Publishing.</a:t>
            </a:r>
          </a:p>
          <a:p>
            <a:br>
              <a:rPr lang="en-GB" dirty="0"/>
            </a:br>
            <a:r>
              <a:rPr lang="en-GB" dirty="0"/>
              <a:t>www.grandviewresearch.com. (n.d.). </a:t>
            </a:r>
            <a:r>
              <a:rPr lang="en-GB" i="1" dirty="0"/>
              <a:t>Cut Flowers Market Size, Share And Growth Report, 2030</a:t>
            </a:r>
            <a:r>
              <a:rPr lang="en-GB" dirty="0"/>
              <a:t>. [online] Available at: https://www.grandviewresearch.com/industry-analysis/cut-flowers-market-report.</a:t>
            </a:r>
          </a:p>
          <a:p>
            <a:endParaRPr lang="en-GB" dirty="0"/>
          </a:p>
          <a:p>
            <a:endParaRPr lang="en-GB" dirty="0"/>
          </a:p>
          <a:p>
            <a:endParaRPr lang="en-GB" dirty="0"/>
          </a:p>
        </p:txBody>
      </p:sp>
    </p:spTree>
    <p:extLst>
      <p:ext uri="{BB962C8B-B14F-4D97-AF65-F5344CB8AC3E}">
        <p14:creationId xmlns:p14="http://schemas.microsoft.com/office/powerpoint/2010/main" val="1675563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69E27-CBD9-1319-A6AA-E1113693DE8C}"/>
              </a:ext>
            </a:extLst>
          </p:cNvPr>
          <p:cNvSpPr>
            <a:spLocks noGrp="1"/>
          </p:cNvSpPr>
          <p:nvPr>
            <p:ph type="title"/>
          </p:nvPr>
        </p:nvSpPr>
        <p:spPr>
          <a:xfrm>
            <a:off x="479552" y="1036638"/>
            <a:ext cx="10279888" cy="2905442"/>
          </a:xfrm>
        </p:spPr>
        <p:txBody>
          <a:bodyPr>
            <a:noAutofit/>
          </a:bodyPr>
          <a:lstStyle/>
          <a:p>
            <a:pPr algn="ctr"/>
            <a:r>
              <a:rPr lang="en-GB" sz="9600" dirty="0"/>
              <a:t>Thank you </a:t>
            </a:r>
            <a:br>
              <a:rPr lang="en-GB" sz="9600" dirty="0"/>
            </a:br>
            <a:r>
              <a:rPr lang="en-GB" sz="9600" dirty="0"/>
              <a:t>for listening !! </a:t>
            </a:r>
          </a:p>
        </p:txBody>
      </p:sp>
    </p:spTree>
    <p:extLst>
      <p:ext uri="{BB962C8B-B14F-4D97-AF65-F5344CB8AC3E}">
        <p14:creationId xmlns:p14="http://schemas.microsoft.com/office/powerpoint/2010/main" val="25800625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Q A banner icon in flat style. Question and answer vector illustration ...">
            <a:extLst>
              <a:ext uri="{FF2B5EF4-FFF2-40B4-BE49-F238E27FC236}">
                <a16:creationId xmlns:a16="http://schemas.microsoft.com/office/drawing/2014/main" id="{84F3A6C0-E2C1-6E1A-5650-7A98D2312C9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4181" y="372801"/>
            <a:ext cx="9779837" cy="61123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2426235"/>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TM03457515[[fn=View]]</Template>
  <TotalTime>0</TotalTime>
  <Words>2574</Words>
  <Application>Microsoft Office PowerPoint</Application>
  <PresentationFormat>Widescreen</PresentationFormat>
  <Paragraphs>185</Paragraphs>
  <Slides>14</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Abadi</vt:lpstr>
      <vt:lpstr>Abadi ExtraLight</vt:lpstr>
      <vt:lpstr>Aptos</vt:lpstr>
      <vt:lpstr>Arial</vt:lpstr>
      <vt:lpstr>Century Schoolbook</vt:lpstr>
      <vt:lpstr>Wingdings 2</vt:lpstr>
      <vt:lpstr>View</vt:lpstr>
      <vt:lpstr>PowerPoint Presentation</vt:lpstr>
      <vt:lpstr>Introduction: </vt:lpstr>
      <vt:lpstr>Green Haven florists:</vt:lpstr>
      <vt:lpstr>Green Haven Problems:</vt:lpstr>
      <vt:lpstr>Root problem 5W2H:</vt:lpstr>
      <vt:lpstr>Root problem 5W2H</vt:lpstr>
      <vt:lpstr>PESTEL:</vt:lpstr>
      <vt:lpstr>PESTEL :</vt:lpstr>
      <vt:lpstr>Causes &amp; Effects:</vt:lpstr>
      <vt:lpstr>PowerPoint Presentation</vt:lpstr>
      <vt:lpstr>Key findings: </vt:lpstr>
      <vt:lpstr>Reference List:</vt:lpstr>
      <vt:lpstr>Thank you  for listening !!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Monica-Eva Caraian (2512836)</dc:creator>
  <cp:lastModifiedBy>Monica Caraian</cp:lastModifiedBy>
  <cp:revision>12</cp:revision>
  <dcterms:created xsi:type="dcterms:W3CDTF">2026-01-30T10:06:33Z</dcterms:created>
  <dcterms:modified xsi:type="dcterms:W3CDTF">2026-02-14T22:36:01Z</dcterms:modified>
</cp:coreProperties>
</file>