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554F78CD-468F-4466-85AF-5A9B725DF207}"/>
    <pc:docChg chg="custSel modSld">
      <pc:chgData name="Steve Tindall" userId="56fef3d5-bab5-4aa2-8263-b7d01d73936e" providerId="ADAL" clId="{554F78CD-468F-4466-85AF-5A9B725DF207}" dt="2023-10-11T09:40:49.621" v="28" actId="20577"/>
      <pc:docMkLst>
        <pc:docMk/>
      </pc:docMkLst>
      <pc:sldChg chg="modSp mod">
        <pc:chgData name="Steve Tindall" userId="56fef3d5-bab5-4aa2-8263-b7d01d73936e" providerId="ADAL" clId="{554F78CD-468F-4466-85AF-5A9B725DF207}" dt="2023-10-11T09:40:12.800" v="10" actId="20577"/>
        <pc:sldMkLst>
          <pc:docMk/>
          <pc:sldMk cId="2236305056" sldId="256"/>
        </pc:sldMkLst>
        <pc:spChg chg="mod">
          <ac:chgData name="Steve Tindall" userId="56fef3d5-bab5-4aa2-8263-b7d01d73936e" providerId="ADAL" clId="{554F78CD-468F-4466-85AF-5A9B725DF207}" dt="2023-10-11T09:40:12.800" v="10" actId="20577"/>
          <ac:spMkLst>
            <pc:docMk/>
            <pc:sldMk cId="2236305056" sldId="256"/>
            <ac:spMk id="3" creationId="{71F563D2-D41A-9CA3-DA08-3C199257E538}"/>
          </ac:spMkLst>
        </pc:spChg>
      </pc:sldChg>
      <pc:sldChg chg="modSp mod">
        <pc:chgData name="Steve Tindall" userId="56fef3d5-bab5-4aa2-8263-b7d01d73936e" providerId="ADAL" clId="{554F78CD-468F-4466-85AF-5A9B725DF207}" dt="2023-10-11T09:40:49.621" v="28" actId="20577"/>
        <pc:sldMkLst>
          <pc:docMk/>
          <pc:sldMk cId="1524891009" sldId="257"/>
        </pc:sldMkLst>
        <pc:spChg chg="mod">
          <ac:chgData name="Steve Tindall" userId="56fef3d5-bab5-4aa2-8263-b7d01d73936e" providerId="ADAL" clId="{554F78CD-468F-4466-85AF-5A9B725DF207}" dt="2023-10-11T09:40:49.621" v="28" actId="20577"/>
          <ac:spMkLst>
            <pc:docMk/>
            <pc:sldMk cId="1524891009" sldId="257"/>
            <ac:spMk id="3" creationId="{F3C38D65-9F19-178F-0760-A0CFF2CFA1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C550E-FEFC-9687-576C-46B6A51793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BE8F1-EF3B-C216-D383-0F316E980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97CDA-2668-C497-8BAD-43D1661F7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E84C8-0ED1-E20D-58AB-7302811C8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840B7-0032-6109-1582-02507F9E4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44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583A-163B-26AF-CAE6-599A71E44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F40AF-75BE-03C8-2C69-C76801619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37055-3C40-2CBA-605D-B27BF75C6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E9B7C-A984-388C-93DE-15B6E164D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4919E-5674-0E53-1527-65A49AF65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247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F0E33-EA92-13B4-72ED-B5CDBB8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49898-62BC-F58E-2F85-67C42C930F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FE656F-0EC2-C933-D8EC-B2E21D96C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1D880-56AF-ABF4-DCBC-1EC230224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1DEDD-AE17-9FCC-E076-2DAF54908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626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DEE72-19FA-EBD4-117B-A8EFF7498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D500B-433F-2D05-E4AB-6F0D9AE4DF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CAD443-4D54-59E8-24E7-C8F32AA96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F55C04-D39C-01E3-93EA-60C15BA78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78CA4-E97C-F174-C794-658C8441F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D0EAE-D78E-6D07-194D-8F5843060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757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B885A-F321-8E2E-BA96-87F3DD3E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F7234-41DB-53A7-FD25-8F131F703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829B0-AB2B-BE6A-1111-99582CE0A9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591F03-F4AD-9144-2D69-542EE2472C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991DDC-D4E7-3829-9684-723B875814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0E5ED9-7EB7-35AA-EF30-0910BCF4D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AAD413-5BD9-8E08-4285-2122DE93C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4C83F7-E162-06B9-0DDE-D93FC5974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193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CAE01-518B-91C9-99EE-A14CC799D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223BA0-BF02-8B1A-68DA-0A3BC521D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DAB413-00E5-66F8-D323-FB9C64B5F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48A78A-13B7-059A-34CC-BBCE35F16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674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917EC4-2FD9-BAB7-EDE1-6FABEF112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589E1E-C4DE-04E2-FF67-A85965A7F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41CCCE-CB4C-E00C-A8C8-1B17BEDCF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7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9CB91-FC75-6EAA-0877-0DB17A558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23427-9126-13B3-D574-674B6BF32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D6D373-850C-904C-5832-5499AEC4A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F01682-811D-BC8A-2745-933E0AD5D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2F4BF9-FA21-CD97-EDA4-766412208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3811C0-9D76-9BC6-1F0A-B2F0876F0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46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D2339-E3A2-4206-91B6-9D3A7DE1C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48D382-C960-5CFF-7EEF-8973868D17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033B4F-C807-505A-E276-5E83947779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A663E-B6A3-3B6B-5A7E-8A99B3385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15BAB-A7A6-94F7-EB14-660217006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3101A-700F-D7B4-707A-7599B5421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61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45B99-8735-2FA3-3370-14EDAECAC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9177CF-5429-E5D9-BD98-6C169B9EC6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5EEAF-E6EA-072D-A85C-0B70B9C62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4E29B-66D1-78D9-C9C7-A7BA6B469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AE104-A8DD-ECE6-8217-4C9FCD81F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25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010D48-82C0-E4C1-0388-615B70A5E2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05D10-B909-D23A-0461-1B0C70F554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8BDA7-7D96-3F86-3687-F897B4B26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C4934-8E4F-8569-8235-E6157F5E2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E8D71-8B89-C3D4-1456-60EE9500A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3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788BEE-82A7-7380-C798-6064E2FB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478CE-E914-A018-2EDB-A12408F2D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D8A61-E114-EBC1-3751-012407D46C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41C54-E3C5-4F97-92A4-785015E2784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DFBE7-0F03-85BE-BAB9-8A9B7C2793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A30C2-93C8-B945-0344-C3CB34F5DB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A62A2-540B-4846-9B33-EE94259ED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13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C808B-F704-91ED-61C6-645BE7474D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Session 3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563D2-D41A-9CA3-DA08-3C199257E5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Tendering Process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Traditional Procurement - Single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tage Selective Tendering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305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7EC26-1028-C4D8-1A53-4F4C9F249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38D65-9F19-178F-0760-A0CFF2CFA1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looked at the possible tender documents, can we remember any?</a:t>
            </a:r>
          </a:p>
          <a:p>
            <a:r>
              <a:rPr lang="en-GB" dirty="0"/>
              <a:t>We looked at a good &amp; bad example of an ‘Invite to Tender’ letter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Procurement and RISK!</a:t>
            </a:r>
          </a:p>
          <a:p>
            <a:r>
              <a:rPr lang="en-GB" dirty="0"/>
              <a:t>We have various tendering strategies that allow allocation of risk</a:t>
            </a:r>
          </a:p>
          <a:p>
            <a:r>
              <a:rPr lang="en-GB" dirty="0"/>
              <a:t>Today we need to look at Single Stage Selective….</a:t>
            </a:r>
          </a:p>
        </p:txBody>
      </p:sp>
    </p:spTree>
    <p:extLst>
      <p:ext uri="{BB962C8B-B14F-4D97-AF65-F5344CB8AC3E}">
        <p14:creationId xmlns:p14="http://schemas.microsoft.com/office/powerpoint/2010/main" val="1524891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16F70-DAB0-4EB5-7567-310120B09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Procurement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221F3-67FE-1CB6-45E8-BB9DE0D76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= Separating the Design from Construction sometimes called ‘</a:t>
            </a:r>
            <a:r>
              <a:rPr lang="en-GB" b="1" dirty="0"/>
              <a:t>design-bid-build</a:t>
            </a:r>
            <a:r>
              <a:rPr lang="en-GB" dirty="0"/>
              <a:t>’</a:t>
            </a:r>
          </a:p>
          <a:p>
            <a:pPr marL="0" indent="0">
              <a:buNone/>
            </a:pPr>
            <a:r>
              <a:rPr lang="en-GB" dirty="0"/>
              <a:t>• Types of traditional – Single stage tendering and Two stage tendering 	(next session)</a:t>
            </a:r>
          </a:p>
          <a:p>
            <a:pPr marL="0" indent="0">
              <a:buNone/>
            </a:pPr>
            <a:r>
              <a:rPr lang="en-GB" dirty="0"/>
              <a:t>• Number of construction contracts let on traditional: </a:t>
            </a:r>
          </a:p>
          <a:p>
            <a:pPr marL="0" indent="0">
              <a:buNone/>
            </a:pPr>
            <a:r>
              <a:rPr lang="en-GB" dirty="0"/>
              <a:t>	• 60 to the early 90’s = 85% </a:t>
            </a:r>
          </a:p>
          <a:p>
            <a:pPr marL="0" indent="0">
              <a:buNone/>
            </a:pPr>
            <a:r>
              <a:rPr lang="en-GB" dirty="0"/>
              <a:t>	• Now 2022 = 48% </a:t>
            </a:r>
            <a:r>
              <a:rPr lang="en-GB" dirty="0">
                <a:solidFill>
                  <a:srgbClr val="FF0000"/>
                </a:solidFill>
              </a:rPr>
              <a:t>(Latham’s recommendations)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461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ACDFD3-5E1D-31CE-EEE1-B6BAEF176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943" y="571020"/>
            <a:ext cx="10342114" cy="542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990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480A5-7D22-807D-AE33-3715E4F12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– Single Stage tendering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E3114-9A85-E262-41A0-7B1F85CB6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 we have seen it is based on a linear process with little or no </a:t>
            </a:r>
          </a:p>
          <a:p>
            <a:pPr marL="0" indent="0">
              <a:buNone/>
            </a:pPr>
            <a:r>
              <a:rPr lang="en-GB" dirty="0"/>
              <a:t>	parallel working (negative for time and cost of design), but good for….</a:t>
            </a:r>
          </a:p>
          <a:p>
            <a:pPr marL="0" indent="0">
              <a:buNone/>
            </a:pPr>
            <a:r>
              <a:rPr lang="en-GB" dirty="0"/>
              <a:t>• Competitive tendering cannot commence until the design and bill of </a:t>
            </a:r>
          </a:p>
          <a:p>
            <a:pPr marL="0" indent="0">
              <a:buNone/>
            </a:pPr>
            <a:r>
              <a:rPr lang="en-GB" dirty="0"/>
              <a:t>	quants is completed.</a:t>
            </a:r>
          </a:p>
          <a:p>
            <a:pPr marL="0" indent="0">
              <a:buNone/>
            </a:pPr>
            <a:r>
              <a:rPr lang="en-GB" dirty="0"/>
              <a:t>• Fully detailed bill of quantities!</a:t>
            </a:r>
          </a:p>
          <a:p>
            <a:pPr marL="0" indent="0">
              <a:buNone/>
            </a:pPr>
            <a:r>
              <a:rPr lang="en-GB" dirty="0"/>
              <a:t>• There is a lack of contractor involvement with single stage, can lead to </a:t>
            </a:r>
          </a:p>
          <a:p>
            <a:pPr marL="0" indent="0">
              <a:buNone/>
            </a:pPr>
            <a:r>
              <a:rPr lang="en-GB" dirty="0"/>
              <a:t>	‘self-preservation’ attitude and lack of specialists contractor’s input!</a:t>
            </a:r>
          </a:p>
          <a:p>
            <a:pPr marL="0" indent="0">
              <a:buNone/>
            </a:pPr>
            <a:r>
              <a:rPr lang="en-GB" dirty="0"/>
              <a:t>• Let's look in a little more detail…</a:t>
            </a:r>
          </a:p>
        </p:txBody>
      </p:sp>
    </p:spTree>
    <p:extLst>
      <p:ext uri="{BB962C8B-B14F-4D97-AF65-F5344CB8AC3E}">
        <p14:creationId xmlns:p14="http://schemas.microsoft.com/office/powerpoint/2010/main" val="1390903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236427-F2D0-A280-1833-4AEEFAEB2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473" y="603315"/>
            <a:ext cx="8993170" cy="553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14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93E65-FF4D-01B5-A64D-7F9DDF15B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0-1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F92D3-DABB-A39F-3EBC-FB32ACC76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Client having made the decision to build finds a consultant (architect, </a:t>
            </a:r>
          </a:p>
          <a:p>
            <a:pPr marL="0" indent="0">
              <a:buNone/>
            </a:pPr>
            <a:r>
              <a:rPr lang="en-GB" dirty="0"/>
              <a:t>QS, or Con Man) to discuss and the full design team is brought </a:t>
            </a:r>
          </a:p>
          <a:p>
            <a:pPr marL="0" indent="0">
              <a:buNone/>
            </a:pPr>
            <a:r>
              <a:rPr lang="en-GB" dirty="0"/>
              <a:t>together.</a:t>
            </a:r>
          </a:p>
          <a:p>
            <a:pPr marL="0" indent="0">
              <a:buNone/>
            </a:pPr>
            <a:r>
              <a:rPr lang="en-GB" dirty="0"/>
              <a:t>• Next stage is for the ‘architect’ to brief the design team on the clients </a:t>
            </a:r>
          </a:p>
          <a:p>
            <a:pPr marL="0" indent="0">
              <a:buNone/>
            </a:pPr>
            <a:r>
              <a:rPr lang="en-GB" dirty="0"/>
              <a:t>requirements. E.g. for the QS does the client have a cost limit?</a:t>
            </a:r>
          </a:p>
          <a:p>
            <a:pPr marL="0" indent="0">
              <a:buNone/>
            </a:pPr>
            <a:r>
              <a:rPr lang="en-GB" dirty="0"/>
              <a:t>• Design information is minimal so cost advise will be minimal. </a:t>
            </a:r>
          </a:p>
          <a:p>
            <a:pPr marL="0" indent="0">
              <a:buNone/>
            </a:pPr>
            <a:r>
              <a:rPr lang="en-GB" dirty="0"/>
              <a:t>Probably based on the NRM1 floor area, functional or elemental.</a:t>
            </a:r>
          </a:p>
          <a:p>
            <a:pPr marL="0" indent="0">
              <a:buNone/>
            </a:pPr>
            <a:r>
              <a:rPr lang="en-GB" dirty="0"/>
              <a:t>• At this stage a final decision will be made on the procurement </a:t>
            </a:r>
          </a:p>
          <a:p>
            <a:pPr marL="0" indent="0">
              <a:buNone/>
            </a:pPr>
            <a:r>
              <a:rPr lang="en-GB" dirty="0"/>
              <a:t>strategy and route to follow.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60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B1356-6274-3E20-B22C-975C0982F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2-3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7691A-2D65-846C-E818-56EE83FD4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Architect develops the design </a:t>
            </a:r>
          </a:p>
          <a:p>
            <a:pPr marL="0" indent="0">
              <a:buNone/>
            </a:pPr>
            <a:r>
              <a:rPr lang="en-GB" dirty="0"/>
              <a:t>• The basis of single stage competitive tendering is based on a detailed </a:t>
            </a:r>
          </a:p>
          <a:p>
            <a:pPr marL="0" indent="0">
              <a:buNone/>
            </a:pPr>
            <a:r>
              <a:rPr lang="en-GB" dirty="0" err="1"/>
              <a:t>BofQ’s</a:t>
            </a:r>
            <a:r>
              <a:rPr lang="en-GB" dirty="0"/>
              <a:t>!!!</a:t>
            </a:r>
          </a:p>
          <a:p>
            <a:pPr marL="0" indent="0">
              <a:buNone/>
            </a:pPr>
            <a:r>
              <a:rPr lang="en-GB" dirty="0"/>
              <a:t>• So, at what stage can this commence, without some form of costly </a:t>
            </a:r>
          </a:p>
          <a:p>
            <a:pPr marL="0" indent="0">
              <a:buNone/>
            </a:pPr>
            <a:r>
              <a:rPr lang="en-GB" dirty="0"/>
              <a:t>remeasurement taking place?</a:t>
            </a:r>
          </a:p>
          <a:p>
            <a:pPr marL="0" indent="0">
              <a:buNone/>
            </a:pPr>
            <a:r>
              <a:rPr lang="en-GB" dirty="0"/>
              <a:t>• A list of suitable tendering contractors (4-6) can be drawn up (email/phone call and then pre-qualification questionnaire) </a:t>
            </a:r>
          </a:p>
          <a:p>
            <a:pPr marL="0" indent="0">
              <a:buNone/>
            </a:pPr>
            <a:r>
              <a:rPr lang="en-GB" dirty="0"/>
              <a:t>• When approached the contractor will need to consider: workload, future </a:t>
            </a:r>
          </a:p>
          <a:p>
            <a:pPr marL="0" indent="0">
              <a:buNone/>
            </a:pPr>
            <a:r>
              <a:rPr lang="en-GB" dirty="0"/>
              <a:t>commitments, market conditions, capital, risk, estimated workload and </a:t>
            </a:r>
          </a:p>
          <a:p>
            <a:pPr marL="0" indent="0">
              <a:buNone/>
            </a:pPr>
            <a:r>
              <a:rPr lang="en-GB" dirty="0"/>
              <a:t>timing or the length of the contract period (i.e. payment of LAD’s)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480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8C773-BBE3-49A9-EE3B-E9AF2F767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NRM1 suggest: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3F9F3-E72D-EA63-29D9-F783CBA3A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• The interested contractors are then sent a formal email with the following:</a:t>
            </a:r>
          </a:p>
          <a:p>
            <a:pPr marL="0" indent="0">
              <a:buNone/>
            </a:pPr>
            <a:r>
              <a:rPr lang="en-GB" dirty="0"/>
              <a:t>	• Name of client, architect and other design team members</a:t>
            </a:r>
          </a:p>
          <a:p>
            <a:pPr marL="0" indent="0">
              <a:buNone/>
            </a:pPr>
            <a:r>
              <a:rPr lang="en-GB" dirty="0"/>
              <a:t>	• Name and type of project</a:t>
            </a:r>
          </a:p>
          <a:p>
            <a:pPr marL="0" indent="0">
              <a:buNone/>
            </a:pPr>
            <a:r>
              <a:rPr lang="en-GB" dirty="0"/>
              <a:t>	• Location</a:t>
            </a:r>
          </a:p>
          <a:p>
            <a:pPr marL="0" indent="0">
              <a:buNone/>
            </a:pPr>
            <a:r>
              <a:rPr lang="en-GB" dirty="0"/>
              <a:t>	• Approximate value</a:t>
            </a:r>
          </a:p>
          <a:p>
            <a:pPr marL="0" indent="0">
              <a:buNone/>
            </a:pPr>
            <a:r>
              <a:rPr lang="en-GB" dirty="0"/>
              <a:t>	• Brief description</a:t>
            </a:r>
          </a:p>
          <a:p>
            <a:pPr marL="0" indent="0">
              <a:buNone/>
            </a:pPr>
            <a:r>
              <a:rPr lang="en-GB" dirty="0"/>
              <a:t>	• Date of tender information and return date (usually 2-4 weeks)</a:t>
            </a:r>
          </a:p>
          <a:p>
            <a:pPr marL="0" indent="0">
              <a:buNone/>
            </a:pPr>
            <a:r>
              <a:rPr lang="en-GB" dirty="0"/>
              <a:t>	• Start date and contract duration</a:t>
            </a:r>
          </a:p>
          <a:p>
            <a:pPr marL="0" indent="0">
              <a:buNone/>
            </a:pPr>
            <a:r>
              <a:rPr lang="en-GB" dirty="0"/>
              <a:t>	• Form of procurement and contract</a:t>
            </a:r>
          </a:p>
          <a:p>
            <a:pPr marL="0" indent="0">
              <a:buNone/>
            </a:pPr>
            <a:r>
              <a:rPr lang="en-GB" dirty="0"/>
              <a:t>	• Any particulars applying to this contract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 - This is still not the competitive stage of single stage tendering!!!</a:t>
            </a:r>
          </a:p>
        </p:txBody>
      </p:sp>
    </p:spTree>
    <p:extLst>
      <p:ext uri="{BB962C8B-B14F-4D97-AF65-F5344CB8AC3E}">
        <p14:creationId xmlns:p14="http://schemas.microsoft.com/office/powerpoint/2010/main" val="1233534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F27E9-3142-D1D8-8F65-383DB5FF4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3 –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9D5AD-6127-E62F-50DA-C93EF2D60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BofQ’s</a:t>
            </a:r>
            <a:r>
              <a:rPr lang="en-GB" dirty="0"/>
              <a:t> finalised</a:t>
            </a:r>
          </a:p>
          <a:p>
            <a:pPr marL="0" indent="0">
              <a:buNone/>
            </a:pPr>
            <a:r>
              <a:rPr lang="en-GB" dirty="0"/>
              <a:t>• Tender package put together (post or electronic transfer)</a:t>
            </a:r>
          </a:p>
          <a:p>
            <a:pPr marL="0" indent="0">
              <a:buNone/>
            </a:pPr>
            <a:r>
              <a:rPr lang="en-GB" dirty="0"/>
              <a:t>	• 2 copies of </a:t>
            </a:r>
            <a:r>
              <a:rPr lang="en-GB" dirty="0" err="1"/>
              <a:t>BofQ’s</a:t>
            </a:r>
            <a:r>
              <a:rPr lang="en-GB" dirty="0"/>
              <a:t> (bound and unbound copy)</a:t>
            </a:r>
          </a:p>
          <a:p>
            <a:pPr marL="0" indent="0">
              <a:buNone/>
            </a:pPr>
            <a:r>
              <a:rPr lang="en-GB" dirty="0"/>
              <a:t>	• Drawings &amp; Specifications and Master Programme</a:t>
            </a:r>
          </a:p>
          <a:p>
            <a:pPr marL="0" indent="0">
              <a:buNone/>
            </a:pPr>
            <a:r>
              <a:rPr lang="en-GB" dirty="0"/>
              <a:t>	• The ‘form of tender’ – statement of tenders final bid</a:t>
            </a:r>
          </a:p>
          <a:p>
            <a:pPr marL="0" indent="0">
              <a:buNone/>
            </a:pPr>
            <a:r>
              <a:rPr lang="en-GB" dirty="0"/>
              <a:t>	• Instructions - in a covering letter/email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Contractor queries will always arise, once agreed the solution 	must be formally communicated with all contractors, so that they 	continue on an equal basis</a:t>
            </a:r>
          </a:p>
        </p:txBody>
      </p:sp>
    </p:spTree>
    <p:extLst>
      <p:ext uri="{BB962C8B-B14F-4D97-AF65-F5344CB8AC3E}">
        <p14:creationId xmlns:p14="http://schemas.microsoft.com/office/powerpoint/2010/main" val="3087944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EAE2-B082-0FA8-F3B3-4E554226B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criteria for Main Contractor selection?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CC1E8-BEC4-7B99-5E6E-F73962BB6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‘forms of tenders’ should be submitted on or before the agreed </a:t>
            </a:r>
          </a:p>
          <a:p>
            <a:pPr marL="0" indent="0">
              <a:buNone/>
            </a:pPr>
            <a:r>
              <a:rPr lang="en-GB" dirty="0"/>
              <a:t>	date. (the 12-noon deadline!!!)</a:t>
            </a:r>
          </a:p>
          <a:p>
            <a:pPr marL="0" indent="0">
              <a:buNone/>
            </a:pPr>
            <a:r>
              <a:rPr lang="en-GB" dirty="0"/>
              <a:t>• In Wales a tender may be rejected at any point until it is formally </a:t>
            </a:r>
          </a:p>
          <a:p>
            <a:pPr marL="0" indent="0">
              <a:buNone/>
            </a:pPr>
            <a:r>
              <a:rPr lang="en-GB" dirty="0"/>
              <a:t>	accepted. (in law this is the Offer &amp; Acceptance)</a:t>
            </a:r>
          </a:p>
          <a:p>
            <a:pPr marL="0" indent="0">
              <a:buNone/>
            </a:pPr>
            <a:r>
              <a:rPr lang="en-GB" dirty="0"/>
              <a:t>• But which one? (See last slide)</a:t>
            </a:r>
          </a:p>
          <a:p>
            <a:pPr marL="0" indent="0">
              <a:buNone/>
            </a:pPr>
            <a:r>
              <a:rPr lang="en-GB" dirty="0"/>
              <a:t>• One contractor is chosen for ‘negotiations’ with another as a reserve.</a:t>
            </a:r>
          </a:p>
          <a:p>
            <a:pPr marL="0" indent="0">
              <a:buNone/>
            </a:pPr>
            <a:r>
              <a:rPr lang="en-GB" dirty="0"/>
              <a:t>• The fully priced </a:t>
            </a:r>
            <a:r>
              <a:rPr lang="en-GB" dirty="0" err="1"/>
              <a:t>BofQ’s</a:t>
            </a:r>
            <a:r>
              <a:rPr lang="en-GB" dirty="0"/>
              <a:t> is requested (48hrs) and checked for errors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449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0A43F84-0499-008F-88D2-BE3291F93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41" y="0"/>
            <a:ext cx="10634204" cy="616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63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BC0659-045A-1BBC-3E13-8A2B93BE8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297"/>
            <a:ext cx="10991654" cy="374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884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723</Words>
  <Application>Microsoft Office PowerPoint</Application>
  <PresentationFormat>Widescreen</PresentationFormat>
  <Paragraphs>74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Session 3</vt:lpstr>
      <vt:lpstr>Last session….</vt:lpstr>
      <vt:lpstr>Traditional Procurement</vt:lpstr>
      <vt:lpstr>PowerPoint Presentation</vt:lpstr>
      <vt:lpstr>Traditional – Single Stage tendering </vt:lpstr>
      <vt:lpstr>PowerPoint Presentation</vt:lpstr>
      <vt:lpstr>Stages 0-1</vt:lpstr>
      <vt:lpstr>Stages 2-3</vt:lpstr>
      <vt:lpstr>NRM1 suggest:</vt:lpstr>
      <vt:lpstr>Stages 3 – 4</vt:lpstr>
      <vt:lpstr>What criteria for Main Contractor selection?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3</dc:title>
  <dc:creator>Steve Tindall</dc:creator>
  <cp:lastModifiedBy>Steve Tindall</cp:lastModifiedBy>
  <cp:revision>1</cp:revision>
  <dcterms:created xsi:type="dcterms:W3CDTF">2023-10-11T09:00:13Z</dcterms:created>
  <dcterms:modified xsi:type="dcterms:W3CDTF">2023-10-11T09:40:55Z</dcterms:modified>
</cp:coreProperties>
</file>