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Lst>
  <p:notesMasterIdLst>
    <p:notesMasterId r:id="rId11"/>
  </p:notesMasterIdLst>
  <p:sldIdLst>
    <p:sldId id="256" r:id="rId5"/>
    <p:sldId id="470" r:id="rId6"/>
    <p:sldId id="388" r:id="rId7"/>
    <p:sldId id="466" r:id="rId8"/>
    <p:sldId id="477" r:id="rId9"/>
    <p:sldId id="4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D5B91C-111D-4D22-9E9D-8D007664537C}" v="796" dt="2020-11-10T11:05:51.491"/>
    <p1510:client id="{3A0442B3-89D8-4D4B-938F-D9AED3C2B0DC}" v="315" dt="2020-11-10T10:47:21.072"/>
    <p1510:client id="{4E4FD35A-6286-47D5-9CAD-7BF64B2CE07E}" v="111" dt="2021-10-31T18:42:44.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7"/>
  </p:normalViewPr>
  <p:slideViewPr>
    <p:cSldViewPr snapToGrid="0">
      <p:cViewPr varScale="1">
        <p:scale>
          <a:sx n="108" d="100"/>
          <a:sy n="108" d="100"/>
        </p:scale>
        <p:origin x="7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15EC8B-40D7-B745-99D2-602F25656CA4}" type="datetimeFigureOut">
              <a:rPr lang="en-US" smtClean="0"/>
              <a:t>10/31/21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3A40F6-697C-9E4F-AB27-864ABA3F9F92}" type="slidenum">
              <a:rPr lang="en-US" smtClean="0"/>
              <a:t>‹#›</a:t>
            </a:fld>
            <a:endParaRPr lang="en-US"/>
          </a:p>
        </p:txBody>
      </p:sp>
    </p:spTree>
    <p:extLst>
      <p:ext uri="{BB962C8B-B14F-4D97-AF65-F5344CB8AC3E}">
        <p14:creationId xmlns:p14="http://schemas.microsoft.com/office/powerpoint/2010/main" val="3566800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FBF07B4E-EE3C-B447-A2DC-E52A0FC59DB4}"/>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DCDF6673-A89C-DD44-9170-AE2A43BBE9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a:t>Nodwch rhain o amgylch a thu fewn yr amlinelliad.</a:t>
            </a:r>
          </a:p>
          <a:p>
            <a:endParaRPr lang="cy-GB" altLang="en-US"/>
          </a:p>
          <a:p>
            <a:r>
              <a:rPr lang="cy-GB" altLang="en-US"/>
              <a:t>Write these within and around the outline.</a:t>
            </a:r>
            <a:endParaRPr lang="en-GB" altLang="en-US"/>
          </a:p>
        </p:txBody>
      </p:sp>
      <p:sp>
        <p:nvSpPr>
          <p:cNvPr id="36867" name="Slide Number Placeholder 3">
            <a:extLst>
              <a:ext uri="{FF2B5EF4-FFF2-40B4-BE49-F238E27FC236}">
                <a16:creationId xmlns:a16="http://schemas.microsoft.com/office/drawing/2014/main" id="{CB7127B2-8507-C946-B190-26CB2C57BB6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9ABED974-C11E-A247-BEF4-4A1F8463E160}" type="slidenum">
              <a:rPr lang="en-GB" altLang="en-US" smtClean="0">
                <a:latin typeface="Comic Sans MS" panose="030F0902030302020204" pitchFamily="66" charset="0"/>
              </a:rPr>
              <a:pPr/>
              <a:t>3</a:t>
            </a:fld>
            <a:endParaRPr lang="en-GB" altLang="en-US">
              <a:latin typeface="Comic Sans MS" panose="030F0902030302020204" pitchFamily="66" charset="0"/>
            </a:endParaRPr>
          </a:p>
        </p:txBody>
      </p:sp>
    </p:spTree>
    <p:extLst>
      <p:ext uri="{BB962C8B-B14F-4D97-AF65-F5344CB8AC3E}">
        <p14:creationId xmlns:p14="http://schemas.microsoft.com/office/powerpoint/2010/main" val="2383164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32336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56222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7826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92259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52548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16813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64829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60543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780770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71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10/31/21</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46703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10/31/21</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8441002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10BBFDB2-548A-4487-BBCA-3346B545A63F}"/>
              </a:ext>
            </a:extLst>
          </p:cNvPr>
          <p:cNvPicPr>
            <a:picLocks noChangeAspect="1"/>
          </p:cNvPicPr>
          <p:nvPr/>
        </p:nvPicPr>
        <p:blipFill rotWithShape="1">
          <a:blip r:embed="rId2"/>
          <a:srcRect t="11477" b="4240"/>
          <a:stretch/>
        </p:blipFill>
        <p:spPr>
          <a:xfrm>
            <a:off x="9" y="-1119"/>
            <a:ext cx="12191982" cy="6859119"/>
          </a:xfrm>
          <a:prstGeom prst="rect">
            <a:avLst/>
          </a:prstGeom>
        </p:spPr>
      </p:pic>
      <p:sp>
        <p:nvSpPr>
          <p:cNvPr id="11" name="Rectangle 10">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307170"/>
            <a:ext cx="12191982" cy="3558767"/>
          </a:xfrm>
          <a:prstGeom prst="rect">
            <a:avLst/>
          </a:prstGeom>
          <a:gradFill>
            <a:gsLst>
              <a:gs pos="89000">
                <a:srgbClr val="000000">
                  <a:alpha val="0"/>
                </a:srgbClr>
              </a:gs>
              <a:gs pos="0">
                <a:schemeClr val="tx1"/>
              </a:gs>
              <a:gs pos="56000">
                <a:srgbClr val="000000">
                  <a:alpha val="26000"/>
                </a:srgbClr>
              </a:gs>
              <a:gs pos="14000">
                <a:srgbClr val="000000">
                  <a:alpha val="37000"/>
                </a:srgbClr>
              </a:gs>
              <a:gs pos="0">
                <a:srgbClr val="000000">
                  <a:alpha val="2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B7194-9E3E-9E4D-B20E-C5818B8F1EB7}"/>
              </a:ext>
            </a:extLst>
          </p:cNvPr>
          <p:cNvSpPr>
            <a:spLocks noGrp="1"/>
          </p:cNvSpPr>
          <p:nvPr>
            <p:ph type="ctrTitle"/>
          </p:nvPr>
        </p:nvSpPr>
        <p:spPr>
          <a:xfrm>
            <a:off x="0" y="1124091"/>
            <a:ext cx="5674767" cy="4390883"/>
          </a:xfrm>
        </p:spPr>
        <p:txBody>
          <a:bodyPr>
            <a:normAutofit/>
          </a:bodyPr>
          <a:lstStyle/>
          <a:p>
            <a:r>
              <a:rPr lang="en-US" sz="4000">
                <a:solidFill>
                  <a:srgbClr val="FFFFFF"/>
                </a:solidFill>
              </a:rPr>
              <a:t>Group Work </a:t>
            </a:r>
            <a:br>
              <a:rPr lang="en-US" sz="4000">
                <a:solidFill>
                  <a:srgbClr val="FFFFFF"/>
                </a:solidFill>
              </a:rPr>
            </a:br>
            <a:br>
              <a:rPr lang="en-US" sz="4000">
                <a:solidFill>
                  <a:srgbClr val="FFFFFF"/>
                </a:solidFill>
              </a:rPr>
            </a:br>
            <a:r>
              <a:rPr lang="en-US" sz="4000">
                <a:solidFill>
                  <a:srgbClr val="FFFFFF"/>
                </a:solidFill>
              </a:rPr>
              <a:t>Discuss Case Studies</a:t>
            </a:r>
            <a:br>
              <a:rPr lang="en-US" sz="4000">
                <a:solidFill>
                  <a:srgbClr val="FFFFFF"/>
                </a:solidFill>
              </a:rPr>
            </a:br>
            <a:r>
              <a:rPr lang="en-US" sz="4000">
                <a:solidFill>
                  <a:srgbClr val="FFFFFF"/>
                </a:solidFill>
              </a:rPr>
              <a:t>and Create a Plan!</a:t>
            </a:r>
            <a:br>
              <a:rPr lang="en-US" sz="4000">
                <a:solidFill>
                  <a:srgbClr val="FFFFFF"/>
                </a:solidFill>
              </a:rPr>
            </a:br>
            <a:r>
              <a:rPr lang="en-US" sz="4000">
                <a:solidFill>
                  <a:srgbClr val="FFFFFF"/>
                </a:solidFill>
              </a:rPr>
              <a:t> </a:t>
            </a:r>
            <a:br>
              <a:rPr lang="en-US" sz="4000">
                <a:solidFill>
                  <a:srgbClr val="FFFFFF"/>
                </a:solidFill>
              </a:rPr>
            </a:br>
            <a:endParaRPr lang="en-US" sz="4000">
              <a:solidFill>
                <a:srgbClr val="FFFFFF"/>
              </a:solidFill>
            </a:endParaRPr>
          </a:p>
        </p:txBody>
      </p:sp>
      <p:sp>
        <p:nvSpPr>
          <p:cNvPr id="3" name="Subtitle 2">
            <a:extLst>
              <a:ext uri="{FF2B5EF4-FFF2-40B4-BE49-F238E27FC236}">
                <a16:creationId xmlns:a16="http://schemas.microsoft.com/office/drawing/2014/main" id="{85E1F8D1-ED93-E245-BCA5-C4D5AA7AA0F6}"/>
              </a:ext>
            </a:extLst>
          </p:cNvPr>
          <p:cNvSpPr>
            <a:spLocks noGrp="1"/>
          </p:cNvSpPr>
          <p:nvPr>
            <p:ph type="subTitle" idx="1"/>
          </p:nvPr>
        </p:nvSpPr>
        <p:spPr>
          <a:xfrm>
            <a:off x="5674767" y="4977738"/>
            <a:ext cx="5909481" cy="811373"/>
          </a:xfrm>
        </p:spPr>
        <p:txBody>
          <a:bodyPr>
            <a:noAutofit/>
          </a:bodyPr>
          <a:lstStyle/>
          <a:p>
            <a:r>
              <a:rPr lang="en-US" sz="4000" b="1">
                <a:solidFill>
                  <a:schemeClr val="tx1"/>
                </a:solidFill>
              </a:rPr>
              <a:t>BMPE5005</a:t>
            </a:r>
          </a:p>
        </p:txBody>
      </p:sp>
    </p:spTree>
    <p:extLst>
      <p:ext uri="{BB962C8B-B14F-4D97-AF65-F5344CB8AC3E}">
        <p14:creationId xmlns:p14="http://schemas.microsoft.com/office/powerpoint/2010/main" val="126750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6B3FBC-7D6C-014F-AF1C-37CB4D04D799}"/>
              </a:ext>
            </a:extLst>
          </p:cNvPr>
          <p:cNvSpPr>
            <a:spLocks noGrp="1"/>
          </p:cNvSpPr>
          <p:nvPr>
            <p:ph sz="half" idx="1"/>
          </p:nvPr>
        </p:nvSpPr>
        <p:spPr>
          <a:xfrm>
            <a:off x="675382" y="475530"/>
            <a:ext cx="4038600" cy="6211019"/>
          </a:xfrm>
        </p:spPr>
        <p:txBody>
          <a:bodyPr vert="horz" lIns="91440" tIns="45720" rIns="91440" bIns="45720" rtlCol="0" anchor="t">
            <a:normAutofit fontScale="77500" lnSpcReduction="20000"/>
          </a:bodyPr>
          <a:lstStyle/>
          <a:p>
            <a:r>
              <a:rPr lang="en-US" sz="2600" b="1" dirty="0"/>
              <a:t>Case Study 1: </a:t>
            </a:r>
            <a:endParaRPr lang="en-US" sz="2600" b="1"/>
          </a:p>
          <a:p>
            <a:pPr marL="0" indent="0">
              <a:buNone/>
            </a:pPr>
            <a:r>
              <a:rPr lang="en-US" sz="2600" dirty="0"/>
              <a:t>A nursery school teacher notices that other children in the class are picking on a child who's very clumsy. The teacher is reluctant to intervene, believing that doing so might cause even greater problems for the child. The teacher has, however, noticed of late that the child has become increasingly withdrawn. </a:t>
            </a:r>
          </a:p>
          <a:p>
            <a:pPr marL="0" indent="0">
              <a:buNone/>
            </a:pPr>
            <a:endParaRPr lang="en-US" sz="2400"/>
          </a:p>
          <a:p>
            <a:pPr marL="0" indent="0">
              <a:buNone/>
            </a:pPr>
            <a:r>
              <a:rPr lang="en-US" sz="2400" b="1" i="1" dirty="0"/>
              <a:t>What should happen next? </a:t>
            </a:r>
          </a:p>
        </p:txBody>
      </p:sp>
      <p:sp>
        <p:nvSpPr>
          <p:cNvPr id="4" name="Content Placeholder 3">
            <a:extLst>
              <a:ext uri="{FF2B5EF4-FFF2-40B4-BE49-F238E27FC236}">
                <a16:creationId xmlns:a16="http://schemas.microsoft.com/office/drawing/2014/main" id="{3BE16C1E-B29A-024D-937F-D882EC96EC4A}"/>
              </a:ext>
            </a:extLst>
          </p:cNvPr>
          <p:cNvSpPr>
            <a:spLocks noGrp="1"/>
          </p:cNvSpPr>
          <p:nvPr>
            <p:ph sz="half" idx="2"/>
          </p:nvPr>
        </p:nvSpPr>
        <p:spPr>
          <a:xfrm>
            <a:off x="6172200" y="332655"/>
            <a:ext cx="4403937" cy="6353893"/>
          </a:xfrm>
        </p:spPr>
        <p:txBody>
          <a:bodyPr vert="horz" lIns="91440" tIns="45720" rIns="91440" bIns="45720" rtlCol="0" anchor="t">
            <a:normAutofit fontScale="77500" lnSpcReduction="20000"/>
          </a:bodyPr>
          <a:lstStyle/>
          <a:p>
            <a:r>
              <a:rPr lang="en-US" sz="2600" b="1" dirty="0"/>
              <a:t>Case Study 2:</a:t>
            </a:r>
          </a:p>
          <a:p>
            <a:pPr marL="0" indent="0">
              <a:buNone/>
            </a:pPr>
            <a:r>
              <a:rPr lang="en-US" sz="2600" dirty="0"/>
              <a:t>A school has given authority for a qualified forest school instructor to run an after-school forest school club for pupils. The instructor prevents a pupil with visual impairment from attending on the basis that the pupil cannot take an active part in the activities and that the instructor has inadequate time for the personal supervision which he/she deems necessary.  </a:t>
            </a:r>
          </a:p>
          <a:p>
            <a:pPr marL="0" indent="0">
              <a:buNone/>
            </a:pPr>
            <a:endParaRPr lang="en-US" sz="2600"/>
          </a:p>
          <a:p>
            <a:pPr marL="0" indent="0">
              <a:buNone/>
            </a:pPr>
            <a:r>
              <a:rPr lang="en-US" sz="2600" b="1" i="1" dirty="0"/>
              <a:t>What should happen next? </a:t>
            </a:r>
          </a:p>
        </p:txBody>
      </p:sp>
    </p:spTree>
    <p:extLst>
      <p:ext uri="{BB962C8B-B14F-4D97-AF65-F5344CB8AC3E}">
        <p14:creationId xmlns:p14="http://schemas.microsoft.com/office/powerpoint/2010/main" val="2643852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48D8C99-0204-CC4A-AE9D-16C89E8B4D24}"/>
              </a:ext>
            </a:extLst>
          </p:cNvPr>
          <p:cNvSpPr>
            <a:spLocks noGrp="1"/>
          </p:cNvSpPr>
          <p:nvPr>
            <p:ph type="title"/>
          </p:nvPr>
        </p:nvSpPr>
        <p:spPr>
          <a:xfrm>
            <a:off x="1981200" y="22200"/>
            <a:ext cx="8229600" cy="1143000"/>
          </a:xfrm>
        </p:spPr>
        <p:txBody>
          <a:bodyPr>
            <a:normAutofit fontScale="90000"/>
          </a:bodyPr>
          <a:lstStyle/>
          <a:p>
            <a:r>
              <a:rPr lang="cy-GB" altLang="en-US" sz="3800"/>
              <a:t>Astudiaeth Achos 1   /   Case Study 1</a:t>
            </a:r>
            <a:endParaRPr lang="en-GB" altLang="en-US" sz="3800"/>
          </a:p>
        </p:txBody>
      </p:sp>
      <p:pic>
        <p:nvPicPr>
          <p:cNvPr id="35842" name="Picture 2">
            <a:extLst>
              <a:ext uri="{FF2B5EF4-FFF2-40B4-BE49-F238E27FC236}">
                <a16:creationId xmlns:a16="http://schemas.microsoft.com/office/drawing/2014/main" id="{B3D7F56D-61FA-A447-BD81-A25A06D7A3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165200"/>
            <a:ext cx="31369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503689C-C07F-4C21-A9CC-8981733D47A2}"/>
              </a:ext>
            </a:extLst>
          </p:cNvPr>
          <p:cNvSpPr txBox="1"/>
          <p:nvPr/>
        </p:nvSpPr>
        <p:spPr>
          <a:xfrm>
            <a:off x="6272799" y="1392747"/>
            <a:ext cx="34789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682988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88263E-4577-7242-8A79-1CB3D8DAE42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165200"/>
            <a:ext cx="31369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1049C076-1EDE-0948-A17A-10C1FD6300A9}"/>
              </a:ext>
            </a:extLst>
          </p:cNvPr>
          <p:cNvSpPr>
            <a:spLocks noGrp="1"/>
          </p:cNvSpPr>
          <p:nvPr>
            <p:ph type="title"/>
          </p:nvPr>
        </p:nvSpPr>
        <p:spPr/>
        <p:txBody>
          <a:bodyPr/>
          <a:lstStyle/>
          <a:p>
            <a:r>
              <a:rPr lang="cy-GB" altLang="en-US" sz="3800"/>
              <a:t>Astudiaeth Achos 2   /   Case Study 2</a:t>
            </a:r>
            <a:endParaRPr lang="en-GB" altLang="en-US" sz="3800"/>
          </a:p>
        </p:txBody>
      </p:sp>
    </p:spTree>
    <p:extLst>
      <p:ext uri="{BB962C8B-B14F-4D97-AF65-F5344CB8AC3E}">
        <p14:creationId xmlns:p14="http://schemas.microsoft.com/office/powerpoint/2010/main" val="2684379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B7451-BB39-5241-BDB9-748336983B80}"/>
              </a:ext>
            </a:extLst>
          </p:cNvPr>
          <p:cNvSpPr>
            <a:spLocks noGrp="1"/>
          </p:cNvSpPr>
          <p:nvPr>
            <p:ph type="title"/>
          </p:nvPr>
        </p:nvSpPr>
        <p:spPr>
          <a:xfrm>
            <a:off x="415037" y="305026"/>
            <a:ext cx="9634011" cy="1325563"/>
          </a:xfrm>
        </p:spPr>
        <p:txBody>
          <a:bodyPr/>
          <a:lstStyle/>
          <a:p>
            <a:r>
              <a:rPr lang="en-US"/>
              <a:t>Inclusive practice in these images? </a:t>
            </a:r>
          </a:p>
        </p:txBody>
      </p:sp>
      <p:pic>
        <p:nvPicPr>
          <p:cNvPr id="5" name="Picture 4">
            <a:extLst>
              <a:ext uri="{FF2B5EF4-FFF2-40B4-BE49-F238E27FC236}">
                <a16:creationId xmlns:a16="http://schemas.microsoft.com/office/drawing/2014/main" id="{F77E29D1-2C10-204F-9E7A-E2DC847EDA65}"/>
              </a:ext>
            </a:extLst>
          </p:cNvPr>
          <p:cNvPicPr>
            <a:picLocks noChangeAspect="1"/>
          </p:cNvPicPr>
          <p:nvPr/>
        </p:nvPicPr>
        <p:blipFill>
          <a:blip r:embed="rId2"/>
          <a:stretch>
            <a:fillRect/>
          </a:stretch>
        </p:blipFill>
        <p:spPr>
          <a:xfrm rot="21011251">
            <a:off x="264193" y="2192363"/>
            <a:ext cx="6909696" cy="3693546"/>
          </a:xfrm>
          <a:prstGeom prst="rect">
            <a:avLst/>
          </a:prstGeom>
        </p:spPr>
      </p:pic>
      <p:pic>
        <p:nvPicPr>
          <p:cNvPr id="6" name="Picture 8" descr="Exploring-the-jungleSmall">
            <a:extLst>
              <a:ext uri="{FF2B5EF4-FFF2-40B4-BE49-F238E27FC236}">
                <a16:creationId xmlns:a16="http://schemas.microsoft.com/office/drawing/2014/main" id="{2903A10C-2E51-8647-9771-3C3C251EEB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063526" y="2859428"/>
            <a:ext cx="4837003" cy="3693546"/>
          </a:xfrm>
          <a:prstGeom prst="rect">
            <a:avLst/>
          </a:prstGeom>
          <a:noFill/>
        </p:spPr>
      </p:pic>
    </p:spTree>
    <p:extLst>
      <p:ext uri="{BB962C8B-B14F-4D97-AF65-F5344CB8AC3E}">
        <p14:creationId xmlns:p14="http://schemas.microsoft.com/office/powerpoint/2010/main" val="841691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56AD3-0565-C64F-A5E1-E5574CE3101A}"/>
              </a:ext>
            </a:extLst>
          </p:cNvPr>
          <p:cNvSpPr>
            <a:spLocks noGrp="1"/>
          </p:cNvSpPr>
          <p:nvPr>
            <p:ph type="title"/>
          </p:nvPr>
        </p:nvSpPr>
        <p:spPr/>
        <p:txBody>
          <a:bodyPr/>
          <a:lstStyle/>
          <a:p>
            <a:r>
              <a:rPr lang="en-US"/>
              <a:t>Feedback from group discussion</a:t>
            </a:r>
          </a:p>
        </p:txBody>
      </p:sp>
      <p:sp>
        <p:nvSpPr>
          <p:cNvPr id="3" name="Content Placeholder 2">
            <a:extLst>
              <a:ext uri="{FF2B5EF4-FFF2-40B4-BE49-F238E27FC236}">
                <a16:creationId xmlns:a16="http://schemas.microsoft.com/office/drawing/2014/main" id="{3AB67810-FF3F-4647-8889-1E0E094104EB}"/>
              </a:ext>
            </a:extLst>
          </p:cNvPr>
          <p:cNvSpPr>
            <a:spLocks noGrp="1"/>
          </p:cNvSpPr>
          <p:nvPr>
            <p:ph sz="half" idx="1"/>
          </p:nvPr>
        </p:nvSpPr>
        <p:spPr>
          <a:xfrm>
            <a:off x="526474" y="1825625"/>
            <a:ext cx="5227432" cy="4351338"/>
          </a:xfrm>
        </p:spPr>
        <p:txBody>
          <a:bodyPr>
            <a:noAutofit/>
          </a:bodyPr>
          <a:lstStyle/>
          <a:p>
            <a:pPr marL="0" indent="0">
              <a:buNone/>
            </a:pPr>
            <a:r>
              <a:rPr lang="en-US" sz="2400" err="1"/>
              <a:t>Rhannu</a:t>
            </a:r>
            <a:r>
              <a:rPr lang="en-US" sz="2400"/>
              <a:t> </a:t>
            </a:r>
            <a:r>
              <a:rPr lang="en-US" sz="2400" err="1"/>
              <a:t>trafodaeth</a:t>
            </a:r>
            <a:r>
              <a:rPr lang="en-US" sz="2400"/>
              <a:t> </a:t>
            </a:r>
            <a:r>
              <a:rPr lang="en-US" sz="2400" err="1"/>
              <a:t>grwp</a:t>
            </a:r>
            <a:endParaRPr lang="en-US" sz="2400"/>
          </a:p>
          <a:p>
            <a:r>
              <a:rPr lang="en-US" sz="2400"/>
              <a:t>Pa </a:t>
            </a:r>
            <a:r>
              <a:rPr lang="en-US" sz="2400" err="1"/>
              <a:t>astudiaeth</a:t>
            </a:r>
            <a:r>
              <a:rPr lang="en-US" sz="2400"/>
              <a:t> </a:t>
            </a:r>
            <a:r>
              <a:rPr lang="en-US" sz="2400" err="1"/>
              <a:t>achos</a:t>
            </a:r>
            <a:r>
              <a:rPr lang="en-US" sz="2400"/>
              <a:t>?</a:t>
            </a:r>
          </a:p>
          <a:p>
            <a:r>
              <a:rPr lang="en-US" sz="2400" err="1"/>
              <a:t>Cynllun</a:t>
            </a:r>
            <a:r>
              <a:rPr lang="en-US" sz="2400"/>
              <a:t> </a:t>
            </a:r>
            <a:r>
              <a:rPr lang="en-US" sz="2400" err="1"/>
              <a:t>gweithredu</a:t>
            </a:r>
            <a:r>
              <a:rPr lang="en-US" sz="2400"/>
              <a:t>?</a:t>
            </a:r>
          </a:p>
          <a:p>
            <a:pPr marL="0" indent="0">
              <a:buNone/>
            </a:pPr>
            <a:r>
              <a:rPr lang="en-US" sz="2400" err="1"/>
              <a:t>Rhannu</a:t>
            </a:r>
            <a:r>
              <a:rPr lang="en-US" sz="2400"/>
              <a:t> </a:t>
            </a:r>
            <a:r>
              <a:rPr lang="en-US" sz="2400" err="1"/>
              <a:t>trafodaeth</a:t>
            </a:r>
            <a:r>
              <a:rPr lang="en-US" sz="2400"/>
              <a:t> </a:t>
            </a:r>
            <a:r>
              <a:rPr lang="en-US" sz="2400" err="1"/>
              <a:t>grwp</a:t>
            </a:r>
            <a:endParaRPr lang="en-US" sz="2400"/>
          </a:p>
          <a:p>
            <a:r>
              <a:rPr lang="en-US" sz="2400"/>
              <a:t>Pa </a:t>
            </a:r>
            <a:r>
              <a:rPr lang="en-US" sz="2400" err="1"/>
              <a:t>lun</a:t>
            </a:r>
            <a:r>
              <a:rPr lang="en-US" sz="2400"/>
              <a:t>?</a:t>
            </a:r>
          </a:p>
          <a:p>
            <a:r>
              <a:rPr lang="en-US" sz="2400"/>
              <a:t>Pa </a:t>
            </a:r>
            <a:r>
              <a:rPr lang="en-US" sz="2400" err="1"/>
              <a:t>agweddau</a:t>
            </a:r>
            <a:r>
              <a:rPr lang="en-US" sz="2400"/>
              <a:t> </a:t>
            </a:r>
            <a:r>
              <a:rPr lang="en-US" sz="2400" err="1"/>
              <a:t>oedd</a:t>
            </a:r>
            <a:r>
              <a:rPr lang="en-US" sz="2400"/>
              <a:t> </a:t>
            </a:r>
            <a:r>
              <a:rPr lang="en-US" sz="2400" err="1"/>
              <a:t>yn</a:t>
            </a:r>
            <a:r>
              <a:rPr lang="en-US" sz="2400"/>
              <a:t> </a:t>
            </a:r>
            <a:r>
              <a:rPr lang="en-US" sz="2400" err="1"/>
              <a:t>gynhwysol</a:t>
            </a:r>
            <a:r>
              <a:rPr lang="en-US" sz="2400"/>
              <a:t>? </a:t>
            </a:r>
          </a:p>
        </p:txBody>
      </p:sp>
      <p:sp>
        <p:nvSpPr>
          <p:cNvPr id="4" name="Content Placeholder 3">
            <a:extLst>
              <a:ext uri="{FF2B5EF4-FFF2-40B4-BE49-F238E27FC236}">
                <a16:creationId xmlns:a16="http://schemas.microsoft.com/office/drawing/2014/main" id="{A16FD96C-96C9-554B-90AC-5DF1A29DBC26}"/>
              </a:ext>
            </a:extLst>
          </p:cNvPr>
          <p:cNvSpPr>
            <a:spLocks noGrp="1"/>
          </p:cNvSpPr>
          <p:nvPr>
            <p:ph sz="half" idx="2"/>
          </p:nvPr>
        </p:nvSpPr>
        <p:spPr>
          <a:xfrm>
            <a:off x="6816079" y="1825625"/>
            <a:ext cx="4849447" cy="3989040"/>
          </a:xfrm>
        </p:spPr>
        <p:txBody>
          <a:bodyPr>
            <a:noAutofit/>
          </a:bodyPr>
          <a:lstStyle/>
          <a:p>
            <a:pPr marL="0" indent="0">
              <a:buNone/>
            </a:pPr>
            <a:r>
              <a:rPr lang="en-US" sz="2400"/>
              <a:t>Share group discussion </a:t>
            </a:r>
          </a:p>
          <a:p>
            <a:r>
              <a:rPr lang="en-US" sz="2400"/>
              <a:t>Which case study? </a:t>
            </a:r>
          </a:p>
          <a:p>
            <a:r>
              <a:rPr lang="en-US" sz="2400"/>
              <a:t>Action plan?</a:t>
            </a:r>
          </a:p>
          <a:p>
            <a:pPr marL="0" indent="0">
              <a:buNone/>
            </a:pPr>
            <a:r>
              <a:rPr lang="en-US" sz="2400"/>
              <a:t>Share group discussion</a:t>
            </a:r>
          </a:p>
          <a:p>
            <a:r>
              <a:rPr lang="en-US" sz="2400"/>
              <a:t>Which image?</a:t>
            </a:r>
          </a:p>
          <a:p>
            <a:r>
              <a:rPr lang="en-US" sz="2400"/>
              <a:t>What aspects were inclusive? </a:t>
            </a:r>
          </a:p>
        </p:txBody>
      </p:sp>
    </p:spTree>
    <p:extLst>
      <p:ext uri="{BB962C8B-B14F-4D97-AF65-F5344CB8AC3E}">
        <p14:creationId xmlns:p14="http://schemas.microsoft.com/office/powerpoint/2010/main" val="1869967633"/>
      </p:ext>
    </p:extLst>
  </p:cSld>
  <p:clrMapOvr>
    <a:masterClrMapping/>
  </p:clrMapOvr>
</p:sld>
</file>

<file path=ppt/theme/theme1.xml><?xml version="1.0" encoding="utf-8"?>
<a:theme xmlns:a="http://schemas.openxmlformats.org/drawingml/2006/main" name="Bohemian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1AAF97-0FEC-4F05-B4CD-7519988D5B3A}">
  <ds:schemaRefs>
    <ds:schemaRef ds:uri="d0c16ae7-32b4-4740-b0a7-dfd26a9ffd5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14610B0-CD67-40AE-A7A0-AC408641538F}">
  <ds:schemaRefs>
    <ds:schemaRef ds:uri="http://schemas.microsoft.com/sharepoint/v3/contenttype/forms"/>
  </ds:schemaRefs>
</ds:datastoreItem>
</file>

<file path=customXml/itemProps3.xml><?xml version="1.0" encoding="utf-8"?>
<ds:datastoreItem xmlns:ds="http://schemas.openxmlformats.org/officeDocument/2006/customXml" ds:itemID="{154A4F55-4728-4F84-A350-FF67F1D968ED}">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241</Words>
  <Application>Microsoft Macintosh PowerPoint</Application>
  <PresentationFormat>Widescreen</PresentationFormat>
  <Paragraphs>30</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Avenir Next LT Pro</vt:lpstr>
      <vt:lpstr>Calibri</vt:lpstr>
      <vt:lpstr>Comic Sans MS</vt:lpstr>
      <vt:lpstr>Modern Love</vt:lpstr>
      <vt:lpstr>BohemianVTI</vt:lpstr>
      <vt:lpstr>Group Work   Discuss Case Studies and Create a Plan!   </vt:lpstr>
      <vt:lpstr>PowerPoint Presentation</vt:lpstr>
      <vt:lpstr>Astudiaeth Achos 1   /   Case Study 1</vt:lpstr>
      <vt:lpstr>Astudiaeth Achos 2   /   Case Study 2</vt:lpstr>
      <vt:lpstr>Inclusive practice in these images? </vt:lpstr>
      <vt:lpstr>Feedback from group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Work   Discuss Case Studies and Create a Plan!   </dc:title>
  <dc:creator>Heddwen Davies</dc:creator>
  <cp:lastModifiedBy>Heddwen Davies</cp:lastModifiedBy>
  <cp:revision>34</cp:revision>
  <dcterms:created xsi:type="dcterms:W3CDTF">2020-11-02T15:50:52Z</dcterms:created>
  <dcterms:modified xsi:type="dcterms:W3CDTF">2021-10-31T18:44:51Z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