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6" r:id="rId3"/>
    <p:sldId id="258" r:id="rId4"/>
    <p:sldId id="264" r:id="rId5"/>
    <p:sldId id="259" r:id="rId6"/>
    <p:sldId id="257" r:id="rId7"/>
    <p:sldId id="269" r:id="rId8"/>
    <p:sldId id="272" r:id="rId9"/>
    <p:sldId id="262" r:id="rId10"/>
    <p:sldId id="274" r:id="rId11"/>
    <p:sldId id="261" r:id="rId12"/>
    <p:sldId id="270" r:id="rId13"/>
    <p:sldId id="260" r:id="rId14"/>
    <p:sldId id="273" r:id="rId15"/>
    <p:sldId id="275" r:id="rId16"/>
    <p:sldId id="265" r:id="rId17"/>
    <p:sldId id="268" r:id="rId18"/>
    <p:sldId id="267"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notesViewPr>
    <p:cSldViewPr snapToGrid="0">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A5467D-5104-4D24-8393-93CF7ABA8B5B}" type="datetimeFigureOut">
              <a:rPr lang="en-GB" smtClean="0"/>
              <a:t>01/01/2019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4792BC-6237-47CE-802E-06C17564D40B}" type="slidenum">
              <a:rPr lang="en-GB" smtClean="0"/>
              <a:t>‹#›</a:t>
            </a:fld>
            <a:endParaRPr lang="en-GB"/>
          </a:p>
        </p:txBody>
      </p:sp>
    </p:spTree>
    <p:extLst>
      <p:ext uri="{BB962C8B-B14F-4D97-AF65-F5344CB8AC3E}">
        <p14:creationId xmlns:p14="http://schemas.microsoft.com/office/powerpoint/2010/main" val="3420354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sociological theory of poverty as relative poverty is based on what the individual considers what is needed in theirs lives to be of importance and not what is essential to live. In developing countries, such as Mozambique, running water &amp; flushing toilets are seen as a luxury yet in the U.K it is a basic need. </a:t>
            </a:r>
          </a:p>
        </p:txBody>
      </p:sp>
      <p:sp>
        <p:nvSpPr>
          <p:cNvPr id="4" name="Slide Number Placeholder 3"/>
          <p:cNvSpPr>
            <a:spLocks noGrp="1"/>
          </p:cNvSpPr>
          <p:nvPr>
            <p:ph type="sldNum" sz="quarter" idx="5"/>
          </p:nvPr>
        </p:nvSpPr>
        <p:spPr/>
        <p:txBody>
          <a:bodyPr/>
          <a:lstStyle/>
          <a:p>
            <a:fld id="{984792BC-6237-47CE-802E-06C17564D40B}" type="slidenum">
              <a:rPr lang="en-GB" smtClean="0"/>
              <a:t>3</a:t>
            </a:fld>
            <a:endParaRPr lang="en-GB"/>
          </a:p>
        </p:txBody>
      </p:sp>
    </p:spTree>
    <p:extLst>
      <p:ext uri="{BB962C8B-B14F-4D97-AF65-F5344CB8AC3E}">
        <p14:creationId xmlns:p14="http://schemas.microsoft.com/office/powerpoint/2010/main" val="3421941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graph showing the % of people in the UK who were living in relative income poverty, household income level in relation to the national average income, 50-60% </a:t>
            </a:r>
            <a:r>
              <a:rPr lang="en-GB" sz="1200" dirty="0"/>
              <a:t>(Giddens and Sutton , p 104 (2017) and as you can see this graph shows that Wales does not have such a high % of people in Relative income poverty as the rest of the UK in 2017. But if people in the community were asked, once explained what Relative poverty was, would they agree with the governments statistics? </a:t>
            </a:r>
            <a:endParaRPr lang="en-GB" dirty="0"/>
          </a:p>
        </p:txBody>
      </p:sp>
      <p:sp>
        <p:nvSpPr>
          <p:cNvPr id="4" name="Slide Number Placeholder 3"/>
          <p:cNvSpPr>
            <a:spLocks noGrp="1"/>
          </p:cNvSpPr>
          <p:nvPr>
            <p:ph type="sldNum" sz="quarter" idx="5"/>
          </p:nvPr>
        </p:nvSpPr>
        <p:spPr/>
        <p:txBody>
          <a:bodyPr/>
          <a:lstStyle/>
          <a:p>
            <a:fld id="{984792BC-6237-47CE-802E-06C17564D40B}" type="slidenum">
              <a:rPr lang="en-GB" smtClean="0"/>
              <a:t>4</a:t>
            </a:fld>
            <a:endParaRPr lang="en-GB"/>
          </a:p>
        </p:txBody>
      </p:sp>
    </p:spTree>
    <p:extLst>
      <p:ext uri="{BB962C8B-B14F-4D97-AF65-F5344CB8AC3E}">
        <p14:creationId xmlns:p14="http://schemas.microsoft.com/office/powerpoint/2010/main" val="3581064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Absolute poverty is not having the basic needs to live: shelter, warmth, food, clothing, access to education. Many governments use a ‘poverty line’ which is based on household income level in relation to the national average income, 50-60%, to identify those that are living in poverty. </a:t>
            </a:r>
            <a:r>
              <a:rPr lang="en-GB" sz="1200" dirty="0"/>
              <a:t>(Giddens A and Sutton P, p 104 (2017)</a:t>
            </a:r>
            <a:endParaRPr lang="en-GB" dirty="0"/>
          </a:p>
        </p:txBody>
      </p:sp>
      <p:sp>
        <p:nvSpPr>
          <p:cNvPr id="4" name="Slide Number Placeholder 3"/>
          <p:cNvSpPr>
            <a:spLocks noGrp="1"/>
          </p:cNvSpPr>
          <p:nvPr>
            <p:ph type="sldNum" sz="quarter" idx="5"/>
          </p:nvPr>
        </p:nvSpPr>
        <p:spPr/>
        <p:txBody>
          <a:bodyPr/>
          <a:lstStyle/>
          <a:p>
            <a:fld id="{984792BC-6237-47CE-802E-06C17564D40B}" type="slidenum">
              <a:rPr lang="en-GB" smtClean="0"/>
              <a:t>5</a:t>
            </a:fld>
            <a:endParaRPr lang="en-GB"/>
          </a:p>
        </p:txBody>
      </p:sp>
    </p:spTree>
    <p:extLst>
      <p:ext uri="{BB962C8B-B14F-4D97-AF65-F5344CB8AC3E}">
        <p14:creationId xmlns:p14="http://schemas.microsoft.com/office/powerpoint/2010/main" val="3621308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Absolute poverty: When you have only the basics to live; Heat/warmth, shelter, food &amp; clothes: Maslow's Hierarchy of needs bottom tear. </a:t>
            </a:r>
          </a:p>
        </p:txBody>
      </p:sp>
      <p:sp>
        <p:nvSpPr>
          <p:cNvPr id="4" name="Slide Number Placeholder 3"/>
          <p:cNvSpPr>
            <a:spLocks noGrp="1"/>
          </p:cNvSpPr>
          <p:nvPr>
            <p:ph type="sldNum" sz="quarter" idx="5"/>
          </p:nvPr>
        </p:nvSpPr>
        <p:spPr/>
        <p:txBody>
          <a:bodyPr/>
          <a:lstStyle/>
          <a:p>
            <a:fld id="{984792BC-6237-47CE-802E-06C17564D40B}" type="slidenum">
              <a:rPr lang="en-GB" smtClean="0"/>
              <a:t>6</a:t>
            </a:fld>
            <a:endParaRPr lang="en-GB"/>
          </a:p>
        </p:txBody>
      </p:sp>
    </p:spTree>
    <p:extLst>
      <p:ext uri="{BB962C8B-B14F-4D97-AF65-F5344CB8AC3E}">
        <p14:creationId xmlns:p14="http://schemas.microsoft.com/office/powerpoint/2010/main" val="2313884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Townsend Poverty is a complex issue, </a:t>
            </a:r>
            <a:r>
              <a:rPr lang="en-GB" dirty="0" err="1"/>
              <a:t>Spicker</a:t>
            </a:r>
            <a:r>
              <a:rPr lang="en-GB" dirty="0"/>
              <a:t> would call this a” wicked problem “it can not be resolved easily. Just when you think that the problem can be resolved, imagine a pin tray (as pictured) you think by giving people free meals when they don’t have food, the problem still exists but instead of the people looking for their own ways to source food they then become reliant on the free meals to feed their families. The problem of not having any food in the cupboard will still be there when they come home. “ you push one pin back in but that pushes another out the other way.</a:t>
            </a:r>
          </a:p>
        </p:txBody>
      </p:sp>
      <p:sp>
        <p:nvSpPr>
          <p:cNvPr id="4" name="Slide Number Placeholder 3"/>
          <p:cNvSpPr>
            <a:spLocks noGrp="1"/>
          </p:cNvSpPr>
          <p:nvPr>
            <p:ph type="sldNum" sz="quarter" idx="5"/>
          </p:nvPr>
        </p:nvSpPr>
        <p:spPr/>
        <p:txBody>
          <a:bodyPr/>
          <a:lstStyle/>
          <a:p>
            <a:fld id="{984792BC-6237-47CE-802E-06C17564D40B}" type="slidenum">
              <a:rPr lang="en-GB" smtClean="0"/>
              <a:t>7</a:t>
            </a:fld>
            <a:endParaRPr lang="en-GB"/>
          </a:p>
        </p:txBody>
      </p:sp>
    </p:spTree>
    <p:extLst>
      <p:ext uri="{BB962C8B-B14F-4D97-AF65-F5344CB8AC3E}">
        <p14:creationId xmlns:p14="http://schemas.microsoft.com/office/powerpoint/2010/main" val="1677491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 good example of the Welsh Government putting policy to practice is Flying Start, it targets the most disadvantaged areas in Wales. Targeted to areas according to measures of relative disadvantage including the Welsh Index of Multiple Deprivation (WIMD), free school meals and the proportions of children aged under 4 years living in households in receipt of income related benefits. (Welsh Government 2018)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984792BC-6237-47CE-802E-06C17564D40B}" type="slidenum">
              <a:rPr lang="en-GB" smtClean="0"/>
              <a:t>9</a:t>
            </a:fld>
            <a:endParaRPr lang="en-GB"/>
          </a:p>
        </p:txBody>
      </p:sp>
    </p:spTree>
    <p:extLst>
      <p:ext uri="{BB962C8B-B14F-4D97-AF65-F5344CB8AC3E}">
        <p14:creationId xmlns:p14="http://schemas.microsoft.com/office/powerpoint/2010/main" val="3159418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support is only given in these areas that have met the criteria for the scheme. What about the low income areas that are slightly above the criteria?? Ceredigion is the biggest county in Wales yet few areas get a=this help.</a:t>
            </a:r>
          </a:p>
        </p:txBody>
      </p:sp>
      <p:sp>
        <p:nvSpPr>
          <p:cNvPr id="4" name="Slide Number Placeholder 3"/>
          <p:cNvSpPr>
            <a:spLocks noGrp="1"/>
          </p:cNvSpPr>
          <p:nvPr>
            <p:ph type="sldNum" sz="quarter" idx="5"/>
          </p:nvPr>
        </p:nvSpPr>
        <p:spPr/>
        <p:txBody>
          <a:bodyPr/>
          <a:lstStyle/>
          <a:p>
            <a:fld id="{984792BC-6237-47CE-802E-06C17564D40B}" type="slidenum">
              <a:rPr lang="en-GB" smtClean="0"/>
              <a:t>10</a:t>
            </a:fld>
            <a:endParaRPr lang="en-GB"/>
          </a:p>
        </p:txBody>
      </p:sp>
    </p:spTree>
    <p:extLst>
      <p:ext uri="{BB962C8B-B14F-4D97-AF65-F5344CB8AC3E}">
        <p14:creationId xmlns:p14="http://schemas.microsoft.com/office/powerpoint/2010/main" val="3308097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link for the Welsh Governments Welsh Index of Multiple Deprivation interactive map 2016-2017. This map shows the levels that the Welsh Government say are deprived. The index is collated every 5 years, the above information was collated in 2014 published 2016-17. The bottom link is to the guide as to how to analyse the information on deprivation. I would like to show more in-depth information on my local area, Llanarth, which is the catchment for the flying start scheme.</a:t>
            </a:r>
          </a:p>
        </p:txBody>
      </p:sp>
      <p:sp>
        <p:nvSpPr>
          <p:cNvPr id="4" name="Slide Number Placeholder 3"/>
          <p:cNvSpPr>
            <a:spLocks noGrp="1"/>
          </p:cNvSpPr>
          <p:nvPr>
            <p:ph type="sldNum" sz="quarter" idx="5"/>
          </p:nvPr>
        </p:nvSpPr>
        <p:spPr/>
        <p:txBody>
          <a:bodyPr/>
          <a:lstStyle/>
          <a:p>
            <a:fld id="{984792BC-6237-47CE-802E-06C17564D40B}" type="slidenum">
              <a:rPr lang="en-GB" smtClean="0"/>
              <a:t>11</a:t>
            </a:fld>
            <a:endParaRPr lang="en-GB"/>
          </a:p>
        </p:txBody>
      </p:sp>
    </p:spTree>
    <p:extLst>
      <p:ext uri="{BB962C8B-B14F-4D97-AF65-F5344CB8AC3E}">
        <p14:creationId xmlns:p14="http://schemas.microsoft.com/office/powerpoint/2010/main" val="2562369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Living Wage Foundation the figure the government have decided is appropriate has not been calculated: Here is the web site: https://www.livingwage.org.uk/what-real-living-wage : So according to the Living Wage foundation there is a higher proportion of people living in relative poverty than is recorded by the Welsh Government. </a:t>
            </a:r>
          </a:p>
        </p:txBody>
      </p:sp>
      <p:sp>
        <p:nvSpPr>
          <p:cNvPr id="4" name="Slide Number Placeholder 3"/>
          <p:cNvSpPr>
            <a:spLocks noGrp="1"/>
          </p:cNvSpPr>
          <p:nvPr>
            <p:ph type="sldNum" sz="quarter" idx="5"/>
          </p:nvPr>
        </p:nvSpPr>
        <p:spPr/>
        <p:txBody>
          <a:bodyPr/>
          <a:lstStyle/>
          <a:p>
            <a:fld id="{984792BC-6237-47CE-802E-06C17564D40B}" type="slidenum">
              <a:rPr lang="en-GB" smtClean="0"/>
              <a:t>12</a:t>
            </a:fld>
            <a:endParaRPr lang="en-GB"/>
          </a:p>
        </p:txBody>
      </p:sp>
    </p:spTree>
    <p:extLst>
      <p:ext uri="{BB962C8B-B14F-4D97-AF65-F5344CB8AC3E}">
        <p14:creationId xmlns:p14="http://schemas.microsoft.com/office/powerpoint/2010/main" val="1550496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Joseph Rowntree Foundation the above table is a true representation of the weekly income of working families in Wales in 2015/16.</a:t>
            </a:r>
          </a:p>
        </p:txBody>
      </p:sp>
      <p:sp>
        <p:nvSpPr>
          <p:cNvPr id="4" name="Slide Number Placeholder 3"/>
          <p:cNvSpPr>
            <a:spLocks noGrp="1"/>
          </p:cNvSpPr>
          <p:nvPr>
            <p:ph type="sldNum" sz="quarter" idx="5"/>
          </p:nvPr>
        </p:nvSpPr>
        <p:spPr/>
        <p:txBody>
          <a:bodyPr/>
          <a:lstStyle/>
          <a:p>
            <a:fld id="{984792BC-6237-47CE-802E-06C17564D40B}" type="slidenum">
              <a:rPr lang="en-GB" smtClean="0"/>
              <a:t>13</a:t>
            </a:fld>
            <a:endParaRPr lang="en-GB"/>
          </a:p>
        </p:txBody>
      </p:sp>
    </p:spTree>
    <p:extLst>
      <p:ext uri="{BB962C8B-B14F-4D97-AF65-F5344CB8AC3E}">
        <p14:creationId xmlns:p14="http://schemas.microsoft.com/office/powerpoint/2010/main" val="45181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quick fix to the poverty that is in the UK but according to The Joseph Rowntree Foundations with the right strategy, taking ownership by each county/ country starting at the bottom and supporting people poverty could be solved. There is a lot more </a:t>
            </a:r>
            <a:r>
              <a:rPr lang="en-GB" dirty="0" err="1"/>
              <a:t>indepth</a:t>
            </a:r>
            <a:r>
              <a:rPr lang="en-GB" dirty="0"/>
              <a:t> information available on this report, We can solve poverty, on the link in my references. </a:t>
            </a:r>
          </a:p>
        </p:txBody>
      </p:sp>
      <p:sp>
        <p:nvSpPr>
          <p:cNvPr id="4" name="Slide Number Placeholder 3"/>
          <p:cNvSpPr>
            <a:spLocks noGrp="1"/>
          </p:cNvSpPr>
          <p:nvPr>
            <p:ph type="sldNum" sz="quarter" idx="5"/>
          </p:nvPr>
        </p:nvSpPr>
        <p:spPr/>
        <p:txBody>
          <a:bodyPr/>
          <a:lstStyle/>
          <a:p>
            <a:fld id="{984792BC-6237-47CE-802E-06C17564D40B}" type="slidenum">
              <a:rPr lang="en-GB" smtClean="0"/>
              <a:t>14</a:t>
            </a:fld>
            <a:endParaRPr lang="en-GB"/>
          </a:p>
        </p:txBody>
      </p:sp>
    </p:spTree>
    <p:extLst>
      <p:ext uri="{BB962C8B-B14F-4D97-AF65-F5344CB8AC3E}">
        <p14:creationId xmlns:p14="http://schemas.microsoft.com/office/powerpoint/2010/main" val="1543809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report also shows:</a:t>
            </a:r>
          </a:p>
          <a:p>
            <a:r>
              <a:rPr lang="en-GB" sz="1200" b="0" i="0" u="none" strike="noStrike" kern="1200" dirty="0">
                <a:solidFill>
                  <a:schemeClr val="tx1"/>
                </a:solidFill>
                <a:effectLst/>
                <a:latin typeface="+mn-lt"/>
                <a:ea typeface="+mn-ea"/>
                <a:cs typeface="+mn-cs"/>
              </a:rPr>
              <a:t>relative child poverty in Wales will increase substantially – by 50,000 children (or 8 percentage points) by 2021/22 as a result of the tax and welfare reforms analysed</a:t>
            </a:r>
          </a:p>
          <a:p>
            <a:r>
              <a:rPr lang="en-GB" sz="1200" b="0" i="0" u="none" strike="noStrike" kern="1200" dirty="0">
                <a:solidFill>
                  <a:schemeClr val="tx1"/>
                </a:solidFill>
                <a:effectLst/>
                <a:latin typeface="+mn-lt"/>
                <a:ea typeface="+mn-ea"/>
                <a:cs typeface="+mn-cs"/>
              </a:rPr>
              <a:t>large families will be particularly hard hit by the reforms with those families that have three or more children losing around £5,600 a year</a:t>
            </a:r>
          </a:p>
          <a:p>
            <a:r>
              <a:rPr lang="en-GB" sz="1200" b="0" i="0" u="none" strike="noStrike" kern="1200" dirty="0">
                <a:solidFill>
                  <a:schemeClr val="tx1"/>
                </a:solidFill>
                <a:effectLst/>
                <a:latin typeface="+mn-lt"/>
                <a:ea typeface="+mn-ea"/>
                <a:cs typeface="+mn-cs"/>
              </a:rPr>
              <a:t>the child poverty rate for those in lone parent households in Great Britain is forecast to increase from 37% to over 62%, with lone parents losing an average of £5,250 a year, almost one-fifth of their annual income. </a:t>
            </a:r>
          </a:p>
          <a:p>
            <a:endParaRPr lang="en-GB" dirty="0"/>
          </a:p>
        </p:txBody>
      </p:sp>
      <p:sp>
        <p:nvSpPr>
          <p:cNvPr id="4" name="Slide Number Placeholder 3"/>
          <p:cNvSpPr>
            <a:spLocks noGrp="1"/>
          </p:cNvSpPr>
          <p:nvPr>
            <p:ph type="sldNum" sz="quarter" idx="5"/>
          </p:nvPr>
        </p:nvSpPr>
        <p:spPr/>
        <p:txBody>
          <a:bodyPr/>
          <a:lstStyle/>
          <a:p>
            <a:fld id="{984792BC-6237-47CE-802E-06C17564D40B}" type="slidenum">
              <a:rPr lang="en-GB" smtClean="0"/>
              <a:t>15</a:t>
            </a:fld>
            <a:endParaRPr lang="en-GB"/>
          </a:p>
        </p:txBody>
      </p:sp>
    </p:spTree>
    <p:extLst>
      <p:ext uri="{BB962C8B-B14F-4D97-AF65-F5344CB8AC3E}">
        <p14:creationId xmlns:p14="http://schemas.microsoft.com/office/powerpoint/2010/main" val="1319927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1A579-D5FE-413E-8FC7-9AD472910F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6F1154-07D5-473E-B1FD-3EB5F29759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7BD3C3-16D8-48C1-A620-25803514EA55}"/>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5" name="Footer Placeholder 4">
            <a:extLst>
              <a:ext uri="{FF2B5EF4-FFF2-40B4-BE49-F238E27FC236}">
                <a16:creationId xmlns:a16="http://schemas.microsoft.com/office/drawing/2014/main" id="{CF4D959B-8EC4-4153-A481-8D025CE3E8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C2CA7C-4C71-4E9C-9C95-0E1ABD44E6F4}"/>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1483443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F68A1-7876-445E-9391-47FD80F42F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2AAA87-8AFD-4C0A-A447-BC6FD36CF62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67913-6F16-4AFE-B28A-D7F40EF67EBF}"/>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5" name="Footer Placeholder 4">
            <a:extLst>
              <a:ext uri="{FF2B5EF4-FFF2-40B4-BE49-F238E27FC236}">
                <a16:creationId xmlns:a16="http://schemas.microsoft.com/office/drawing/2014/main" id="{666E71AB-B1A8-4735-A96D-EF92E5D7A1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31738-5B51-4960-8DDF-7867CF68D735}"/>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2315921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E67B-F040-4CD3-B910-2A88330692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504651-4792-45F4-B028-E2DC78F0B4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5B16DBC-AC94-461D-B398-FD8120B96C2D}"/>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5" name="Footer Placeholder 4">
            <a:extLst>
              <a:ext uri="{FF2B5EF4-FFF2-40B4-BE49-F238E27FC236}">
                <a16:creationId xmlns:a16="http://schemas.microsoft.com/office/drawing/2014/main" id="{2A82D154-E646-4EE7-82DD-8142761B8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6CACAA-5ED6-4912-861E-27330713693B}"/>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3860839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3965-C842-4052-8B10-4740C6EA91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6869F5-0145-4E1D-BD86-975BE4C3F95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8D0512-C616-4C72-B483-3665ECE3595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F68833-954D-4DFE-BFD7-9DCCFE8AF0A3}"/>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6" name="Footer Placeholder 5">
            <a:extLst>
              <a:ext uri="{FF2B5EF4-FFF2-40B4-BE49-F238E27FC236}">
                <a16:creationId xmlns:a16="http://schemas.microsoft.com/office/drawing/2014/main" id="{BA751DAB-6B8C-42D8-B810-35F4879CE8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DFC773-A06E-4208-AD10-48606DF7F008}"/>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1098562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83D36-59EF-479A-B430-3524669D7A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47FD71-EC3F-4377-B91B-A6F77CF305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77A6204-4AB3-4D42-BF67-AC747AF95B8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78F85E-1897-4C28-A601-00E413B3B9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A2B8E77-6A09-4182-AED3-954A4A0403B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28A965-F14A-4E16-A324-CEA35B287C0A}"/>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8" name="Footer Placeholder 7">
            <a:extLst>
              <a:ext uri="{FF2B5EF4-FFF2-40B4-BE49-F238E27FC236}">
                <a16:creationId xmlns:a16="http://schemas.microsoft.com/office/drawing/2014/main" id="{4DB92BF8-7722-4829-90E8-4736095BFB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6A1F5A-AE2D-4423-BF41-E954E7332E31}"/>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1780244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AFFBC-33B0-4787-BB01-5CBD26E53B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7A9129-6BE7-406E-9A5D-A545AB31220E}"/>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4" name="Footer Placeholder 3">
            <a:extLst>
              <a:ext uri="{FF2B5EF4-FFF2-40B4-BE49-F238E27FC236}">
                <a16:creationId xmlns:a16="http://schemas.microsoft.com/office/drawing/2014/main" id="{2B69038B-44E8-440A-9C77-260BBA9458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79EB95-74AE-4B92-B538-0295C0D6B884}"/>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4255867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91283E-EBBE-40C2-B20B-0D134625FF7C}"/>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3" name="Footer Placeholder 2">
            <a:extLst>
              <a:ext uri="{FF2B5EF4-FFF2-40B4-BE49-F238E27FC236}">
                <a16:creationId xmlns:a16="http://schemas.microsoft.com/office/drawing/2014/main" id="{946734EC-C1F0-453B-A295-A0E705366E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38B398-83A0-4BC9-AF75-D18572E4B8DC}"/>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1150242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C10BE-9FA5-446D-82E3-7BBE48B1C4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25E258-4212-41A2-9AD8-37D6EACEB9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536F02-947E-4E42-8998-6EFD93C479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5834577-7D51-4713-B1B8-0E68B647DF42}"/>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6" name="Footer Placeholder 5">
            <a:extLst>
              <a:ext uri="{FF2B5EF4-FFF2-40B4-BE49-F238E27FC236}">
                <a16:creationId xmlns:a16="http://schemas.microsoft.com/office/drawing/2014/main" id="{FC283ACD-ACD8-4D70-A68A-D070E43B3A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F4CFB4-C32E-4564-86EC-EF563F2C6A94}"/>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1375545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19037-F20A-4E4C-82CD-D8FE4F5F7D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10785B-70C8-4E0A-9219-A500905170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AAB0C5-AC93-47F1-BE26-B5C3FB6C9E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851EEA9-3B5F-42C3-A3FF-A97DA5CF5251}"/>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6" name="Footer Placeholder 5">
            <a:extLst>
              <a:ext uri="{FF2B5EF4-FFF2-40B4-BE49-F238E27FC236}">
                <a16:creationId xmlns:a16="http://schemas.microsoft.com/office/drawing/2014/main" id="{68CE3691-9CAA-441F-A9FF-520CFF2CC4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078679-E191-4336-B2D4-3B194F662CA3}"/>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1793921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43E1-AE65-4D52-A2EB-558E9DCB50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13A83F-89DD-4AF6-9E41-B94EC97B0B5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E65B84-2D12-4E0D-96E4-7F2728D1F4D1}"/>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5" name="Footer Placeholder 4">
            <a:extLst>
              <a:ext uri="{FF2B5EF4-FFF2-40B4-BE49-F238E27FC236}">
                <a16:creationId xmlns:a16="http://schemas.microsoft.com/office/drawing/2014/main" id="{4941112A-08D9-4B89-95D6-3B3B9AF6F8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A7120F-240C-4F1A-864B-01A551CA3BAF}"/>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2339207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DA0E87-7DE6-4558-8919-05184A6D8E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22A926-D840-4F3E-91EE-0E3EAE887A7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904EB-7209-4F64-A9C3-F7ABAAEA6AA4}"/>
              </a:ext>
            </a:extLst>
          </p:cNvPr>
          <p:cNvSpPr>
            <a:spLocks noGrp="1"/>
          </p:cNvSpPr>
          <p:nvPr>
            <p:ph type="dt" sz="half" idx="10"/>
          </p:nvPr>
        </p:nvSpPr>
        <p:spPr/>
        <p:txBody>
          <a:bodyPr/>
          <a:lstStyle/>
          <a:p>
            <a:fld id="{865B3E14-7B4E-49AE-BB86-7EC54A2E6767}" type="datetimeFigureOut">
              <a:rPr lang="en-GB" smtClean="0"/>
              <a:t>01/01/2019</a:t>
            </a:fld>
            <a:endParaRPr lang="en-GB"/>
          </a:p>
        </p:txBody>
      </p:sp>
      <p:sp>
        <p:nvSpPr>
          <p:cNvPr id="5" name="Footer Placeholder 4">
            <a:extLst>
              <a:ext uri="{FF2B5EF4-FFF2-40B4-BE49-F238E27FC236}">
                <a16:creationId xmlns:a16="http://schemas.microsoft.com/office/drawing/2014/main" id="{DE61D3D2-910E-4091-BF81-622953F013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E2CDB7-4E74-40A3-A90B-C87928910D2C}"/>
              </a:ext>
            </a:extLst>
          </p:cNvPr>
          <p:cNvSpPr>
            <a:spLocks noGrp="1"/>
          </p:cNvSpPr>
          <p:nvPr>
            <p:ph type="sldNum" sz="quarter" idx="12"/>
          </p:nvPr>
        </p:nvSpPr>
        <p:spPr/>
        <p:txBody>
          <a:bodyPr/>
          <a:lstStyle/>
          <a:p>
            <a:fld id="{CCD35ABF-F219-4F2E-A582-6B0375AFCCA2}" type="slidenum">
              <a:rPr lang="en-GB" smtClean="0"/>
              <a:t>‹#›</a:t>
            </a:fld>
            <a:endParaRPr lang="en-GB"/>
          </a:p>
        </p:txBody>
      </p:sp>
    </p:spTree>
    <p:extLst>
      <p:ext uri="{BB962C8B-B14F-4D97-AF65-F5344CB8AC3E}">
        <p14:creationId xmlns:p14="http://schemas.microsoft.com/office/powerpoint/2010/main" val="287325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9F707A-ADB4-44D3-891C-F8CDE205AA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311233-0698-47C8-B159-44F7DCA1A8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818B65-AD01-40CC-9112-B58DCCAE29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5B3E14-7B4E-49AE-BB86-7EC54A2E6767}" type="datetimeFigureOut">
              <a:rPr lang="en-GB" smtClean="0"/>
              <a:t>01/01/2019</a:t>
            </a:fld>
            <a:endParaRPr lang="en-GB"/>
          </a:p>
        </p:txBody>
      </p:sp>
      <p:sp>
        <p:nvSpPr>
          <p:cNvPr id="5" name="Footer Placeholder 4">
            <a:extLst>
              <a:ext uri="{FF2B5EF4-FFF2-40B4-BE49-F238E27FC236}">
                <a16:creationId xmlns:a16="http://schemas.microsoft.com/office/drawing/2014/main" id="{E240DB03-5518-468E-A86E-58DBC8E4B4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3ED3F5-D02C-434D-B98B-B037EC5CEC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D35ABF-F219-4F2E-A582-6B0375AFCCA2}" type="slidenum">
              <a:rPr lang="en-GB" smtClean="0"/>
              <a:t>‹#›</a:t>
            </a:fld>
            <a:endParaRPr lang="en-GB"/>
          </a:p>
        </p:txBody>
      </p:sp>
    </p:spTree>
    <p:extLst>
      <p:ext uri="{BB962C8B-B14F-4D97-AF65-F5344CB8AC3E}">
        <p14:creationId xmlns:p14="http://schemas.microsoft.com/office/powerpoint/2010/main" val="3003475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DsLCEoZbfAhUh4YUKHXwAAR0QjRx6BAgBEAQ&amp;url=http://fis.ceredigion.gov.uk/wp-content/uploads/2013/07/Flying-Start-CIS-website2013.pdf&amp;psig=AOvVaw21XnciSjmxqHjdTIuHo4SX&amp;ust=154456550065492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DsLCEoZbfAhUh4YUKHXwAAR0QjRx6BAgBEAQ&amp;url=http://fis.ceredigion.gov.uk/wp-content/uploads/2013/07/Flying-Start-CIS-website2013.pdf&amp;psig=AOvVaw21XnciSjmxqHjdTIuHo4SX&amp;ust=1544565500654927"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hyperlink" Target="https://jamestrimble.github.io/imdmaps/wimd2014/"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gov.wales/docs/statistics/2015/150812-wimd-2014-guide-analysing-deprivation-rural-areas-revised-en.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newsroom/people-and-communities/2018/we-cannot-allow-damaging-uk-government-policies-to-plunge-more-welsh-children-into-poverty/?lang=en"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16.xml.rels><?xml version="1.0" encoding="UTF-8" standalone="yes"?>
<Relationships xmlns="http://schemas.openxmlformats.org/package/2006/relationships"><Relationship Id="rId3" Type="http://schemas.openxmlformats.org/officeDocument/2006/relationships/hyperlink" Target="https://gov.wales/newsroom/people-and-communities/2018/we-cannot-allow-damaging-uk-government-policies-to-plunge-more-welsh-children-into-poverty/?lang=en" TargetMode="External"/><Relationship Id="rId2" Type="http://schemas.openxmlformats.org/officeDocument/2006/relationships/hyperlink" Target="https://researchbriefings.files.parliament.uk/documents/SN07096/SN07096.pdf" TargetMode="External"/><Relationship Id="rId1" Type="http://schemas.openxmlformats.org/officeDocument/2006/relationships/slideLayout" Target="../slideLayouts/slideLayout2.xml"/><Relationship Id="rId6" Type="http://schemas.openxmlformats.org/officeDocument/2006/relationships/hyperlink" Target="https://www.jrf.org.uk/report/we-can-solve-poverty-uk" TargetMode="External"/><Relationship Id="rId5" Type="http://schemas.openxmlformats.org/officeDocument/2006/relationships/hyperlink" Target="https://www.jrf.org.uk/report/uk-poverty-2017?gclid=CjwKCAiA0ajgBRA4EiwA9gFOR-78-RC69rZHeOHmTs5pRssJCi0-TSe1CeVpUHj4cR5njCNUC0QmYBoCs9EQAvD_BwE" TargetMode="External"/><Relationship Id="rId4" Type="http://schemas.openxmlformats.org/officeDocument/2006/relationships/hyperlink" Target="https://jamestrimble.github.io/imdmaps/wimd2014/"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gov.wales/docs/statistics/2015/150812-wimd-2014-guide-analysing-deprivation-rural-areas-revised-en.pdf" TargetMode="External"/><Relationship Id="rId2" Type="http://schemas.openxmlformats.org/officeDocument/2006/relationships/hyperlink" Target="https://gov.wales/topics/people-and-communities/tackling-poverty/?lang=en" TargetMode="External"/><Relationship Id="rId1" Type="http://schemas.openxmlformats.org/officeDocument/2006/relationships/slideLayout" Target="../slideLayouts/slideLayout7.xml"/><Relationship Id="rId5" Type="http://schemas.openxmlformats.org/officeDocument/2006/relationships/hyperlink" Target="https://gov.wales/docs/statistics/2018/180718-flying-start-summary-statistics-2017-18-en.pdf" TargetMode="External"/><Relationship Id="rId4" Type="http://schemas.openxmlformats.org/officeDocument/2006/relationships/hyperlink" Target="https://www.rs21.org.uk/2014/12/02/poverty-in-the-uk-joseph-rowntree-foundation-report/"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google.com/url?sa=i&amp;rct=j&amp;q=&amp;esrc=s&amp;source=imgres&amp;cd=&amp;cad=rja&amp;uact=8&amp;ved=2ahUKEwio6qqDi4vfAhUDSxoKHUt9CNAQjhx6BAgBEAM&amp;url=https://www.simplypsychology.org/maslow.html&amp;psig=AOvVaw3cRj9cbDd7dFFGL9BRbUYw&amp;ust=1544181638617737"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A1E12E-893D-421B-8930-8775005EC450}"/>
              </a:ext>
            </a:extLst>
          </p:cNvPr>
          <p:cNvSpPr>
            <a:spLocks noGrp="1"/>
          </p:cNvSpPr>
          <p:nvPr>
            <p:ph type="subTitle" idx="1"/>
          </p:nvPr>
        </p:nvSpPr>
        <p:spPr>
          <a:xfrm>
            <a:off x="527714" y="4748449"/>
            <a:ext cx="9144000" cy="1655762"/>
          </a:xfrm>
        </p:spPr>
        <p:txBody>
          <a:bodyPr>
            <a:normAutofit lnSpcReduction="10000"/>
          </a:bodyPr>
          <a:lstStyle/>
          <a:p>
            <a:pPr algn="l"/>
            <a:r>
              <a:rPr lang="en-GB" dirty="0"/>
              <a:t>By Toni Simlett </a:t>
            </a:r>
          </a:p>
          <a:p>
            <a:pPr algn="l"/>
            <a:r>
              <a:rPr lang="en-GB" dirty="0"/>
              <a:t>1807466</a:t>
            </a:r>
          </a:p>
          <a:p>
            <a:pPr algn="l"/>
            <a:r>
              <a:rPr lang="en-GB" dirty="0"/>
              <a:t>SJS14012 Assignment 2</a:t>
            </a:r>
          </a:p>
          <a:p>
            <a:pPr algn="l"/>
            <a:r>
              <a:rPr lang="en-GB" dirty="0"/>
              <a:t>Key Concepts in Social Policy</a:t>
            </a:r>
          </a:p>
        </p:txBody>
      </p:sp>
      <p:sp>
        <p:nvSpPr>
          <p:cNvPr id="6" name="Rectangle 5">
            <a:extLst>
              <a:ext uri="{FF2B5EF4-FFF2-40B4-BE49-F238E27FC236}">
                <a16:creationId xmlns:a16="http://schemas.microsoft.com/office/drawing/2014/main" id="{8DC5FA81-4CB4-4BE1-A2BA-7F1B4A377CD8}"/>
              </a:ext>
            </a:extLst>
          </p:cNvPr>
          <p:cNvSpPr/>
          <p:nvPr/>
        </p:nvSpPr>
        <p:spPr>
          <a:xfrm>
            <a:off x="1716259" y="453788"/>
            <a:ext cx="9411286" cy="2862322"/>
          </a:xfrm>
          <a:prstGeom prst="rect">
            <a:avLst/>
          </a:prstGeom>
          <a:noFill/>
        </p:spPr>
        <p:txBody>
          <a:bodyPr wrap="square" lIns="91440" tIns="45720" rIns="91440" bIns="45720">
            <a:spAutoFit/>
          </a:bodyPr>
          <a:lstStyle/>
          <a:p>
            <a:pPr algn="ctr"/>
            <a:r>
              <a:rPr lang="en-GB" sz="6000" b="1" u="sng" cap="none" spc="0" dirty="0">
                <a:ln w="13462">
                  <a:solidFill>
                    <a:schemeClr val="bg1"/>
                  </a:solidFill>
                  <a:prstDash val="solid"/>
                </a:ln>
                <a:solidFill>
                  <a:schemeClr val="tx1">
                    <a:lumMod val="85000"/>
                    <a:lumOff val="15000"/>
                  </a:schemeClr>
                </a:solidFill>
              </a:rPr>
              <a:t>The Concept of Poverty, referring to</a:t>
            </a:r>
          </a:p>
          <a:p>
            <a:pPr algn="ctr"/>
            <a:r>
              <a:rPr lang="en-GB" sz="6000" b="1" u="sng" cap="none" spc="0" dirty="0">
                <a:ln w="13462">
                  <a:solidFill>
                    <a:schemeClr val="bg1"/>
                  </a:solidFill>
                  <a:prstDash val="solid"/>
                </a:ln>
                <a:solidFill>
                  <a:schemeClr val="tx1">
                    <a:lumMod val="85000"/>
                    <a:lumOff val="15000"/>
                  </a:schemeClr>
                </a:solidFill>
              </a:rPr>
              <a:t> theory, policy and practice</a:t>
            </a:r>
          </a:p>
        </p:txBody>
      </p:sp>
    </p:spTree>
    <p:extLst>
      <p:ext uri="{BB962C8B-B14F-4D97-AF65-F5344CB8AC3E}">
        <p14:creationId xmlns:p14="http://schemas.microsoft.com/office/powerpoint/2010/main" val="980435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852A7-D0BC-4A80-AE80-C2049A23FCB8}"/>
              </a:ext>
            </a:extLst>
          </p:cNvPr>
          <p:cNvSpPr>
            <a:spLocks noGrp="1"/>
          </p:cNvSpPr>
          <p:nvPr>
            <p:ph type="ctrTitle"/>
          </p:nvPr>
        </p:nvSpPr>
        <p:spPr>
          <a:xfrm>
            <a:off x="478302" y="450166"/>
            <a:ext cx="10944664" cy="956603"/>
          </a:xfrm>
        </p:spPr>
        <p:txBody>
          <a:bodyPr>
            <a:normAutofit/>
          </a:bodyPr>
          <a:lstStyle/>
          <a:p>
            <a:r>
              <a:rPr lang="en-GB" sz="4800" b="1" u="sng" dirty="0">
                <a:solidFill>
                  <a:schemeClr val="tx1">
                    <a:lumMod val="95000"/>
                    <a:lumOff val="5000"/>
                  </a:schemeClr>
                </a:solidFill>
                <a:latin typeface="+mn-lt"/>
              </a:rPr>
              <a:t>What is Poverty? The Theory</a:t>
            </a:r>
            <a:endParaRPr lang="en-GB" sz="4800" dirty="0">
              <a:latin typeface="+mn-lt"/>
            </a:endParaRPr>
          </a:p>
        </p:txBody>
      </p:sp>
      <p:sp>
        <p:nvSpPr>
          <p:cNvPr id="3" name="Subtitle 2">
            <a:extLst>
              <a:ext uri="{FF2B5EF4-FFF2-40B4-BE49-F238E27FC236}">
                <a16:creationId xmlns:a16="http://schemas.microsoft.com/office/drawing/2014/main" id="{AAE4EDD5-1911-452C-B769-469AC4E125F9}"/>
              </a:ext>
            </a:extLst>
          </p:cNvPr>
          <p:cNvSpPr>
            <a:spLocks noGrp="1"/>
          </p:cNvSpPr>
          <p:nvPr>
            <p:ph type="subTitle" idx="1"/>
          </p:nvPr>
        </p:nvSpPr>
        <p:spPr>
          <a:xfrm>
            <a:off x="478301" y="1899138"/>
            <a:ext cx="11268221" cy="4403188"/>
          </a:xfrm>
        </p:spPr>
        <p:txBody>
          <a:bodyPr>
            <a:normAutofit/>
          </a:bodyPr>
          <a:lstStyle/>
          <a:p>
            <a:pPr algn="l"/>
            <a:r>
              <a:rPr lang="en-GB" sz="4800" dirty="0"/>
              <a:t>Poverty is spoken about in one of two ways:</a:t>
            </a:r>
          </a:p>
          <a:p>
            <a:r>
              <a:rPr lang="en-GB" sz="4800" dirty="0"/>
              <a:t>Relative poverty</a:t>
            </a:r>
          </a:p>
          <a:p>
            <a:r>
              <a:rPr lang="en-GB" sz="4800" dirty="0"/>
              <a:t>OR </a:t>
            </a:r>
          </a:p>
          <a:p>
            <a:r>
              <a:rPr lang="en-GB" sz="4800" dirty="0"/>
              <a:t>Absolute Poverty</a:t>
            </a:r>
          </a:p>
        </p:txBody>
      </p:sp>
    </p:spTree>
    <p:extLst>
      <p:ext uri="{BB962C8B-B14F-4D97-AF65-F5344CB8AC3E}">
        <p14:creationId xmlns:p14="http://schemas.microsoft.com/office/powerpoint/2010/main" val="220228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1516-5075-41C7-960F-E0CC539769EE}"/>
              </a:ext>
            </a:extLst>
          </p:cNvPr>
          <p:cNvSpPr>
            <a:spLocks noGrp="1"/>
          </p:cNvSpPr>
          <p:nvPr>
            <p:ph type="title"/>
          </p:nvPr>
        </p:nvSpPr>
        <p:spPr>
          <a:xfrm>
            <a:off x="1108417" y="10867"/>
            <a:ext cx="9384323" cy="1325563"/>
          </a:xfrm>
        </p:spPr>
        <p:txBody>
          <a:bodyPr>
            <a:normAutofit/>
          </a:bodyPr>
          <a:lstStyle/>
          <a:p>
            <a:pPr algn="ctr"/>
            <a:r>
              <a:rPr lang="en-GB" sz="4800" b="1" u="sng" dirty="0">
                <a:latin typeface="+mn-lt"/>
              </a:rPr>
              <a:t>Relative  poverty</a:t>
            </a:r>
          </a:p>
        </p:txBody>
      </p:sp>
      <p:sp>
        <p:nvSpPr>
          <p:cNvPr id="3" name="Content Placeholder 2">
            <a:extLst>
              <a:ext uri="{FF2B5EF4-FFF2-40B4-BE49-F238E27FC236}">
                <a16:creationId xmlns:a16="http://schemas.microsoft.com/office/drawing/2014/main" id="{AED1F4E2-1A20-497A-80DA-D95E875AE416}"/>
              </a:ext>
            </a:extLst>
          </p:cNvPr>
          <p:cNvSpPr>
            <a:spLocks noGrp="1"/>
          </p:cNvSpPr>
          <p:nvPr>
            <p:ph idx="1"/>
          </p:nvPr>
        </p:nvSpPr>
        <p:spPr>
          <a:xfrm>
            <a:off x="478303" y="984738"/>
            <a:ext cx="11305736" cy="5037480"/>
          </a:xfrm>
        </p:spPr>
        <p:txBody>
          <a:bodyPr/>
          <a:lstStyle/>
          <a:p>
            <a:r>
              <a:rPr lang="en-GB" sz="3600" i="1" dirty="0"/>
              <a:t>An individual is in relative low income (or relative poverty) if they are living in a household with income below 60% of median household income in that year. This measure essentially looks at inequality between low- and middle-income households.  (</a:t>
            </a:r>
            <a:r>
              <a:rPr lang="en-GB" sz="3600" dirty="0"/>
              <a:t> McGuinness, 2018)</a:t>
            </a:r>
          </a:p>
          <a:p>
            <a:endParaRPr lang="en-GB" sz="3600" dirty="0"/>
          </a:p>
          <a:p>
            <a:r>
              <a:rPr lang="en-GB" sz="3600" i="1" dirty="0"/>
              <a:t>The overall standard of living in a society, things seen as essential in one society maybe regarded as luxuries in another. </a:t>
            </a:r>
            <a:r>
              <a:rPr lang="en-GB" sz="3600" dirty="0"/>
              <a:t>(Giddens and Sutton (2017 p 104 )</a:t>
            </a:r>
          </a:p>
        </p:txBody>
      </p:sp>
    </p:spTree>
    <p:extLst>
      <p:ext uri="{BB962C8B-B14F-4D97-AF65-F5344CB8AC3E}">
        <p14:creationId xmlns:p14="http://schemas.microsoft.com/office/powerpoint/2010/main" val="4107001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882BC2-E38D-4480-AD5F-1533E04A09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9863" y="211015"/>
            <a:ext cx="11775134" cy="6288259"/>
          </a:xfrm>
        </p:spPr>
      </p:pic>
    </p:spTree>
    <p:extLst>
      <p:ext uri="{BB962C8B-B14F-4D97-AF65-F5344CB8AC3E}">
        <p14:creationId xmlns:p14="http://schemas.microsoft.com/office/powerpoint/2010/main" val="3192558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F8E4E-3232-4EE0-A5C8-F01AE23AAAFE}"/>
              </a:ext>
            </a:extLst>
          </p:cNvPr>
          <p:cNvSpPr>
            <a:spLocks noGrp="1"/>
          </p:cNvSpPr>
          <p:nvPr>
            <p:ph type="title"/>
          </p:nvPr>
        </p:nvSpPr>
        <p:spPr>
          <a:xfrm>
            <a:off x="559777" y="221883"/>
            <a:ext cx="10515600" cy="1325563"/>
          </a:xfrm>
        </p:spPr>
        <p:txBody>
          <a:bodyPr>
            <a:normAutofit/>
          </a:bodyPr>
          <a:lstStyle/>
          <a:p>
            <a:pPr algn="ctr"/>
            <a:r>
              <a:rPr lang="en-GB" sz="4800" b="1" u="sng" dirty="0">
                <a:latin typeface="+mn-lt"/>
              </a:rPr>
              <a:t>Absolute Poverty </a:t>
            </a:r>
          </a:p>
        </p:txBody>
      </p:sp>
      <p:sp>
        <p:nvSpPr>
          <p:cNvPr id="3" name="Content Placeholder 2">
            <a:extLst>
              <a:ext uri="{FF2B5EF4-FFF2-40B4-BE49-F238E27FC236}">
                <a16:creationId xmlns:a16="http://schemas.microsoft.com/office/drawing/2014/main" id="{35BE1EBE-5A64-483E-B589-43126999D019}"/>
              </a:ext>
            </a:extLst>
          </p:cNvPr>
          <p:cNvSpPr>
            <a:spLocks noGrp="1"/>
          </p:cNvSpPr>
          <p:nvPr>
            <p:ph idx="1"/>
          </p:nvPr>
        </p:nvSpPr>
        <p:spPr>
          <a:xfrm>
            <a:off x="281354" y="1547446"/>
            <a:ext cx="11072446" cy="4629517"/>
          </a:xfrm>
        </p:spPr>
        <p:txBody>
          <a:bodyPr>
            <a:normAutofit/>
          </a:bodyPr>
          <a:lstStyle/>
          <a:p>
            <a:pPr marL="0" indent="0" algn="just">
              <a:buNone/>
            </a:pPr>
            <a:r>
              <a:rPr lang="en-GB" sz="3600" dirty="0"/>
              <a:t>An individual is in absolute low income (or absolute poverty) if they are living in households with income below 60% of the 2010/11 median, uprated for inflation. By using an income threshold that is fixed in time, this measure looks at how living standards of low-income households are changing over time. </a:t>
            </a:r>
          </a:p>
          <a:p>
            <a:pPr marL="0" indent="0" algn="just">
              <a:buNone/>
            </a:pPr>
            <a:endParaRPr lang="en-GB" sz="3600" dirty="0"/>
          </a:p>
          <a:p>
            <a:pPr marL="0" indent="0" algn="r">
              <a:buNone/>
            </a:pPr>
            <a:r>
              <a:rPr lang="en-GB" sz="3600" dirty="0"/>
              <a:t>( McGuinness,2018)</a:t>
            </a:r>
          </a:p>
          <a:p>
            <a:pPr marL="0" indent="0">
              <a:buNone/>
            </a:pPr>
            <a:endParaRPr lang="en-GB" sz="3200" dirty="0"/>
          </a:p>
        </p:txBody>
      </p:sp>
    </p:spTree>
    <p:extLst>
      <p:ext uri="{BB962C8B-B14F-4D97-AF65-F5344CB8AC3E}">
        <p14:creationId xmlns:p14="http://schemas.microsoft.com/office/powerpoint/2010/main" val="1504198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D020-C6D3-4078-966C-1FE408EC7A39}"/>
              </a:ext>
            </a:extLst>
          </p:cNvPr>
          <p:cNvSpPr>
            <a:spLocks noGrp="1"/>
          </p:cNvSpPr>
          <p:nvPr>
            <p:ph type="title"/>
          </p:nvPr>
        </p:nvSpPr>
        <p:spPr>
          <a:xfrm>
            <a:off x="1106658" y="190291"/>
            <a:ext cx="10658622" cy="1357155"/>
          </a:xfrm>
        </p:spPr>
        <p:txBody>
          <a:bodyPr>
            <a:normAutofit/>
          </a:bodyPr>
          <a:lstStyle/>
          <a:p>
            <a:pPr algn="ctr"/>
            <a:r>
              <a:rPr lang="en-GB" sz="4800" b="1" u="sng" dirty="0">
                <a:solidFill>
                  <a:schemeClr val="tx1">
                    <a:lumMod val="95000"/>
                    <a:lumOff val="5000"/>
                  </a:schemeClr>
                </a:solidFill>
                <a:latin typeface="+mn-lt"/>
              </a:rPr>
              <a:t>Marlow’s Hierarchy of Needs</a:t>
            </a:r>
          </a:p>
        </p:txBody>
      </p:sp>
      <p:sp>
        <p:nvSpPr>
          <p:cNvPr id="3" name="Content Placeholder 2" descr="Absolute: The basic of needs: heat, shelter, food, clothes. The foundations of Maslow's ">
            <a:extLst>
              <a:ext uri="{FF2B5EF4-FFF2-40B4-BE49-F238E27FC236}">
                <a16:creationId xmlns:a16="http://schemas.microsoft.com/office/drawing/2014/main" id="{18AF3D1A-FC91-4CE7-83CA-266FE5E53DB2}"/>
              </a:ext>
            </a:extLst>
          </p:cNvPr>
          <p:cNvSpPr>
            <a:spLocks noGrp="1"/>
          </p:cNvSpPr>
          <p:nvPr>
            <p:ph idx="1"/>
          </p:nvPr>
        </p:nvSpPr>
        <p:spPr>
          <a:xfrm>
            <a:off x="787791" y="2194560"/>
            <a:ext cx="11296357" cy="4663440"/>
          </a:xfrm>
        </p:spPr>
        <p:txBody>
          <a:bodyPr>
            <a:normAutofit lnSpcReduction="10000"/>
          </a:bodyPr>
          <a:lstStyle/>
          <a:p>
            <a:pPr algn="r"/>
            <a:endParaRPr lang="en-GB" dirty="0"/>
          </a:p>
          <a:p>
            <a:pPr algn="r"/>
            <a:endParaRPr lang="en-GB" dirty="0"/>
          </a:p>
          <a:p>
            <a:pPr algn="r"/>
            <a:endParaRPr lang="en-GB" dirty="0"/>
          </a:p>
          <a:p>
            <a:pPr algn="r"/>
            <a:endParaRPr lang="en-GB" dirty="0"/>
          </a:p>
          <a:p>
            <a:pPr algn="r"/>
            <a:endParaRPr lang="en-GB" dirty="0"/>
          </a:p>
          <a:p>
            <a:pPr algn="r"/>
            <a:endParaRPr lang="en-GB" dirty="0"/>
          </a:p>
          <a:p>
            <a:pPr marL="0" indent="0" algn="r">
              <a:buNone/>
            </a:pPr>
            <a:r>
              <a:rPr lang="en-GB" sz="3600" dirty="0"/>
              <a:t>Absolute poverty</a:t>
            </a:r>
          </a:p>
          <a:p>
            <a:pPr algn="r"/>
            <a:endParaRPr lang="en-GB" dirty="0"/>
          </a:p>
          <a:p>
            <a:pPr marL="0" indent="0">
              <a:buNone/>
            </a:pPr>
            <a:r>
              <a:rPr lang="en-GB" dirty="0"/>
              <a:t>(Marlow’s Hierarchy of Need, 1945)</a:t>
            </a:r>
          </a:p>
        </p:txBody>
      </p:sp>
      <p:pic>
        <p:nvPicPr>
          <p:cNvPr id="5" name="Picture 4">
            <a:extLst>
              <a:ext uri="{FF2B5EF4-FFF2-40B4-BE49-F238E27FC236}">
                <a16:creationId xmlns:a16="http://schemas.microsoft.com/office/drawing/2014/main" id="{4775F6FE-5287-4B46-9F67-857E1C521B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0268"/>
            <a:ext cx="7671707" cy="4921575"/>
          </a:xfrm>
          <a:prstGeom prst="rect">
            <a:avLst/>
          </a:prstGeom>
        </p:spPr>
      </p:pic>
    </p:spTree>
    <p:extLst>
      <p:ext uri="{BB962C8B-B14F-4D97-AF65-F5344CB8AC3E}">
        <p14:creationId xmlns:p14="http://schemas.microsoft.com/office/powerpoint/2010/main" val="1211334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73C0-F244-4E23-89A2-C529C644AFF2}"/>
              </a:ext>
            </a:extLst>
          </p:cNvPr>
          <p:cNvSpPr>
            <a:spLocks noGrp="1"/>
          </p:cNvSpPr>
          <p:nvPr>
            <p:ph type="title"/>
          </p:nvPr>
        </p:nvSpPr>
        <p:spPr>
          <a:xfrm>
            <a:off x="261257" y="1"/>
            <a:ext cx="11092543" cy="1380928"/>
          </a:xfrm>
        </p:spPr>
        <p:txBody>
          <a:bodyPr>
            <a:normAutofit/>
          </a:bodyPr>
          <a:lstStyle/>
          <a:p>
            <a:pPr algn="ctr"/>
            <a:r>
              <a:rPr lang="en-GB" sz="4800" b="1" u="sng" dirty="0">
                <a:latin typeface="+mn-lt"/>
              </a:rPr>
              <a:t>Poverty: A wicked Problem</a:t>
            </a:r>
          </a:p>
        </p:txBody>
      </p:sp>
      <p:pic>
        <p:nvPicPr>
          <p:cNvPr id="6" name="Content Placeholder 5">
            <a:extLst>
              <a:ext uri="{FF2B5EF4-FFF2-40B4-BE49-F238E27FC236}">
                <a16:creationId xmlns:a16="http://schemas.microsoft.com/office/drawing/2014/main" id="{67D21E74-3BFF-40A2-ADAE-FA162D4388B6}"/>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61256" y="1026470"/>
            <a:ext cx="5834744" cy="5523620"/>
          </a:xfrm>
        </p:spPr>
      </p:pic>
      <p:sp>
        <p:nvSpPr>
          <p:cNvPr id="4" name="Content Placeholder 3">
            <a:extLst>
              <a:ext uri="{FF2B5EF4-FFF2-40B4-BE49-F238E27FC236}">
                <a16:creationId xmlns:a16="http://schemas.microsoft.com/office/drawing/2014/main" id="{3171E4FB-3F16-450C-8815-BD3F8AC0B6B6}"/>
              </a:ext>
            </a:extLst>
          </p:cNvPr>
          <p:cNvSpPr>
            <a:spLocks noGrp="1"/>
          </p:cNvSpPr>
          <p:nvPr>
            <p:ph sz="half" idx="2"/>
          </p:nvPr>
        </p:nvSpPr>
        <p:spPr>
          <a:xfrm>
            <a:off x="5106572" y="1380929"/>
            <a:ext cx="6247229" cy="5169161"/>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3600" dirty="0"/>
              <a:t>‘Poverty is primarily an income- or resource-driven concept. It is more than having a relatively low income.’</a:t>
            </a:r>
          </a:p>
          <a:p>
            <a:pPr marL="0" indent="0" algn="r">
              <a:buNone/>
            </a:pPr>
            <a:r>
              <a:rPr lang="en-GB" sz="3600" dirty="0"/>
              <a:t>(Townsend et al 1997)</a:t>
            </a:r>
          </a:p>
        </p:txBody>
      </p:sp>
    </p:spTree>
    <p:extLst>
      <p:ext uri="{BB962C8B-B14F-4D97-AF65-F5344CB8AC3E}">
        <p14:creationId xmlns:p14="http://schemas.microsoft.com/office/powerpoint/2010/main" val="1585344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7C9C2-91DC-453F-A055-BD61134A8E73}"/>
              </a:ext>
            </a:extLst>
          </p:cNvPr>
          <p:cNvSpPr>
            <a:spLocks noGrp="1"/>
          </p:cNvSpPr>
          <p:nvPr>
            <p:ph type="title"/>
          </p:nvPr>
        </p:nvSpPr>
        <p:spPr>
          <a:xfrm>
            <a:off x="838200" y="716818"/>
            <a:ext cx="10515600" cy="1325563"/>
          </a:xfrm>
        </p:spPr>
        <p:txBody>
          <a:bodyPr>
            <a:noAutofit/>
          </a:bodyPr>
          <a:lstStyle/>
          <a:p>
            <a:pPr algn="ctr"/>
            <a:r>
              <a:rPr lang="en-GB" sz="4800" b="1" u="sng" dirty="0">
                <a:latin typeface="+mn-lt"/>
              </a:rPr>
              <a:t> Flying Start, The Welsh Government policy, in practice in Wales?</a:t>
            </a:r>
          </a:p>
        </p:txBody>
      </p:sp>
      <p:sp>
        <p:nvSpPr>
          <p:cNvPr id="3" name="Content Placeholder 2">
            <a:extLst>
              <a:ext uri="{FF2B5EF4-FFF2-40B4-BE49-F238E27FC236}">
                <a16:creationId xmlns:a16="http://schemas.microsoft.com/office/drawing/2014/main" id="{1E38E501-968F-4C8D-A2D4-2CF2A7822B62}"/>
              </a:ext>
            </a:extLst>
          </p:cNvPr>
          <p:cNvSpPr>
            <a:spLocks noGrp="1"/>
          </p:cNvSpPr>
          <p:nvPr>
            <p:ph idx="1"/>
          </p:nvPr>
        </p:nvSpPr>
        <p:spPr>
          <a:xfrm>
            <a:off x="211016" y="2821207"/>
            <a:ext cx="11704320" cy="3621796"/>
          </a:xfrm>
        </p:spPr>
        <p:txBody>
          <a:bodyPr>
            <a:normAutofit lnSpcReduction="10000"/>
          </a:bodyPr>
          <a:lstStyle/>
          <a:p>
            <a:r>
              <a:rPr lang="en-GB" dirty="0"/>
              <a:t>36,869 children received Flying Start services in Wales at any time in 2017-18.</a:t>
            </a:r>
          </a:p>
          <a:p>
            <a:pPr marL="0" indent="0">
              <a:buNone/>
            </a:pPr>
            <a:r>
              <a:rPr lang="en-GB" dirty="0"/>
              <a:t> </a:t>
            </a:r>
          </a:p>
          <a:p>
            <a:r>
              <a:rPr lang="en-GB" dirty="0"/>
              <a:t>87 per cent of offers of childcare in a Flying Start areas area taken up during 2017-18</a:t>
            </a:r>
          </a:p>
          <a:p>
            <a:pPr marL="0" indent="0">
              <a:buNone/>
            </a:pPr>
            <a:endParaRPr lang="en-GB" dirty="0"/>
          </a:p>
          <a:p>
            <a:r>
              <a:rPr lang="en-GB" dirty="0"/>
              <a:t>82 per cent of children living in Flying Start areas were fully immunised by their 4th birthday (2017-18). </a:t>
            </a:r>
          </a:p>
          <a:p>
            <a:pPr marL="0" indent="0" algn="r">
              <a:buNone/>
            </a:pPr>
            <a:r>
              <a:rPr lang="en-GB" dirty="0"/>
              <a:t>(Welsh Government P.4 (2018)</a:t>
            </a:r>
          </a:p>
        </p:txBody>
      </p:sp>
    </p:spTree>
    <p:extLst>
      <p:ext uri="{BB962C8B-B14F-4D97-AF65-F5344CB8AC3E}">
        <p14:creationId xmlns:p14="http://schemas.microsoft.com/office/powerpoint/2010/main" val="748518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D3CEE-B0DE-409F-8E0C-022F0F89C554}"/>
              </a:ext>
            </a:extLst>
          </p:cNvPr>
          <p:cNvSpPr>
            <a:spLocks noGrp="1"/>
          </p:cNvSpPr>
          <p:nvPr>
            <p:ph type="title"/>
          </p:nvPr>
        </p:nvSpPr>
        <p:spPr>
          <a:xfrm>
            <a:off x="593271" y="0"/>
            <a:ext cx="10515600" cy="1325563"/>
          </a:xfrm>
        </p:spPr>
        <p:txBody>
          <a:bodyPr>
            <a:normAutofit/>
          </a:bodyPr>
          <a:lstStyle/>
          <a:p>
            <a:r>
              <a:rPr lang="en-GB" sz="4800" b="1" u="sng" dirty="0">
                <a:latin typeface="+mn-lt"/>
              </a:rPr>
              <a:t>Flying start</a:t>
            </a:r>
          </a:p>
        </p:txBody>
      </p:sp>
      <p:sp>
        <p:nvSpPr>
          <p:cNvPr id="3" name="Content Placeholder 2">
            <a:extLst>
              <a:ext uri="{FF2B5EF4-FFF2-40B4-BE49-F238E27FC236}">
                <a16:creationId xmlns:a16="http://schemas.microsoft.com/office/drawing/2014/main" id="{4EC4CF92-CAAF-41F4-90BD-A95D8E78560D}"/>
              </a:ext>
            </a:extLst>
          </p:cNvPr>
          <p:cNvSpPr>
            <a:spLocks noGrp="1"/>
          </p:cNvSpPr>
          <p:nvPr>
            <p:ph idx="1"/>
          </p:nvPr>
        </p:nvSpPr>
        <p:spPr>
          <a:xfrm>
            <a:off x="5851071" y="492370"/>
            <a:ext cx="5979857" cy="6661166"/>
          </a:xfrm>
        </p:spPr>
        <p:txBody>
          <a:bodyPr>
            <a:normAutofit/>
          </a:bodyPr>
          <a:lstStyle/>
          <a:p>
            <a:r>
              <a:rPr lang="en-GB" dirty="0"/>
              <a:t>Free part-time childcare for 2-3 year olds, but only 2 &amp; ½ hours a day for 39 weeks.</a:t>
            </a:r>
          </a:p>
          <a:p>
            <a:r>
              <a:rPr lang="en-GB" dirty="0"/>
              <a:t>An enhanced Health Visiting service (where the Health Visitor caseload is capped at 110 children) </a:t>
            </a:r>
          </a:p>
          <a:p>
            <a:r>
              <a:rPr lang="en-GB" dirty="0"/>
              <a:t>Access to Parenting support. </a:t>
            </a:r>
          </a:p>
          <a:p>
            <a:pPr algn="ctr"/>
            <a:endParaRPr lang="en-GB" dirty="0"/>
          </a:p>
          <a:p>
            <a:r>
              <a:rPr lang="en-GB" dirty="0"/>
              <a:t>Access to Speech, Language and Communication  support (previously described as Early Language Development). </a:t>
            </a:r>
          </a:p>
          <a:p>
            <a:endParaRPr lang="en-GB" dirty="0"/>
          </a:p>
          <a:p>
            <a:pPr marL="0" indent="0" algn="r">
              <a:buNone/>
            </a:pPr>
            <a:r>
              <a:rPr lang="en-GB" dirty="0"/>
              <a:t>(Welsh Government P.4 (2018)</a:t>
            </a:r>
          </a:p>
          <a:p>
            <a:pPr marL="0" indent="0" algn="r">
              <a:buNone/>
            </a:pPr>
            <a:endParaRPr lang="en-GB" dirty="0"/>
          </a:p>
        </p:txBody>
      </p:sp>
      <p:pic>
        <p:nvPicPr>
          <p:cNvPr id="1026" name="Picture 2" descr="Image result for flying start logo ceredigion">
            <a:hlinkClick r:id="rId3"/>
            <a:extLst>
              <a:ext uri="{FF2B5EF4-FFF2-40B4-BE49-F238E27FC236}">
                <a16:creationId xmlns:a16="http://schemas.microsoft.com/office/drawing/2014/main" id="{D514F2BB-9B9B-47D5-AB37-DD8AF514C3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180" y="1129506"/>
            <a:ext cx="5719891" cy="4598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410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6238F-77A6-4233-982B-5384B5D72ED2}"/>
              </a:ext>
            </a:extLst>
          </p:cNvPr>
          <p:cNvSpPr>
            <a:spLocks noGrp="1"/>
          </p:cNvSpPr>
          <p:nvPr>
            <p:ph type="title"/>
          </p:nvPr>
        </p:nvSpPr>
        <p:spPr/>
        <p:txBody>
          <a:bodyPr/>
          <a:lstStyle/>
          <a:p>
            <a:r>
              <a:rPr lang="en-GB" b="1" u="sng" dirty="0"/>
              <a:t>Flying start</a:t>
            </a:r>
            <a:endParaRPr lang="en-GB" dirty="0"/>
          </a:p>
        </p:txBody>
      </p:sp>
      <p:sp>
        <p:nvSpPr>
          <p:cNvPr id="4" name="Content Placeholder 3">
            <a:extLst>
              <a:ext uri="{FF2B5EF4-FFF2-40B4-BE49-F238E27FC236}">
                <a16:creationId xmlns:a16="http://schemas.microsoft.com/office/drawing/2014/main" id="{69337C9B-6790-4144-B266-360CBE0B961B}"/>
              </a:ext>
            </a:extLst>
          </p:cNvPr>
          <p:cNvSpPr>
            <a:spLocks noGrp="1"/>
          </p:cNvSpPr>
          <p:nvPr>
            <p:ph sz="half" idx="2"/>
          </p:nvPr>
        </p:nvSpPr>
        <p:spPr>
          <a:xfrm>
            <a:off x="5910248" y="928467"/>
            <a:ext cx="5740791" cy="5234428"/>
          </a:xfrm>
        </p:spPr>
        <p:txBody>
          <a:bodyPr/>
          <a:lstStyle/>
          <a:p>
            <a:pPr marL="0" indent="0" fontAlgn="base">
              <a:buNone/>
            </a:pPr>
            <a:r>
              <a:rPr lang="en-GB" dirty="0"/>
              <a:t>These services are only available for certain postcodes in the following areas:</a:t>
            </a:r>
          </a:p>
          <a:p>
            <a:pPr fontAlgn="base"/>
            <a:r>
              <a:rPr lang="en-GB" dirty="0"/>
              <a:t>Cardigan</a:t>
            </a:r>
          </a:p>
          <a:p>
            <a:pPr fontAlgn="base"/>
            <a:r>
              <a:rPr lang="en-GB" dirty="0" err="1"/>
              <a:t>Penparcau</a:t>
            </a:r>
            <a:endParaRPr lang="en-GB" dirty="0"/>
          </a:p>
          <a:p>
            <a:pPr fontAlgn="base"/>
            <a:r>
              <a:rPr lang="en-GB" dirty="0"/>
              <a:t>Llanarth</a:t>
            </a:r>
          </a:p>
          <a:p>
            <a:pPr fontAlgn="base"/>
            <a:r>
              <a:rPr lang="en-GB" dirty="0" err="1"/>
              <a:t>Aberporth</a:t>
            </a:r>
            <a:r>
              <a:rPr lang="en-GB" dirty="0"/>
              <a:t> (Since 2013)</a:t>
            </a:r>
          </a:p>
          <a:p>
            <a:pPr fontAlgn="base"/>
            <a:r>
              <a:rPr lang="en-GB" dirty="0" err="1"/>
              <a:t>Llandysul</a:t>
            </a:r>
            <a:r>
              <a:rPr lang="en-GB" dirty="0"/>
              <a:t> (Since 2013)</a:t>
            </a:r>
          </a:p>
          <a:p>
            <a:pPr marL="0" indent="0">
              <a:buNone/>
            </a:pPr>
            <a:endParaRPr lang="en-GB" dirty="0"/>
          </a:p>
        </p:txBody>
      </p:sp>
      <p:pic>
        <p:nvPicPr>
          <p:cNvPr id="5" name="Picture 2" descr="Image result for flying start logo ceredigion">
            <a:hlinkClick r:id="rId3"/>
            <a:extLst>
              <a:ext uri="{FF2B5EF4-FFF2-40B4-BE49-F238E27FC236}">
                <a16:creationId xmlns:a16="http://schemas.microsoft.com/office/drawing/2014/main" id="{39A55520-6E80-4130-B923-F00FD360A5BB}"/>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300126" y="1602752"/>
            <a:ext cx="5443552" cy="401025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75EE05B-38B7-47F3-A2CF-7A62337F8BB0}"/>
              </a:ext>
            </a:extLst>
          </p:cNvPr>
          <p:cNvSpPr/>
          <p:nvPr/>
        </p:nvSpPr>
        <p:spPr>
          <a:xfrm>
            <a:off x="7104185" y="5613009"/>
            <a:ext cx="4546854" cy="523220"/>
          </a:xfrm>
          <a:prstGeom prst="rect">
            <a:avLst/>
          </a:prstGeom>
        </p:spPr>
        <p:txBody>
          <a:bodyPr wrap="square">
            <a:spAutoFit/>
          </a:bodyPr>
          <a:lstStyle/>
          <a:p>
            <a:pPr algn="r"/>
            <a:r>
              <a:rPr lang="en-GB" sz="2800" dirty="0"/>
              <a:t>(Welsh Government  (2018)</a:t>
            </a:r>
          </a:p>
        </p:txBody>
      </p:sp>
    </p:spTree>
    <p:extLst>
      <p:ext uri="{BB962C8B-B14F-4D97-AF65-F5344CB8AC3E}">
        <p14:creationId xmlns:p14="http://schemas.microsoft.com/office/powerpoint/2010/main" val="1985587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8BACC-C648-41C4-AC16-18181B5AEC47}"/>
              </a:ext>
            </a:extLst>
          </p:cNvPr>
          <p:cNvSpPr>
            <a:spLocks noGrp="1"/>
          </p:cNvSpPr>
          <p:nvPr>
            <p:ph type="title"/>
          </p:nvPr>
        </p:nvSpPr>
        <p:spPr/>
        <p:txBody>
          <a:bodyPr>
            <a:noAutofit/>
          </a:bodyPr>
          <a:lstStyle/>
          <a:p>
            <a:pPr algn="ctr"/>
            <a:r>
              <a:rPr lang="en-GB" sz="6000" b="1" u="sng" dirty="0">
                <a:latin typeface="+mn-lt"/>
              </a:rPr>
              <a:t>Welsh Index Of Multiple Deprivation</a:t>
            </a:r>
          </a:p>
        </p:txBody>
      </p:sp>
      <p:sp>
        <p:nvSpPr>
          <p:cNvPr id="3" name="Content Placeholder 2">
            <a:extLst>
              <a:ext uri="{FF2B5EF4-FFF2-40B4-BE49-F238E27FC236}">
                <a16:creationId xmlns:a16="http://schemas.microsoft.com/office/drawing/2014/main" id="{1D6D8CDE-26A7-44EB-9355-E96C829A2586}"/>
              </a:ext>
            </a:extLst>
          </p:cNvPr>
          <p:cNvSpPr>
            <a:spLocks noGrp="1"/>
          </p:cNvSpPr>
          <p:nvPr>
            <p:ph idx="1"/>
          </p:nvPr>
        </p:nvSpPr>
        <p:spPr>
          <a:xfrm>
            <a:off x="584982" y="1136308"/>
            <a:ext cx="10515600" cy="4351338"/>
          </a:xfrm>
        </p:spPr>
        <p:txBody>
          <a:bodyPr/>
          <a:lstStyle/>
          <a:p>
            <a:endParaRPr lang="en-GB" dirty="0"/>
          </a:p>
          <a:p>
            <a:endParaRPr lang="en-GB" dirty="0"/>
          </a:p>
          <a:p>
            <a:r>
              <a:rPr lang="en-GB" b="1" u="sng" dirty="0">
                <a:hlinkClick r:id="rId3"/>
              </a:rPr>
              <a:t>Interactive maps for all deprivation types in England, Scotland and Wales (uses WIMD 2014 data) – made by James Trimble (external link)</a:t>
            </a:r>
            <a:r>
              <a:rPr lang="en-GB" dirty="0"/>
              <a:t> </a:t>
            </a:r>
          </a:p>
          <a:p>
            <a:endParaRPr lang="en-GB" dirty="0"/>
          </a:p>
          <a:p>
            <a:r>
              <a:rPr lang="en-GB" dirty="0">
                <a:hlinkClick r:id="rId4"/>
              </a:rPr>
              <a:t>https://gov.wales/docs/statistics/2015/150812-wimd-2014-guide-analysing-deprivation-rural-areas-revised-en.pdf</a:t>
            </a:r>
            <a:r>
              <a:rPr lang="en-GB" dirty="0"/>
              <a:t> </a:t>
            </a:r>
          </a:p>
        </p:txBody>
      </p:sp>
    </p:spTree>
    <p:extLst>
      <p:ext uri="{BB962C8B-B14F-4D97-AF65-F5344CB8AC3E}">
        <p14:creationId xmlns:p14="http://schemas.microsoft.com/office/powerpoint/2010/main" val="2625540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907D6-DD8D-4F73-9507-AAA3367EB76D}"/>
              </a:ext>
            </a:extLst>
          </p:cNvPr>
          <p:cNvSpPr>
            <a:spLocks noGrp="1"/>
          </p:cNvSpPr>
          <p:nvPr>
            <p:ph type="title"/>
          </p:nvPr>
        </p:nvSpPr>
        <p:spPr>
          <a:xfrm>
            <a:off x="7968343" y="0"/>
            <a:ext cx="4223657" cy="2769961"/>
          </a:xfrm>
        </p:spPr>
        <p:txBody>
          <a:bodyPr>
            <a:normAutofit/>
          </a:bodyPr>
          <a:lstStyle/>
          <a:p>
            <a:pPr algn="ctr"/>
            <a:r>
              <a:rPr lang="en-GB" sz="4800" b="1" u="sng" dirty="0">
                <a:latin typeface="+mn-lt"/>
              </a:rPr>
              <a:t>Living Wage In Wales</a:t>
            </a:r>
          </a:p>
        </p:txBody>
      </p:sp>
      <p:pic>
        <p:nvPicPr>
          <p:cNvPr id="4" name="Content Placeholder 4">
            <a:extLst>
              <a:ext uri="{FF2B5EF4-FFF2-40B4-BE49-F238E27FC236}">
                <a16:creationId xmlns:a16="http://schemas.microsoft.com/office/drawing/2014/main" id="{40147FFA-D7DC-46D0-AAF1-092A0CF15BF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4879" y="0"/>
            <a:ext cx="8204721" cy="6858000"/>
          </a:xfrm>
        </p:spPr>
      </p:pic>
      <p:sp>
        <p:nvSpPr>
          <p:cNvPr id="5" name="TextBox 4">
            <a:extLst>
              <a:ext uri="{FF2B5EF4-FFF2-40B4-BE49-F238E27FC236}">
                <a16:creationId xmlns:a16="http://schemas.microsoft.com/office/drawing/2014/main" id="{6BF0F578-FF7E-487D-966A-FA0B9A3A91F1}"/>
              </a:ext>
            </a:extLst>
          </p:cNvPr>
          <p:cNvSpPr txBox="1"/>
          <p:nvPr/>
        </p:nvSpPr>
        <p:spPr>
          <a:xfrm>
            <a:off x="8114505" y="5401770"/>
            <a:ext cx="3868712" cy="1200329"/>
          </a:xfrm>
          <a:prstGeom prst="rect">
            <a:avLst/>
          </a:prstGeom>
          <a:noFill/>
        </p:spPr>
        <p:txBody>
          <a:bodyPr wrap="square" rtlCol="0">
            <a:spAutoFit/>
          </a:bodyPr>
          <a:lstStyle/>
          <a:p>
            <a:r>
              <a:rPr lang="en-GB" sz="3600" dirty="0"/>
              <a:t>(National Assembly Wales (NAW) 2018)</a:t>
            </a:r>
          </a:p>
        </p:txBody>
      </p:sp>
    </p:spTree>
    <p:extLst>
      <p:ext uri="{BB962C8B-B14F-4D97-AF65-F5344CB8AC3E}">
        <p14:creationId xmlns:p14="http://schemas.microsoft.com/office/powerpoint/2010/main" val="1930384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F9BD7-BBFF-47D7-823C-F3F3C0141857}"/>
              </a:ext>
            </a:extLst>
          </p:cNvPr>
          <p:cNvSpPr>
            <a:spLocks noGrp="1"/>
          </p:cNvSpPr>
          <p:nvPr>
            <p:ph type="title"/>
          </p:nvPr>
        </p:nvSpPr>
        <p:spPr>
          <a:xfrm>
            <a:off x="2729132" y="0"/>
            <a:ext cx="7343335" cy="1007087"/>
          </a:xfrm>
        </p:spPr>
        <p:txBody>
          <a:bodyPr>
            <a:normAutofit/>
          </a:bodyPr>
          <a:lstStyle/>
          <a:p>
            <a:r>
              <a:rPr lang="en-GB" sz="4800" b="1" u="sng" dirty="0"/>
              <a:t>Poverty in Wales</a:t>
            </a:r>
          </a:p>
        </p:txBody>
      </p:sp>
      <p:sp>
        <p:nvSpPr>
          <p:cNvPr id="3" name="Content Placeholder 2">
            <a:extLst>
              <a:ext uri="{FF2B5EF4-FFF2-40B4-BE49-F238E27FC236}">
                <a16:creationId xmlns:a16="http://schemas.microsoft.com/office/drawing/2014/main" id="{9E9B6F73-C429-4084-929E-51EE554E43CD}"/>
              </a:ext>
            </a:extLst>
          </p:cNvPr>
          <p:cNvSpPr>
            <a:spLocks noGrp="1"/>
          </p:cNvSpPr>
          <p:nvPr>
            <p:ph idx="1"/>
          </p:nvPr>
        </p:nvSpPr>
        <p:spPr>
          <a:xfrm>
            <a:off x="466531" y="1511559"/>
            <a:ext cx="10887269" cy="4665404"/>
          </a:xfrm>
        </p:spPr>
        <p:txBody>
          <a:bodyPr>
            <a:normAutofit/>
          </a:bodyPr>
          <a:lstStyle/>
          <a:p>
            <a:pPr marL="0" indent="0">
              <a:buNone/>
            </a:pPr>
            <a:r>
              <a:rPr lang="en-GB" sz="3600" dirty="0"/>
              <a:t>According to The Joseph Rowntree Foundation (JRF) charity 2017</a:t>
            </a:r>
          </a:p>
        </p:txBody>
      </p:sp>
      <p:pic>
        <p:nvPicPr>
          <p:cNvPr id="16" name="Picture 15">
            <a:extLst>
              <a:ext uri="{FF2B5EF4-FFF2-40B4-BE49-F238E27FC236}">
                <a16:creationId xmlns:a16="http://schemas.microsoft.com/office/drawing/2014/main" id="{2CE9C0ED-5662-413A-96D4-503AAF5D9EB2}"/>
              </a:ext>
            </a:extLst>
          </p:cNvPr>
          <p:cNvPicPr>
            <a:picLocks noChangeAspect="1"/>
          </p:cNvPicPr>
          <p:nvPr/>
        </p:nvPicPr>
        <p:blipFill rotWithShape="1">
          <a:blip r:embed="rId3"/>
          <a:srcRect l="26363" t="49824" r="31638" b="29637"/>
          <a:stretch/>
        </p:blipFill>
        <p:spPr>
          <a:xfrm>
            <a:off x="0" y="2123547"/>
            <a:ext cx="10360867" cy="3222894"/>
          </a:xfrm>
          <a:prstGeom prst="rect">
            <a:avLst/>
          </a:prstGeom>
        </p:spPr>
      </p:pic>
      <p:sp>
        <p:nvSpPr>
          <p:cNvPr id="4" name="TextBox 3">
            <a:extLst>
              <a:ext uri="{FF2B5EF4-FFF2-40B4-BE49-F238E27FC236}">
                <a16:creationId xmlns:a16="http://schemas.microsoft.com/office/drawing/2014/main" id="{D8D71ECA-0EF2-40D8-A500-FA19170B38AA}"/>
              </a:ext>
            </a:extLst>
          </p:cNvPr>
          <p:cNvSpPr txBox="1"/>
          <p:nvPr/>
        </p:nvSpPr>
        <p:spPr>
          <a:xfrm>
            <a:off x="9706708" y="5635263"/>
            <a:ext cx="4643511" cy="646331"/>
          </a:xfrm>
          <a:prstGeom prst="rect">
            <a:avLst/>
          </a:prstGeom>
          <a:noFill/>
        </p:spPr>
        <p:txBody>
          <a:bodyPr wrap="square" rtlCol="0">
            <a:spAutoFit/>
          </a:bodyPr>
          <a:lstStyle/>
          <a:p>
            <a:r>
              <a:rPr lang="en-GB" sz="3600" dirty="0"/>
              <a:t>(JRF, 2017)</a:t>
            </a:r>
          </a:p>
        </p:txBody>
      </p:sp>
    </p:spTree>
    <p:extLst>
      <p:ext uri="{BB962C8B-B14F-4D97-AF65-F5344CB8AC3E}">
        <p14:creationId xmlns:p14="http://schemas.microsoft.com/office/powerpoint/2010/main" val="1834646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EDB9B-90BC-4E07-AD3D-3BDC2A3B0D81}"/>
              </a:ext>
            </a:extLst>
          </p:cNvPr>
          <p:cNvSpPr>
            <a:spLocks noGrp="1"/>
          </p:cNvSpPr>
          <p:nvPr>
            <p:ph type="title"/>
          </p:nvPr>
        </p:nvSpPr>
        <p:spPr/>
        <p:txBody>
          <a:bodyPr>
            <a:normAutofit fontScale="90000"/>
          </a:bodyPr>
          <a:lstStyle/>
          <a:p>
            <a:pPr algn="ctr"/>
            <a:r>
              <a:rPr lang="en-GB" sz="4800" b="1" u="sng" dirty="0">
                <a:latin typeface="+mn-lt"/>
              </a:rPr>
              <a:t>Conclusion: Poverty, What is the answer?</a:t>
            </a:r>
          </a:p>
        </p:txBody>
      </p:sp>
      <p:pic>
        <p:nvPicPr>
          <p:cNvPr id="8" name="Content Placeholder 7">
            <a:extLst>
              <a:ext uri="{FF2B5EF4-FFF2-40B4-BE49-F238E27FC236}">
                <a16:creationId xmlns:a16="http://schemas.microsoft.com/office/drawing/2014/main" id="{CD1AD056-ABC8-4129-BA30-AEC8A0A72AC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4031" y="1308295"/>
            <a:ext cx="6519987" cy="4739861"/>
          </a:xfrm>
        </p:spPr>
      </p:pic>
      <p:sp>
        <p:nvSpPr>
          <p:cNvPr id="9" name="TextBox 8">
            <a:extLst>
              <a:ext uri="{FF2B5EF4-FFF2-40B4-BE49-F238E27FC236}">
                <a16:creationId xmlns:a16="http://schemas.microsoft.com/office/drawing/2014/main" id="{B21053F2-7288-4F03-9D4E-2C73D70CE208}"/>
              </a:ext>
            </a:extLst>
          </p:cNvPr>
          <p:cNvSpPr txBox="1"/>
          <p:nvPr/>
        </p:nvSpPr>
        <p:spPr>
          <a:xfrm>
            <a:off x="258355" y="5846544"/>
            <a:ext cx="4643511" cy="646331"/>
          </a:xfrm>
          <a:prstGeom prst="rect">
            <a:avLst/>
          </a:prstGeom>
          <a:noFill/>
        </p:spPr>
        <p:txBody>
          <a:bodyPr wrap="square" rtlCol="0">
            <a:spAutoFit/>
          </a:bodyPr>
          <a:lstStyle/>
          <a:p>
            <a:r>
              <a:rPr lang="en-GB" sz="3600" dirty="0"/>
              <a:t>(JRF 2014)</a:t>
            </a:r>
          </a:p>
        </p:txBody>
      </p:sp>
      <p:sp>
        <p:nvSpPr>
          <p:cNvPr id="10" name="TextBox 9">
            <a:extLst>
              <a:ext uri="{FF2B5EF4-FFF2-40B4-BE49-F238E27FC236}">
                <a16:creationId xmlns:a16="http://schemas.microsoft.com/office/drawing/2014/main" id="{74F354BB-E739-497F-852B-8F469F0294AB}"/>
              </a:ext>
            </a:extLst>
          </p:cNvPr>
          <p:cNvSpPr txBox="1"/>
          <p:nvPr/>
        </p:nvSpPr>
        <p:spPr>
          <a:xfrm>
            <a:off x="6654018" y="1842868"/>
            <a:ext cx="5403951" cy="3539430"/>
          </a:xfrm>
          <a:prstGeom prst="rect">
            <a:avLst/>
          </a:prstGeom>
          <a:noFill/>
        </p:spPr>
        <p:txBody>
          <a:bodyPr wrap="square" rtlCol="0">
            <a:spAutoFit/>
          </a:bodyPr>
          <a:lstStyle/>
          <a:p>
            <a:r>
              <a:rPr lang="en-GB" sz="2800" dirty="0"/>
              <a:t>According to JRF, they believe that their strategy ‘long-term strategy to solve poverty in the UK which aligns greater corporate responsibility with an active, enabling state, promoting individual capacity and capability.’ </a:t>
            </a:r>
          </a:p>
          <a:p>
            <a:pPr algn="r"/>
            <a:r>
              <a:rPr lang="en-GB" sz="2800" dirty="0"/>
              <a:t>(JRF 2016)</a:t>
            </a:r>
          </a:p>
        </p:txBody>
      </p:sp>
    </p:spTree>
    <p:extLst>
      <p:ext uri="{BB962C8B-B14F-4D97-AF65-F5344CB8AC3E}">
        <p14:creationId xmlns:p14="http://schemas.microsoft.com/office/powerpoint/2010/main" val="1714126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87AE7-A1C6-431A-A473-EEB92AB9A412}"/>
              </a:ext>
            </a:extLst>
          </p:cNvPr>
          <p:cNvSpPr>
            <a:spLocks noGrp="1"/>
          </p:cNvSpPr>
          <p:nvPr>
            <p:ph type="title"/>
          </p:nvPr>
        </p:nvSpPr>
        <p:spPr>
          <a:xfrm>
            <a:off x="407963" y="362743"/>
            <a:ext cx="10515600" cy="1325563"/>
          </a:xfrm>
        </p:spPr>
        <p:txBody>
          <a:bodyPr/>
          <a:lstStyle/>
          <a:p>
            <a:r>
              <a:rPr lang="en-GB" b="1" u="sng" dirty="0">
                <a:latin typeface="+mn-lt"/>
              </a:rPr>
              <a:t>Long Term Strategies for poverty</a:t>
            </a:r>
          </a:p>
        </p:txBody>
      </p:sp>
      <p:sp>
        <p:nvSpPr>
          <p:cNvPr id="3" name="Content Placeholder 2">
            <a:extLst>
              <a:ext uri="{FF2B5EF4-FFF2-40B4-BE49-F238E27FC236}">
                <a16:creationId xmlns:a16="http://schemas.microsoft.com/office/drawing/2014/main" id="{FFA304D1-4673-471F-A908-E78C082BA397}"/>
              </a:ext>
            </a:extLst>
          </p:cNvPr>
          <p:cNvSpPr>
            <a:spLocks noGrp="1"/>
          </p:cNvSpPr>
          <p:nvPr>
            <p:ph sz="half" idx="1"/>
          </p:nvPr>
        </p:nvSpPr>
        <p:spPr>
          <a:xfrm>
            <a:off x="293077" y="1849561"/>
            <a:ext cx="11605846" cy="4351338"/>
          </a:xfrm>
        </p:spPr>
        <p:txBody>
          <a:bodyPr>
            <a:normAutofit/>
          </a:bodyPr>
          <a:lstStyle/>
          <a:p>
            <a:pPr marL="0" indent="0">
              <a:buNone/>
            </a:pPr>
            <a:r>
              <a:rPr lang="en-GB" dirty="0"/>
              <a:t>‘Creating a strong economy which delivers prosperity and security for all individuals, families and communities in Wales is a key priority for Welsh Government.’ (Welsh Assembly Government, 2018)</a:t>
            </a:r>
          </a:p>
          <a:p>
            <a:pPr marL="0" indent="0">
              <a:buNone/>
            </a:pPr>
            <a:endParaRPr lang="en-GB" dirty="0"/>
          </a:p>
          <a:p>
            <a:pPr marL="0" indent="0">
              <a:buNone/>
            </a:pPr>
            <a:r>
              <a:rPr lang="en-GB" dirty="0">
                <a:latin typeface="+mj-lt"/>
              </a:rPr>
              <a:t>‘</a:t>
            </a:r>
            <a:r>
              <a:rPr lang="en-GB" dirty="0"/>
              <a:t>We cannot allow damaging UK Government policies to plunge 50,000 more Welsh children into poverty’ (Huw </a:t>
            </a:r>
            <a:r>
              <a:rPr lang="en-GB" dirty="0" err="1"/>
              <a:t>Irranca</a:t>
            </a:r>
            <a:r>
              <a:rPr lang="en-GB" dirty="0"/>
              <a:t>-Davies, Minister for children, 2018) </a:t>
            </a:r>
          </a:p>
          <a:p>
            <a:pPr marL="0" indent="0">
              <a:buNone/>
            </a:pPr>
            <a:r>
              <a:rPr lang="en-GB" dirty="0">
                <a:hlinkClick r:id="rId3"/>
              </a:rPr>
              <a:t>https://gov.wales/newsroom/people-and-communities/2018/we-cannot-allow-damaging-uk-government-policies-to-plunge-more-welsh-children-into-poverty/?lang=en</a:t>
            </a:r>
            <a:r>
              <a:rPr lang="en-GB" dirty="0"/>
              <a:t> </a:t>
            </a:r>
          </a:p>
          <a:p>
            <a:pPr marL="0" indent="0">
              <a:buNone/>
            </a:pPr>
            <a:endParaRPr lang="en-GB" dirty="0"/>
          </a:p>
        </p:txBody>
      </p:sp>
      <p:pic>
        <p:nvPicPr>
          <p:cNvPr id="6" name="Content Placeholder 5">
            <a:extLst>
              <a:ext uri="{FF2B5EF4-FFF2-40B4-BE49-F238E27FC236}">
                <a16:creationId xmlns:a16="http://schemas.microsoft.com/office/drawing/2014/main" id="{066444E3-5346-47DA-AE1F-07F53911DEDD}"/>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8936062" y="168734"/>
            <a:ext cx="2847975" cy="1600200"/>
          </a:xfrm>
        </p:spPr>
      </p:pic>
    </p:spTree>
    <p:extLst>
      <p:ext uri="{BB962C8B-B14F-4D97-AF65-F5344CB8AC3E}">
        <p14:creationId xmlns:p14="http://schemas.microsoft.com/office/powerpoint/2010/main" val="52851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DDE6A-032A-45BA-B4CA-8BFB901AA962}"/>
              </a:ext>
            </a:extLst>
          </p:cNvPr>
          <p:cNvSpPr>
            <a:spLocks noGrp="1"/>
          </p:cNvSpPr>
          <p:nvPr>
            <p:ph type="title"/>
          </p:nvPr>
        </p:nvSpPr>
        <p:spPr>
          <a:xfrm>
            <a:off x="233289" y="0"/>
            <a:ext cx="10515600" cy="1325563"/>
          </a:xfrm>
        </p:spPr>
        <p:txBody>
          <a:bodyPr>
            <a:normAutofit/>
          </a:bodyPr>
          <a:lstStyle/>
          <a:p>
            <a:r>
              <a:rPr lang="en-GB" sz="4800" b="1" u="sng" dirty="0">
                <a:latin typeface="+mn-lt"/>
              </a:rPr>
              <a:t>Reference list </a:t>
            </a:r>
          </a:p>
        </p:txBody>
      </p:sp>
      <p:sp>
        <p:nvSpPr>
          <p:cNvPr id="3" name="Content Placeholder 2">
            <a:extLst>
              <a:ext uri="{FF2B5EF4-FFF2-40B4-BE49-F238E27FC236}">
                <a16:creationId xmlns:a16="http://schemas.microsoft.com/office/drawing/2014/main" id="{7288FF53-EE71-44C8-AFCB-C8CBFA7A9852}"/>
              </a:ext>
            </a:extLst>
          </p:cNvPr>
          <p:cNvSpPr>
            <a:spLocks noGrp="1"/>
          </p:cNvSpPr>
          <p:nvPr>
            <p:ph idx="1"/>
          </p:nvPr>
        </p:nvSpPr>
        <p:spPr>
          <a:xfrm>
            <a:off x="98475" y="1097280"/>
            <a:ext cx="11860236" cy="5760720"/>
          </a:xfrm>
        </p:spPr>
        <p:txBody>
          <a:bodyPr>
            <a:normAutofit/>
          </a:bodyPr>
          <a:lstStyle/>
          <a:p>
            <a:r>
              <a:rPr lang="en-GB" sz="2000" dirty="0" err="1"/>
              <a:t>Feargal</a:t>
            </a:r>
            <a:r>
              <a:rPr lang="en-GB" sz="2000" dirty="0"/>
              <a:t> McGuinness , (31 August 2018), Poverty In The UK: Statistics Briefing paper Number 7096,Avialable at :  </a:t>
            </a:r>
            <a:r>
              <a:rPr lang="en-GB" sz="2000" dirty="0">
                <a:hlinkClick r:id="rId2"/>
              </a:rPr>
              <a:t>https://researchbriefings.files.parliament.uk/documents/SN07096/SN07096.pdf</a:t>
            </a:r>
            <a:r>
              <a:rPr lang="en-GB" sz="2000" dirty="0"/>
              <a:t>, accessed 6</a:t>
            </a:r>
            <a:r>
              <a:rPr lang="en-GB" sz="2000" baseline="30000" dirty="0"/>
              <a:t>th</a:t>
            </a:r>
            <a:r>
              <a:rPr lang="en-GB" sz="2000" dirty="0"/>
              <a:t> December 2018</a:t>
            </a:r>
          </a:p>
          <a:p>
            <a:r>
              <a:rPr lang="en-GB" sz="2000" dirty="0">
                <a:solidFill>
                  <a:srgbClr val="111111"/>
                </a:solidFill>
              </a:rPr>
              <a:t>Giddens A And Sutton P.W, (2017) Essential Concepts in Sociology, 2</a:t>
            </a:r>
            <a:r>
              <a:rPr lang="en-GB" sz="2000" baseline="30000" dirty="0">
                <a:solidFill>
                  <a:srgbClr val="111111"/>
                </a:solidFill>
              </a:rPr>
              <a:t>nd</a:t>
            </a:r>
            <a:r>
              <a:rPr lang="en-GB" sz="2000" dirty="0">
                <a:solidFill>
                  <a:srgbClr val="111111"/>
                </a:solidFill>
              </a:rPr>
              <a:t> Edition, Cambridge, Polity Press.</a:t>
            </a:r>
          </a:p>
          <a:p>
            <a:r>
              <a:rPr lang="en-GB" sz="2000" dirty="0"/>
              <a:t>Irranca-Davies H. Welsh Assembly Government,(April 2018),Available at : </a:t>
            </a:r>
            <a:r>
              <a:rPr lang="en-GB" sz="2000" dirty="0">
                <a:hlinkClick r:id="rId3"/>
              </a:rPr>
              <a:t>https://gov.wales/newsroom/people-and-communities/2018/we-cannot-allow-damaging-uk-government-policies-to-plunge-more-welsh-children-into-poverty/?lang=en</a:t>
            </a:r>
            <a:r>
              <a:rPr lang="en-GB" sz="2000" dirty="0"/>
              <a:t> , accessed 31</a:t>
            </a:r>
            <a:r>
              <a:rPr lang="en-GB" sz="2000" baseline="30000" dirty="0"/>
              <a:t>st</a:t>
            </a:r>
            <a:r>
              <a:rPr lang="en-GB" sz="2000" dirty="0"/>
              <a:t> December 2018</a:t>
            </a:r>
          </a:p>
          <a:p>
            <a:pPr marL="0" indent="0">
              <a:buNone/>
            </a:pPr>
            <a:endParaRPr lang="en-GB" sz="2000" dirty="0">
              <a:solidFill>
                <a:srgbClr val="111111"/>
              </a:solidFill>
            </a:endParaRPr>
          </a:p>
          <a:p>
            <a:r>
              <a:rPr lang="en-GB" sz="2000" dirty="0"/>
              <a:t>James Trimble, Welsh Index of Multiple Deprivation (WIMD) 2014, Available at:  </a:t>
            </a:r>
            <a:r>
              <a:rPr lang="en-GB" sz="2000" dirty="0">
                <a:hlinkClick r:id="rId4"/>
              </a:rPr>
              <a:t>https://jamestrimble.github.io/imdmaps/wimd2014/</a:t>
            </a:r>
            <a:r>
              <a:rPr lang="en-GB" sz="2000" dirty="0"/>
              <a:t> , accessed 6</a:t>
            </a:r>
            <a:r>
              <a:rPr lang="en-GB" sz="2000" baseline="30000" dirty="0"/>
              <a:t>th</a:t>
            </a:r>
            <a:r>
              <a:rPr lang="en-GB" sz="2000" dirty="0"/>
              <a:t> December 2018</a:t>
            </a:r>
          </a:p>
          <a:p>
            <a:r>
              <a:rPr lang="en-GB" sz="2000" dirty="0"/>
              <a:t>JRF, Available at: </a:t>
            </a:r>
            <a:r>
              <a:rPr lang="en-GB" sz="2000" dirty="0">
                <a:hlinkClick r:id="rId5"/>
              </a:rPr>
              <a:t>https://www.jrf.org.uk/report/uk-poverty-2017?gclid=CjwKCAiA0ajgBRA4EiwA9gFOR-78-RC69rZHeOHmTs5pRssJCi0-TSe1CeVpUHj4cR5njCNUC0QmYBoCs9EQAvD_BwE</a:t>
            </a:r>
            <a:r>
              <a:rPr lang="en-GB" sz="2000" dirty="0"/>
              <a:t>, Accessed on 6</a:t>
            </a:r>
            <a:r>
              <a:rPr lang="en-GB" sz="2000" baseline="30000" dirty="0"/>
              <a:t>th</a:t>
            </a:r>
            <a:r>
              <a:rPr lang="en-GB" sz="2000" dirty="0"/>
              <a:t> December 2018 </a:t>
            </a:r>
          </a:p>
          <a:p>
            <a:r>
              <a:rPr lang="en-GB" sz="2000" dirty="0">
                <a:solidFill>
                  <a:srgbClr val="111111"/>
                </a:solidFill>
              </a:rPr>
              <a:t>JRF, We can solve poverty (2016),Available at:  </a:t>
            </a:r>
            <a:r>
              <a:rPr lang="en-GB" sz="2000" dirty="0">
                <a:solidFill>
                  <a:srgbClr val="111111"/>
                </a:solidFill>
                <a:hlinkClick r:id="rId6"/>
              </a:rPr>
              <a:t>https://www.jrf.org.uk/report/we-can-solve-poverty-uk</a:t>
            </a:r>
            <a:r>
              <a:rPr lang="en-GB" sz="2000" dirty="0">
                <a:solidFill>
                  <a:srgbClr val="111111"/>
                </a:solidFill>
              </a:rPr>
              <a:t>, accessed 10</a:t>
            </a:r>
            <a:r>
              <a:rPr lang="en-GB" sz="2000" baseline="30000" dirty="0">
                <a:solidFill>
                  <a:srgbClr val="111111"/>
                </a:solidFill>
              </a:rPr>
              <a:t>th</a:t>
            </a:r>
            <a:r>
              <a:rPr lang="en-GB" sz="2000" dirty="0">
                <a:solidFill>
                  <a:srgbClr val="111111"/>
                </a:solidFill>
              </a:rPr>
              <a:t> December 2018</a:t>
            </a:r>
          </a:p>
          <a:p>
            <a:endParaRPr lang="en-GB" sz="2000" dirty="0">
              <a:solidFill>
                <a:srgbClr val="111111"/>
              </a:solidFill>
            </a:endParaRPr>
          </a:p>
          <a:p>
            <a:endParaRPr lang="en-GB" sz="2000" dirty="0"/>
          </a:p>
          <a:p>
            <a:pPr marL="0" indent="0">
              <a:buNone/>
            </a:pPr>
            <a:endParaRPr lang="en-GB" sz="2000" dirty="0"/>
          </a:p>
          <a:p>
            <a:endParaRPr lang="en-GB" sz="2000" dirty="0"/>
          </a:p>
        </p:txBody>
      </p:sp>
    </p:spTree>
    <p:extLst>
      <p:ext uri="{BB962C8B-B14F-4D97-AF65-F5344CB8AC3E}">
        <p14:creationId xmlns:p14="http://schemas.microsoft.com/office/powerpoint/2010/main" val="23505301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FAA6F58-8920-4DCC-BD96-4239595A92BE}"/>
              </a:ext>
            </a:extLst>
          </p:cNvPr>
          <p:cNvSpPr/>
          <p:nvPr/>
        </p:nvSpPr>
        <p:spPr>
          <a:xfrm>
            <a:off x="0" y="773722"/>
            <a:ext cx="11645704" cy="8863965"/>
          </a:xfrm>
          <a:prstGeom prst="rect">
            <a:avLst/>
          </a:prstGeom>
        </p:spPr>
        <p:txBody>
          <a:bodyPr wrap="square">
            <a:spAutoFit/>
          </a:bodyPr>
          <a:lstStyle/>
          <a:p>
            <a:pPr marL="342900" indent="-342900">
              <a:buFont typeface="Arial" panose="020B0604020202020204" pitchFamily="34" charset="0"/>
              <a:buChar char="•"/>
            </a:pPr>
            <a:r>
              <a:rPr lang="en-GB" sz="2000" dirty="0">
                <a:solidFill>
                  <a:srgbClr val="111111"/>
                </a:solidFill>
              </a:rPr>
              <a:t>Welsh Assembly Government, Tackling Poverty, September 2018, Available at:  </a:t>
            </a:r>
            <a:r>
              <a:rPr lang="en-GB" sz="2000" dirty="0">
                <a:solidFill>
                  <a:srgbClr val="111111"/>
                </a:solidFill>
                <a:hlinkClick r:id="rId2"/>
              </a:rPr>
              <a:t>https://gov.wales/topics/people-and-communities/tackling-poverty/?lang=en</a:t>
            </a:r>
            <a:r>
              <a:rPr lang="en-GB" sz="2000" dirty="0">
                <a:solidFill>
                  <a:srgbClr val="111111"/>
                </a:solidFill>
              </a:rPr>
              <a:t> , accessed 31</a:t>
            </a:r>
            <a:r>
              <a:rPr lang="en-GB" sz="2000" baseline="30000" dirty="0">
                <a:solidFill>
                  <a:srgbClr val="111111"/>
                </a:solidFill>
              </a:rPr>
              <a:t>st</a:t>
            </a:r>
            <a:r>
              <a:rPr lang="en-GB" sz="2000" dirty="0">
                <a:solidFill>
                  <a:srgbClr val="111111"/>
                </a:solidFill>
              </a:rPr>
              <a:t> December 2018.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Welsh Assembly Government, Welsh Index of Multiple Deprivation 2014: </a:t>
            </a:r>
            <a:r>
              <a:rPr lang="en-GB" sz="2000" i="1" dirty="0"/>
              <a:t>A guide to analysing deprivation in rural areas1 – Revised</a:t>
            </a:r>
            <a:r>
              <a:rPr lang="en-GB" sz="2000" dirty="0"/>
              <a:t>, Available at : </a:t>
            </a:r>
            <a:r>
              <a:rPr lang="en-GB" sz="2000" dirty="0">
                <a:hlinkClick r:id="rId3"/>
              </a:rPr>
              <a:t>https://gov.wales/docs/statistics/2015/150812-wimd-2014-guide-analysing-deprivation-rural-areas-revised-en.pdf</a:t>
            </a:r>
            <a:r>
              <a:rPr lang="en-GB" sz="2000" dirty="0"/>
              <a:t> , accessed 6</a:t>
            </a:r>
            <a:r>
              <a:rPr lang="en-GB" sz="2000" baseline="30000" dirty="0"/>
              <a:t>th</a:t>
            </a:r>
            <a:r>
              <a:rPr lang="en-GB" sz="2000" dirty="0"/>
              <a:t> December 2018</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solidFill>
                  <a:srgbClr val="111111"/>
                </a:solidFill>
              </a:rPr>
              <a:t>Wilson C, Poverty in the UK: Joseph Rowntree Foundation report  (2</a:t>
            </a:r>
            <a:r>
              <a:rPr lang="en-GB" sz="2000" baseline="30000" dirty="0">
                <a:solidFill>
                  <a:srgbClr val="111111"/>
                </a:solidFill>
              </a:rPr>
              <a:t>nd</a:t>
            </a:r>
            <a:r>
              <a:rPr lang="en-GB" sz="2000" dirty="0">
                <a:solidFill>
                  <a:srgbClr val="111111"/>
                </a:solidFill>
              </a:rPr>
              <a:t> December 2014),Available at: </a:t>
            </a:r>
            <a:r>
              <a:rPr lang="en-GB" sz="2000" dirty="0">
                <a:solidFill>
                  <a:srgbClr val="111111"/>
                </a:solidFill>
                <a:hlinkClick r:id="rId4"/>
              </a:rPr>
              <a:t>https://www.rs21.org.uk/2014/12/02/poverty-in-the-uk-joseph-rowntree-foundation-report/</a:t>
            </a:r>
            <a:r>
              <a:rPr lang="en-GB" sz="2000" dirty="0">
                <a:solidFill>
                  <a:srgbClr val="111111"/>
                </a:solidFill>
              </a:rPr>
              <a:t> , accessed 10</a:t>
            </a:r>
            <a:r>
              <a:rPr lang="en-GB" sz="2000" baseline="30000" dirty="0">
                <a:solidFill>
                  <a:srgbClr val="111111"/>
                </a:solidFill>
              </a:rPr>
              <a:t>th</a:t>
            </a:r>
            <a:r>
              <a:rPr lang="en-GB" sz="2000" dirty="0">
                <a:solidFill>
                  <a:srgbClr val="111111"/>
                </a:solidFill>
              </a:rPr>
              <a:t> December 2018</a:t>
            </a:r>
          </a:p>
          <a:p>
            <a:pPr marL="342900" indent="-342900">
              <a:buFont typeface="Arial" panose="020B0604020202020204" pitchFamily="34" charset="0"/>
              <a:buChar char="•"/>
            </a:pPr>
            <a:endParaRPr lang="en-GB" sz="2000" dirty="0">
              <a:solidFill>
                <a:srgbClr val="111111"/>
              </a:solidFill>
            </a:endParaRPr>
          </a:p>
          <a:p>
            <a:pPr marL="342900" indent="-342900">
              <a:buFont typeface="Arial" panose="020B0604020202020204" pitchFamily="34" charset="0"/>
              <a:buChar char="•"/>
            </a:pPr>
            <a:r>
              <a:rPr lang="en-GB" sz="2000" dirty="0"/>
              <a:t>Welsh Government, Statistics for Wales, Flying Start Summary Statistics ( 2017-18),Available at:  </a:t>
            </a:r>
            <a:r>
              <a:rPr lang="en-GB" sz="2000" dirty="0">
                <a:hlinkClick r:id="rId5"/>
              </a:rPr>
              <a:t>https://gov.wales/docs/statistics/2018/180718-flying-start-summary-statistics-2017-18-en.pdf</a:t>
            </a:r>
            <a:r>
              <a:rPr lang="en-GB" sz="2000" dirty="0"/>
              <a:t> , accessed 10</a:t>
            </a:r>
            <a:r>
              <a:rPr lang="en-GB" sz="2000" baseline="30000" dirty="0"/>
              <a:t>th</a:t>
            </a:r>
            <a:r>
              <a:rPr lang="en-GB" sz="2000" dirty="0"/>
              <a:t> December 2018 </a:t>
            </a:r>
          </a:p>
          <a:p>
            <a:pPr marL="342900" indent="-342900">
              <a:buFont typeface="Arial" panose="020B0604020202020204" pitchFamily="34" charset="0"/>
              <a:buChar char="•"/>
            </a:pPr>
            <a:r>
              <a:rPr lang="en-GB" sz="2000" dirty="0"/>
              <a:t>Townsend P. P. and others, 1997, An International Approach to the Measurement and Explanation of Poverty: Statement by European social scientists, in D. Gordon, P. Townsend, 2000, Breadline Europe, Bristol: Policy Press.  and others, 1997, An International Approach to the Measurement and Explanation of Poverty: Statement by European social scientists, in D. Gordon, P. Townsend, 2000, Breadline Europe, Bristol: Policy Press. </a:t>
            </a:r>
          </a:p>
          <a:p>
            <a:endParaRPr lang="en-GB" sz="2000" dirty="0"/>
          </a:p>
          <a:p>
            <a:endParaRPr lang="en-GB" sz="2000" dirty="0"/>
          </a:p>
          <a:p>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p:txBody>
      </p:sp>
      <p:sp>
        <p:nvSpPr>
          <p:cNvPr id="6" name="Title 1">
            <a:extLst>
              <a:ext uri="{FF2B5EF4-FFF2-40B4-BE49-F238E27FC236}">
                <a16:creationId xmlns:a16="http://schemas.microsoft.com/office/drawing/2014/main" id="{DD8681F6-B5A4-46B0-A817-3CF6B740497A}"/>
              </a:ext>
            </a:extLst>
          </p:cNvPr>
          <p:cNvSpPr txBox="1">
            <a:spLocks/>
          </p:cNvSpPr>
          <p:nvPr/>
        </p:nvSpPr>
        <p:spPr>
          <a:xfrm>
            <a:off x="838200" y="0"/>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u="sng" dirty="0">
                <a:latin typeface="+mn-lt"/>
              </a:rPr>
              <a:t>Reference list </a:t>
            </a:r>
          </a:p>
        </p:txBody>
      </p:sp>
    </p:spTree>
    <p:extLst>
      <p:ext uri="{BB962C8B-B14F-4D97-AF65-F5344CB8AC3E}">
        <p14:creationId xmlns:p14="http://schemas.microsoft.com/office/powerpoint/2010/main" val="420438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48D1-93DA-4AF2-8969-AF868CC4EA52}"/>
              </a:ext>
            </a:extLst>
          </p:cNvPr>
          <p:cNvSpPr>
            <a:spLocks noGrp="1"/>
          </p:cNvSpPr>
          <p:nvPr>
            <p:ph type="title"/>
          </p:nvPr>
        </p:nvSpPr>
        <p:spPr>
          <a:xfrm>
            <a:off x="838200" y="63964"/>
            <a:ext cx="10515600" cy="1325563"/>
          </a:xfrm>
        </p:spPr>
        <p:txBody>
          <a:bodyPr>
            <a:normAutofit/>
          </a:bodyPr>
          <a:lstStyle/>
          <a:p>
            <a:r>
              <a:rPr lang="en-GB" sz="4800" b="1" u="sng" dirty="0">
                <a:latin typeface="+mn-lt"/>
              </a:rPr>
              <a:t>Reference list </a:t>
            </a:r>
          </a:p>
        </p:txBody>
      </p:sp>
      <p:sp>
        <p:nvSpPr>
          <p:cNvPr id="3" name="Content Placeholder 2">
            <a:extLst>
              <a:ext uri="{FF2B5EF4-FFF2-40B4-BE49-F238E27FC236}">
                <a16:creationId xmlns:a16="http://schemas.microsoft.com/office/drawing/2014/main" id="{D81ABCBC-8206-46E0-8311-77EC12F2DD3E}"/>
              </a:ext>
            </a:extLst>
          </p:cNvPr>
          <p:cNvSpPr>
            <a:spLocks noGrp="1"/>
          </p:cNvSpPr>
          <p:nvPr>
            <p:ph idx="1"/>
          </p:nvPr>
        </p:nvSpPr>
        <p:spPr>
          <a:xfrm>
            <a:off x="18757" y="562709"/>
            <a:ext cx="11255326" cy="6104718"/>
          </a:xfrm>
        </p:spPr>
        <p:txBody>
          <a:bodyPr>
            <a:noAutofit/>
          </a:bodyPr>
          <a:lstStyle/>
          <a:p>
            <a:pPr marL="0" indent="0">
              <a:buNone/>
            </a:pPr>
            <a:endParaRPr lang="en-GB" sz="2000" dirty="0"/>
          </a:p>
          <a:p>
            <a:r>
              <a:rPr lang="en-GB" sz="1800" dirty="0"/>
              <a:t>Image 2, Marlow’s Hierarchy of need (1945), Available at: </a:t>
            </a:r>
            <a:r>
              <a:rPr lang="en-GB" sz="1800" dirty="0">
                <a:hlinkClick r:id="rId2"/>
              </a:rPr>
              <a:t>https://www.google.com/url?sa=i&amp;rct=j&amp;q=&amp;esrc=s&amp;source=imgres&amp;cd=&amp;cad=rja&amp;uact=8&amp;ved=2ahUKEwio6qqDi4vfAhUDSxoKHUt9CNAQjhx6BAgBEAM&amp;url=https%3A%2F%2Fwww.simplypsychology.org%2Fmaslow.html&amp;psig=AOvVaw3cRj9cbDd7dFFGL9BRbUYw&amp;ust=1544181638617737</a:t>
            </a:r>
            <a:r>
              <a:rPr lang="en-GB" sz="1800" dirty="0"/>
              <a:t> , (accessed 6</a:t>
            </a:r>
            <a:r>
              <a:rPr lang="en-GB" sz="1800" baseline="30000" dirty="0"/>
              <a:t>th</a:t>
            </a:r>
            <a:r>
              <a:rPr lang="en-GB" sz="1800" dirty="0"/>
              <a:t> December 2018)</a:t>
            </a:r>
          </a:p>
          <a:p>
            <a:endParaRPr lang="en-GB" sz="1800" dirty="0"/>
          </a:p>
          <a:p>
            <a:r>
              <a:rPr lang="en-GB" sz="1800" dirty="0"/>
              <a:t>Image 3, Picture of a Pin Hand, Available at: https://www.google.com/url?sa=i&amp;rct=j&amp;q=&amp;esrc=s&amp;source=images&amp;cd=&amp;cad=rja&amp;uact=8&amp;ved=2ahUKEwjb4dm0xI3fAhVGXhoKHUGBD_UQjRx6BAgBEAU&amp;url=https%3A%2F%2Fwww.amazon.com%2FSuper-Outlet-3-Dimensional-Sculptures-Children%2Fdp%2FB014JYT5NA&amp;psig=AOvVaw1T_QcnKlZNLcbnoXszj-Pe&amp;ust=1544265719871594  , accessed 7</a:t>
            </a:r>
            <a:r>
              <a:rPr lang="en-GB" sz="1800" baseline="30000" dirty="0"/>
              <a:t>th</a:t>
            </a:r>
            <a:r>
              <a:rPr lang="en-GB" sz="1800" dirty="0"/>
              <a:t> December 2018 </a:t>
            </a:r>
          </a:p>
          <a:p>
            <a:r>
              <a:rPr lang="en-GB" sz="1800" dirty="0"/>
              <a:t>Image 4, Flying Start Ceredigion Logo, Available at: https://www.google.com/url?sa=i&amp;rct=j&amp;q=&amp;esrc=s&amp;source=images&amp;cd=&amp;cad=rja&amp;uact=8&amp;ved=2ahUKEwiDsLCEoZbfAhUh4YUKHXwAAR0QjRx6BAgBEAQ&amp;url=http%3A%2F%2Ffis.ceredigion.gov.uk%2Fwp-content%2Fuploads%2F2013%2F07%2FFlying-Start-CIS-website2013.pdf&amp;psig=AOvVaw21XnciSjmxqHjdTIuHo4SX&amp;ust=1544565500654927, accessed 10</a:t>
            </a:r>
            <a:r>
              <a:rPr lang="en-GB" sz="1800" baseline="30000" dirty="0"/>
              <a:t>th</a:t>
            </a:r>
            <a:r>
              <a:rPr lang="en-GB" sz="1800" dirty="0"/>
              <a:t> December 2018 </a:t>
            </a:r>
          </a:p>
          <a:p>
            <a:pPr marL="0" indent="0">
              <a:buNone/>
            </a:pPr>
            <a:endParaRPr lang="en-GB" sz="1800" dirty="0"/>
          </a:p>
          <a:p>
            <a:r>
              <a:rPr lang="en-GB" sz="1800" dirty="0"/>
              <a:t>Image 5, Map detailing Living wage % in wales, National Assembly Wales 2018, Available at: https://www.google.com/url?sa=i&amp;rct=j&amp;q=&amp;esrc=s&amp;source=images&amp;cd=&amp;cad=rja&amp;uact=8&amp;ved=2ahUKEwiIlIqs5ovfAhUExhoKHV7bAmwQjRx6BAgBEAU&amp;url=https%3A%2F%2Fseneddresearch.blog%2F2018%2F03%2F16%2Fpoverty-in-wales-are-we-getting-the-full-picture%2F&amp;psig=AOvVaw0dz_W5NYNc-Z2IF1QBRFIL&amp;ust=1544206146922522, accessed 6</a:t>
            </a:r>
            <a:r>
              <a:rPr lang="en-GB" sz="1800" baseline="30000" dirty="0"/>
              <a:t>th</a:t>
            </a:r>
            <a:r>
              <a:rPr lang="en-GB" sz="1800" dirty="0"/>
              <a:t> December 2018</a:t>
            </a:r>
          </a:p>
          <a:p>
            <a:endParaRPr lang="en-GB" sz="2000" dirty="0"/>
          </a:p>
        </p:txBody>
      </p:sp>
    </p:spTree>
    <p:extLst>
      <p:ext uri="{BB962C8B-B14F-4D97-AF65-F5344CB8AC3E}">
        <p14:creationId xmlns:p14="http://schemas.microsoft.com/office/powerpoint/2010/main" val="3771584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3B19F27-A267-4070-92E6-2F6FFA8C5E84}"/>
              </a:ext>
            </a:extLst>
          </p:cNvPr>
          <p:cNvSpPr/>
          <p:nvPr/>
        </p:nvSpPr>
        <p:spPr>
          <a:xfrm>
            <a:off x="534572" y="1899138"/>
            <a:ext cx="11657428" cy="1015663"/>
          </a:xfrm>
          <a:prstGeom prst="rect">
            <a:avLst/>
          </a:prstGeom>
        </p:spPr>
        <p:txBody>
          <a:bodyPr wrap="square">
            <a:spAutoFit/>
          </a:bodyPr>
          <a:lstStyle/>
          <a:p>
            <a:pPr marL="285750" indent="-285750">
              <a:buFont typeface="Arial" panose="020B0604020202020204" pitchFamily="34" charset="0"/>
              <a:buChar char="•"/>
            </a:pPr>
            <a:endParaRPr lang="en-GB" sz="2000" dirty="0">
              <a:solidFill>
                <a:srgbClr val="111111"/>
              </a:solidFill>
            </a:endParaRPr>
          </a:p>
          <a:p>
            <a:pPr marL="285750" indent="-285750">
              <a:buFont typeface="Arial" panose="020B0604020202020204" pitchFamily="34" charset="0"/>
              <a:buChar char="•"/>
            </a:pPr>
            <a:endParaRPr lang="en-GB" sz="2000" dirty="0">
              <a:solidFill>
                <a:srgbClr val="111111"/>
              </a:solidFill>
            </a:endParaRPr>
          </a:p>
          <a:p>
            <a:pPr marL="285750" indent="-285750">
              <a:buFont typeface="Arial" panose="020B0604020202020204" pitchFamily="34" charset="0"/>
              <a:buChar char="•"/>
            </a:pPr>
            <a:endParaRPr lang="en-GB" sz="2000" dirty="0">
              <a:solidFill>
                <a:srgbClr val="111111"/>
              </a:solidFill>
            </a:endParaRPr>
          </a:p>
        </p:txBody>
      </p:sp>
      <p:sp>
        <p:nvSpPr>
          <p:cNvPr id="3" name="Rectangle 2">
            <a:extLst>
              <a:ext uri="{FF2B5EF4-FFF2-40B4-BE49-F238E27FC236}">
                <a16:creationId xmlns:a16="http://schemas.microsoft.com/office/drawing/2014/main" id="{DEEEA8AF-63FD-48D7-8109-1E278319F2FA}"/>
              </a:ext>
            </a:extLst>
          </p:cNvPr>
          <p:cNvSpPr/>
          <p:nvPr/>
        </p:nvSpPr>
        <p:spPr>
          <a:xfrm>
            <a:off x="1126474" y="585540"/>
            <a:ext cx="4177046" cy="830997"/>
          </a:xfrm>
          <a:prstGeom prst="rect">
            <a:avLst/>
          </a:prstGeom>
        </p:spPr>
        <p:txBody>
          <a:bodyPr wrap="square">
            <a:spAutoFit/>
          </a:bodyPr>
          <a:lstStyle/>
          <a:p>
            <a:r>
              <a:rPr lang="en-GB" sz="4800" b="1" u="sng" dirty="0"/>
              <a:t>Reference list </a:t>
            </a:r>
          </a:p>
        </p:txBody>
      </p:sp>
      <p:sp>
        <p:nvSpPr>
          <p:cNvPr id="4" name="Rectangle 3">
            <a:extLst>
              <a:ext uri="{FF2B5EF4-FFF2-40B4-BE49-F238E27FC236}">
                <a16:creationId xmlns:a16="http://schemas.microsoft.com/office/drawing/2014/main" id="{2A7FE698-1A0A-4962-BBC3-42AA589EF594}"/>
              </a:ext>
            </a:extLst>
          </p:cNvPr>
          <p:cNvSpPr/>
          <p:nvPr/>
        </p:nvSpPr>
        <p:spPr>
          <a:xfrm>
            <a:off x="154745" y="1859340"/>
            <a:ext cx="11873132" cy="1754326"/>
          </a:xfrm>
          <a:prstGeom prst="rect">
            <a:avLst/>
          </a:prstGeom>
        </p:spPr>
        <p:txBody>
          <a:bodyPr wrap="square">
            <a:spAutoFit/>
          </a:bodyPr>
          <a:lstStyle/>
          <a:p>
            <a:pPr marL="285750" indent="-285750">
              <a:buFont typeface="Arial" panose="020B0604020202020204" pitchFamily="34" charset="0"/>
              <a:buChar char="•"/>
            </a:pPr>
            <a:r>
              <a:rPr lang="en-GB" dirty="0">
                <a:solidFill>
                  <a:srgbClr val="111111"/>
                </a:solidFill>
              </a:rPr>
              <a:t>Image on last slide, Welsh Assembly Government, Available at:  https://www.bing.com/images/search?view=detailV2&amp;ccid=GrycbvGi&amp;id=27C9CE06A5FE421DDB79AB8BBCB6134017E4EDFA&amp;thid=OIP.GrycbvGi4pl3fDcDagAZXwHaEK&amp;mediaurl=http%3a%2f%2fwww.m-magazine.co.uk%2fwp-content%2fuploads%2f2017%2f02%2fWelsh-government-logo-637x358.gif&amp;exph=358&amp;expw=637&amp;q=Picture+of+the+welsh+assembly+logo&amp;simid=608012010096627135&amp;selectedIndex=0, accessed 31</a:t>
            </a:r>
            <a:r>
              <a:rPr lang="en-GB" baseline="30000" dirty="0">
                <a:solidFill>
                  <a:srgbClr val="111111"/>
                </a:solidFill>
              </a:rPr>
              <a:t>st</a:t>
            </a:r>
            <a:r>
              <a:rPr lang="en-GB" dirty="0">
                <a:solidFill>
                  <a:srgbClr val="111111"/>
                </a:solidFill>
              </a:rPr>
              <a:t> December 2018. </a:t>
            </a:r>
          </a:p>
        </p:txBody>
      </p:sp>
    </p:spTree>
    <p:extLst>
      <p:ext uri="{BB962C8B-B14F-4D97-AF65-F5344CB8AC3E}">
        <p14:creationId xmlns:p14="http://schemas.microsoft.com/office/powerpoint/2010/main" val="1346916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2658</TotalTime>
  <Words>2368</Words>
  <Application>Microsoft Office PowerPoint</Application>
  <PresentationFormat>Widescreen</PresentationFormat>
  <Paragraphs>142</Paragraphs>
  <Slides>19</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PowerPoint Presentation</vt:lpstr>
      <vt:lpstr>What is Poverty? The Theory</vt:lpstr>
      <vt:lpstr>Relative  poverty</vt:lpstr>
      <vt:lpstr>PowerPoint Presentation</vt:lpstr>
      <vt:lpstr>Absolute Poverty </vt:lpstr>
      <vt:lpstr>Marlow’s Hierarchy of Needs</vt:lpstr>
      <vt:lpstr>Poverty: A wicked Problem</vt:lpstr>
      <vt:lpstr> Flying Start, The Welsh Government policy, in practice in Wales?</vt:lpstr>
      <vt:lpstr>Flying start</vt:lpstr>
      <vt:lpstr>Flying start</vt:lpstr>
      <vt:lpstr>Welsh Index Of Multiple Deprivation</vt:lpstr>
      <vt:lpstr>Living Wage In Wales</vt:lpstr>
      <vt:lpstr>Poverty in Wales</vt:lpstr>
      <vt:lpstr>Conclusion: Poverty, What is the answer?</vt:lpstr>
      <vt:lpstr>Long Term Strategies for poverty</vt:lpstr>
      <vt:lpstr>Reference list </vt:lpstr>
      <vt:lpstr>PowerPoint Presentation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Concept of Poverty, referring to theory, policy and practice.</dc:title>
  <dc:creator>Toni Simlett</dc:creator>
  <cp:lastModifiedBy>Toni Simlett</cp:lastModifiedBy>
  <cp:revision>74</cp:revision>
  <dcterms:created xsi:type="dcterms:W3CDTF">2018-12-06T11:27:24Z</dcterms:created>
  <dcterms:modified xsi:type="dcterms:W3CDTF">2019-01-02T00:23:29Z</dcterms:modified>
</cp:coreProperties>
</file>