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varScale="1">
        <p:scale>
          <a:sx n="85" d="100"/>
          <a:sy n="85" d="100"/>
        </p:scale>
        <p:origin x="36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1054953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747143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83014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1682A53-63EB-4539-BFBD-31F19DC9AD5B}"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669285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1682A53-63EB-4539-BFBD-31F19DC9AD5B}" type="datetimeFigureOut">
              <a:rPr lang="en-GB" smtClean="0"/>
              <a:t>12/11/2018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971324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2818402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1391824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2429671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1682A53-63EB-4539-BFBD-31F19DC9AD5B}"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392311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1682A53-63EB-4539-BFBD-31F19DC9AD5B}"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2325128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2269114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32557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26003132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3156306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16534869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4127238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682A53-63EB-4539-BFBD-31F19DC9AD5B}"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095B1-153A-4DDA-B8AB-54365325845B}" type="slidenum">
              <a:rPr lang="en-GB" smtClean="0"/>
              <a:t>‹#›</a:t>
            </a:fld>
            <a:endParaRPr lang="en-GB"/>
          </a:p>
        </p:txBody>
      </p:sp>
    </p:spTree>
    <p:extLst>
      <p:ext uri="{BB962C8B-B14F-4D97-AF65-F5344CB8AC3E}">
        <p14:creationId xmlns:p14="http://schemas.microsoft.com/office/powerpoint/2010/main" val="2160532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1682A53-63EB-4539-BFBD-31F19DC9AD5B}" type="datetimeFigureOut">
              <a:rPr lang="en-GB" smtClean="0"/>
              <a:t>12/11/2018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D3095B1-153A-4DDA-B8AB-54365325845B}" type="slidenum">
              <a:rPr lang="en-GB" smtClean="0"/>
              <a:t>‹#›</a:t>
            </a:fld>
            <a:endParaRPr lang="en-GB"/>
          </a:p>
        </p:txBody>
      </p:sp>
    </p:spTree>
    <p:extLst>
      <p:ext uri="{BB962C8B-B14F-4D97-AF65-F5344CB8AC3E}">
        <p14:creationId xmlns:p14="http://schemas.microsoft.com/office/powerpoint/2010/main" val="155519640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Gender-bending in Lucian’s Dialogues of the Courtesans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53306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dialogue</a:t>
            </a:r>
            <a:endParaRPr lang="en-GB" dirty="0"/>
          </a:p>
        </p:txBody>
      </p:sp>
      <p:sp>
        <p:nvSpPr>
          <p:cNvPr id="3" name="Content Placeholder 2"/>
          <p:cNvSpPr>
            <a:spLocks noGrp="1"/>
          </p:cNvSpPr>
          <p:nvPr>
            <p:ph idx="1"/>
          </p:nvPr>
        </p:nvSpPr>
        <p:spPr/>
        <p:txBody>
          <a:bodyPr/>
          <a:lstStyle/>
          <a:p>
            <a:r>
              <a:rPr lang="en-GB" dirty="0" smtClean="0"/>
              <a:t>Dial. Mer. 5</a:t>
            </a:r>
          </a:p>
          <a:p>
            <a:r>
              <a:rPr lang="en-GB" dirty="0" smtClean="0"/>
              <a:t>Discussion between 2 </a:t>
            </a:r>
            <a:r>
              <a:rPr lang="en-GB" dirty="0" err="1" smtClean="0"/>
              <a:t>hetairai</a:t>
            </a:r>
            <a:r>
              <a:rPr lang="en-GB" dirty="0" smtClean="0"/>
              <a:t>: </a:t>
            </a:r>
            <a:r>
              <a:rPr lang="en-GB" dirty="0" err="1" smtClean="0"/>
              <a:t>Klonarion</a:t>
            </a:r>
            <a:r>
              <a:rPr lang="en-GB" dirty="0" smtClean="0"/>
              <a:t>, and </a:t>
            </a:r>
            <a:r>
              <a:rPr lang="en-GB" dirty="0" err="1" smtClean="0"/>
              <a:t>Leaina</a:t>
            </a:r>
            <a:endParaRPr lang="en-GB" dirty="0" smtClean="0"/>
          </a:p>
          <a:p>
            <a:r>
              <a:rPr lang="en-GB" dirty="0" smtClean="0"/>
              <a:t>Topic: </a:t>
            </a:r>
            <a:r>
              <a:rPr lang="en-GB" dirty="0" err="1" smtClean="0"/>
              <a:t>Leaina’s</a:t>
            </a:r>
            <a:r>
              <a:rPr lang="en-GB" dirty="0" smtClean="0"/>
              <a:t> client, who is </a:t>
            </a:r>
            <a:r>
              <a:rPr lang="en-GB" dirty="0" err="1" smtClean="0"/>
              <a:t>Megilla</a:t>
            </a:r>
            <a:r>
              <a:rPr lang="en-GB" dirty="0" smtClean="0"/>
              <a:t>, a woman from Lesbos</a:t>
            </a:r>
          </a:p>
          <a:p>
            <a:r>
              <a:rPr lang="en-GB" dirty="0" smtClean="0"/>
              <a:t>Specifics: Threesome between </a:t>
            </a:r>
            <a:r>
              <a:rPr lang="en-GB" dirty="0" err="1" smtClean="0"/>
              <a:t>Leaina</a:t>
            </a:r>
            <a:r>
              <a:rPr lang="en-GB" dirty="0" smtClean="0"/>
              <a:t> (the </a:t>
            </a:r>
            <a:r>
              <a:rPr lang="en-GB" dirty="0" err="1" smtClean="0"/>
              <a:t>hetaira</a:t>
            </a:r>
            <a:r>
              <a:rPr lang="en-GB" dirty="0" smtClean="0"/>
              <a:t>), </a:t>
            </a:r>
            <a:r>
              <a:rPr lang="en-GB" dirty="0" err="1" smtClean="0"/>
              <a:t>Megilla</a:t>
            </a:r>
            <a:r>
              <a:rPr lang="en-GB" dirty="0" smtClean="0"/>
              <a:t> (the client) and </a:t>
            </a:r>
            <a:r>
              <a:rPr lang="en-GB" dirty="0" err="1" smtClean="0"/>
              <a:t>Demonassa</a:t>
            </a:r>
            <a:r>
              <a:rPr lang="en-GB" dirty="0" smtClean="0"/>
              <a:t> (of Corinth, </a:t>
            </a:r>
            <a:r>
              <a:rPr lang="en-GB" dirty="0" err="1" smtClean="0"/>
              <a:t>Megilla’s</a:t>
            </a:r>
            <a:r>
              <a:rPr lang="en-GB" dirty="0" smtClean="0"/>
              <a:t> girlfriend)</a:t>
            </a:r>
            <a:endParaRPr lang="en-GB" dirty="0"/>
          </a:p>
        </p:txBody>
      </p:sp>
    </p:spTree>
    <p:extLst>
      <p:ext uri="{BB962C8B-B14F-4D97-AF65-F5344CB8AC3E}">
        <p14:creationId xmlns:p14="http://schemas.microsoft.com/office/powerpoint/2010/main" val="694223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scholarship</a:t>
            </a:r>
            <a:endParaRPr lang="en-GB" dirty="0"/>
          </a:p>
        </p:txBody>
      </p:sp>
      <p:sp>
        <p:nvSpPr>
          <p:cNvPr id="4" name="Text Placeholder 3"/>
          <p:cNvSpPr>
            <a:spLocks noGrp="1"/>
          </p:cNvSpPr>
          <p:nvPr>
            <p:ph type="body" idx="1"/>
          </p:nvPr>
        </p:nvSpPr>
        <p:spPr/>
        <p:txBody>
          <a:bodyPr/>
          <a:lstStyle/>
          <a:p>
            <a:r>
              <a:rPr lang="en-GB" dirty="0" err="1"/>
              <a:t>Cantarella</a:t>
            </a:r>
            <a:r>
              <a:rPr lang="en-GB" dirty="0"/>
              <a:t> (1992:92-3): </a:t>
            </a:r>
          </a:p>
        </p:txBody>
      </p:sp>
      <p:sp>
        <p:nvSpPr>
          <p:cNvPr id="5" name="Content Placeholder 4"/>
          <p:cNvSpPr>
            <a:spLocks noGrp="1"/>
          </p:cNvSpPr>
          <p:nvPr>
            <p:ph sz="half" idx="2"/>
          </p:nvPr>
        </p:nvSpPr>
        <p:spPr/>
        <p:txBody>
          <a:bodyPr>
            <a:normAutofit/>
          </a:bodyPr>
          <a:lstStyle/>
          <a:p>
            <a:r>
              <a:rPr lang="en-GB" dirty="0" smtClean="0"/>
              <a:t>“the description </a:t>
            </a:r>
            <a:r>
              <a:rPr lang="en-GB" dirty="0"/>
              <a:t>of </a:t>
            </a:r>
            <a:r>
              <a:rPr lang="en-GB" dirty="0" err="1"/>
              <a:t>Megilla</a:t>
            </a:r>
            <a:r>
              <a:rPr lang="en-GB" dirty="0"/>
              <a:t> shows us </a:t>
            </a:r>
            <a:r>
              <a:rPr lang="en-GB" dirty="0" smtClean="0"/>
              <a:t>not so </a:t>
            </a:r>
            <a:r>
              <a:rPr lang="en-GB" dirty="0"/>
              <a:t>much a homosexual as </a:t>
            </a:r>
            <a:r>
              <a:rPr lang="en-GB" dirty="0" smtClean="0"/>
              <a:t>a „transvestite</a:t>
            </a:r>
            <a:r>
              <a:rPr lang="en-GB" dirty="0"/>
              <a:t>‟. Unlike pederasts, </a:t>
            </a:r>
            <a:r>
              <a:rPr lang="en-GB" dirty="0" smtClean="0"/>
              <a:t>the most </a:t>
            </a:r>
            <a:r>
              <a:rPr lang="en-GB" dirty="0"/>
              <a:t>virile-looking of all </a:t>
            </a:r>
            <a:r>
              <a:rPr lang="en-GB" dirty="0" smtClean="0"/>
              <a:t>men, homosexual </a:t>
            </a:r>
            <a:r>
              <a:rPr lang="en-GB" dirty="0"/>
              <a:t>women lose the </a:t>
            </a:r>
            <a:r>
              <a:rPr lang="en-GB" dirty="0" smtClean="0"/>
              <a:t>natural characteristics </a:t>
            </a:r>
            <a:r>
              <a:rPr lang="en-GB" dirty="0"/>
              <a:t>of their </a:t>
            </a:r>
            <a:r>
              <a:rPr lang="en-GB" dirty="0" smtClean="0"/>
              <a:t>sex, becoming </a:t>
            </a:r>
            <a:r>
              <a:rPr lang="en-GB" dirty="0"/>
              <a:t>a sort of caricature </a:t>
            </a:r>
            <a:r>
              <a:rPr lang="en-GB" dirty="0" smtClean="0"/>
              <a:t>of maleness </a:t>
            </a:r>
            <a:r>
              <a:rPr lang="en-GB" dirty="0"/>
              <a:t>and appearing as </a:t>
            </a:r>
            <a:r>
              <a:rPr lang="en-GB" dirty="0" smtClean="0"/>
              <a:t>a phenomenon </a:t>
            </a:r>
            <a:r>
              <a:rPr lang="en-GB" dirty="0"/>
              <a:t>in nature, </a:t>
            </a:r>
            <a:r>
              <a:rPr lang="en-GB" dirty="0" smtClean="0"/>
              <a:t>which reveals </a:t>
            </a:r>
            <a:r>
              <a:rPr lang="en-GB" dirty="0"/>
              <a:t>its monstrosity at first sight”</a:t>
            </a:r>
            <a:endParaRPr lang="en-GB" dirty="0"/>
          </a:p>
        </p:txBody>
      </p:sp>
      <p:sp>
        <p:nvSpPr>
          <p:cNvPr id="6" name="Text Placeholder 5"/>
          <p:cNvSpPr>
            <a:spLocks noGrp="1"/>
          </p:cNvSpPr>
          <p:nvPr>
            <p:ph type="body" sz="quarter" idx="3"/>
          </p:nvPr>
        </p:nvSpPr>
        <p:spPr>
          <a:xfrm>
            <a:off x="5733517" y="1005312"/>
            <a:ext cx="4396339" cy="576262"/>
          </a:xfrm>
        </p:spPr>
        <p:txBody>
          <a:bodyPr/>
          <a:lstStyle/>
          <a:p>
            <a:r>
              <a:rPr lang="en-GB" dirty="0" err="1" smtClean="0"/>
              <a:t>Halperin</a:t>
            </a:r>
            <a:r>
              <a:rPr lang="en-GB" dirty="0" smtClean="0"/>
              <a:t> </a:t>
            </a:r>
            <a:r>
              <a:rPr lang="en-GB" dirty="0"/>
              <a:t>(2002:232, 245</a:t>
            </a:r>
            <a:r>
              <a:rPr lang="en-GB" dirty="0" smtClean="0"/>
              <a:t>):</a:t>
            </a:r>
            <a:endParaRPr lang="en-GB" dirty="0"/>
          </a:p>
        </p:txBody>
      </p:sp>
      <p:sp>
        <p:nvSpPr>
          <p:cNvPr id="7" name="Content Placeholder 6"/>
          <p:cNvSpPr>
            <a:spLocks noGrp="1"/>
          </p:cNvSpPr>
          <p:nvPr>
            <p:ph sz="quarter" idx="4"/>
          </p:nvPr>
        </p:nvSpPr>
        <p:spPr>
          <a:xfrm>
            <a:off x="5654495" y="1556174"/>
            <a:ext cx="4990927" cy="5126848"/>
          </a:xfrm>
        </p:spPr>
        <p:txBody>
          <a:bodyPr>
            <a:noAutofit/>
          </a:bodyPr>
          <a:lstStyle/>
          <a:p>
            <a:r>
              <a:rPr lang="en-GB" sz="1700" dirty="0" smtClean="0"/>
              <a:t>“In fact </a:t>
            </a:r>
            <a:r>
              <a:rPr lang="en-GB" sz="1700" dirty="0"/>
              <a:t>what Lucian refers to would </a:t>
            </a:r>
            <a:r>
              <a:rPr lang="en-GB" sz="1700" dirty="0" smtClean="0"/>
              <a:t>be more </a:t>
            </a:r>
            <a:r>
              <a:rPr lang="en-GB" sz="1700" dirty="0"/>
              <a:t>accurately described </a:t>
            </a:r>
            <a:r>
              <a:rPr lang="en-GB" sz="1700" dirty="0" smtClean="0"/>
              <a:t>as </a:t>
            </a:r>
            <a:r>
              <a:rPr lang="en-GB" sz="1700" dirty="0" err="1" smtClean="0"/>
              <a:t>tribadism</a:t>
            </a:r>
            <a:r>
              <a:rPr lang="en-GB" sz="1700" dirty="0" smtClean="0"/>
              <a:t> not lesbianism insofar as the </a:t>
            </a:r>
            <a:r>
              <a:rPr lang="en-GB" sz="1700" dirty="0"/>
              <a:t>speaker fully conflates </a:t>
            </a:r>
            <a:r>
              <a:rPr lang="en-GB" sz="1700" dirty="0" smtClean="0"/>
              <a:t>female same-sex </a:t>
            </a:r>
            <a:r>
              <a:rPr lang="en-GB" sz="1700" dirty="0"/>
              <a:t>desire wit </a:t>
            </a:r>
            <a:r>
              <a:rPr lang="en-GB" sz="1700" dirty="0" smtClean="0"/>
              <a:t>gender deviance </a:t>
            </a:r>
            <a:r>
              <a:rPr lang="en-GB" sz="1700" dirty="0"/>
              <a:t>or sexual role reversal </a:t>
            </a:r>
            <a:r>
              <a:rPr lang="en-GB" sz="1700" dirty="0" smtClean="0"/>
              <a:t>and the </a:t>
            </a:r>
            <a:r>
              <a:rPr lang="en-GB" sz="1700" dirty="0"/>
              <a:t>focus of the passage appears </a:t>
            </a:r>
            <a:r>
              <a:rPr lang="en-GB" sz="1700" dirty="0" smtClean="0"/>
              <a:t>to be </a:t>
            </a:r>
            <a:r>
              <a:rPr lang="en-GB" sz="1700" dirty="0"/>
              <a:t>women who assume a </a:t>
            </a:r>
            <a:r>
              <a:rPr lang="en-GB" sz="1700" dirty="0" smtClean="0"/>
              <a:t>masculine identity</a:t>
            </a:r>
            <a:r>
              <a:rPr lang="en-GB" sz="1700" dirty="0"/>
              <a:t>, appearance and </a:t>
            </a:r>
            <a:r>
              <a:rPr lang="en-GB" sz="1700" dirty="0" smtClean="0"/>
              <a:t>sexual style </a:t>
            </a:r>
            <a:r>
              <a:rPr lang="en-GB" sz="1700" dirty="0"/>
              <a:t>in their relations with </a:t>
            </a:r>
            <a:r>
              <a:rPr lang="en-GB" sz="1700" dirty="0" smtClean="0"/>
              <a:t>other women </a:t>
            </a:r>
            <a:r>
              <a:rPr lang="en-GB" sz="1700" dirty="0"/>
              <a:t>(emphasis in </a:t>
            </a:r>
            <a:r>
              <a:rPr lang="en-GB" sz="1700" dirty="0" err="1" smtClean="0"/>
              <a:t>Halperin</a:t>
            </a:r>
            <a:r>
              <a:rPr lang="en-GB" sz="1700" dirty="0" smtClean="0"/>
              <a:t>) rather </a:t>
            </a:r>
            <a:r>
              <a:rPr lang="en-GB" sz="1700" dirty="0"/>
              <a:t>than women who </a:t>
            </a:r>
            <a:r>
              <a:rPr lang="en-GB" sz="1700" dirty="0" smtClean="0"/>
              <a:t>desire women </a:t>
            </a:r>
            <a:r>
              <a:rPr lang="en-GB" sz="1700" dirty="0"/>
              <a:t>or the women whom </a:t>
            </a:r>
            <a:r>
              <a:rPr lang="en-GB" sz="1700" dirty="0" smtClean="0"/>
              <a:t>they desire</a:t>
            </a:r>
            <a:r>
              <a:rPr lang="en-GB" sz="1700" dirty="0"/>
              <a:t>”, “Now that fantasised </a:t>
            </a:r>
            <a:r>
              <a:rPr lang="en-GB" sz="1700" dirty="0" smtClean="0"/>
              <a:t>image of </a:t>
            </a:r>
            <a:r>
              <a:rPr lang="en-GB" sz="1700" dirty="0"/>
              <a:t>gender inversion, that </a:t>
            </a:r>
            <a:r>
              <a:rPr lang="en-GB" sz="1700" dirty="0" smtClean="0"/>
              <a:t>phobic male </a:t>
            </a:r>
            <a:r>
              <a:rPr lang="en-GB" sz="1700" dirty="0"/>
              <a:t>construction of a </a:t>
            </a:r>
            <a:r>
              <a:rPr lang="en-GB" sz="1700" dirty="0" err="1" smtClean="0"/>
              <a:t>hypermasculine</a:t>
            </a:r>
            <a:r>
              <a:rPr lang="en-GB" sz="1700" dirty="0" smtClean="0"/>
              <a:t> woman</a:t>
            </a:r>
            <a:r>
              <a:rPr lang="en-GB" sz="1700" dirty="0"/>
              <a:t>, does not </a:t>
            </a:r>
            <a:r>
              <a:rPr lang="en-GB" sz="1700" dirty="0" smtClean="0"/>
              <a:t>exactly correspond </a:t>
            </a:r>
            <a:r>
              <a:rPr lang="en-GB" sz="1700" dirty="0"/>
              <a:t>to any </a:t>
            </a:r>
            <a:r>
              <a:rPr lang="en-GB" sz="1700" dirty="0" smtClean="0"/>
              <a:t>sexual orientation </a:t>
            </a:r>
            <a:r>
              <a:rPr lang="en-GB" sz="1700" dirty="0"/>
              <a:t>I know”.</a:t>
            </a:r>
            <a:endParaRPr lang="en-GB" sz="1700" dirty="0"/>
          </a:p>
        </p:txBody>
      </p:sp>
      <p:sp>
        <p:nvSpPr>
          <p:cNvPr id="8" name="TextBox 7"/>
          <p:cNvSpPr txBox="1"/>
          <p:nvPr/>
        </p:nvSpPr>
        <p:spPr>
          <a:xfrm>
            <a:off x="303942" y="5933172"/>
            <a:ext cx="11270741"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r>
              <a:rPr lang="en-GB" dirty="0" smtClean="0"/>
              <a:t>But some scholars within the framework of queer theory have seen M as either in the butch/femme dynamic, or within </a:t>
            </a:r>
            <a:r>
              <a:rPr lang="en-GB" dirty="0" err="1" smtClean="0"/>
              <a:t>pomosexuality</a:t>
            </a:r>
            <a:endParaRPr lang="en-GB" dirty="0"/>
          </a:p>
        </p:txBody>
      </p:sp>
    </p:spTree>
    <p:extLst>
      <p:ext uri="{BB962C8B-B14F-4D97-AF65-F5344CB8AC3E}">
        <p14:creationId xmlns:p14="http://schemas.microsoft.com/office/powerpoint/2010/main" val="975101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46111" y="452718"/>
            <a:ext cx="10462156" cy="1400530"/>
          </a:xfrm>
        </p:spPr>
        <p:txBody>
          <a:bodyPr/>
          <a:lstStyle/>
          <a:p>
            <a:r>
              <a:rPr lang="en-GB" dirty="0" err="1" smtClean="0"/>
              <a:t>Megilla</a:t>
            </a:r>
            <a:r>
              <a:rPr lang="en-GB" dirty="0" smtClean="0"/>
              <a:t> in the eyes of others: Generic</a:t>
            </a:r>
            <a:endParaRPr lang="en-GB" dirty="0"/>
          </a:p>
        </p:txBody>
      </p:sp>
      <p:sp>
        <p:nvSpPr>
          <p:cNvPr id="8" name="Content Placeholder 7"/>
          <p:cNvSpPr>
            <a:spLocks noGrp="1"/>
          </p:cNvSpPr>
          <p:nvPr>
            <p:ph idx="1"/>
          </p:nvPr>
        </p:nvSpPr>
        <p:spPr>
          <a:xfrm>
            <a:off x="142615" y="1717252"/>
            <a:ext cx="6489680" cy="4195481"/>
          </a:xfrm>
        </p:spPr>
        <p:txBody>
          <a:bodyPr/>
          <a:lstStyle/>
          <a:p>
            <a:r>
              <a:rPr lang="en-GB" dirty="0" err="1" smtClean="0"/>
              <a:t>Klonarion</a:t>
            </a:r>
            <a:r>
              <a:rPr lang="en-GB" dirty="0" smtClean="0"/>
              <a:t>: We </a:t>
            </a:r>
            <a:r>
              <a:rPr lang="en-GB" dirty="0"/>
              <a:t>hear news about you, </a:t>
            </a:r>
            <a:r>
              <a:rPr lang="en-GB" dirty="0" err="1"/>
              <a:t>Leaina</a:t>
            </a:r>
            <a:r>
              <a:rPr lang="en-GB" dirty="0"/>
              <a:t>, that the rich Lesbian </a:t>
            </a:r>
            <a:r>
              <a:rPr lang="en-GB" dirty="0" err="1"/>
              <a:t>Megilla</a:t>
            </a:r>
            <a:r>
              <a:rPr lang="en-GB" dirty="0"/>
              <a:t> desires you </a:t>
            </a:r>
            <a:r>
              <a:rPr lang="en-GB" b="1" dirty="0"/>
              <a:t>like a man</a:t>
            </a:r>
            <a:r>
              <a:rPr lang="en-GB" dirty="0"/>
              <a:t>. </a:t>
            </a:r>
            <a:r>
              <a:rPr lang="en-GB" dirty="0" smtClean="0"/>
              <a:t>(</a:t>
            </a:r>
            <a:r>
              <a:rPr lang="en-GB" dirty="0" err="1" smtClean="0"/>
              <a:t>hosper</a:t>
            </a:r>
            <a:r>
              <a:rPr lang="en-GB" dirty="0" smtClean="0"/>
              <a:t> </a:t>
            </a:r>
            <a:r>
              <a:rPr lang="en-GB" dirty="0" err="1" smtClean="0"/>
              <a:t>andra</a:t>
            </a:r>
            <a:r>
              <a:rPr lang="en-GB" dirty="0" smtClean="0"/>
              <a:t>)</a:t>
            </a:r>
          </a:p>
          <a:p>
            <a:endParaRPr lang="en-GB" dirty="0"/>
          </a:p>
          <a:p>
            <a:r>
              <a:rPr lang="en-GB" dirty="0" err="1" smtClean="0"/>
              <a:t>Leaina</a:t>
            </a:r>
            <a:r>
              <a:rPr lang="en-GB" dirty="0"/>
              <a:t>: The woman is terribly </a:t>
            </a:r>
            <a:r>
              <a:rPr lang="en-GB" b="1" dirty="0"/>
              <a:t>mannish</a:t>
            </a:r>
            <a:r>
              <a:rPr lang="en-GB" dirty="0"/>
              <a:t>. </a:t>
            </a:r>
            <a:r>
              <a:rPr lang="en-GB" dirty="0" smtClean="0"/>
              <a:t> (</a:t>
            </a:r>
            <a:r>
              <a:rPr lang="en-GB" dirty="0" err="1" smtClean="0"/>
              <a:t>andrike</a:t>
            </a:r>
            <a:r>
              <a:rPr lang="en-GB" dirty="0" smtClean="0"/>
              <a:t>)</a:t>
            </a:r>
          </a:p>
          <a:p>
            <a:endParaRPr lang="en-GB" dirty="0" smtClean="0"/>
          </a:p>
          <a:p>
            <a:r>
              <a:rPr lang="en-GB" dirty="0" err="1" smtClean="0"/>
              <a:t>Klonarion</a:t>
            </a:r>
            <a:r>
              <a:rPr lang="en-GB" dirty="0"/>
              <a:t>: Does she happen to be a </a:t>
            </a:r>
            <a:r>
              <a:rPr lang="en-GB" b="1" dirty="0" err="1"/>
              <a:t>hetairistria</a:t>
            </a:r>
            <a:r>
              <a:rPr lang="en-GB" dirty="0"/>
              <a:t>? Such they call in Lesbos </a:t>
            </a:r>
            <a:r>
              <a:rPr lang="en-GB" b="1" dirty="0"/>
              <a:t>masculine women</a:t>
            </a:r>
            <a:r>
              <a:rPr lang="en-GB" dirty="0"/>
              <a:t>, who do not want to suffer under men but, instead, </a:t>
            </a:r>
            <a:r>
              <a:rPr lang="en-GB" b="1" dirty="0"/>
              <a:t>approach women like men</a:t>
            </a:r>
            <a:r>
              <a:rPr lang="en-GB" dirty="0"/>
              <a:t>. </a:t>
            </a:r>
            <a:r>
              <a:rPr lang="en-GB" dirty="0" smtClean="0"/>
              <a:t> (</a:t>
            </a:r>
            <a:r>
              <a:rPr lang="en-GB" dirty="0" err="1" smtClean="0"/>
              <a:t>arrenopous</a:t>
            </a:r>
            <a:r>
              <a:rPr lang="en-GB" dirty="0" smtClean="0"/>
              <a:t>, </a:t>
            </a:r>
            <a:r>
              <a:rPr lang="en-GB" dirty="0" err="1" smtClean="0"/>
              <a:t>hosper</a:t>
            </a:r>
            <a:r>
              <a:rPr lang="en-GB" dirty="0" smtClean="0"/>
              <a:t> </a:t>
            </a:r>
            <a:r>
              <a:rPr lang="en-GB" dirty="0" err="1" smtClean="0"/>
              <a:t>andras</a:t>
            </a:r>
            <a:r>
              <a:rPr lang="en-GB" dirty="0" smtClean="0"/>
              <a:t>)</a:t>
            </a:r>
            <a:endParaRPr lang="en-GB" dirty="0"/>
          </a:p>
        </p:txBody>
      </p:sp>
      <p:sp>
        <p:nvSpPr>
          <p:cNvPr id="9" name="TextBox 8"/>
          <p:cNvSpPr txBox="1"/>
          <p:nvPr/>
        </p:nvSpPr>
        <p:spPr>
          <a:xfrm>
            <a:off x="7419372" y="1717252"/>
            <a:ext cx="4618299" cy="2585323"/>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dirty="0" smtClean="0"/>
              <a:t>The question of choice:</a:t>
            </a:r>
          </a:p>
          <a:p>
            <a:endParaRPr lang="en-GB" dirty="0"/>
          </a:p>
          <a:p>
            <a:r>
              <a:rPr lang="en-GB" dirty="0"/>
              <a:t>Does she happen to be a </a:t>
            </a:r>
            <a:r>
              <a:rPr lang="en-GB" dirty="0" err="1"/>
              <a:t>hetairistria</a:t>
            </a:r>
            <a:r>
              <a:rPr lang="en-GB" dirty="0"/>
              <a:t>? Such they call in Lesbos masculine women, </a:t>
            </a:r>
            <a:r>
              <a:rPr lang="en-GB" b="1" dirty="0"/>
              <a:t>who do not want </a:t>
            </a:r>
            <a:r>
              <a:rPr lang="en-GB" dirty="0"/>
              <a:t>to suffer under men but, instead, </a:t>
            </a:r>
            <a:r>
              <a:rPr lang="en-GB" b="1" dirty="0"/>
              <a:t>approach</a:t>
            </a:r>
            <a:r>
              <a:rPr lang="en-GB" dirty="0"/>
              <a:t> women like men</a:t>
            </a:r>
            <a:r>
              <a:rPr lang="en-GB" dirty="0" smtClean="0"/>
              <a:t>.</a:t>
            </a:r>
          </a:p>
          <a:p>
            <a:endParaRPr lang="en-GB" dirty="0"/>
          </a:p>
          <a:p>
            <a:r>
              <a:rPr lang="en-GB" dirty="0" err="1" smtClean="0"/>
              <a:t>Ethelo</a:t>
            </a:r>
            <a:r>
              <a:rPr lang="en-GB" dirty="0" smtClean="0"/>
              <a:t> &amp; </a:t>
            </a:r>
            <a:r>
              <a:rPr lang="en-GB" dirty="0" err="1" smtClean="0"/>
              <a:t>plesiazo</a:t>
            </a:r>
            <a:endParaRPr lang="en-GB" dirty="0"/>
          </a:p>
        </p:txBody>
      </p:sp>
      <p:sp>
        <p:nvSpPr>
          <p:cNvPr id="10" name="TextBox 9"/>
          <p:cNvSpPr txBox="1"/>
          <p:nvPr/>
        </p:nvSpPr>
        <p:spPr>
          <a:xfrm>
            <a:off x="6931378" y="5102578"/>
            <a:ext cx="5106293"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Implications of sexuality:</a:t>
            </a:r>
          </a:p>
          <a:p>
            <a:r>
              <a:rPr lang="en-GB" dirty="0" smtClean="0"/>
              <a:t>The issue seems to be less about a relationship between women per se, but rather more about the “mannish” portrayal of the one woman</a:t>
            </a:r>
            <a:endParaRPr lang="en-GB" dirty="0"/>
          </a:p>
        </p:txBody>
      </p:sp>
    </p:spTree>
    <p:extLst>
      <p:ext uri="{BB962C8B-B14F-4D97-AF65-F5344CB8AC3E}">
        <p14:creationId xmlns:p14="http://schemas.microsoft.com/office/powerpoint/2010/main" val="4172759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Megilla</a:t>
            </a:r>
            <a:r>
              <a:rPr lang="en-GB" dirty="0" smtClean="0"/>
              <a:t>: Body and Image</a:t>
            </a:r>
            <a:endParaRPr lang="en-GB" dirty="0"/>
          </a:p>
        </p:txBody>
      </p:sp>
      <p:sp>
        <p:nvSpPr>
          <p:cNvPr id="3" name="Content Placeholder 2"/>
          <p:cNvSpPr>
            <a:spLocks noGrp="1"/>
          </p:cNvSpPr>
          <p:nvPr>
            <p:ph idx="1"/>
          </p:nvPr>
        </p:nvSpPr>
        <p:spPr/>
        <p:txBody>
          <a:bodyPr/>
          <a:lstStyle/>
          <a:p>
            <a:r>
              <a:rPr lang="en-GB" dirty="0"/>
              <a:t>They kissed me at first like men, not only touching the lips </a:t>
            </a:r>
            <a:r>
              <a:rPr lang="en-GB" b="1" dirty="0"/>
              <a:t>but also opening the mouth</a:t>
            </a:r>
            <a:r>
              <a:rPr lang="en-GB" dirty="0"/>
              <a:t> and they touched me all over and kneaded my breasts. And </a:t>
            </a:r>
            <a:r>
              <a:rPr lang="en-GB" dirty="0" err="1"/>
              <a:t>Demonassa</a:t>
            </a:r>
            <a:r>
              <a:rPr lang="en-GB" dirty="0"/>
              <a:t> bit me as she kissed. And I had no idea what was going on. </a:t>
            </a:r>
            <a:endParaRPr lang="en-GB" dirty="0" smtClean="0"/>
          </a:p>
          <a:p>
            <a:r>
              <a:rPr lang="en-GB" dirty="0" smtClean="0"/>
              <a:t>After </a:t>
            </a:r>
            <a:r>
              <a:rPr lang="en-GB" dirty="0"/>
              <a:t>a while, </a:t>
            </a:r>
            <a:r>
              <a:rPr lang="en-GB" dirty="0" err="1"/>
              <a:t>Megilla</a:t>
            </a:r>
            <a:r>
              <a:rPr lang="en-GB" dirty="0"/>
              <a:t>, being warm, </a:t>
            </a:r>
            <a:r>
              <a:rPr lang="en-GB" b="1" dirty="0"/>
              <a:t>took off her wig, which looked like the real thing and was seamless, to reveal a shaven head like that of the manliest of athletes.</a:t>
            </a:r>
          </a:p>
        </p:txBody>
      </p:sp>
      <p:sp>
        <p:nvSpPr>
          <p:cNvPr id="4" name="TextBox 3"/>
          <p:cNvSpPr txBox="1"/>
          <p:nvPr/>
        </p:nvSpPr>
        <p:spPr>
          <a:xfrm>
            <a:off x="440267" y="4718756"/>
            <a:ext cx="3714478" cy="14773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rtlCol="0">
            <a:spAutoFit/>
          </a:bodyPr>
          <a:lstStyle/>
          <a:p>
            <a:r>
              <a:rPr lang="en-GB" dirty="0" smtClean="0"/>
              <a:t>Structure:</a:t>
            </a:r>
          </a:p>
          <a:p>
            <a:r>
              <a:rPr lang="en-GB" dirty="0" smtClean="0"/>
              <a:t>Step 1: Speculation</a:t>
            </a:r>
          </a:p>
          <a:p>
            <a:r>
              <a:rPr lang="en-GB" dirty="0" smtClean="0"/>
              <a:t>Step 2: Revelation</a:t>
            </a:r>
          </a:p>
          <a:p>
            <a:r>
              <a:rPr lang="en-GB" dirty="0" smtClean="0"/>
              <a:t>Step 3: Mythological Paradigms</a:t>
            </a:r>
          </a:p>
          <a:p>
            <a:r>
              <a:rPr lang="en-GB" dirty="0" smtClean="0"/>
              <a:t>Step 4: M’s own explanation</a:t>
            </a:r>
          </a:p>
        </p:txBody>
      </p:sp>
      <p:sp>
        <p:nvSpPr>
          <p:cNvPr id="5" name="TextBox 4"/>
          <p:cNvSpPr txBox="1"/>
          <p:nvPr/>
        </p:nvSpPr>
        <p:spPr>
          <a:xfrm>
            <a:off x="7303912" y="4504267"/>
            <a:ext cx="4050854"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Public vs. Private:</a:t>
            </a:r>
          </a:p>
          <a:p>
            <a:r>
              <a:rPr lang="en-GB" dirty="0" smtClean="0"/>
              <a:t>Public = lover of women (K knows…)</a:t>
            </a:r>
          </a:p>
          <a:p>
            <a:r>
              <a:rPr lang="en-GB" dirty="0" smtClean="0"/>
              <a:t>Private = transgressive expression – manliest of athletes, kissed like a man</a:t>
            </a:r>
          </a:p>
        </p:txBody>
      </p:sp>
    </p:spTree>
    <p:extLst>
      <p:ext uri="{BB962C8B-B14F-4D97-AF65-F5344CB8AC3E}">
        <p14:creationId xmlns:p14="http://schemas.microsoft.com/office/powerpoint/2010/main" val="4205570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Mythological Parallels</a:t>
            </a:r>
            <a:endParaRPr lang="en-GB" dirty="0"/>
          </a:p>
        </p:txBody>
      </p:sp>
      <p:sp>
        <p:nvSpPr>
          <p:cNvPr id="3" name="Content Placeholder 2"/>
          <p:cNvSpPr>
            <a:spLocks noGrp="1"/>
          </p:cNvSpPr>
          <p:nvPr>
            <p:ph idx="1"/>
          </p:nvPr>
        </p:nvSpPr>
        <p:spPr>
          <a:xfrm>
            <a:off x="1103313" y="2052918"/>
            <a:ext cx="5760332" cy="4195481"/>
          </a:xfrm>
        </p:spPr>
        <p:txBody>
          <a:bodyPr/>
          <a:lstStyle/>
          <a:p>
            <a:r>
              <a:rPr lang="en-GB" dirty="0" smtClean="0"/>
              <a:t>1. Man masquerading as women (Achilles)</a:t>
            </a:r>
          </a:p>
          <a:p>
            <a:r>
              <a:rPr lang="en-GB" dirty="0" smtClean="0"/>
              <a:t>2. Hermaphrodite </a:t>
            </a:r>
          </a:p>
          <a:p>
            <a:r>
              <a:rPr lang="en-GB" dirty="0" smtClean="0"/>
              <a:t>3. Divine sex-change (</a:t>
            </a:r>
            <a:r>
              <a:rPr lang="en-GB" dirty="0" err="1" smtClean="0"/>
              <a:t>Teiresias</a:t>
            </a:r>
            <a:r>
              <a:rPr lang="en-GB" dirty="0" smtClean="0"/>
              <a:t>)</a:t>
            </a:r>
          </a:p>
          <a:p>
            <a:r>
              <a:rPr lang="en-GB" dirty="0" smtClean="0"/>
              <a:t>ALL three are denied by M.</a:t>
            </a:r>
            <a:endParaRPr lang="en-GB" dirty="0"/>
          </a:p>
        </p:txBody>
      </p:sp>
      <p:sp>
        <p:nvSpPr>
          <p:cNvPr id="4" name="TextBox 3"/>
          <p:cNvSpPr txBox="1"/>
          <p:nvPr/>
        </p:nvSpPr>
        <p:spPr>
          <a:xfrm>
            <a:off x="7281333" y="1648178"/>
            <a:ext cx="4661854" cy="1200329"/>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en-GB" dirty="0" smtClean="0"/>
              <a:t>Note the shifting body focus:</a:t>
            </a:r>
          </a:p>
          <a:p>
            <a:pPr marL="342900" indent="-342900">
              <a:buAutoNum type="arabicPeriod"/>
            </a:pPr>
            <a:r>
              <a:rPr lang="en-GB" dirty="0" smtClean="0"/>
              <a:t>A man’s body under female clothing</a:t>
            </a:r>
          </a:p>
          <a:p>
            <a:pPr marL="342900" indent="-342900">
              <a:buAutoNum type="arabicPeriod"/>
            </a:pPr>
            <a:r>
              <a:rPr lang="en-GB" dirty="0" smtClean="0"/>
              <a:t>A body of both sexes</a:t>
            </a:r>
          </a:p>
          <a:p>
            <a:pPr marL="342900" indent="-342900">
              <a:buAutoNum type="arabicPeriod"/>
            </a:pPr>
            <a:r>
              <a:rPr lang="en-GB" dirty="0" smtClean="0"/>
              <a:t>A new body for a man’s soul</a:t>
            </a:r>
            <a:endParaRPr lang="en-GB" dirty="0"/>
          </a:p>
        </p:txBody>
      </p:sp>
    </p:spTree>
    <p:extLst>
      <p:ext uri="{BB962C8B-B14F-4D97-AF65-F5344CB8AC3E}">
        <p14:creationId xmlns:p14="http://schemas.microsoft.com/office/powerpoint/2010/main" val="1123378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 self-presentation: from </a:t>
            </a:r>
            <a:r>
              <a:rPr lang="en-GB" dirty="0" err="1" smtClean="0"/>
              <a:t>negatory</a:t>
            </a:r>
            <a:r>
              <a:rPr lang="en-GB" dirty="0" smtClean="0"/>
              <a:t> to explanatory</a:t>
            </a:r>
            <a:endParaRPr lang="en-GB" dirty="0"/>
          </a:p>
        </p:txBody>
      </p:sp>
      <p:sp>
        <p:nvSpPr>
          <p:cNvPr id="3" name="Content Placeholder 2"/>
          <p:cNvSpPr>
            <a:spLocks noGrp="1"/>
          </p:cNvSpPr>
          <p:nvPr>
            <p:ph idx="1"/>
          </p:nvPr>
        </p:nvSpPr>
        <p:spPr/>
        <p:txBody>
          <a:bodyPr/>
          <a:lstStyle/>
          <a:p>
            <a:r>
              <a:rPr lang="en-GB" dirty="0"/>
              <a:t>Do not </a:t>
            </a:r>
            <a:r>
              <a:rPr lang="en-GB" b="1" dirty="0"/>
              <a:t>put me down to a woman</a:t>
            </a:r>
            <a:r>
              <a:rPr lang="en-GB" dirty="0"/>
              <a:t>, she replied, my name is </a:t>
            </a:r>
            <a:r>
              <a:rPr lang="en-GB" dirty="0" err="1"/>
              <a:t>Megillos</a:t>
            </a:r>
            <a:r>
              <a:rPr lang="en-GB" dirty="0"/>
              <a:t> and I married long ago </a:t>
            </a:r>
            <a:r>
              <a:rPr lang="en-GB" dirty="0" err="1"/>
              <a:t>Demonassa</a:t>
            </a:r>
            <a:r>
              <a:rPr lang="en-GB" dirty="0"/>
              <a:t> here and she is my wife. </a:t>
            </a:r>
            <a:endParaRPr lang="en-GB" dirty="0" smtClean="0"/>
          </a:p>
          <a:p>
            <a:endParaRPr lang="en-GB" dirty="0"/>
          </a:p>
          <a:p>
            <a:r>
              <a:rPr lang="en-GB" dirty="0"/>
              <a:t>Then are you a hermaphrodite, I asked. It is said that there are many who have both. I did not know, </a:t>
            </a:r>
            <a:r>
              <a:rPr lang="en-GB" dirty="0" err="1"/>
              <a:t>Klonarion</a:t>
            </a:r>
            <a:r>
              <a:rPr lang="en-GB" dirty="0"/>
              <a:t>, what it was about. No, she answered, </a:t>
            </a:r>
            <a:r>
              <a:rPr lang="en-GB" b="1" dirty="0"/>
              <a:t>I am a man through and through</a:t>
            </a:r>
            <a:r>
              <a:rPr lang="en-GB" dirty="0"/>
              <a:t>.</a:t>
            </a:r>
            <a:endParaRPr lang="en-GB" dirty="0" smtClean="0"/>
          </a:p>
          <a:p>
            <a:endParaRPr lang="en-GB" dirty="0"/>
          </a:p>
          <a:p>
            <a:r>
              <a:rPr lang="en-GB" dirty="0" smtClean="0"/>
              <a:t>Not </a:t>
            </a:r>
            <a:r>
              <a:rPr lang="en-GB" dirty="0"/>
              <a:t>so, </a:t>
            </a:r>
            <a:r>
              <a:rPr lang="en-GB" dirty="0" err="1"/>
              <a:t>Leaina</a:t>
            </a:r>
            <a:r>
              <a:rPr lang="en-GB" dirty="0"/>
              <a:t>, she replied</a:t>
            </a:r>
            <a:r>
              <a:rPr lang="en-GB" b="1" dirty="0"/>
              <a:t>, I was born the same as the rest of you</a:t>
            </a:r>
            <a:r>
              <a:rPr lang="en-GB" dirty="0"/>
              <a:t>. But my </a:t>
            </a:r>
            <a:r>
              <a:rPr lang="en-GB" b="1" dirty="0"/>
              <a:t>thoughts</a:t>
            </a:r>
            <a:r>
              <a:rPr lang="en-GB" dirty="0"/>
              <a:t> and my </a:t>
            </a:r>
            <a:r>
              <a:rPr lang="en-GB" b="1" dirty="0"/>
              <a:t>desire</a:t>
            </a:r>
            <a:r>
              <a:rPr lang="en-GB" dirty="0"/>
              <a:t> and everything else in me are those of a man.</a:t>
            </a:r>
          </a:p>
        </p:txBody>
      </p:sp>
    </p:spTree>
    <p:extLst>
      <p:ext uri="{BB962C8B-B14F-4D97-AF65-F5344CB8AC3E}">
        <p14:creationId xmlns:p14="http://schemas.microsoft.com/office/powerpoint/2010/main" val="365623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Beyond the monster: </a:t>
            </a:r>
            <a:r>
              <a:rPr lang="en-GB" dirty="0" err="1" smtClean="0"/>
              <a:t>Megilla</a:t>
            </a:r>
            <a:r>
              <a:rPr lang="en-GB" dirty="0" smtClean="0"/>
              <a:t> vs </a:t>
            </a:r>
            <a:r>
              <a:rPr lang="en-GB" dirty="0" err="1" smtClean="0"/>
              <a:t>Philainis</a:t>
            </a:r>
            <a:endParaRPr lang="en-GB" dirty="0"/>
          </a:p>
        </p:txBody>
      </p:sp>
      <p:sp>
        <p:nvSpPr>
          <p:cNvPr id="3" name="Content Placeholder 2"/>
          <p:cNvSpPr>
            <a:spLocks noGrp="1"/>
          </p:cNvSpPr>
          <p:nvPr>
            <p:ph idx="1"/>
          </p:nvPr>
        </p:nvSpPr>
        <p:spPr>
          <a:xfrm>
            <a:off x="191912" y="2052918"/>
            <a:ext cx="7845778" cy="4686549"/>
          </a:xfrm>
        </p:spPr>
        <p:txBody>
          <a:bodyPr>
            <a:normAutofit/>
          </a:bodyPr>
          <a:lstStyle/>
          <a:p>
            <a:r>
              <a:rPr lang="en-GB" dirty="0"/>
              <a:t>Lesbian </a:t>
            </a:r>
            <a:r>
              <a:rPr lang="en-GB" dirty="0" err="1"/>
              <a:t>Philaenis</a:t>
            </a:r>
            <a:r>
              <a:rPr lang="en-GB" dirty="0"/>
              <a:t> sodomizes boys and, more cruel than a husband’s lust, penetrates eleven girls per diem. She also plays with the </a:t>
            </a:r>
            <a:r>
              <a:rPr lang="en-GB" dirty="0" err="1"/>
              <a:t>harpastum</a:t>
            </a:r>
            <a:r>
              <a:rPr lang="en-GB" dirty="0"/>
              <a:t> high-girt, gets yellow with sand, and with effortless arm rotates weights that would tax an athlete. Muddy from the crumbly wrestling floor, she takes a beating </a:t>
            </a:r>
            <a:r>
              <a:rPr lang="en-GB" dirty="0" smtClean="0"/>
              <a:t>from </a:t>
            </a:r>
            <a:r>
              <a:rPr lang="en-GB" dirty="0"/>
              <a:t>the blows of an oiled trainer. She does not dine or lie down for dinner before she has vomited six pints of neat wine, </a:t>
            </a:r>
            <a:r>
              <a:rPr lang="en-GB" dirty="0" smtClean="0"/>
              <a:t>to </a:t>
            </a:r>
            <a:r>
              <a:rPr lang="en-GB" dirty="0"/>
              <a:t>which she thinks she can decently return when she has eaten sixteen collops. </a:t>
            </a:r>
            <a:r>
              <a:rPr lang="en-GB" dirty="0" smtClean="0"/>
              <a:t>When </a:t>
            </a:r>
            <a:r>
              <a:rPr lang="en-GB" dirty="0"/>
              <a:t>after all this she gets down to sex, she does not suck men (she thinks that not virile enough), but absolutely devours girls’ middles. May the god give you your present mind, </a:t>
            </a:r>
            <a:r>
              <a:rPr lang="en-GB" dirty="0" err="1" smtClean="0"/>
              <a:t>Philaenis</a:t>
            </a:r>
            <a:r>
              <a:rPr lang="en-GB" dirty="0"/>
              <a:t>, who think it virile to lick a cunt</a:t>
            </a:r>
            <a:r>
              <a:rPr lang="en-GB" dirty="0" smtClean="0"/>
              <a:t>. Martial 7.67</a:t>
            </a:r>
            <a:endParaRPr lang="en-GB" dirty="0"/>
          </a:p>
        </p:txBody>
      </p:sp>
      <p:sp>
        <p:nvSpPr>
          <p:cNvPr id="4" name="TextBox 3"/>
          <p:cNvSpPr txBox="1"/>
          <p:nvPr/>
        </p:nvSpPr>
        <p:spPr>
          <a:xfrm>
            <a:off x="8737601" y="1853248"/>
            <a:ext cx="3172178" cy="203132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dirty="0" smtClean="0"/>
              <a:t>Note:</a:t>
            </a:r>
          </a:p>
          <a:p>
            <a:r>
              <a:rPr lang="en-GB" dirty="0" smtClean="0"/>
              <a:t>Public vs private masculinity</a:t>
            </a:r>
          </a:p>
          <a:p>
            <a:r>
              <a:rPr lang="en-GB" dirty="0" smtClean="0"/>
              <a:t>Sexual relations with one or both sexes</a:t>
            </a:r>
            <a:endParaRPr lang="en-GB" dirty="0"/>
          </a:p>
          <a:p>
            <a:r>
              <a:rPr lang="en-GB" dirty="0" smtClean="0"/>
              <a:t>Difference between act and feeling</a:t>
            </a:r>
          </a:p>
        </p:txBody>
      </p:sp>
    </p:spTree>
    <p:extLst>
      <p:ext uri="{BB962C8B-B14F-4D97-AF65-F5344CB8AC3E}">
        <p14:creationId xmlns:p14="http://schemas.microsoft.com/office/powerpoint/2010/main" val="34575914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58</TotalTime>
  <Words>896</Words>
  <Application>Microsoft Office PowerPoint</Application>
  <PresentationFormat>Widescreen</PresentationFormat>
  <Paragraphs>57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Gender-bending in Lucian’s Dialogues of the Courtesans</vt:lpstr>
      <vt:lpstr>The dialogue</vt:lpstr>
      <vt:lpstr>The scholarship</vt:lpstr>
      <vt:lpstr>Megilla in the eyes of others: Generic</vt:lpstr>
      <vt:lpstr>Megilla: Body and Image</vt:lpstr>
      <vt:lpstr>The Mythological Parallels</vt:lpstr>
      <vt:lpstr>M’s self-presentation: from negatory to explanatory</vt:lpstr>
      <vt:lpstr>Beyond the monster: Megilla vs Philainis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Gender-bending in Lucian’s Dialogues of the Courtesans</dc:title>
  <dc:creator>Errietta Bissa</dc:creator>
  <cp:lastModifiedBy>Errietta Bissa</cp:lastModifiedBy>
  <cp:revision>23</cp:revision>
  <dcterms:created xsi:type="dcterms:W3CDTF">2018-11-12T14:06:39Z</dcterms:created>
  <dcterms:modified xsi:type="dcterms:W3CDTF">2018-11-12T15:05:06Z</dcterms:modified>
</cp:coreProperties>
</file>