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725" r:id="rId1"/>
    <p:sldMasterId id="2147483815" r:id="rId2"/>
  </p:sldMasterIdLst>
  <p:notesMasterIdLst>
    <p:notesMasterId r:id="rId31"/>
  </p:notesMasterIdLst>
  <p:handoutMasterIdLst>
    <p:handoutMasterId r:id="rId32"/>
  </p:handoutMasterIdLst>
  <p:sldIdLst>
    <p:sldId id="553" r:id="rId3"/>
    <p:sldId id="603" r:id="rId4"/>
    <p:sldId id="693" r:id="rId5"/>
    <p:sldId id="423" r:id="rId6"/>
    <p:sldId id="695" r:id="rId7"/>
    <p:sldId id="696" r:id="rId8"/>
    <p:sldId id="694" r:id="rId9"/>
    <p:sldId id="589" r:id="rId10"/>
    <p:sldId id="588" r:id="rId11"/>
    <p:sldId id="585" r:id="rId12"/>
    <p:sldId id="608" r:id="rId13"/>
    <p:sldId id="609" r:id="rId14"/>
    <p:sldId id="610" r:id="rId15"/>
    <p:sldId id="611" r:id="rId16"/>
    <p:sldId id="604" r:id="rId17"/>
    <p:sldId id="606" r:id="rId18"/>
    <p:sldId id="684" r:id="rId19"/>
    <p:sldId id="685" r:id="rId20"/>
    <p:sldId id="686" r:id="rId21"/>
    <p:sldId id="687" r:id="rId22"/>
    <p:sldId id="688" r:id="rId23"/>
    <p:sldId id="689" r:id="rId24"/>
    <p:sldId id="690" r:id="rId25"/>
    <p:sldId id="691" r:id="rId26"/>
    <p:sldId id="692" r:id="rId27"/>
    <p:sldId id="668" r:id="rId28"/>
    <p:sldId id="669" r:id="rId29"/>
    <p:sldId id="671" r:id="rId30"/>
  </p:sldIdLst>
  <p:sldSz cx="9144000" cy="6858000" type="screen4x3"/>
  <p:notesSz cx="6669088" cy="9753600"/>
  <p:defaultTextStyle>
    <a:defPPr>
      <a:defRPr lang="en-US"/>
    </a:defPPr>
    <a:lvl1pPr algn="l" rtl="0" eaLnBrk="0" fontAlgn="base" hangingPunct="0">
      <a:spcBef>
        <a:spcPct val="0"/>
      </a:spcBef>
      <a:spcAft>
        <a:spcPct val="0"/>
      </a:spcAft>
      <a:defRPr sz="10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1000"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1000"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1000"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1000" b="1" kern="1200">
        <a:solidFill>
          <a:schemeClr val="tx1"/>
        </a:solidFill>
        <a:latin typeface="Arial" panose="020B0604020202020204" pitchFamily="34" charset="0"/>
        <a:ea typeface="+mn-ea"/>
        <a:cs typeface="+mn-cs"/>
      </a:defRPr>
    </a:lvl5pPr>
    <a:lvl6pPr marL="2286000" algn="l" defTabSz="914400" rtl="0" eaLnBrk="1" latinLnBrk="0" hangingPunct="1">
      <a:defRPr sz="1000" b="1" kern="1200">
        <a:solidFill>
          <a:schemeClr val="tx1"/>
        </a:solidFill>
        <a:latin typeface="Arial" panose="020B0604020202020204" pitchFamily="34" charset="0"/>
        <a:ea typeface="+mn-ea"/>
        <a:cs typeface="+mn-cs"/>
      </a:defRPr>
    </a:lvl6pPr>
    <a:lvl7pPr marL="2743200" algn="l" defTabSz="914400" rtl="0" eaLnBrk="1" latinLnBrk="0" hangingPunct="1">
      <a:defRPr sz="1000" b="1" kern="1200">
        <a:solidFill>
          <a:schemeClr val="tx1"/>
        </a:solidFill>
        <a:latin typeface="Arial" panose="020B0604020202020204" pitchFamily="34" charset="0"/>
        <a:ea typeface="+mn-ea"/>
        <a:cs typeface="+mn-cs"/>
      </a:defRPr>
    </a:lvl7pPr>
    <a:lvl8pPr marL="3200400" algn="l" defTabSz="914400" rtl="0" eaLnBrk="1" latinLnBrk="0" hangingPunct="1">
      <a:defRPr sz="1000" b="1" kern="1200">
        <a:solidFill>
          <a:schemeClr val="tx1"/>
        </a:solidFill>
        <a:latin typeface="Arial" panose="020B0604020202020204" pitchFamily="34" charset="0"/>
        <a:ea typeface="+mn-ea"/>
        <a:cs typeface="+mn-cs"/>
      </a:defRPr>
    </a:lvl8pPr>
    <a:lvl9pPr marL="3657600" algn="l" defTabSz="914400" rtl="0" eaLnBrk="1" latinLnBrk="0" hangingPunct="1">
      <a:defRPr sz="1000"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6600"/>
    <a:srgbClr val="808000"/>
    <a:srgbClr val="008000"/>
    <a:srgbClr val="336600"/>
    <a:srgbClr val="006600"/>
    <a:srgbClr val="C0C0C0"/>
    <a:srgbClr val="336699"/>
    <a:srgbClr val="D3E3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2" autoAdjust="0"/>
    <p:restoredTop sz="94660" autoAdjust="0"/>
  </p:normalViewPr>
  <p:slideViewPr>
    <p:cSldViewPr>
      <p:cViewPr varScale="1">
        <p:scale>
          <a:sx n="70" d="100"/>
          <a:sy n="70" d="100"/>
        </p:scale>
        <p:origin x="1386" y="7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8.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889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t" anchorCtr="0" compatLnSpc="1">
            <a:prstTxWarp prst="textNoShape">
              <a:avLst/>
            </a:prstTxWarp>
          </a:bodyPr>
          <a:lstStyle>
            <a:lvl1pPr defTabSz="911225" eaLnBrk="1" hangingPunct="1">
              <a:defRPr sz="1200" b="0">
                <a:latin typeface="Times New Roman" panose="02020603050405020304" pitchFamily="18" charset="0"/>
              </a:defRPr>
            </a:lvl1pPr>
          </a:lstStyle>
          <a:p>
            <a:pPr>
              <a:defRPr/>
            </a:pPr>
            <a:endParaRPr lang="en-US" altLang="en-US"/>
          </a:p>
        </p:txBody>
      </p:sp>
      <p:sp>
        <p:nvSpPr>
          <p:cNvPr id="6147" name="Rectangle 3"/>
          <p:cNvSpPr>
            <a:spLocks noGrp="1" noChangeArrowheads="1"/>
          </p:cNvSpPr>
          <p:nvPr>
            <p:ph type="dt" sz="quarter" idx="1"/>
          </p:nvPr>
        </p:nvSpPr>
        <p:spPr bwMode="auto">
          <a:xfrm>
            <a:off x="3779838" y="0"/>
            <a:ext cx="2889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t" anchorCtr="0" compatLnSpc="1">
            <a:prstTxWarp prst="textNoShape">
              <a:avLst/>
            </a:prstTxWarp>
          </a:bodyPr>
          <a:lstStyle>
            <a:lvl1pPr algn="r" defTabSz="911225" eaLnBrk="1" hangingPunct="1">
              <a:defRPr sz="1200" b="0">
                <a:latin typeface="Times New Roman" panose="02020603050405020304" pitchFamily="18" charset="0"/>
              </a:defRPr>
            </a:lvl1pPr>
          </a:lstStyle>
          <a:p>
            <a:pPr>
              <a:defRPr/>
            </a:pPr>
            <a:endParaRPr lang="en-US" altLang="en-US"/>
          </a:p>
        </p:txBody>
      </p:sp>
      <p:sp>
        <p:nvSpPr>
          <p:cNvPr id="6148" name="Rectangle 4"/>
          <p:cNvSpPr>
            <a:spLocks noGrp="1" noChangeArrowheads="1"/>
          </p:cNvSpPr>
          <p:nvPr>
            <p:ph type="ftr" sz="quarter" idx="2"/>
          </p:nvPr>
        </p:nvSpPr>
        <p:spPr bwMode="auto">
          <a:xfrm>
            <a:off x="0" y="9266238"/>
            <a:ext cx="2889250"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b" anchorCtr="0" compatLnSpc="1">
            <a:prstTxWarp prst="textNoShape">
              <a:avLst/>
            </a:prstTxWarp>
          </a:bodyPr>
          <a:lstStyle>
            <a:lvl1pPr defTabSz="911225" eaLnBrk="1" hangingPunct="1">
              <a:defRPr sz="1200" b="0">
                <a:latin typeface="Times New Roman" panose="02020603050405020304" pitchFamily="18" charset="0"/>
              </a:defRPr>
            </a:lvl1pPr>
          </a:lstStyle>
          <a:p>
            <a:pPr>
              <a:defRPr/>
            </a:pPr>
            <a:endParaRPr lang="en-US" altLang="en-US"/>
          </a:p>
        </p:txBody>
      </p:sp>
      <p:sp>
        <p:nvSpPr>
          <p:cNvPr id="6149" name="Rectangle 5"/>
          <p:cNvSpPr>
            <a:spLocks noGrp="1" noChangeArrowheads="1"/>
          </p:cNvSpPr>
          <p:nvPr>
            <p:ph type="sldNum" sz="quarter" idx="3"/>
          </p:nvPr>
        </p:nvSpPr>
        <p:spPr bwMode="auto">
          <a:xfrm>
            <a:off x="3779838" y="9266238"/>
            <a:ext cx="2889250"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b" anchorCtr="0" compatLnSpc="1">
            <a:prstTxWarp prst="textNoShape">
              <a:avLst/>
            </a:prstTxWarp>
          </a:bodyPr>
          <a:lstStyle>
            <a:lvl1pPr algn="r" defTabSz="911225" eaLnBrk="1" hangingPunct="1">
              <a:defRPr sz="1200" b="0">
                <a:latin typeface="Times New Roman" panose="02020603050405020304" pitchFamily="18" charset="0"/>
              </a:defRPr>
            </a:lvl1pPr>
          </a:lstStyle>
          <a:p>
            <a:pPr>
              <a:defRPr/>
            </a:pPr>
            <a:fld id="{391EA157-D0D1-4BFC-9002-E9C7BCC32A5C}" type="slidenum">
              <a:rPr lang="en-US" altLang="en-US"/>
              <a:pPr>
                <a:defRPr/>
              </a:pPr>
              <a:t>‹#›</a:t>
            </a:fld>
            <a:endParaRPr lang="en-US" altLang="en-US"/>
          </a:p>
        </p:txBody>
      </p:sp>
    </p:spTree>
    <p:extLst>
      <p:ext uri="{BB962C8B-B14F-4D97-AF65-F5344CB8AC3E}">
        <p14:creationId xmlns:p14="http://schemas.microsoft.com/office/powerpoint/2010/main" val="37359263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889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t" anchorCtr="0" compatLnSpc="1">
            <a:prstTxWarp prst="textNoShape">
              <a:avLst/>
            </a:prstTxWarp>
          </a:bodyPr>
          <a:lstStyle>
            <a:lvl1pPr defTabSz="911225" eaLnBrk="1" hangingPunct="1">
              <a:defRPr sz="1200" b="0">
                <a:latin typeface="Times New Roman" panose="02020603050405020304" pitchFamily="18" charset="0"/>
              </a:defRPr>
            </a:lvl1pPr>
          </a:lstStyle>
          <a:p>
            <a:pPr>
              <a:defRPr/>
            </a:pPr>
            <a:endParaRPr lang="en-US" altLang="en-US"/>
          </a:p>
        </p:txBody>
      </p:sp>
      <p:sp>
        <p:nvSpPr>
          <p:cNvPr id="5123" name="Rectangle 3"/>
          <p:cNvSpPr>
            <a:spLocks noGrp="1" noChangeArrowheads="1"/>
          </p:cNvSpPr>
          <p:nvPr>
            <p:ph type="dt" idx="1"/>
          </p:nvPr>
        </p:nvSpPr>
        <p:spPr bwMode="auto">
          <a:xfrm>
            <a:off x="3779838" y="0"/>
            <a:ext cx="2889250"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t" anchorCtr="0" compatLnSpc="1">
            <a:prstTxWarp prst="textNoShape">
              <a:avLst/>
            </a:prstTxWarp>
          </a:bodyPr>
          <a:lstStyle>
            <a:lvl1pPr algn="r" defTabSz="911225" eaLnBrk="1" hangingPunct="1">
              <a:defRPr sz="1200" b="0">
                <a:latin typeface="Times New Roman" panose="02020603050405020304" pitchFamily="18" charset="0"/>
              </a:defRPr>
            </a:lvl1pPr>
          </a:lstStyle>
          <a:p>
            <a:pPr>
              <a:defRPr/>
            </a:pPr>
            <a:endParaRPr lang="en-US" altLang="en-US"/>
          </a:p>
        </p:txBody>
      </p:sp>
      <p:sp>
        <p:nvSpPr>
          <p:cNvPr id="16388" name="Rectangle 4"/>
          <p:cNvSpPr>
            <a:spLocks noGrp="1" noRot="1" noChangeAspect="1" noChangeArrowheads="1" noTextEdit="1"/>
          </p:cNvSpPr>
          <p:nvPr>
            <p:ph type="sldImg" idx="2"/>
          </p:nvPr>
        </p:nvSpPr>
        <p:spPr bwMode="auto">
          <a:xfrm>
            <a:off x="896938" y="731838"/>
            <a:ext cx="4876800" cy="36576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889000" y="4632325"/>
            <a:ext cx="4891088" cy="438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5126" name="Rectangle 6"/>
          <p:cNvSpPr>
            <a:spLocks noGrp="1" noChangeArrowheads="1"/>
          </p:cNvSpPr>
          <p:nvPr>
            <p:ph type="ftr" sz="quarter" idx="4"/>
          </p:nvPr>
        </p:nvSpPr>
        <p:spPr bwMode="auto">
          <a:xfrm>
            <a:off x="0" y="9266238"/>
            <a:ext cx="2889250"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b" anchorCtr="0" compatLnSpc="1">
            <a:prstTxWarp prst="textNoShape">
              <a:avLst/>
            </a:prstTxWarp>
          </a:bodyPr>
          <a:lstStyle>
            <a:lvl1pPr defTabSz="911225" eaLnBrk="1" hangingPunct="1">
              <a:defRPr sz="1200" b="0">
                <a:latin typeface="Times New Roman" panose="02020603050405020304" pitchFamily="18" charset="0"/>
              </a:defRPr>
            </a:lvl1pPr>
          </a:lstStyle>
          <a:p>
            <a:pPr>
              <a:defRPr/>
            </a:pPr>
            <a:endParaRPr lang="en-US" altLang="en-US"/>
          </a:p>
        </p:txBody>
      </p:sp>
      <p:sp>
        <p:nvSpPr>
          <p:cNvPr id="5127" name="Rectangle 7"/>
          <p:cNvSpPr>
            <a:spLocks noGrp="1" noChangeArrowheads="1"/>
          </p:cNvSpPr>
          <p:nvPr>
            <p:ph type="sldNum" sz="quarter" idx="5"/>
          </p:nvPr>
        </p:nvSpPr>
        <p:spPr bwMode="auto">
          <a:xfrm>
            <a:off x="3779838" y="9266238"/>
            <a:ext cx="2889250"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074" tIns="45537" rIns="91074" bIns="45537" numCol="1" anchor="b" anchorCtr="0" compatLnSpc="1">
            <a:prstTxWarp prst="textNoShape">
              <a:avLst/>
            </a:prstTxWarp>
          </a:bodyPr>
          <a:lstStyle>
            <a:lvl1pPr algn="r" defTabSz="911225" eaLnBrk="1" hangingPunct="1">
              <a:defRPr sz="1200" b="0">
                <a:latin typeface="Times New Roman" panose="02020603050405020304" pitchFamily="18" charset="0"/>
              </a:defRPr>
            </a:lvl1pPr>
          </a:lstStyle>
          <a:p>
            <a:pPr>
              <a:defRPr/>
            </a:pPr>
            <a:fld id="{FC31C4A4-7B15-4BC9-9CDE-C80F91B43CFD}" type="slidenum">
              <a:rPr lang="en-US" altLang="en-US"/>
              <a:pPr>
                <a:defRPr/>
              </a:pPr>
              <a:t>‹#›</a:t>
            </a:fld>
            <a:endParaRPr lang="en-US" altLang="en-US"/>
          </a:p>
        </p:txBody>
      </p:sp>
    </p:spTree>
    <p:extLst>
      <p:ext uri="{BB962C8B-B14F-4D97-AF65-F5344CB8AC3E}">
        <p14:creationId xmlns:p14="http://schemas.microsoft.com/office/powerpoint/2010/main" val="31034476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defTabSz="911225">
              <a:defRPr sz="1000" b="1">
                <a:solidFill>
                  <a:schemeClr val="tx1"/>
                </a:solidFill>
                <a:latin typeface="Arial" panose="020B0604020202020204" pitchFamily="34" charset="0"/>
              </a:defRPr>
            </a:lvl1pPr>
            <a:lvl2pPr marL="742950" indent="-285750" defTabSz="911225">
              <a:defRPr sz="1000" b="1">
                <a:solidFill>
                  <a:schemeClr val="tx1"/>
                </a:solidFill>
                <a:latin typeface="Arial" panose="020B0604020202020204" pitchFamily="34" charset="0"/>
              </a:defRPr>
            </a:lvl2pPr>
            <a:lvl3pPr marL="1143000" indent="-228600" defTabSz="911225">
              <a:defRPr sz="1000" b="1">
                <a:solidFill>
                  <a:schemeClr val="tx1"/>
                </a:solidFill>
                <a:latin typeface="Arial" panose="020B0604020202020204" pitchFamily="34" charset="0"/>
              </a:defRPr>
            </a:lvl3pPr>
            <a:lvl4pPr marL="1600200" indent="-228600" defTabSz="911225">
              <a:defRPr sz="1000" b="1">
                <a:solidFill>
                  <a:schemeClr val="tx1"/>
                </a:solidFill>
                <a:latin typeface="Arial" panose="020B0604020202020204" pitchFamily="34" charset="0"/>
              </a:defRPr>
            </a:lvl4pPr>
            <a:lvl5pPr marL="2057400" indent="-228600" defTabSz="911225">
              <a:defRPr sz="1000" b="1">
                <a:solidFill>
                  <a:schemeClr val="tx1"/>
                </a:solidFill>
                <a:latin typeface="Arial" panose="020B0604020202020204" pitchFamily="34" charset="0"/>
              </a:defRPr>
            </a:lvl5pPr>
            <a:lvl6pPr marL="2514600" indent="-228600" defTabSz="911225" eaLnBrk="0" fontAlgn="base" hangingPunct="0">
              <a:spcBef>
                <a:spcPct val="0"/>
              </a:spcBef>
              <a:spcAft>
                <a:spcPct val="0"/>
              </a:spcAft>
              <a:defRPr sz="1000" b="1">
                <a:solidFill>
                  <a:schemeClr val="tx1"/>
                </a:solidFill>
                <a:latin typeface="Arial" panose="020B0604020202020204" pitchFamily="34" charset="0"/>
              </a:defRPr>
            </a:lvl6pPr>
            <a:lvl7pPr marL="2971800" indent="-228600" defTabSz="911225" eaLnBrk="0" fontAlgn="base" hangingPunct="0">
              <a:spcBef>
                <a:spcPct val="0"/>
              </a:spcBef>
              <a:spcAft>
                <a:spcPct val="0"/>
              </a:spcAft>
              <a:defRPr sz="1000" b="1">
                <a:solidFill>
                  <a:schemeClr val="tx1"/>
                </a:solidFill>
                <a:latin typeface="Arial" panose="020B0604020202020204" pitchFamily="34" charset="0"/>
              </a:defRPr>
            </a:lvl7pPr>
            <a:lvl8pPr marL="3429000" indent="-228600" defTabSz="911225" eaLnBrk="0" fontAlgn="base" hangingPunct="0">
              <a:spcBef>
                <a:spcPct val="0"/>
              </a:spcBef>
              <a:spcAft>
                <a:spcPct val="0"/>
              </a:spcAft>
              <a:defRPr sz="1000" b="1">
                <a:solidFill>
                  <a:schemeClr val="tx1"/>
                </a:solidFill>
                <a:latin typeface="Arial" panose="020B0604020202020204" pitchFamily="34" charset="0"/>
              </a:defRPr>
            </a:lvl8pPr>
            <a:lvl9pPr marL="3886200" indent="-228600" defTabSz="911225" eaLnBrk="0" fontAlgn="base" hangingPunct="0">
              <a:spcBef>
                <a:spcPct val="0"/>
              </a:spcBef>
              <a:spcAft>
                <a:spcPct val="0"/>
              </a:spcAft>
              <a:defRPr sz="1000" b="1">
                <a:solidFill>
                  <a:schemeClr val="tx1"/>
                </a:solidFill>
                <a:latin typeface="Arial" panose="020B0604020202020204" pitchFamily="34" charset="0"/>
              </a:defRPr>
            </a:lvl9pPr>
          </a:lstStyle>
          <a:p>
            <a:fld id="{0BCE094D-F19E-4156-A031-467DD0100FE1}" type="slidenum">
              <a:rPr lang="en-US" altLang="en-US" sz="1200" b="0" smtClean="0">
                <a:latin typeface="Times New Roman" panose="02020603050405020304" pitchFamily="18" charset="0"/>
              </a:rPr>
              <a:pPr/>
              <a:t>3</a:t>
            </a:fld>
            <a:endParaRPr lang="en-US" altLang="en-US" sz="1200" b="0" smtClean="0">
              <a:latin typeface="Times New Roman" panose="02020603050405020304" pitchFamily="18"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720437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p:spPr>
        <p:txBody>
          <a:bodyPr/>
          <a:lstStyle/>
          <a:p>
            <a:r>
              <a:rPr lang="en-GB" altLang="en-US" smtClean="0"/>
              <a:t>Frederick Taylor´s Scientific management theory's research showed people worked purely for money. In the car assembly industry, work on a production line was based on high productivity and was repetitive. Workers were paid 'piece rate', that is, paid for every item produced. This approach of paying workers by results would be good for the business. The outcome would be greater production but gave little opportunity, encouragement or time for employees to think for themselves or be creative in what they did. This limited people's development and their use within the company.</a:t>
            </a:r>
            <a:br>
              <a:rPr lang="en-GB" altLang="en-US" smtClean="0"/>
            </a:br>
            <a:r>
              <a:rPr lang="en-GB" altLang="en-US" smtClean="0"/>
              <a:t/>
            </a:r>
            <a:br>
              <a:rPr lang="en-GB" altLang="en-US" smtClean="0"/>
            </a:br>
            <a:r>
              <a:rPr lang="en-GB" altLang="en-US" smtClean="0"/>
              <a:t>"One of the dangers to be guarded against, when the pay of the man or woman is made in any way to depend on the quantity of the work done, is that in the effort to increase the quantity the quality is apt to deteriorate."(Taylor, 1911)</a:t>
            </a:r>
            <a:br>
              <a:rPr lang="en-GB" altLang="en-US" smtClean="0"/>
            </a:br>
            <a:r>
              <a:rPr lang="en-GB" altLang="en-US" smtClean="0"/>
              <a:t/>
            </a:r>
            <a:br>
              <a:rPr lang="en-GB" altLang="en-US" smtClean="0"/>
            </a:br>
            <a:r>
              <a:rPr lang="en-GB" altLang="en-US" smtClean="0"/>
              <a:t>This concludes that if only pay is manipulated by workers receiving more money for higher productivity the quality of the service or product will decrease.</a:t>
            </a:r>
            <a:br>
              <a:rPr lang="en-GB" altLang="en-US" smtClean="0"/>
            </a:br>
            <a:r>
              <a:rPr lang="en-GB" altLang="en-US" smtClean="0"/>
              <a:t>Frederick Taylor (1856-1915)</a:t>
            </a:r>
          </a:p>
        </p:txBody>
      </p:sp>
      <p:sp>
        <p:nvSpPr>
          <p:cNvPr id="69636" name="Slide Number Placeholder 3"/>
          <p:cNvSpPr>
            <a:spLocks noGrp="1"/>
          </p:cNvSpPr>
          <p:nvPr>
            <p:ph type="sldNum" sz="quarter" idx="5"/>
          </p:nvPr>
        </p:nvSpPr>
        <p:spPr>
          <a:noFill/>
        </p:spPr>
        <p:txBody>
          <a:bodyPr/>
          <a:lstStyle>
            <a:lvl1pPr defTabSz="911225">
              <a:defRPr sz="1000" b="1">
                <a:solidFill>
                  <a:schemeClr val="tx1"/>
                </a:solidFill>
                <a:latin typeface="Arial" panose="020B0604020202020204" pitchFamily="34" charset="0"/>
              </a:defRPr>
            </a:lvl1pPr>
            <a:lvl2pPr marL="742950" indent="-285750" defTabSz="911225">
              <a:defRPr sz="1000" b="1">
                <a:solidFill>
                  <a:schemeClr val="tx1"/>
                </a:solidFill>
                <a:latin typeface="Arial" panose="020B0604020202020204" pitchFamily="34" charset="0"/>
              </a:defRPr>
            </a:lvl2pPr>
            <a:lvl3pPr marL="1143000" indent="-228600" defTabSz="911225">
              <a:defRPr sz="1000" b="1">
                <a:solidFill>
                  <a:schemeClr val="tx1"/>
                </a:solidFill>
                <a:latin typeface="Arial" panose="020B0604020202020204" pitchFamily="34" charset="0"/>
              </a:defRPr>
            </a:lvl3pPr>
            <a:lvl4pPr marL="1600200" indent="-228600" defTabSz="911225">
              <a:defRPr sz="1000" b="1">
                <a:solidFill>
                  <a:schemeClr val="tx1"/>
                </a:solidFill>
                <a:latin typeface="Arial" panose="020B0604020202020204" pitchFamily="34" charset="0"/>
              </a:defRPr>
            </a:lvl4pPr>
            <a:lvl5pPr marL="2057400" indent="-228600" defTabSz="911225">
              <a:defRPr sz="1000" b="1">
                <a:solidFill>
                  <a:schemeClr val="tx1"/>
                </a:solidFill>
                <a:latin typeface="Arial" panose="020B0604020202020204" pitchFamily="34" charset="0"/>
              </a:defRPr>
            </a:lvl5pPr>
            <a:lvl6pPr marL="2514600" indent="-228600" defTabSz="911225" eaLnBrk="0" fontAlgn="base" hangingPunct="0">
              <a:spcBef>
                <a:spcPct val="0"/>
              </a:spcBef>
              <a:spcAft>
                <a:spcPct val="0"/>
              </a:spcAft>
              <a:defRPr sz="1000" b="1">
                <a:solidFill>
                  <a:schemeClr val="tx1"/>
                </a:solidFill>
                <a:latin typeface="Arial" panose="020B0604020202020204" pitchFamily="34" charset="0"/>
              </a:defRPr>
            </a:lvl6pPr>
            <a:lvl7pPr marL="2971800" indent="-228600" defTabSz="911225" eaLnBrk="0" fontAlgn="base" hangingPunct="0">
              <a:spcBef>
                <a:spcPct val="0"/>
              </a:spcBef>
              <a:spcAft>
                <a:spcPct val="0"/>
              </a:spcAft>
              <a:defRPr sz="1000" b="1">
                <a:solidFill>
                  <a:schemeClr val="tx1"/>
                </a:solidFill>
                <a:latin typeface="Arial" panose="020B0604020202020204" pitchFamily="34" charset="0"/>
              </a:defRPr>
            </a:lvl7pPr>
            <a:lvl8pPr marL="3429000" indent="-228600" defTabSz="911225" eaLnBrk="0" fontAlgn="base" hangingPunct="0">
              <a:spcBef>
                <a:spcPct val="0"/>
              </a:spcBef>
              <a:spcAft>
                <a:spcPct val="0"/>
              </a:spcAft>
              <a:defRPr sz="1000" b="1">
                <a:solidFill>
                  <a:schemeClr val="tx1"/>
                </a:solidFill>
                <a:latin typeface="Arial" panose="020B0604020202020204" pitchFamily="34" charset="0"/>
              </a:defRPr>
            </a:lvl8pPr>
            <a:lvl9pPr marL="3886200" indent="-228600" defTabSz="911225" eaLnBrk="0" fontAlgn="base" hangingPunct="0">
              <a:spcBef>
                <a:spcPct val="0"/>
              </a:spcBef>
              <a:spcAft>
                <a:spcPct val="0"/>
              </a:spcAft>
              <a:defRPr sz="1000" b="1">
                <a:solidFill>
                  <a:schemeClr val="tx1"/>
                </a:solidFill>
                <a:latin typeface="Arial" panose="020B0604020202020204" pitchFamily="34" charset="0"/>
              </a:defRPr>
            </a:lvl9pPr>
          </a:lstStyle>
          <a:p>
            <a:fld id="{F2947E92-B06F-414D-A940-2304B4105209}" type="slidenum">
              <a:rPr lang="en-GB" altLang="en-US" sz="1200" b="0" smtClean="0">
                <a:solidFill>
                  <a:srgbClr val="000000"/>
                </a:solidFill>
                <a:latin typeface="Times New Roman" panose="02020603050405020304" pitchFamily="18" charset="0"/>
              </a:rPr>
              <a:pPr/>
              <a:t>19</a:t>
            </a:fld>
            <a:endParaRPr lang="en-GB" altLang="en-US" sz="1200" b="0"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237048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a:defRPr/>
            </a:lvl1pPr>
          </a:lstStyle>
          <a:p>
            <a:pPr>
              <a:defRPr/>
            </a:pPr>
            <a:fld id="{20098936-8B2F-4A27-98B0-C54E5CF8F236}" type="datetimeFigureOut">
              <a:rPr lang="en-US"/>
              <a:pPr>
                <a:defRPr/>
              </a:pPr>
              <a:t>2/2/2018</a:t>
            </a:fld>
            <a:endParaRPr lang="en-US" dirty="0"/>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eaLnBrk="1" hangingPunct="1">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E1587A8-2326-4B4E-AAE2-D1CD115B3C85}" type="slidenum">
              <a:rPr lang="en-US"/>
              <a:pPr>
                <a:defRPr/>
              </a:pPr>
              <a:t>‹#›</a:t>
            </a:fld>
            <a:endParaRPr lang="en-US" dirty="0"/>
          </a:p>
        </p:txBody>
      </p:sp>
    </p:spTree>
    <p:extLst>
      <p:ext uri="{BB962C8B-B14F-4D97-AF65-F5344CB8AC3E}">
        <p14:creationId xmlns:p14="http://schemas.microsoft.com/office/powerpoint/2010/main" val="2806530491"/>
      </p:ext>
    </p:extLst>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AF14EC4B-7A07-4AFC-A0A2-79A8F5269E84}" type="datetimeFigureOut">
              <a:rPr lang="en-US"/>
              <a:pPr>
                <a:defRPr/>
              </a:pPr>
              <a:t>2/2/2018</a:t>
            </a:fld>
            <a:endParaRPr lang="en-US" dirty="0"/>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eaLnBrk="1" hangingPunct="1">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9AF99C-ADD3-4056-8C6B-35E87F8BA53A}" type="slidenum">
              <a:rPr lang="en-US"/>
              <a:pPr>
                <a:defRPr/>
              </a:pPr>
              <a:t>‹#›</a:t>
            </a:fld>
            <a:endParaRPr lang="en-US" dirty="0"/>
          </a:p>
        </p:txBody>
      </p:sp>
    </p:spTree>
    <p:extLst>
      <p:ext uri="{BB962C8B-B14F-4D97-AF65-F5344CB8AC3E}">
        <p14:creationId xmlns:p14="http://schemas.microsoft.com/office/powerpoint/2010/main" val="874534828"/>
      </p:ext>
    </p:extLst>
  </p:cSld>
  <p:clrMapOvr>
    <a:masterClrMapping/>
  </p:clrMapOvr>
  <p:transition spd="med">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1308A0C-3148-459A-84CE-B1298AD660BD}" type="datetimeFigureOut">
              <a:rPr lang="en-US"/>
              <a:pPr>
                <a:defRPr/>
              </a:pPr>
              <a:t>2/2/2018</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4CADB007-29C5-4B3C-A201-BEE6F3A3DD88}" type="slidenum">
              <a:rPr lang="en-US"/>
              <a:pPr>
                <a:defRPr/>
              </a:pPr>
              <a:t>‹#›</a:t>
            </a:fld>
            <a:endParaRPr lang="en-US" dirty="0"/>
          </a:p>
        </p:txBody>
      </p:sp>
    </p:spTree>
    <p:extLst>
      <p:ext uri="{BB962C8B-B14F-4D97-AF65-F5344CB8AC3E}">
        <p14:creationId xmlns:p14="http://schemas.microsoft.com/office/powerpoint/2010/main" val="560459365"/>
      </p:ext>
    </p:extLst>
  </p:cSld>
  <p:clrMapOvr>
    <a:masterClrMapping/>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98E61DF5-49D8-4A44-9E5B-122C8AF8EE32}" type="datetimeFigureOut">
              <a:rPr lang="en-US"/>
              <a:pPr>
                <a:defRPr/>
              </a:pPr>
              <a:t>2/2/2018</a:t>
            </a:fld>
            <a:endParaRPr lang="en-US" dirty="0"/>
          </a:p>
        </p:txBody>
      </p:sp>
      <p:sp>
        <p:nvSpPr>
          <p:cNvPr id="6" name="Slide Number Placeholder 5"/>
          <p:cNvSpPr>
            <a:spLocks noGrp="1"/>
          </p:cNvSpPr>
          <p:nvPr>
            <p:ph type="sldNum" sz="quarter" idx="11"/>
          </p:nvPr>
        </p:nvSpPr>
        <p:spPr/>
        <p:txBody>
          <a:bodyPr/>
          <a:lstStyle>
            <a:lvl1pPr>
              <a:defRPr/>
            </a:lvl1pPr>
          </a:lstStyle>
          <a:p>
            <a:pPr>
              <a:defRPr/>
            </a:pPr>
            <a:fld id="{0AC6FE4F-BFE5-4B85-99A3-A0C2ED17FA7F}" type="slidenum">
              <a:rPr lang="en-US"/>
              <a:pPr>
                <a:defRPr/>
              </a:pPr>
              <a:t>‹#›</a:t>
            </a:fld>
            <a:endParaRPr lang="en-US" dirty="0"/>
          </a:p>
        </p:txBody>
      </p:sp>
    </p:spTree>
    <p:extLst>
      <p:ext uri="{BB962C8B-B14F-4D97-AF65-F5344CB8AC3E}">
        <p14:creationId xmlns:p14="http://schemas.microsoft.com/office/powerpoint/2010/main" val="2231205377"/>
      </p:ext>
    </p:extLst>
  </p:cSld>
  <p:clrMapOvr>
    <a:masterClrMapping/>
  </p:clrMapOvr>
  <p:transition spd="med">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975692FD-9201-41FB-8136-EAAD26EE7A27}" type="datetimeFigureOut">
              <a:rPr lang="en-US"/>
              <a:pPr>
                <a:defRPr/>
              </a:pPr>
              <a:t>2/2/2018</a:t>
            </a:fld>
            <a:endParaRPr lang="en-US" dirty="0"/>
          </a:p>
        </p:txBody>
      </p:sp>
      <p:sp>
        <p:nvSpPr>
          <p:cNvPr id="8" name="Slide Number Placeholder 5"/>
          <p:cNvSpPr>
            <a:spLocks noGrp="1"/>
          </p:cNvSpPr>
          <p:nvPr>
            <p:ph type="sldNum" sz="quarter" idx="11"/>
          </p:nvPr>
        </p:nvSpPr>
        <p:spPr/>
        <p:txBody>
          <a:bodyPr/>
          <a:lstStyle>
            <a:lvl1pPr>
              <a:defRPr/>
            </a:lvl1pPr>
          </a:lstStyle>
          <a:p>
            <a:pPr>
              <a:defRPr/>
            </a:pPr>
            <a:fld id="{DAF68B32-6DAF-4AC3-8097-360C2AA40571}" type="slidenum">
              <a:rPr lang="en-US"/>
              <a:pPr>
                <a:defRPr/>
              </a:pPr>
              <a:t>‹#›</a:t>
            </a:fld>
            <a:endParaRPr lang="en-US" dirty="0"/>
          </a:p>
        </p:txBody>
      </p:sp>
    </p:spTree>
    <p:extLst>
      <p:ext uri="{BB962C8B-B14F-4D97-AF65-F5344CB8AC3E}">
        <p14:creationId xmlns:p14="http://schemas.microsoft.com/office/powerpoint/2010/main" val="471725275"/>
      </p:ext>
    </p:extLst>
  </p:cSld>
  <p:clrMapOvr>
    <a:masterClrMapping/>
  </p:clrMapOvr>
  <p:transition spd="med">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3050BA24-91F7-4578-97EB-A1435DF182E8}" type="datetimeFigureOut">
              <a:rPr lang="en-US"/>
              <a:pPr>
                <a:defRPr/>
              </a:pPr>
              <a:t>2/2/2018</a:t>
            </a:fld>
            <a:endParaRPr lang="en-US" dirty="0"/>
          </a:p>
        </p:txBody>
      </p:sp>
      <p:sp>
        <p:nvSpPr>
          <p:cNvPr id="4" name="Slide Number Placeholder 5"/>
          <p:cNvSpPr>
            <a:spLocks noGrp="1"/>
          </p:cNvSpPr>
          <p:nvPr>
            <p:ph type="sldNum" sz="quarter" idx="11"/>
          </p:nvPr>
        </p:nvSpPr>
        <p:spPr/>
        <p:txBody>
          <a:bodyPr/>
          <a:lstStyle>
            <a:lvl1pPr>
              <a:defRPr/>
            </a:lvl1pPr>
          </a:lstStyle>
          <a:p>
            <a:pPr>
              <a:defRPr/>
            </a:pPr>
            <a:fld id="{1A1F229F-7523-4B16-9BD0-3E73A7CFEB7C}" type="slidenum">
              <a:rPr lang="en-US"/>
              <a:pPr>
                <a:defRPr/>
              </a:pPr>
              <a:t>‹#›</a:t>
            </a:fld>
            <a:endParaRPr lang="en-US" dirty="0"/>
          </a:p>
        </p:txBody>
      </p:sp>
    </p:spTree>
    <p:extLst>
      <p:ext uri="{BB962C8B-B14F-4D97-AF65-F5344CB8AC3E}">
        <p14:creationId xmlns:p14="http://schemas.microsoft.com/office/powerpoint/2010/main" val="1949877314"/>
      </p:ext>
    </p:extLst>
  </p:cSld>
  <p:clrMapOvr>
    <a:masterClrMapping/>
  </p:clrMapOvr>
  <p:transition spd="med">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29F87A8-5C6A-4C96-B755-F287C41AF83B}" type="datetimeFigureOut">
              <a:rPr lang="en-US"/>
              <a:pPr>
                <a:defRPr/>
              </a:pPr>
              <a:t>2/2/2018</a:t>
            </a:fld>
            <a:endParaRPr lang="en-US" dirty="0"/>
          </a:p>
        </p:txBody>
      </p:sp>
      <p:sp>
        <p:nvSpPr>
          <p:cNvPr id="3" name="Slide Number Placeholder 5"/>
          <p:cNvSpPr>
            <a:spLocks noGrp="1"/>
          </p:cNvSpPr>
          <p:nvPr>
            <p:ph type="sldNum" sz="quarter" idx="11"/>
          </p:nvPr>
        </p:nvSpPr>
        <p:spPr/>
        <p:txBody>
          <a:bodyPr/>
          <a:lstStyle>
            <a:lvl1pPr>
              <a:defRPr/>
            </a:lvl1pPr>
          </a:lstStyle>
          <a:p>
            <a:pPr>
              <a:defRPr/>
            </a:pPr>
            <a:fld id="{6EFB644A-7A70-4BA3-A6A4-78445F1A1E50}" type="slidenum">
              <a:rPr lang="en-US"/>
              <a:pPr>
                <a:defRPr/>
              </a:pPr>
              <a:t>‹#›</a:t>
            </a:fld>
            <a:endParaRPr lang="en-US" dirty="0"/>
          </a:p>
        </p:txBody>
      </p:sp>
    </p:spTree>
    <p:extLst>
      <p:ext uri="{BB962C8B-B14F-4D97-AF65-F5344CB8AC3E}">
        <p14:creationId xmlns:p14="http://schemas.microsoft.com/office/powerpoint/2010/main" val="816594458"/>
      </p:ext>
    </p:extLst>
  </p:cSld>
  <p:clrMapOvr>
    <a:masterClrMapping/>
  </p:clrMapOvr>
  <p:transition spd="med">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29F09A5-3ED0-4D4A-B8BD-A38C66A6716F}" type="datetimeFigureOut">
              <a:rPr lang="en-US"/>
              <a:pPr>
                <a:defRPr/>
              </a:pPr>
              <a:t>2/2/2018</a:t>
            </a:fld>
            <a:endParaRPr lang="en-US" dirty="0"/>
          </a:p>
        </p:txBody>
      </p:sp>
      <p:sp>
        <p:nvSpPr>
          <p:cNvPr id="6" name="Slide Number Placeholder 5"/>
          <p:cNvSpPr>
            <a:spLocks noGrp="1"/>
          </p:cNvSpPr>
          <p:nvPr>
            <p:ph type="sldNum" sz="quarter" idx="11"/>
          </p:nvPr>
        </p:nvSpPr>
        <p:spPr/>
        <p:txBody>
          <a:bodyPr/>
          <a:lstStyle>
            <a:lvl1pPr>
              <a:defRPr/>
            </a:lvl1pPr>
          </a:lstStyle>
          <a:p>
            <a:pPr>
              <a:defRPr/>
            </a:pPr>
            <a:fld id="{E814FB16-E3D7-4EDC-A434-6D1AE7CDF420}" type="slidenum">
              <a:rPr lang="en-US"/>
              <a:pPr>
                <a:defRPr/>
              </a:pPr>
              <a:t>‹#›</a:t>
            </a:fld>
            <a:endParaRPr lang="en-US" dirty="0"/>
          </a:p>
        </p:txBody>
      </p:sp>
    </p:spTree>
    <p:extLst>
      <p:ext uri="{BB962C8B-B14F-4D97-AF65-F5344CB8AC3E}">
        <p14:creationId xmlns:p14="http://schemas.microsoft.com/office/powerpoint/2010/main" val="2618454860"/>
      </p:ext>
    </p:extLst>
  </p:cSld>
  <p:clrMapOvr>
    <a:masterClrMapping/>
  </p:clrMapOvr>
  <p:transition spd="med">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D40B50B-F716-4878-9D6F-C0F9B3BEB007}" type="datetimeFigureOut">
              <a:rPr lang="en-US"/>
              <a:pPr>
                <a:defRPr/>
              </a:pPr>
              <a:t>2/2/2018</a:t>
            </a:fld>
            <a:endParaRPr lang="en-US" dirty="0"/>
          </a:p>
        </p:txBody>
      </p:sp>
      <p:sp>
        <p:nvSpPr>
          <p:cNvPr id="6" name="Slide Number Placeholder 5"/>
          <p:cNvSpPr>
            <a:spLocks noGrp="1"/>
          </p:cNvSpPr>
          <p:nvPr>
            <p:ph type="sldNum" sz="quarter" idx="11"/>
          </p:nvPr>
        </p:nvSpPr>
        <p:spPr/>
        <p:txBody>
          <a:bodyPr/>
          <a:lstStyle>
            <a:lvl1pPr>
              <a:defRPr/>
            </a:lvl1pPr>
          </a:lstStyle>
          <a:p>
            <a:pPr>
              <a:defRPr/>
            </a:pPr>
            <a:fld id="{8D94F9B9-8D74-47BE-B189-0FE9A00A119B}" type="slidenum">
              <a:rPr lang="en-US"/>
              <a:pPr>
                <a:defRPr/>
              </a:pPr>
              <a:t>‹#›</a:t>
            </a:fld>
            <a:endParaRPr lang="en-US" dirty="0"/>
          </a:p>
        </p:txBody>
      </p:sp>
    </p:spTree>
    <p:extLst>
      <p:ext uri="{BB962C8B-B14F-4D97-AF65-F5344CB8AC3E}">
        <p14:creationId xmlns:p14="http://schemas.microsoft.com/office/powerpoint/2010/main" val="3830881083"/>
      </p:ext>
    </p:extLst>
  </p:cSld>
  <p:clrMapOvr>
    <a:masterClrMapping/>
  </p:clrMapOvr>
  <p:transition spd="med">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42A0DD6-623C-477B-95A1-740564ABFE10}" type="datetimeFigureOut">
              <a:rPr lang="en-US"/>
              <a:pPr>
                <a:defRPr/>
              </a:pPr>
              <a:t>2/2/2018</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9F15047D-B2B0-4782-94BE-115931DCC4DD}" type="slidenum">
              <a:rPr lang="en-US"/>
              <a:pPr>
                <a:defRPr/>
              </a:pPr>
              <a:t>‹#›</a:t>
            </a:fld>
            <a:endParaRPr lang="en-US" dirty="0"/>
          </a:p>
        </p:txBody>
      </p:sp>
    </p:spTree>
    <p:extLst>
      <p:ext uri="{BB962C8B-B14F-4D97-AF65-F5344CB8AC3E}">
        <p14:creationId xmlns:p14="http://schemas.microsoft.com/office/powerpoint/2010/main" val="2583166653"/>
      </p:ext>
    </p:extLst>
  </p:cSld>
  <p:clrMapOvr>
    <a:masterClrMapping/>
  </p:clrMapOvr>
  <p:transition spd="med">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FD74E0D-6411-40F1-BF91-8BC97ABEDCEF}" type="datetimeFigureOut">
              <a:rPr lang="en-US"/>
              <a:pPr>
                <a:defRPr/>
              </a:pPr>
              <a:t>2/2/2018</a:t>
            </a:fld>
            <a:endParaRPr lang="en-US" dirty="0"/>
          </a:p>
        </p:txBody>
      </p:sp>
      <p:sp>
        <p:nvSpPr>
          <p:cNvPr id="5" name="Slide Number Placeholder 5"/>
          <p:cNvSpPr>
            <a:spLocks noGrp="1"/>
          </p:cNvSpPr>
          <p:nvPr>
            <p:ph type="sldNum" sz="quarter" idx="11"/>
          </p:nvPr>
        </p:nvSpPr>
        <p:spPr/>
        <p:txBody>
          <a:bodyPr/>
          <a:lstStyle>
            <a:lvl1pPr>
              <a:defRPr/>
            </a:lvl1pPr>
          </a:lstStyle>
          <a:p>
            <a:pPr>
              <a:defRPr/>
            </a:pPr>
            <a:fld id="{801463D6-48E8-47A1-B031-7068E7A1AF97}" type="slidenum">
              <a:rPr lang="en-US"/>
              <a:pPr>
                <a:defRPr/>
              </a:pPr>
              <a:t>‹#›</a:t>
            </a:fld>
            <a:endParaRPr lang="en-US" dirty="0"/>
          </a:p>
        </p:txBody>
      </p:sp>
    </p:spTree>
    <p:extLst>
      <p:ext uri="{BB962C8B-B14F-4D97-AF65-F5344CB8AC3E}">
        <p14:creationId xmlns:p14="http://schemas.microsoft.com/office/powerpoint/2010/main" val="1009355500"/>
      </p:ext>
    </p:extLst>
  </p:cSld>
  <p:clrMapOvr>
    <a:masterClrMapping/>
  </p:clrMapOvr>
  <p:transition spd="med">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eaLnBrk="0" fontAlgn="base" hangingPunct="0">
              <a:spcBef>
                <a:spcPct val="0"/>
              </a:spcBef>
              <a:spcAft>
                <a:spcPct val="0"/>
              </a:spcAft>
              <a:defRPr b="1">
                <a:latin typeface="Arial" panose="020B0604020202020204" pitchFamily="34" charset="0"/>
              </a:defRPr>
            </a:lvl1pPr>
          </a:lstStyle>
          <a:p>
            <a:pPr>
              <a:defRPr/>
            </a:pPr>
            <a:fld id="{A2DFC5ED-D712-49A5-B318-DCAF984862D6}" type="datetimeFigureOut">
              <a:rPr lang="en-GB"/>
              <a:pPr>
                <a:defRPr/>
              </a:pPr>
              <a:t>02/02/2018</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sz="1800" b="0">
                <a:solidFill>
                  <a:prstClr val="black"/>
                </a:solidFill>
                <a:latin typeface="Myriad Pro"/>
              </a:defRPr>
            </a:lvl1pPr>
          </a:lstStyle>
          <a:p>
            <a:pPr>
              <a:defRPr/>
            </a:pPr>
            <a:endParaRPr lang="en-GB"/>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FEE8E63E-E41B-4C9A-A50B-566942BEBF0B}" type="slidenum">
              <a:rPr lang="en-GB"/>
              <a:pPr>
                <a:defRPr/>
              </a:pPr>
              <a:t>‹#›</a:t>
            </a:fld>
            <a:endParaRPr lang="en-GB"/>
          </a:p>
        </p:txBody>
      </p:sp>
    </p:spTree>
    <p:extLst>
      <p:ext uri="{BB962C8B-B14F-4D97-AF65-F5344CB8AC3E}">
        <p14:creationId xmlns:p14="http://schemas.microsoft.com/office/powerpoint/2010/main" val="4182584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FE90B9DE-99CC-4AA9-B3BB-C45D83F2FA46}" type="datetimeFigureOut">
              <a:rPr lang="en-GB"/>
              <a:pPr>
                <a:defRPr/>
              </a:pPr>
              <a:t>02/02/2018</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sz="1800" b="0">
                <a:solidFill>
                  <a:prstClr val="black"/>
                </a:solidFill>
                <a:latin typeface="Myriad Pro"/>
              </a:defRPr>
            </a:lvl1pPr>
          </a:lstStyle>
          <a:p>
            <a:pPr>
              <a:defRPr/>
            </a:pPr>
            <a:endParaRPr lang="en-GB"/>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DFEFDE46-C8C2-41C5-A0EF-F935048F3B03}" type="slidenum">
              <a:rPr lang="en-GB"/>
              <a:pPr>
                <a:defRPr/>
              </a:pPr>
              <a:t>‹#›</a:t>
            </a:fld>
            <a:endParaRPr lang="en-GB"/>
          </a:p>
        </p:txBody>
      </p:sp>
    </p:spTree>
    <p:extLst>
      <p:ext uri="{BB962C8B-B14F-4D97-AF65-F5344CB8AC3E}">
        <p14:creationId xmlns:p14="http://schemas.microsoft.com/office/powerpoint/2010/main" val="20329619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B41B4978-DF7E-4C0D-9CA3-F61C375A63D1}" type="datetimeFigureOut">
              <a:rPr lang="en-GB"/>
              <a:pPr>
                <a:defRPr/>
              </a:pPr>
              <a:t>02/02/2018</a:t>
            </a:fld>
            <a:endParaRPr lang="en-GB"/>
          </a:p>
        </p:txBody>
      </p:sp>
      <p:sp>
        <p:nvSpPr>
          <p:cNvPr id="5" name="Slide Number Placeholder 5"/>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7B17B16E-41AA-437C-B162-8E399BB48757}" type="slidenum">
              <a:rPr lang="en-GB"/>
              <a:pPr>
                <a:defRPr/>
              </a:pPr>
              <a:t>‹#›</a:t>
            </a:fld>
            <a:endParaRPr lang="en-GB"/>
          </a:p>
        </p:txBody>
      </p:sp>
    </p:spTree>
    <p:extLst>
      <p:ext uri="{BB962C8B-B14F-4D97-AF65-F5344CB8AC3E}">
        <p14:creationId xmlns:p14="http://schemas.microsoft.com/office/powerpoint/2010/main" val="135051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B7498526-8C33-4E84-909A-5852FCFF7F5F}" type="datetimeFigureOut">
              <a:rPr lang="en-GB"/>
              <a:pPr>
                <a:defRPr/>
              </a:pPr>
              <a:t>02/02/2018</a:t>
            </a:fld>
            <a:endParaRPr lang="en-GB"/>
          </a:p>
        </p:txBody>
      </p:sp>
      <p:sp>
        <p:nvSpPr>
          <p:cNvPr id="6" name="Slide Number Placeholder 6"/>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B14994FE-F1BD-4A95-9433-DAC90FE1F892}" type="slidenum">
              <a:rPr lang="en-GB"/>
              <a:pPr>
                <a:defRPr/>
              </a:pPr>
              <a:t>‹#›</a:t>
            </a:fld>
            <a:endParaRPr lang="en-GB"/>
          </a:p>
        </p:txBody>
      </p:sp>
    </p:spTree>
    <p:extLst>
      <p:ext uri="{BB962C8B-B14F-4D97-AF65-F5344CB8AC3E}">
        <p14:creationId xmlns:p14="http://schemas.microsoft.com/office/powerpoint/2010/main" val="1629424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030BA433-0DB7-4ABC-9ECB-380AFC04C5C4}" type="datetimeFigureOut">
              <a:rPr lang="en-GB"/>
              <a:pPr>
                <a:defRPr/>
              </a:pPr>
              <a:t>02/02/2018</a:t>
            </a:fld>
            <a:endParaRPr lang="en-GB"/>
          </a:p>
        </p:txBody>
      </p:sp>
      <p:sp>
        <p:nvSpPr>
          <p:cNvPr id="8" name="Slide Number Placeholder 8"/>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E14ADA3F-4B90-41CE-B123-EAB9EE2F0379}" type="slidenum">
              <a:rPr lang="en-GB"/>
              <a:pPr>
                <a:defRPr/>
              </a:pPr>
              <a:t>‹#›</a:t>
            </a:fld>
            <a:endParaRPr lang="en-GB"/>
          </a:p>
        </p:txBody>
      </p:sp>
    </p:spTree>
    <p:extLst>
      <p:ext uri="{BB962C8B-B14F-4D97-AF65-F5344CB8AC3E}">
        <p14:creationId xmlns:p14="http://schemas.microsoft.com/office/powerpoint/2010/main" val="19612378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7EAE560E-88CF-4532-9161-AED34937B2A7}" type="datetimeFigureOut">
              <a:rPr lang="en-GB"/>
              <a:pPr>
                <a:defRPr/>
              </a:pPr>
              <a:t>02/02/2018</a:t>
            </a:fld>
            <a:endParaRPr lang="en-GB"/>
          </a:p>
        </p:txBody>
      </p:sp>
      <p:sp>
        <p:nvSpPr>
          <p:cNvPr id="4" name="Slide Number Placeholder 4"/>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CE8CE02C-8084-4963-8D86-702D33BC0152}" type="slidenum">
              <a:rPr lang="en-GB"/>
              <a:pPr>
                <a:defRPr/>
              </a:pPr>
              <a:t>‹#›</a:t>
            </a:fld>
            <a:endParaRPr lang="en-GB"/>
          </a:p>
        </p:txBody>
      </p:sp>
    </p:spTree>
    <p:extLst>
      <p:ext uri="{BB962C8B-B14F-4D97-AF65-F5344CB8AC3E}">
        <p14:creationId xmlns:p14="http://schemas.microsoft.com/office/powerpoint/2010/main" val="5105818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459E53F6-36A3-41A6-B07F-BE14D3D81C09}" type="datetimeFigureOut">
              <a:rPr lang="en-GB"/>
              <a:pPr>
                <a:defRPr/>
              </a:pPr>
              <a:t>02/02/2018</a:t>
            </a:fld>
            <a:endParaRPr lang="en-GB"/>
          </a:p>
        </p:txBody>
      </p:sp>
      <p:sp>
        <p:nvSpPr>
          <p:cNvPr id="3" name="Slide Number Placeholder 3"/>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62A6DA05-2E0C-4D80-AF16-7487D85B4C38}" type="slidenum">
              <a:rPr lang="en-GB"/>
              <a:pPr>
                <a:defRPr/>
              </a:pPr>
              <a:t>‹#›</a:t>
            </a:fld>
            <a:endParaRPr lang="en-GB"/>
          </a:p>
        </p:txBody>
      </p:sp>
    </p:spTree>
    <p:extLst>
      <p:ext uri="{BB962C8B-B14F-4D97-AF65-F5344CB8AC3E}">
        <p14:creationId xmlns:p14="http://schemas.microsoft.com/office/powerpoint/2010/main" val="4027838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6946AB76-83D1-4289-A3B6-DF45397A0C46}" type="datetimeFigureOut">
              <a:rPr lang="en-GB"/>
              <a:pPr>
                <a:defRPr/>
              </a:pPr>
              <a:t>02/02/2018</a:t>
            </a:fld>
            <a:endParaRPr lang="en-GB"/>
          </a:p>
        </p:txBody>
      </p:sp>
      <p:sp>
        <p:nvSpPr>
          <p:cNvPr id="6" name="Slide Number Placeholder 6"/>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057BD3BE-D42E-44E8-B5F0-2AA884023688}" type="slidenum">
              <a:rPr lang="en-GB"/>
              <a:pPr>
                <a:defRPr/>
              </a:pPr>
              <a:t>‹#›</a:t>
            </a:fld>
            <a:endParaRPr lang="en-GB"/>
          </a:p>
        </p:txBody>
      </p:sp>
    </p:spTree>
    <p:extLst>
      <p:ext uri="{BB962C8B-B14F-4D97-AF65-F5344CB8AC3E}">
        <p14:creationId xmlns:p14="http://schemas.microsoft.com/office/powerpoint/2010/main" val="11296111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452DBF65-CF1A-4CB5-A3B4-51D7E418777C}" type="datetimeFigureOut">
              <a:rPr lang="en-GB"/>
              <a:pPr>
                <a:defRPr/>
              </a:pPr>
              <a:t>02/02/2018</a:t>
            </a:fld>
            <a:endParaRPr lang="en-GB"/>
          </a:p>
        </p:txBody>
      </p:sp>
      <p:sp>
        <p:nvSpPr>
          <p:cNvPr id="6" name="Slide Number Placeholder 6"/>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2FC3DCB6-AABB-4E30-BA15-3F96C96724FA}" type="slidenum">
              <a:rPr lang="en-GB"/>
              <a:pPr>
                <a:defRPr/>
              </a:pPr>
              <a:t>‹#›</a:t>
            </a:fld>
            <a:endParaRPr lang="en-GB"/>
          </a:p>
        </p:txBody>
      </p:sp>
    </p:spTree>
    <p:extLst>
      <p:ext uri="{BB962C8B-B14F-4D97-AF65-F5344CB8AC3E}">
        <p14:creationId xmlns:p14="http://schemas.microsoft.com/office/powerpoint/2010/main" val="32252089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7F9F7DD1-AC8B-4779-8CA4-F8F540D5BF3F}" type="datetimeFigureOut">
              <a:rPr lang="en-GB"/>
              <a:pPr>
                <a:defRPr/>
              </a:pPr>
              <a:t>02/02/2018</a:t>
            </a:fld>
            <a:endParaRPr lang="en-GB"/>
          </a:p>
        </p:txBody>
      </p:sp>
      <p:sp>
        <p:nvSpPr>
          <p:cNvPr id="5" name="Slide Number Placeholder 5"/>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28204D22-BFCA-4C2E-BA9C-3AE4A04CC47C}" type="slidenum">
              <a:rPr lang="en-GB"/>
              <a:pPr>
                <a:defRPr/>
              </a:pPr>
              <a:t>‹#›</a:t>
            </a:fld>
            <a:endParaRPr lang="en-GB"/>
          </a:p>
        </p:txBody>
      </p:sp>
    </p:spTree>
    <p:extLst>
      <p:ext uri="{BB962C8B-B14F-4D97-AF65-F5344CB8AC3E}">
        <p14:creationId xmlns:p14="http://schemas.microsoft.com/office/powerpoint/2010/main" val="15187335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EB937777-3261-4335-82D0-0FF8457EE73F}" type="datetimeFigureOut">
              <a:rPr lang="en-GB"/>
              <a:pPr>
                <a:defRPr/>
              </a:pPr>
              <a:t>02/02/2018</a:t>
            </a:fld>
            <a:endParaRPr lang="en-GB"/>
          </a:p>
        </p:txBody>
      </p:sp>
      <p:sp>
        <p:nvSpPr>
          <p:cNvPr id="5" name="Slide Number Placeholder 5"/>
          <p:cNvSpPr>
            <a:spLocks noGrp="1"/>
          </p:cNvSpPr>
          <p:nvPr>
            <p:ph type="sldNum" sz="quarter" idx="11"/>
          </p:nvPr>
        </p:nvSpPr>
        <p:spPr/>
        <p:txBody>
          <a:bodyPr/>
          <a:lstStyle>
            <a:lvl1pPr eaLnBrk="0" fontAlgn="base" hangingPunct="0">
              <a:spcBef>
                <a:spcPct val="0"/>
              </a:spcBef>
              <a:spcAft>
                <a:spcPct val="0"/>
              </a:spcAft>
              <a:defRPr b="1">
                <a:latin typeface="Arial" panose="020B0604020202020204" pitchFamily="34" charset="0"/>
              </a:defRPr>
            </a:lvl1pPr>
          </a:lstStyle>
          <a:p>
            <a:pPr>
              <a:defRPr/>
            </a:pPr>
            <a:fld id="{233CE3C5-7C2B-4663-ACCE-086A351B6865}" type="slidenum">
              <a:rPr lang="en-GB"/>
              <a:pPr>
                <a:defRPr/>
              </a:pPr>
              <a:t>‹#›</a:t>
            </a:fld>
            <a:endParaRPr lang="en-GB"/>
          </a:p>
        </p:txBody>
      </p:sp>
    </p:spTree>
    <p:extLst>
      <p:ext uri="{BB962C8B-B14F-4D97-AF65-F5344CB8AC3E}">
        <p14:creationId xmlns:p14="http://schemas.microsoft.com/office/powerpoint/2010/main" val="1879506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3"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hangingPunct="1">
              <a:defRPr sz="1050">
                <a:solidFill>
                  <a:schemeClr val="tx1">
                    <a:tint val="75000"/>
                  </a:schemeClr>
                </a:solidFill>
              </a:defRPr>
            </a:lvl1pPr>
          </a:lstStyle>
          <a:p>
            <a:pPr>
              <a:defRPr/>
            </a:pPr>
            <a:fld id="{FA7394EB-5808-45D0-B9AE-277E79DA6E8D}" type="datetimeFigureOut">
              <a:rPr lang="en-US"/>
              <a:pPr>
                <a:defRPr/>
              </a:pPr>
              <a:t>2/2/2018</a:t>
            </a:fld>
            <a:endParaRPr lang="en-US"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hangingPunct="1">
              <a:defRPr sz="1200">
                <a:solidFill>
                  <a:schemeClr val="tx1">
                    <a:tint val="75000"/>
                  </a:schemeClr>
                </a:solidFill>
              </a:defRPr>
            </a:lvl1pPr>
          </a:lstStyle>
          <a:p>
            <a:pPr>
              <a:defRPr/>
            </a:pPr>
            <a:fld id="{98B89E8F-A027-45FC-994C-D9F4173E6C44}"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919" r:id="rId1"/>
    <p:sldLayoutId id="2147483920"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left)">
                                      <p:cBhvr>
                                        <p:cTn id="10" dur="500"/>
                                        <p:tgtEl>
                                          <p:spTgt spid="3">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left)">
                                      <p:cBhvr>
                                        <p:cTn id="13" dur="500"/>
                                        <p:tgtEl>
                                          <p:spTgt spid="3">
                                            <p:txEl>
                                              <p:pRg st="2" end="2"/>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left)">
                                      <p:cBhvr>
                                        <p:cTn id="16" dur="500"/>
                                        <p:tgtEl>
                                          <p:spTgt spid="3">
                                            <p:txEl>
                                              <p:pRg st="3" end="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left)">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advAuto="0">
        <p:tmplLst>
          <p:tmpl lvl="1">
            <p:tnLst>
              <p:par>
                <p:cTn presetID="22" presetClass="entr" presetSubtype="8"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b="0">
                <a:solidFill>
                  <a:prstClr val="black">
                    <a:tint val="75000"/>
                  </a:prstClr>
                </a:solidFill>
                <a:latin typeface="Myriad Pro"/>
              </a:defRPr>
            </a:lvl1pPr>
          </a:lstStyle>
          <a:p>
            <a:pPr>
              <a:defRPr/>
            </a:pPr>
            <a:fld id="{31C3CAD8-4411-4133-9865-24033343DB90}" type="datetimeFigureOut">
              <a:rPr lang="en-GB"/>
              <a:pPr>
                <a:defRPr/>
              </a:pPr>
              <a:t>02/02/2018</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fontAlgn="auto" hangingPunct="1">
              <a:spcBef>
                <a:spcPts val="0"/>
              </a:spcBef>
              <a:spcAft>
                <a:spcPts val="0"/>
              </a:spcAft>
              <a:defRPr sz="1200" b="0">
                <a:solidFill>
                  <a:prstClr val="black">
                    <a:tint val="75000"/>
                  </a:prstClr>
                </a:solidFill>
                <a:latin typeface="Myriad Pro"/>
              </a:defRPr>
            </a:lvl1pPr>
          </a:lstStyle>
          <a:p>
            <a:pPr>
              <a:defRPr/>
            </a:pPr>
            <a:fld id="{79063F5D-FB65-4F48-9ACD-17CCC395B341}"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jpeg"/><Relationship Id="rId2" Type="http://schemas.openxmlformats.org/officeDocument/2006/relationships/image" Target="../media/image17.png"/><Relationship Id="rId1" Type="http://schemas.openxmlformats.org/officeDocument/2006/relationships/slideLayout" Target="../slideLayouts/slideLayout13.xml"/><Relationship Id="rId6" Type="http://schemas.openxmlformats.org/officeDocument/2006/relationships/image" Target="../media/image21.png"/><Relationship Id="rId11" Type="http://schemas.openxmlformats.org/officeDocument/2006/relationships/image" Target="../media/image26.jpe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39.png"/><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67000"/>
            <a:ext cx="7772400" cy="1470025"/>
          </a:xfrm>
        </p:spPr>
        <p:txBody>
          <a:bodyPr rtlCol="0">
            <a:normAutofit fontScale="90000"/>
          </a:bodyPr>
          <a:lstStyle/>
          <a:p>
            <a:pPr eaLnBrk="1" fontAlgn="auto" hangingPunct="1">
              <a:spcAft>
                <a:spcPts val="0"/>
              </a:spcAft>
              <a:defRPr/>
            </a:pPr>
            <a:r>
              <a:rPr lang="en-GB" b="1" dirty="0" smtClean="0"/>
              <a:t/>
            </a:r>
            <a:br>
              <a:rPr lang="en-GB" b="1" dirty="0" smtClean="0"/>
            </a:br>
            <a:r>
              <a:rPr lang="en-GB" b="1" dirty="0" smtClean="0">
                <a:effectLst>
                  <a:outerShdw blurRad="38100" dist="38100" dir="2700000" algn="tl">
                    <a:srgbClr val="000000">
                      <a:alpha val="43137"/>
                    </a:srgbClr>
                  </a:outerShdw>
                </a:effectLst>
              </a:rPr>
              <a:t>Day 1</a:t>
            </a:r>
            <a:r>
              <a:rPr lang="en-GB" b="1" dirty="0" smtClean="0"/>
              <a:t/>
            </a:r>
            <a:br>
              <a:rPr lang="en-GB" b="1" dirty="0" smtClean="0"/>
            </a:br>
            <a:r>
              <a:rPr lang="en-GB" b="1" dirty="0" smtClean="0"/>
              <a:t/>
            </a:r>
            <a:br>
              <a:rPr lang="en-GB" b="1" dirty="0" smtClean="0"/>
            </a:br>
            <a:r>
              <a:rPr lang="en-GB" b="1" dirty="0" smtClean="0">
                <a:solidFill>
                  <a:schemeClr val="bg1"/>
                </a:solidFill>
                <a:effectLst>
                  <a:outerShdw blurRad="38100" dist="38100" dir="2700000" algn="tl">
                    <a:srgbClr val="000000">
                      <a:alpha val="43137"/>
                    </a:srgbClr>
                  </a:outerShdw>
                </a:effectLst>
              </a:rPr>
              <a:t>Leadership in the Third Sector</a:t>
            </a:r>
            <a:br>
              <a:rPr lang="en-GB" b="1" dirty="0" smtClean="0">
                <a:solidFill>
                  <a:schemeClr val="bg1"/>
                </a:solidFill>
                <a:effectLst>
                  <a:outerShdw blurRad="38100" dist="38100" dir="2700000" algn="tl">
                    <a:srgbClr val="000000">
                      <a:alpha val="43137"/>
                    </a:srgbClr>
                  </a:outerShdw>
                </a:effectLst>
              </a:rPr>
            </a:br>
            <a:r>
              <a:rPr lang="en-GB" b="1" dirty="0" smtClean="0">
                <a:solidFill>
                  <a:schemeClr val="bg1"/>
                </a:solidFill>
                <a:effectLst>
                  <a:outerShdw blurRad="38100" dist="38100" dir="2700000" algn="tl">
                    <a:srgbClr val="000000">
                      <a:alpha val="43137"/>
                    </a:srgbClr>
                  </a:outerShdw>
                </a:effectLst>
              </a:rPr>
              <a:t/>
            </a:r>
            <a:br>
              <a:rPr lang="en-GB" b="1" dirty="0" smtClean="0">
                <a:solidFill>
                  <a:schemeClr val="bg1"/>
                </a:solidFill>
                <a:effectLst>
                  <a:outerShdw blurRad="38100" dist="38100" dir="2700000" algn="tl">
                    <a:srgbClr val="000000">
                      <a:alpha val="43137"/>
                    </a:srgbClr>
                  </a:outerShdw>
                </a:effectLst>
              </a:rPr>
            </a:br>
            <a:r>
              <a:rPr lang="en-GB" sz="3600" b="1" i="1" dirty="0" smtClean="0">
                <a:solidFill>
                  <a:schemeClr val="bg1"/>
                </a:solidFill>
                <a:effectLst>
                  <a:outerShdw blurRad="38100" dist="38100" dir="2700000" algn="tl">
                    <a:srgbClr val="000000">
                      <a:alpha val="43137"/>
                    </a:srgbClr>
                  </a:outerShdw>
                </a:effectLst>
              </a:rPr>
              <a:t>Lecturers:     Julie Crossman</a:t>
            </a:r>
            <a:br>
              <a:rPr lang="en-GB" sz="3600" b="1" i="1" dirty="0" smtClean="0">
                <a:solidFill>
                  <a:schemeClr val="bg1"/>
                </a:solidFill>
                <a:effectLst>
                  <a:outerShdw blurRad="38100" dist="38100" dir="2700000" algn="tl">
                    <a:srgbClr val="000000">
                      <a:alpha val="43137"/>
                    </a:srgbClr>
                  </a:outerShdw>
                </a:effectLst>
              </a:rPr>
            </a:br>
            <a:r>
              <a:rPr lang="en-GB" sz="3600" b="1" i="1" dirty="0" smtClean="0">
                <a:solidFill>
                  <a:schemeClr val="bg1"/>
                </a:solidFill>
                <a:effectLst>
                  <a:outerShdw blurRad="38100" dist="38100" dir="2700000" algn="tl">
                    <a:srgbClr val="000000">
                      <a:alpha val="43137"/>
                    </a:srgbClr>
                  </a:outerShdw>
                </a:effectLst>
              </a:rPr>
              <a:t>			Steve Darnell</a:t>
            </a:r>
            <a:endParaRPr lang="en-GB" sz="3600" b="1" i="1" dirty="0">
              <a:solidFill>
                <a:schemeClr val="bg1"/>
              </a:solidFill>
              <a:effectLst>
                <a:outerShdw blurRad="38100" dist="38100" dir="2700000" algn="tl">
                  <a:srgbClr val="000000">
                    <a:alpha val="43137"/>
                  </a:srgbClr>
                </a:outerShdw>
              </a:effectLst>
            </a:endParaRPr>
          </a:p>
        </p:txBody>
      </p:sp>
    </p:spTree>
  </p:cSld>
  <p:clrMapOvr>
    <a:masterClrMapping/>
  </p:clrMapOvr>
  <p:transition spd="med">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p:txBody>
          <a:bodyPr/>
          <a:lstStyle/>
          <a:p>
            <a:r>
              <a:rPr lang="en-GB" altLang="en-US" smtClean="0"/>
              <a:t>Learning Outcomes</a:t>
            </a:r>
            <a:endParaRPr lang="en-US" altLang="en-US" smtClean="0"/>
          </a:p>
        </p:txBody>
      </p:sp>
      <p:sp>
        <p:nvSpPr>
          <p:cNvPr id="5" name="Rectangle 4"/>
          <p:cNvSpPr/>
          <p:nvPr/>
        </p:nvSpPr>
        <p:spPr>
          <a:xfrm>
            <a:off x="228600" y="1406525"/>
            <a:ext cx="8686800" cy="3416300"/>
          </a:xfrm>
          <a:prstGeom prst="rect">
            <a:avLst/>
          </a:prstGeom>
        </p:spPr>
        <p:txBody>
          <a:bodyPr>
            <a:spAutoFit/>
          </a:bodyPr>
          <a:lstStyle/>
          <a:p>
            <a:pPr marL="571500" indent="-571500">
              <a:buFont typeface="Wingdings" panose="05000000000000000000" pitchFamily="2" charset="2"/>
              <a:buChar char="ü"/>
              <a:defRPr/>
            </a:pPr>
            <a:r>
              <a:rPr lang="en-GB" sz="3600" b="0" dirty="0">
                <a:ea typeface="Times New Roman" panose="02020603050405020304" pitchFamily="18" charset="0"/>
              </a:rPr>
              <a:t>Evaluate a range of leadership theories and relate to the workplace (4)</a:t>
            </a:r>
          </a:p>
          <a:p>
            <a:pPr>
              <a:defRPr/>
            </a:pPr>
            <a:endParaRPr lang="en-GB" sz="3600" b="0" dirty="0">
              <a:ea typeface="Times New Roman" panose="02020603050405020304" pitchFamily="18" charset="0"/>
            </a:endParaRPr>
          </a:p>
          <a:p>
            <a:pPr marL="571500" indent="-571500">
              <a:buFont typeface="Wingdings" panose="05000000000000000000" pitchFamily="2" charset="2"/>
              <a:buChar char="ü"/>
              <a:defRPr/>
            </a:pPr>
            <a:r>
              <a:rPr lang="en-GB" sz="3600" b="0" dirty="0">
                <a:ea typeface="Times New Roman" panose="02020603050405020304" pitchFamily="18" charset="0"/>
              </a:rPr>
              <a:t>Critically evaluate a range of leadership theories and styles and their relevance to the workplace (7)</a:t>
            </a:r>
            <a:endParaRPr lang="en-US" sz="3600" b="0" dirty="0"/>
          </a:p>
        </p:txBody>
      </p:sp>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
            <a:ext cx="8458200" cy="1200150"/>
          </a:xfrm>
          <a:prstGeom prst="rect">
            <a:avLst/>
          </a:prstGeom>
          <a:noFill/>
        </p:spPr>
        <p:txBody>
          <a:bodyPr>
            <a:spAutoFit/>
          </a:bodyPr>
          <a:lstStyle/>
          <a:p>
            <a:pPr>
              <a:defRPr/>
            </a:pPr>
            <a:r>
              <a:rPr lang="en-GB" sz="3600" dirty="0">
                <a:solidFill>
                  <a:schemeClr val="accent5">
                    <a:lumMod val="50000"/>
                  </a:schemeClr>
                </a:solidFill>
              </a:rPr>
              <a:t>Leadership and management differentiation activity</a:t>
            </a:r>
          </a:p>
        </p:txBody>
      </p:sp>
      <p:pic>
        <p:nvPicPr>
          <p:cNvPr id="5017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1449388"/>
            <a:ext cx="3505200" cy="350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61175" y="2879725"/>
            <a:ext cx="603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54825" y="4632325"/>
            <a:ext cx="60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378200" y="3525838"/>
            <a:ext cx="23114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609600" y="1752600"/>
            <a:ext cx="4191000" cy="2505075"/>
          </a:xfrm>
          <a:prstGeom prst="rect">
            <a:avLst/>
          </a:prstGeom>
          <a:noFill/>
        </p:spPr>
        <p:txBody>
          <a:bodyPr>
            <a:spAutoFit/>
          </a:bodyPr>
          <a:lstStyle/>
          <a:p>
            <a:pPr marL="342900" indent="-342900" eaLnBrk="1" hangingPunct="1">
              <a:spcBef>
                <a:spcPct val="20000"/>
              </a:spcBef>
              <a:defRPr/>
            </a:pPr>
            <a:r>
              <a:rPr lang="en-GB" sz="2800" kern="0" dirty="0">
                <a:solidFill>
                  <a:srgbClr val="AF195D"/>
                </a:solidFill>
                <a:latin typeface="Verdana" pitchFamily="34" charset="0"/>
              </a:rPr>
              <a:t>Activity:</a:t>
            </a:r>
            <a:r>
              <a:rPr lang="en-GB" sz="2800" b="0" kern="0" dirty="0">
                <a:solidFill>
                  <a:srgbClr val="000000"/>
                </a:solidFill>
                <a:latin typeface="Verdana" pitchFamily="34" charset="0"/>
              </a:rPr>
              <a:t> </a:t>
            </a:r>
          </a:p>
          <a:p>
            <a:pPr marL="342900" indent="-342900" eaLnBrk="1" hangingPunct="1">
              <a:spcBef>
                <a:spcPct val="20000"/>
              </a:spcBef>
              <a:defRPr/>
            </a:pPr>
            <a:r>
              <a:rPr lang="en-GB" sz="2800" b="0" kern="0" dirty="0">
                <a:solidFill>
                  <a:srgbClr val="000000"/>
                </a:solidFill>
                <a:latin typeface="Verdana" pitchFamily="34" charset="0"/>
              </a:rPr>
              <a:t>Differentiate between:</a:t>
            </a:r>
          </a:p>
          <a:p>
            <a:pPr marL="342900" indent="-342900" eaLnBrk="1" hangingPunct="1">
              <a:spcBef>
                <a:spcPct val="20000"/>
              </a:spcBef>
              <a:buFontTx/>
              <a:buChar char="-"/>
              <a:defRPr/>
            </a:pPr>
            <a:r>
              <a:rPr lang="en-GB" sz="2800" kern="0" dirty="0">
                <a:solidFill>
                  <a:srgbClr val="000000"/>
                </a:solidFill>
                <a:latin typeface="Verdana" pitchFamily="34" charset="0"/>
              </a:rPr>
              <a:t>leadership </a:t>
            </a:r>
          </a:p>
          <a:p>
            <a:pPr marL="342900" indent="-342900" eaLnBrk="1" hangingPunct="1">
              <a:spcBef>
                <a:spcPct val="20000"/>
              </a:spcBef>
              <a:buFontTx/>
              <a:buChar char="-"/>
              <a:defRPr/>
            </a:pPr>
            <a:r>
              <a:rPr lang="en-GB" sz="2800" kern="0" dirty="0">
                <a:solidFill>
                  <a:srgbClr val="000000"/>
                </a:solidFill>
                <a:latin typeface="Verdana" pitchFamily="34" charset="0"/>
              </a:rPr>
              <a:t>management</a:t>
            </a:r>
            <a:endParaRPr lang="en-GB" sz="2800" kern="0" dirty="0">
              <a:solidFill>
                <a:srgbClr val="000000"/>
              </a:solidFill>
              <a:latin typeface="Verdana"/>
            </a:endParaRPr>
          </a:p>
        </p:txBody>
      </p:sp>
      <p:pic>
        <p:nvPicPr>
          <p:cNvPr id="50184"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813" y="0"/>
            <a:ext cx="9201151"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533400" y="457200"/>
            <a:ext cx="7848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ctr" rtl="0" eaLnBrk="0" fontAlgn="base" hangingPunct="0">
              <a:spcBef>
                <a:spcPct val="0"/>
              </a:spcBef>
              <a:spcAft>
                <a:spcPct val="0"/>
              </a:spcAft>
              <a:defRPr sz="2400" kern="1200">
                <a:solidFill>
                  <a:schemeClr val="tx1"/>
                </a:solidFill>
                <a:latin typeface="Verdana" panose="020B0604030504040204" pitchFamily="34" charset="0"/>
                <a:ea typeface="ＭＳ Ｐゴシック" panose="020B0600070205080204" pitchFamily="34" charset="-128"/>
                <a:cs typeface="+mj-cs"/>
              </a:defRPr>
            </a:lvl1pPr>
            <a:lvl2pPr marL="742950" indent="-28575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2pPr>
            <a:lvl3pPr marL="11430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3pPr>
            <a:lvl4pPr marL="16002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4pPr>
            <a:lvl5pPr marL="20574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5pPr>
            <a:lvl6pPr marL="25146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6pPr>
            <a:lvl7pPr marL="29718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7pPr>
            <a:lvl8pPr marL="34290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8pPr>
            <a:lvl9pPr marL="3886200" indent="-228600" algn="ctr" rtl="0" eaLnBrk="0" fontAlgn="base" hangingPunct="0">
              <a:spcBef>
                <a:spcPct val="0"/>
              </a:spcBef>
              <a:spcAft>
                <a:spcPct val="0"/>
              </a:spcAft>
              <a:defRPr sz="2400">
                <a:solidFill>
                  <a:schemeClr val="tx1"/>
                </a:solidFill>
                <a:latin typeface="Verdana" panose="020B0604030504040204" pitchFamily="34" charset="0"/>
                <a:ea typeface="ＭＳ Ｐゴシック" panose="020B0600070205080204" pitchFamily="34" charset="-128"/>
              </a:defRPr>
            </a:lvl9pPr>
          </a:lstStyle>
          <a:p>
            <a:pPr algn="l" eaLnBrk="1" hangingPunct="1">
              <a:defRPr/>
            </a:pPr>
            <a:r>
              <a:rPr lang="en-GB" altLang="en-US" sz="4800" dirty="0" smtClean="0">
                <a:solidFill>
                  <a:srgbClr val="4BACC6">
                    <a:lumMod val="50000"/>
                  </a:srgbClr>
                </a:solidFill>
                <a:effectLst>
                  <a:outerShdw blurRad="38100" dist="38100" dir="2700000" algn="tl">
                    <a:srgbClr val="000000">
                      <a:alpha val="43137"/>
                    </a:srgbClr>
                  </a:outerShdw>
                </a:effectLst>
                <a:latin typeface="Century Gothic" panose="020B0502020202020204" pitchFamily="34" charset="0"/>
              </a:rPr>
              <a:t>Leadership/Management</a:t>
            </a:r>
            <a:endParaRPr lang="en-GB" altLang="en-US" sz="4800" dirty="0">
              <a:solidFill>
                <a:srgbClr val="4BACC6">
                  <a:lumMod val="50000"/>
                </a:srgbClr>
              </a:solidFill>
              <a:effectLst>
                <a:outerShdw blurRad="38100" dist="38100" dir="2700000" algn="tl">
                  <a:srgbClr val="000000">
                    <a:alpha val="43137"/>
                  </a:srgbClr>
                </a:outerShdw>
              </a:effectLst>
              <a:latin typeface="Century Gothic" panose="020B0502020202020204" pitchFamily="34" charset="0"/>
            </a:endParaRPr>
          </a:p>
        </p:txBody>
      </p:sp>
      <p:pic>
        <p:nvPicPr>
          <p:cNvPr id="5222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543050"/>
            <a:ext cx="5054600"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95488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pPr>
              <a:defRPr/>
            </a:pPr>
            <a:r>
              <a:rPr lang="en-GB" b="1" dirty="0" smtClean="0">
                <a:solidFill>
                  <a:schemeClr val="accent5">
                    <a:lumMod val="50000"/>
                  </a:schemeClr>
                </a:solidFill>
              </a:rPr>
              <a:t>Leadership / Management</a:t>
            </a:r>
            <a:endParaRPr lang="en-GB" b="1" dirty="0">
              <a:solidFill>
                <a:schemeClr val="accent5">
                  <a:lumMod val="50000"/>
                </a:schemeClr>
              </a:solidFill>
            </a:endParaRPr>
          </a:p>
        </p:txBody>
      </p:sp>
      <p:pic>
        <p:nvPicPr>
          <p:cNvPr id="5427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6325" y="1295400"/>
            <a:ext cx="6924675" cy="422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5800" y="260350"/>
            <a:ext cx="7631113" cy="708025"/>
          </a:xfrm>
          <a:prstGeom prst="rect">
            <a:avLst/>
          </a:prstGeom>
          <a:solidFill>
            <a:schemeClr val="accent5">
              <a:lumMod val="50000"/>
            </a:schemeClr>
          </a:solidFill>
        </p:spPr>
        <p:txBody>
          <a:bodyPr>
            <a:spAutoFit/>
          </a:bodyPr>
          <a:lstStyle/>
          <a:p>
            <a:pPr algn="ctr">
              <a:defRPr/>
            </a:pPr>
            <a:r>
              <a:rPr lang="en-GB" sz="4000" dirty="0">
                <a:solidFill>
                  <a:schemeClr val="bg1"/>
                </a:solidFill>
                <a:cs typeface="Arial" charset="0"/>
              </a:rPr>
              <a:t>Leadership Defined</a:t>
            </a:r>
          </a:p>
        </p:txBody>
      </p:sp>
      <p:pic>
        <p:nvPicPr>
          <p:cNvPr id="5529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5738" y="1587500"/>
            <a:ext cx="8772525"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550" y="1123950"/>
            <a:ext cx="8978900"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685800" y="260350"/>
            <a:ext cx="7631113" cy="708025"/>
          </a:xfrm>
          <a:prstGeom prst="rect">
            <a:avLst/>
          </a:prstGeom>
          <a:solidFill>
            <a:schemeClr val="accent5">
              <a:lumMod val="50000"/>
            </a:schemeClr>
          </a:solidFill>
        </p:spPr>
        <p:txBody>
          <a:bodyPr>
            <a:spAutoFit/>
          </a:bodyPr>
          <a:lstStyle/>
          <a:p>
            <a:pPr algn="ctr">
              <a:defRPr/>
            </a:pPr>
            <a:r>
              <a:rPr lang="en-GB" sz="4000" dirty="0">
                <a:solidFill>
                  <a:schemeClr val="bg1"/>
                </a:solidFill>
                <a:cs typeface="Arial" charset="0"/>
              </a:rPr>
              <a:t>Leadership Defined</a:t>
            </a:r>
          </a:p>
        </p:txBody>
      </p:sp>
    </p:spTree>
  </p:cSld>
  <p:clrMapOvr>
    <a:masterClrMapping/>
  </p:clrMapOvr>
  <p:transition spd="med">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431800" y="1219200"/>
            <a:ext cx="8137525" cy="4554538"/>
          </a:xfrm>
          <a:prstGeom prst="rect">
            <a:avLst/>
          </a:prstGeom>
          <a:noFill/>
          <a:ln w="9525">
            <a:noFill/>
            <a:miter lim="800000"/>
            <a:headEnd/>
            <a:tailEnd/>
          </a:ln>
        </p:spPr>
        <p:txBody>
          <a:bodyPr/>
          <a:lstStyle/>
          <a:p>
            <a:pPr>
              <a:spcBef>
                <a:spcPct val="20000"/>
              </a:spcBef>
              <a:defRPr/>
            </a:pPr>
            <a:r>
              <a:rPr lang="en-GB" sz="2400" b="0" kern="0" dirty="0">
                <a:solidFill>
                  <a:srgbClr val="000000"/>
                </a:solidFill>
                <a:latin typeface="Verdana"/>
                <a:ea typeface="ＭＳ Ｐゴシック"/>
              </a:rPr>
              <a:t>Leadership is not about making clever decisions and doing bigger deals, least of all for personal gain. It is about </a:t>
            </a:r>
            <a:r>
              <a:rPr lang="en-GB" sz="2400" kern="0" dirty="0">
                <a:solidFill>
                  <a:srgbClr val="000000"/>
                </a:solidFill>
                <a:latin typeface="Verdana"/>
                <a:ea typeface="ＭＳ Ｐゴシック"/>
              </a:rPr>
              <a:t>energising</a:t>
            </a:r>
            <a:r>
              <a:rPr lang="en-GB" sz="2400" b="0" kern="0" dirty="0">
                <a:solidFill>
                  <a:srgbClr val="000000"/>
                </a:solidFill>
                <a:latin typeface="Verdana"/>
                <a:ea typeface="ＭＳ Ｐゴシック"/>
              </a:rPr>
              <a:t> other people to </a:t>
            </a:r>
            <a:r>
              <a:rPr lang="en-GB" sz="2400" kern="0" dirty="0">
                <a:solidFill>
                  <a:srgbClr val="000000"/>
                </a:solidFill>
                <a:latin typeface="Verdana"/>
                <a:ea typeface="ＭＳ Ｐゴシック"/>
              </a:rPr>
              <a:t>make good decisions </a:t>
            </a:r>
            <a:r>
              <a:rPr lang="en-GB" sz="2400" b="0" kern="0" dirty="0">
                <a:solidFill>
                  <a:srgbClr val="000000"/>
                </a:solidFill>
                <a:latin typeface="Verdana"/>
                <a:ea typeface="ＭＳ Ｐゴシック"/>
              </a:rPr>
              <a:t>and do other things. In other words, it is about helping </a:t>
            </a:r>
            <a:r>
              <a:rPr lang="en-GB" sz="2400" kern="0" dirty="0">
                <a:solidFill>
                  <a:srgbClr val="000000"/>
                </a:solidFill>
                <a:latin typeface="Verdana"/>
                <a:ea typeface="ＭＳ Ｐゴシック"/>
              </a:rPr>
              <a:t>release the positive energy </a:t>
            </a:r>
            <a:r>
              <a:rPr lang="en-GB" sz="2400" b="0" kern="0" dirty="0">
                <a:solidFill>
                  <a:srgbClr val="000000"/>
                </a:solidFill>
                <a:latin typeface="Verdana"/>
                <a:ea typeface="ＭＳ Ｐゴシック"/>
              </a:rPr>
              <a:t>that exists naturally within people. Effective leadership </a:t>
            </a:r>
            <a:r>
              <a:rPr lang="en-GB" sz="2400" kern="0" dirty="0">
                <a:solidFill>
                  <a:srgbClr val="000000"/>
                </a:solidFill>
                <a:latin typeface="Verdana"/>
                <a:ea typeface="ＭＳ Ｐゴシック"/>
              </a:rPr>
              <a:t>inspires</a:t>
            </a:r>
            <a:r>
              <a:rPr lang="en-GB" sz="2400" b="0" kern="0" dirty="0">
                <a:solidFill>
                  <a:srgbClr val="000000"/>
                </a:solidFill>
                <a:latin typeface="Verdana"/>
                <a:ea typeface="ＭＳ Ｐゴシック"/>
              </a:rPr>
              <a:t> more than empowers; it </a:t>
            </a:r>
            <a:r>
              <a:rPr lang="en-GB" sz="2400" kern="0" dirty="0">
                <a:solidFill>
                  <a:srgbClr val="000000"/>
                </a:solidFill>
                <a:latin typeface="Verdana"/>
                <a:ea typeface="ＭＳ Ｐゴシック"/>
              </a:rPr>
              <a:t>connects </a:t>
            </a:r>
            <a:r>
              <a:rPr lang="en-GB" sz="2400" b="0" kern="0" dirty="0">
                <a:solidFill>
                  <a:srgbClr val="000000"/>
                </a:solidFill>
                <a:latin typeface="Verdana"/>
                <a:ea typeface="ＭＳ Ｐゴシック"/>
              </a:rPr>
              <a:t>more than controls; it </a:t>
            </a:r>
            <a:r>
              <a:rPr lang="en-GB" sz="2400" kern="0" dirty="0">
                <a:solidFill>
                  <a:srgbClr val="000000"/>
                </a:solidFill>
                <a:latin typeface="Verdana"/>
                <a:ea typeface="ＭＳ Ｐゴシック"/>
              </a:rPr>
              <a:t>demonstrates</a:t>
            </a:r>
            <a:r>
              <a:rPr lang="en-GB" sz="2400" b="0" kern="0" dirty="0">
                <a:solidFill>
                  <a:srgbClr val="000000"/>
                </a:solidFill>
                <a:latin typeface="Verdana"/>
                <a:ea typeface="ＭＳ Ｐゴシック"/>
              </a:rPr>
              <a:t> more than it decides. It does all of this by </a:t>
            </a:r>
            <a:r>
              <a:rPr lang="en-GB" sz="2400" kern="0" dirty="0">
                <a:solidFill>
                  <a:srgbClr val="000000"/>
                </a:solidFill>
                <a:latin typeface="Verdana"/>
                <a:ea typeface="ＭＳ Ｐゴシック"/>
              </a:rPr>
              <a:t>engaging</a:t>
            </a:r>
            <a:r>
              <a:rPr lang="en-GB" sz="2400" b="0" kern="0" dirty="0">
                <a:solidFill>
                  <a:srgbClr val="000000"/>
                </a:solidFill>
                <a:latin typeface="Verdana"/>
                <a:ea typeface="ＭＳ Ｐゴシック"/>
              </a:rPr>
              <a:t>, itself above all, and consequently others </a:t>
            </a:r>
            <a:r>
              <a:rPr lang="en-GB" sz="2000" b="0" kern="0" dirty="0">
                <a:solidFill>
                  <a:srgbClr val="000000"/>
                </a:solidFill>
                <a:latin typeface="Verdana"/>
                <a:ea typeface="ＭＳ Ｐゴシック"/>
              </a:rPr>
              <a:t>(</a:t>
            </a:r>
            <a:r>
              <a:rPr lang="en-GB" sz="2000" b="0" kern="0" dirty="0" err="1">
                <a:solidFill>
                  <a:srgbClr val="000000"/>
                </a:solidFill>
                <a:latin typeface="Verdana"/>
                <a:ea typeface="ＭＳ Ｐゴシック"/>
              </a:rPr>
              <a:t>Mintzberg</a:t>
            </a:r>
            <a:r>
              <a:rPr lang="en-GB" sz="2000" b="0" kern="0" dirty="0">
                <a:solidFill>
                  <a:srgbClr val="000000"/>
                </a:solidFill>
                <a:latin typeface="Verdana"/>
                <a:ea typeface="ＭＳ Ｐゴシック"/>
              </a:rPr>
              <a:t>, 2004).</a:t>
            </a:r>
          </a:p>
          <a:p>
            <a:pPr marL="342900" indent="-342900">
              <a:spcBef>
                <a:spcPct val="20000"/>
              </a:spcBef>
              <a:buFontTx/>
              <a:buChar char="•"/>
              <a:defRPr/>
            </a:pPr>
            <a:endParaRPr lang="en-GB" sz="3200" b="0" kern="0" dirty="0">
              <a:solidFill>
                <a:srgbClr val="000000"/>
              </a:solidFill>
              <a:latin typeface="Verdana"/>
              <a:ea typeface="ＭＳ Ｐゴシック"/>
            </a:endParaRPr>
          </a:p>
        </p:txBody>
      </p:sp>
      <p:sp>
        <p:nvSpPr>
          <p:cNvPr id="5" name="TextBox 4"/>
          <p:cNvSpPr txBox="1"/>
          <p:nvPr/>
        </p:nvSpPr>
        <p:spPr>
          <a:xfrm>
            <a:off x="685800" y="260350"/>
            <a:ext cx="7631113" cy="708025"/>
          </a:xfrm>
          <a:prstGeom prst="rect">
            <a:avLst/>
          </a:prstGeom>
          <a:solidFill>
            <a:schemeClr val="accent5">
              <a:lumMod val="50000"/>
            </a:schemeClr>
          </a:solidFill>
        </p:spPr>
        <p:txBody>
          <a:bodyPr>
            <a:spAutoFit/>
          </a:bodyPr>
          <a:lstStyle/>
          <a:p>
            <a:pPr algn="ctr">
              <a:defRPr/>
            </a:pPr>
            <a:r>
              <a:rPr lang="en-GB" sz="4000" dirty="0">
                <a:solidFill>
                  <a:schemeClr val="bg1"/>
                </a:solidFill>
                <a:cs typeface="Arial" charset="0"/>
              </a:rPr>
              <a:t>Leadership Defined</a:t>
            </a:r>
          </a:p>
        </p:txBody>
      </p:sp>
    </p:spTree>
  </p:cSld>
  <p:clrMapOvr>
    <a:masterClrMapping/>
  </p:clrMapOvr>
  <p:transition spd="med">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bwMode="auto">
          <a:xfrm>
            <a:off x="323850" y="2060575"/>
            <a:ext cx="8281988" cy="2160588"/>
          </a:xfrm>
          <a:prstGeom prst="rect">
            <a:avLst/>
          </a:prstGeom>
          <a:noFill/>
          <a:ln w="9525">
            <a:noFill/>
            <a:miter lim="800000"/>
            <a:headEnd/>
            <a:tailEnd/>
          </a:ln>
        </p:spPr>
        <p:txBody>
          <a:bodyPr/>
          <a:lstStyle/>
          <a:p>
            <a:pPr>
              <a:spcBef>
                <a:spcPct val="20000"/>
              </a:spcBef>
              <a:defRPr/>
            </a:pPr>
            <a:r>
              <a:rPr lang="en-GB" sz="2800" b="0" kern="0" dirty="0">
                <a:solidFill>
                  <a:srgbClr val="000000"/>
                </a:solidFill>
                <a:latin typeface="Verdana"/>
                <a:ea typeface="ＭＳ Ｐゴシック"/>
              </a:rPr>
              <a:t>According to </a:t>
            </a:r>
            <a:r>
              <a:rPr lang="en-GB" sz="2800" b="0" kern="0" dirty="0" err="1">
                <a:solidFill>
                  <a:srgbClr val="000000"/>
                </a:solidFill>
                <a:latin typeface="Verdana"/>
                <a:ea typeface="ＭＳ Ｐゴシック"/>
              </a:rPr>
              <a:t>Crainer</a:t>
            </a:r>
            <a:r>
              <a:rPr lang="en-GB" sz="2800" b="0" i="1" kern="0" dirty="0">
                <a:solidFill>
                  <a:srgbClr val="000000"/>
                </a:solidFill>
                <a:latin typeface="Verdana"/>
                <a:ea typeface="ＭＳ Ｐゴシック"/>
              </a:rPr>
              <a:t> </a:t>
            </a:r>
            <a:r>
              <a:rPr lang="en-GB" sz="2800" b="0" kern="0" dirty="0">
                <a:solidFill>
                  <a:srgbClr val="000000"/>
                </a:solidFill>
                <a:latin typeface="Verdana"/>
                <a:ea typeface="ＭＳ Ｐゴシック"/>
              </a:rPr>
              <a:t>(1995), there are over 400 definitions of leadership and ‘it is a veritable minefield of misunderstanding and difference through which theorists and practitioners must tread warily’. </a:t>
            </a:r>
          </a:p>
        </p:txBody>
      </p:sp>
      <p:sp>
        <p:nvSpPr>
          <p:cNvPr id="4" name="TextBox 3"/>
          <p:cNvSpPr txBox="1"/>
          <p:nvPr/>
        </p:nvSpPr>
        <p:spPr>
          <a:xfrm>
            <a:off x="685800" y="260350"/>
            <a:ext cx="7631113" cy="708025"/>
          </a:xfrm>
          <a:prstGeom prst="rect">
            <a:avLst/>
          </a:prstGeom>
          <a:solidFill>
            <a:schemeClr val="accent5">
              <a:lumMod val="50000"/>
            </a:schemeClr>
          </a:solidFill>
        </p:spPr>
        <p:txBody>
          <a:bodyPr>
            <a:spAutoFit/>
          </a:bodyPr>
          <a:lstStyle/>
          <a:p>
            <a:pPr algn="ctr">
              <a:defRPr/>
            </a:pPr>
            <a:r>
              <a:rPr lang="en-GB" sz="4000" dirty="0">
                <a:solidFill>
                  <a:schemeClr val="bg1"/>
                </a:solidFill>
                <a:cs typeface="Arial" charset="0"/>
              </a:rPr>
              <a:t>Leadership Defined</a:t>
            </a:r>
          </a:p>
        </p:txBody>
      </p:sp>
    </p:spTree>
  </p:cSld>
  <p:clrMapOvr>
    <a:masterClrMapping/>
  </p:clrMapOvr>
  <p:transition spd="med">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304800" y="457200"/>
            <a:ext cx="8515350" cy="1311275"/>
          </a:xfrm>
          <a:prstGeom prst="rect">
            <a:avLst/>
          </a:prstGeom>
          <a:noFill/>
          <a:ln w="9525">
            <a:noFill/>
            <a:miter lim="800000"/>
            <a:headEnd/>
            <a:tailEnd/>
          </a:ln>
        </p:spPr>
        <p:txBody>
          <a:bodyPr anchor="ctr"/>
          <a:lstStyle>
            <a:lvl1pPr algn="ctr" rtl="0" eaLnBrk="0" fontAlgn="base" hangingPunct="0">
              <a:spcBef>
                <a:spcPct val="0"/>
              </a:spcBef>
              <a:spcAft>
                <a:spcPct val="0"/>
              </a:spcAft>
              <a:defRPr sz="3600">
                <a:solidFill>
                  <a:srgbClr val="004C99"/>
                </a:solidFill>
                <a:latin typeface="+mj-lt"/>
                <a:ea typeface="+mj-ea"/>
                <a:cs typeface="+mj-cs"/>
              </a:defRPr>
            </a:lvl1pPr>
            <a:lvl2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2pPr>
            <a:lvl3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3pPr>
            <a:lvl4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4pPr>
            <a:lvl5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5pPr>
            <a:lvl6pPr marL="457200" algn="ctr" rtl="0" fontAlgn="base">
              <a:spcBef>
                <a:spcPct val="0"/>
              </a:spcBef>
              <a:spcAft>
                <a:spcPct val="0"/>
              </a:spcAft>
              <a:defRPr sz="3600">
                <a:solidFill>
                  <a:srgbClr val="004C99"/>
                </a:solidFill>
                <a:latin typeface="Verdana" pitchFamily="34" charset="0"/>
                <a:ea typeface="ＭＳ Ｐゴシック" pitchFamily="1" charset="-128"/>
              </a:defRPr>
            </a:lvl6pPr>
            <a:lvl7pPr marL="914400" algn="ctr" rtl="0" fontAlgn="base">
              <a:spcBef>
                <a:spcPct val="0"/>
              </a:spcBef>
              <a:spcAft>
                <a:spcPct val="0"/>
              </a:spcAft>
              <a:defRPr sz="3600">
                <a:solidFill>
                  <a:srgbClr val="004C99"/>
                </a:solidFill>
                <a:latin typeface="Verdana" pitchFamily="34" charset="0"/>
                <a:ea typeface="ＭＳ Ｐゴシック" pitchFamily="1" charset="-128"/>
              </a:defRPr>
            </a:lvl7pPr>
            <a:lvl8pPr marL="1371600" algn="ctr" rtl="0" fontAlgn="base">
              <a:spcBef>
                <a:spcPct val="0"/>
              </a:spcBef>
              <a:spcAft>
                <a:spcPct val="0"/>
              </a:spcAft>
              <a:defRPr sz="3600">
                <a:solidFill>
                  <a:srgbClr val="004C99"/>
                </a:solidFill>
                <a:latin typeface="Verdana" pitchFamily="34" charset="0"/>
                <a:ea typeface="ＭＳ Ｐゴシック" pitchFamily="1" charset="-128"/>
              </a:defRPr>
            </a:lvl8pPr>
            <a:lvl9pPr marL="1828800" algn="ctr" rtl="0" fontAlgn="base">
              <a:spcBef>
                <a:spcPct val="0"/>
              </a:spcBef>
              <a:spcAft>
                <a:spcPct val="0"/>
              </a:spcAft>
              <a:defRPr sz="3600">
                <a:solidFill>
                  <a:srgbClr val="004C99"/>
                </a:solidFill>
                <a:latin typeface="Verdana" pitchFamily="34" charset="0"/>
                <a:ea typeface="ＭＳ Ｐゴシック" pitchFamily="1" charset="-128"/>
              </a:defRPr>
            </a:lvl9pPr>
          </a:lstStyle>
          <a:p>
            <a:pPr eaLnBrk="1" hangingPunct="1">
              <a:defRPr/>
            </a:pPr>
            <a:r>
              <a:rPr lang="en-GB" sz="3200" kern="0" dirty="0" smtClean="0">
                <a:solidFill>
                  <a:srgbClr val="333399">
                    <a:lumMod val="75000"/>
                  </a:srgbClr>
                </a:solidFill>
                <a:latin typeface="Verdana"/>
                <a:ea typeface="ＭＳ Ｐゴシック"/>
              </a:rPr>
              <a:t>Close relationship between management and leadership</a:t>
            </a:r>
          </a:p>
        </p:txBody>
      </p:sp>
      <p:sp>
        <p:nvSpPr>
          <p:cNvPr id="4" name="Rectangle 3"/>
          <p:cNvSpPr txBox="1">
            <a:spLocks noChangeArrowheads="1"/>
          </p:cNvSpPr>
          <p:nvPr/>
        </p:nvSpPr>
        <p:spPr bwMode="auto">
          <a:xfrm>
            <a:off x="285750" y="2143125"/>
            <a:ext cx="8678863" cy="4165600"/>
          </a:xfrm>
          <a:prstGeom prst="rect">
            <a:avLst/>
          </a:prstGeom>
          <a:noFill/>
          <a:ln w="9525">
            <a:noFill/>
            <a:miter lim="800000"/>
            <a:headEnd/>
            <a:tailEnd/>
          </a:ln>
        </p:spPr>
        <p:txBody>
          <a:bodyPr/>
          <a:lstStyle>
            <a:lvl1pPr marL="342900" indent="-342900" algn="l" rtl="0" eaLnBrk="0" fontAlgn="base" hangingPunct="0">
              <a:spcBef>
                <a:spcPct val="20000"/>
              </a:spcBef>
              <a:spcAft>
                <a:spcPct val="0"/>
              </a:spcAft>
              <a:buChar char="•"/>
              <a:defRPr sz="3200">
                <a:solidFill>
                  <a:srgbClr val="004C99"/>
                </a:solidFill>
                <a:latin typeface="+mn-lt"/>
                <a:ea typeface="+mn-ea"/>
                <a:cs typeface="+mn-cs"/>
              </a:defRPr>
            </a:lvl1pPr>
            <a:lvl2pPr marL="742950" indent="-285750" algn="l" rtl="0" eaLnBrk="0" fontAlgn="base" hangingPunct="0">
              <a:spcBef>
                <a:spcPct val="20000"/>
              </a:spcBef>
              <a:spcAft>
                <a:spcPct val="0"/>
              </a:spcAft>
              <a:buChar char="–"/>
              <a:defRPr sz="2800">
                <a:solidFill>
                  <a:srgbClr val="004C99"/>
                </a:solidFill>
                <a:latin typeface="+mn-lt"/>
                <a:ea typeface="+mn-ea"/>
              </a:defRPr>
            </a:lvl2pPr>
            <a:lvl3pPr marL="1143000" indent="-228600" algn="l" rtl="0" eaLnBrk="0" fontAlgn="base" hangingPunct="0">
              <a:spcBef>
                <a:spcPct val="20000"/>
              </a:spcBef>
              <a:spcAft>
                <a:spcPct val="0"/>
              </a:spcAft>
              <a:buChar char="•"/>
              <a:defRPr sz="2400">
                <a:solidFill>
                  <a:srgbClr val="004C99"/>
                </a:solidFill>
                <a:latin typeface="+mn-lt"/>
                <a:ea typeface="+mn-ea"/>
              </a:defRPr>
            </a:lvl3pPr>
            <a:lvl4pPr marL="1600200" indent="-228600" algn="l" rtl="0" eaLnBrk="0" fontAlgn="base" hangingPunct="0">
              <a:spcBef>
                <a:spcPct val="20000"/>
              </a:spcBef>
              <a:spcAft>
                <a:spcPct val="0"/>
              </a:spcAft>
              <a:buChar char="–"/>
              <a:defRPr sz="2000">
                <a:solidFill>
                  <a:srgbClr val="004C99"/>
                </a:solidFill>
                <a:latin typeface="+mn-lt"/>
                <a:ea typeface="+mn-ea"/>
              </a:defRPr>
            </a:lvl4pPr>
            <a:lvl5pPr marL="2057400" indent="-228600" algn="l" rtl="0" eaLnBrk="0" fontAlgn="base" hangingPunct="0">
              <a:spcBef>
                <a:spcPct val="20000"/>
              </a:spcBef>
              <a:spcAft>
                <a:spcPct val="0"/>
              </a:spcAft>
              <a:buChar char="»"/>
              <a:defRPr sz="2000">
                <a:solidFill>
                  <a:srgbClr val="004C99"/>
                </a:solidFill>
                <a:latin typeface="+mn-lt"/>
                <a:ea typeface="+mn-ea"/>
              </a:defRPr>
            </a:lvl5pPr>
            <a:lvl6pPr marL="2514600" indent="-228600" algn="l" rtl="0" fontAlgn="base">
              <a:spcBef>
                <a:spcPct val="20000"/>
              </a:spcBef>
              <a:spcAft>
                <a:spcPct val="0"/>
              </a:spcAft>
              <a:buChar char="»"/>
              <a:defRPr sz="2000">
                <a:solidFill>
                  <a:srgbClr val="004C99"/>
                </a:solidFill>
                <a:latin typeface="+mn-lt"/>
                <a:ea typeface="+mn-ea"/>
              </a:defRPr>
            </a:lvl6pPr>
            <a:lvl7pPr marL="2971800" indent="-228600" algn="l" rtl="0" fontAlgn="base">
              <a:spcBef>
                <a:spcPct val="20000"/>
              </a:spcBef>
              <a:spcAft>
                <a:spcPct val="0"/>
              </a:spcAft>
              <a:buChar char="»"/>
              <a:defRPr sz="2000">
                <a:solidFill>
                  <a:srgbClr val="004C99"/>
                </a:solidFill>
                <a:latin typeface="+mn-lt"/>
                <a:ea typeface="+mn-ea"/>
              </a:defRPr>
            </a:lvl7pPr>
            <a:lvl8pPr marL="3429000" indent="-228600" algn="l" rtl="0" fontAlgn="base">
              <a:spcBef>
                <a:spcPct val="20000"/>
              </a:spcBef>
              <a:spcAft>
                <a:spcPct val="0"/>
              </a:spcAft>
              <a:buChar char="»"/>
              <a:defRPr sz="2000">
                <a:solidFill>
                  <a:srgbClr val="004C99"/>
                </a:solidFill>
                <a:latin typeface="+mn-lt"/>
                <a:ea typeface="+mn-ea"/>
              </a:defRPr>
            </a:lvl8pPr>
            <a:lvl9pPr marL="3886200" indent="-228600" algn="l" rtl="0" fontAlgn="base">
              <a:spcBef>
                <a:spcPct val="20000"/>
              </a:spcBef>
              <a:spcAft>
                <a:spcPct val="0"/>
              </a:spcAft>
              <a:buChar char="»"/>
              <a:defRPr sz="2000">
                <a:solidFill>
                  <a:srgbClr val="004C99"/>
                </a:solidFill>
                <a:latin typeface="+mn-lt"/>
                <a:ea typeface="+mn-ea"/>
              </a:defRPr>
            </a:lvl9pPr>
          </a:lstStyle>
          <a:p>
            <a:pPr eaLnBrk="1" hangingPunct="1">
              <a:buFontTx/>
              <a:buNone/>
              <a:defRPr/>
            </a:pPr>
            <a:r>
              <a:rPr lang="en-GB" sz="2800" b="0" i="1" kern="0" smtClean="0">
                <a:solidFill>
                  <a:srgbClr val="000000"/>
                </a:solidFill>
                <a:latin typeface="Verdana"/>
                <a:ea typeface="ＭＳ Ｐゴシック"/>
              </a:rPr>
              <a:t>‘Increasingly, management and leadership  are being seen as inextricably linked. It is one thing for a leader to propound a grand vision, but this is redundant unless the vision is managed so it becomes real achievement.’</a:t>
            </a:r>
          </a:p>
          <a:p>
            <a:pPr eaLnBrk="1" hangingPunct="1">
              <a:buFontTx/>
              <a:buNone/>
              <a:defRPr/>
            </a:pPr>
            <a:endParaRPr lang="en-GB" sz="2800" b="0" kern="0" smtClean="0">
              <a:solidFill>
                <a:srgbClr val="000000"/>
              </a:solidFill>
              <a:latin typeface="Verdana"/>
              <a:ea typeface="ＭＳ Ｐゴシック"/>
            </a:endParaRPr>
          </a:p>
          <a:p>
            <a:pPr eaLnBrk="1" hangingPunct="1">
              <a:buFontTx/>
              <a:buNone/>
              <a:defRPr/>
            </a:pPr>
            <a:r>
              <a:rPr lang="en-GB" sz="2800" b="0" i="1" kern="0" smtClean="0">
                <a:solidFill>
                  <a:srgbClr val="000000"/>
                </a:solidFill>
                <a:latin typeface="Verdana"/>
                <a:ea typeface="ＭＳ Ｐゴシック"/>
              </a:rPr>
              <a:t>Sir John Harvey-Jones</a:t>
            </a:r>
            <a:endParaRPr lang="en-GB" sz="2800" b="0" i="1" kern="0" dirty="0" smtClean="0">
              <a:solidFill>
                <a:srgbClr val="000000"/>
              </a:solidFill>
              <a:latin typeface="Verdana"/>
              <a:ea typeface="ＭＳ Ｐゴシック"/>
            </a:endParaRPr>
          </a:p>
        </p:txBody>
      </p:sp>
    </p:spTree>
  </p:cSld>
  <p:clrMapOvr>
    <a:masterClrMapping/>
  </p:clrMapOvr>
  <p:transition spd="med">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p:txBody>
          <a:bodyPr/>
          <a:lstStyle/>
          <a:p>
            <a:pPr eaLnBrk="1" hangingPunct="1">
              <a:defRPr/>
            </a:pPr>
            <a:r>
              <a:rPr lang="en-GB" b="1" dirty="0" smtClean="0">
                <a:solidFill>
                  <a:schemeClr val="accent5">
                    <a:lumMod val="50000"/>
                  </a:schemeClr>
                </a:solidFill>
                <a:effectLst>
                  <a:outerShdw blurRad="38100" dist="38100" dir="2700000" algn="tl">
                    <a:srgbClr val="000000">
                      <a:alpha val="43137"/>
                    </a:srgbClr>
                  </a:outerShdw>
                </a:effectLst>
              </a:rPr>
              <a:t>Managers manage:</a:t>
            </a:r>
          </a:p>
        </p:txBody>
      </p:sp>
      <p:sp>
        <p:nvSpPr>
          <p:cNvPr id="4" name="Rectangle 3"/>
          <p:cNvSpPr txBox="1">
            <a:spLocks noChangeArrowheads="1"/>
          </p:cNvSpPr>
          <p:nvPr/>
        </p:nvSpPr>
        <p:spPr bwMode="auto">
          <a:xfrm>
            <a:off x="685800" y="1981200"/>
            <a:ext cx="7772400" cy="1735138"/>
          </a:xfrm>
          <a:prstGeom prst="rect">
            <a:avLst/>
          </a:prstGeom>
          <a:noFill/>
          <a:ln w="9525">
            <a:noFill/>
            <a:miter lim="800000"/>
            <a:headEnd/>
            <a:tailEnd/>
          </a:ln>
        </p:spPr>
        <p:txBody>
          <a:bodyPr/>
          <a:lstStyle>
            <a:lvl1pPr marL="342900" indent="-342900" algn="l" rtl="0" eaLnBrk="0" fontAlgn="base" hangingPunct="0">
              <a:spcBef>
                <a:spcPct val="20000"/>
              </a:spcBef>
              <a:spcAft>
                <a:spcPct val="0"/>
              </a:spcAft>
              <a:buChar char="•"/>
              <a:defRPr sz="3200">
                <a:solidFill>
                  <a:srgbClr val="004C99"/>
                </a:solidFill>
                <a:latin typeface="+mn-lt"/>
                <a:ea typeface="+mn-ea"/>
                <a:cs typeface="+mn-cs"/>
              </a:defRPr>
            </a:lvl1pPr>
            <a:lvl2pPr marL="742950" indent="-285750" algn="l" rtl="0" eaLnBrk="0" fontAlgn="base" hangingPunct="0">
              <a:spcBef>
                <a:spcPct val="20000"/>
              </a:spcBef>
              <a:spcAft>
                <a:spcPct val="0"/>
              </a:spcAft>
              <a:buChar char="–"/>
              <a:defRPr sz="2800">
                <a:solidFill>
                  <a:srgbClr val="004C99"/>
                </a:solidFill>
                <a:latin typeface="+mn-lt"/>
                <a:ea typeface="+mn-ea"/>
              </a:defRPr>
            </a:lvl2pPr>
            <a:lvl3pPr marL="1143000" indent="-228600" algn="l" rtl="0" eaLnBrk="0" fontAlgn="base" hangingPunct="0">
              <a:spcBef>
                <a:spcPct val="20000"/>
              </a:spcBef>
              <a:spcAft>
                <a:spcPct val="0"/>
              </a:spcAft>
              <a:buChar char="•"/>
              <a:defRPr sz="2400">
                <a:solidFill>
                  <a:srgbClr val="004C99"/>
                </a:solidFill>
                <a:latin typeface="+mn-lt"/>
                <a:ea typeface="+mn-ea"/>
              </a:defRPr>
            </a:lvl3pPr>
            <a:lvl4pPr marL="1600200" indent="-228600" algn="l" rtl="0" eaLnBrk="0" fontAlgn="base" hangingPunct="0">
              <a:spcBef>
                <a:spcPct val="20000"/>
              </a:spcBef>
              <a:spcAft>
                <a:spcPct val="0"/>
              </a:spcAft>
              <a:buChar char="–"/>
              <a:defRPr sz="2000">
                <a:solidFill>
                  <a:srgbClr val="004C99"/>
                </a:solidFill>
                <a:latin typeface="+mn-lt"/>
                <a:ea typeface="+mn-ea"/>
              </a:defRPr>
            </a:lvl4pPr>
            <a:lvl5pPr marL="2057400" indent="-228600" algn="l" rtl="0" eaLnBrk="0" fontAlgn="base" hangingPunct="0">
              <a:spcBef>
                <a:spcPct val="20000"/>
              </a:spcBef>
              <a:spcAft>
                <a:spcPct val="0"/>
              </a:spcAft>
              <a:buChar char="»"/>
              <a:defRPr sz="2000">
                <a:solidFill>
                  <a:srgbClr val="004C99"/>
                </a:solidFill>
                <a:latin typeface="+mn-lt"/>
                <a:ea typeface="+mn-ea"/>
              </a:defRPr>
            </a:lvl5pPr>
            <a:lvl6pPr marL="2514600" indent="-228600" algn="l" rtl="0" fontAlgn="base">
              <a:spcBef>
                <a:spcPct val="20000"/>
              </a:spcBef>
              <a:spcAft>
                <a:spcPct val="0"/>
              </a:spcAft>
              <a:buChar char="»"/>
              <a:defRPr sz="2000">
                <a:solidFill>
                  <a:srgbClr val="004C99"/>
                </a:solidFill>
                <a:latin typeface="+mn-lt"/>
                <a:ea typeface="+mn-ea"/>
              </a:defRPr>
            </a:lvl6pPr>
            <a:lvl7pPr marL="2971800" indent="-228600" algn="l" rtl="0" fontAlgn="base">
              <a:spcBef>
                <a:spcPct val="20000"/>
              </a:spcBef>
              <a:spcAft>
                <a:spcPct val="0"/>
              </a:spcAft>
              <a:buChar char="»"/>
              <a:defRPr sz="2000">
                <a:solidFill>
                  <a:srgbClr val="004C99"/>
                </a:solidFill>
                <a:latin typeface="+mn-lt"/>
                <a:ea typeface="+mn-ea"/>
              </a:defRPr>
            </a:lvl7pPr>
            <a:lvl8pPr marL="3429000" indent="-228600" algn="l" rtl="0" fontAlgn="base">
              <a:spcBef>
                <a:spcPct val="20000"/>
              </a:spcBef>
              <a:spcAft>
                <a:spcPct val="0"/>
              </a:spcAft>
              <a:buChar char="»"/>
              <a:defRPr sz="2000">
                <a:solidFill>
                  <a:srgbClr val="004C99"/>
                </a:solidFill>
                <a:latin typeface="+mn-lt"/>
                <a:ea typeface="+mn-ea"/>
              </a:defRPr>
            </a:lvl8pPr>
            <a:lvl9pPr marL="3886200" indent="-228600" algn="l" rtl="0" fontAlgn="base">
              <a:spcBef>
                <a:spcPct val="20000"/>
              </a:spcBef>
              <a:spcAft>
                <a:spcPct val="0"/>
              </a:spcAft>
              <a:buChar char="»"/>
              <a:defRPr sz="2000">
                <a:solidFill>
                  <a:srgbClr val="004C99"/>
                </a:solidFill>
                <a:latin typeface="+mn-lt"/>
                <a:ea typeface="+mn-ea"/>
              </a:defRPr>
            </a:lvl9pPr>
          </a:lstStyle>
          <a:p>
            <a:pPr eaLnBrk="1" hangingPunct="1">
              <a:defRPr/>
            </a:pPr>
            <a:r>
              <a:rPr lang="en-GB" kern="0" dirty="0" smtClean="0">
                <a:solidFill>
                  <a:srgbClr val="000000"/>
                </a:solidFill>
                <a:effectLst>
                  <a:outerShdw blurRad="38100" dist="38100" dir="2700000" algn="tl">
                    <a:srgbClr val="C0C0C0"/>
                  </a:outerShdw>
                </a:effectLst>
                <a:latin typeface="Verdana"/>
                <a:ea typeface="ＭＳ Ｐゴシック"/>
              </a:rPr>
              <a:t>Resources</a:t>
            </a:r>
          </a:p>
          <a:p>
            <a:pPr eaLnBrk="1" hangingPunct="1">
              <a:defRPr/>
            </a:pPr>
            <a:r>
              <a:rPr lang="en-GB" kern="0" dirty="0" smtClean="0">
                <a:solidFill>
                  <a:srgbClr val="000000"/>
                </a:solidFill>
                <a:effectLst>
                  <a:outerShdw blurRad="38100" dist="38100" dir="2700000" algn="tl">
                    <a:srgbClr val="C0C0C0"/>
                  </a:outerShdw>
                </a:effectLst>
                <a:latin typeface="Verdana"/>
                <a:ea typeface="ＭＳ Ｐゴシック"/>
              </a:rPr>
              <a:t>Information </a:t>
            </a:r>
          </a:p>
          <a:p>
            <a:pPr eaLnBrk="1" hangingPunct="1">
              <a:defRPr/>
            </a:pPr>
            <a:r>
              <a:rPr lang="en-GB" kern="0" dirty="0" smtClean="0">
                <a:solidFill>
                  <a:srgbClr val="000000"/>
                </a:solidFill>
                <a:effectLst>
                  <a:outerShdw blurRad="38100" dist="38100" dir="2700000" algn="tl">
                    <a:srgbClr val="C0C0C0"/>
                  </a:outerShdw>
                </a:effectLst>
                <a:latin typeface="Verdana"/>
                <a:ea typeface="ＭＳ Ｐゴシック"/>
              </a:rPr>
              <a:t>People	</a:t>
            </a:r>
          </a:p>
        </p:txBody>
      </p:sp>
      <p:pic>
        <p:nvPicPr>
          <p:cNvPr id="60420" name="Picture 8" descr="http://m.c.lnkd.licdn.com/mpr/mpr/p/8/005/075/1c6/034b9f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417638"/>
            <a:ext cx="4821238"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oup 97"/>
          <p:cNvGraphicFramePr>
            <a:graphicFrameLocks noGrp="1"/>
          </p:cNvGraphicFramePr>
          <p:nvPr/>
        </p:nvGraphicFramePr>
        <p:xfrm>
          <a:off x="1143000" y="152400"/>
          <a:ext cx="6553201" cy="5486398"/>
        </p:xfrm>
        <a:graphic>
          <a:graphicData uri="http://schemas.openxmlformats.org/drawingml/2006/table">
            <a:tbl>
              <a:tblPr/>
              <a:tblGrid>
                <a:gridCol w="1725389"/>
                <a:gridCol w="2643967"/>
                <a:gridCol w="2183845"/>
              </a:tblGrid>
              <a:tr h="497727">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Verdana" pitchFamily="34" charset="0"/>
                          <a:ea typeface="ＭＳ Ｐゴシック" pitchFamily="1" charset="-128"/>
                        </a:rPr>
                        <a:t>Subject</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Verdana" pitchFamily="34" charset="0"/>
                          <a:ea typeface="ＭＳ Ｐゴシック" pitchFamily="1" charset="-128"/>
                        </a:rPr>
                        <a:t>Leader</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Verdana" pitchFamily="34" charset="0"/>
                          <a:ea typeface="ＭＳ Ｐゴシック" pitchFamily="1" charset="-128"/>
                        </a:rPr>
                        <a:t>Manager</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Essence</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Change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Stability</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6817">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Focus</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Leading people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Managing work</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Have</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Followers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Subordinates</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9589">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Horizon</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Long-term</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Short-term</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Seeks</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Vision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Objectives</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Approach</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Sets direction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Plans detail</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Decision</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Facilitates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Makes</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6817">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Power</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Personal charisma</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Formal authority</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Appeal to</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Heart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Head</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Energy</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Passion</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Control</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181">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Dynamic</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Proactive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Reactive</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oup 116"/>
          <p:cNvGraphicFramePr>
            <a:graphicFrameLocks noGrp="1"/>
          </p:cNvGraphicFramePr>
          <p:nvPr/>
        </p:nvGraphicFramePr>
        <p:xfrm>
          <a:off x="1447800" y="152400"/>
          <a:ext cx="6216650" cy="5499098"/>
        </p:xfrm>
        <a:graphic>
          <a:graphicData uri="http://schemas.openxmlformats.org/drawingml/2006/table">
            <a:tbl>
              <a:tblPr/>
              <a:tblGrid>
                <a:gridCol w="1714485"/>
                <a:gridCol w="2430478"/>
                <a:gridCol w="2071687"/>
              </a:tblGrid>
              <a:tr h="457253">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Verdana" pitchFamily="34" charset="0"/>
                          <a:ea typeface="ＭＳ Ｐゴシック" pitchFamily="1" charset="-128"/>
                        </a:rPr>
                        <a:t>Subject</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Verdana" pitchFamily="34" charset="0"/>
                          <a:ea typeface="ＭＳ Ｐゴシック" pitchFamily="1" charset="-128"/>
                        </a:rPr>
                        <a:t>Leader</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Verdana" pitchFamily="34" charset="0"/>
                          <a:ea typeface="ＭＳ Ｐゴシック" pitchFamily="1" charset="-128"/>
                        </a:rPr>
                        <a:t>Manager</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Persuasion</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Sell</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Tell</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7869">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Style</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Transformational</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Transactional</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0154">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Exchange</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Excitement for work</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Money for work</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Likes</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Striving</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Action</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Wants</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Achievement</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Results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Risk</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Takes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Minimises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Rules</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Breaks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Makes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Conflict</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Uses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Avoids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Direction</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New Roads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Existing roads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Truth</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Seeks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Establishes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Concern</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What is right</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Being right</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Credit</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Gives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Takes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802">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AF195D"/>
                          </a:solidFill>
                          <a:effectLst/>
                          <a:latin typeface="Verdana" pitchFamily="34" charset="0"/>
                          <a:ea typeface="ＭＳ Ｐゴシック" pitchFamily="1" charset="-128"/>
                        </a:rPr>
                        <a:t>Blame</a:t>
                      </a:r>
                    </a:p>
                  </a:txBody>
                  <a:tcPr marT="45725" marB="45725"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smtClean="0">
                          <a:ln>
                            <a:noFill/>
                          </a:ln>
                          <a:solidFill>
                            <a:srgbClr val="002060"/>
                          </a:solidFill>
                          <a:effectLst/>
                          <a:latin typeface="Verdana" pitchFamily="34" charset="0"/>
                          <a:ea typeface="ＭＳ Ｐゴシック" pitchFamily="1" charset="-128"/>
                        </a:rPr>
                        <a:t>Takes</a:t>
                      </a:r>
                    </a:p>
                  </a:txBody>
                  <a:tcPr marT="45725" marB="4572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Verdana"/>
                          <a:ea typeface="ＭＳ Ｐゴシック"/>
                        </a:defRPr>
                      </a:lvl1pPr>
                      <a:lvl2pPr marL="457200" algn="l" defTabSz="914400" rtl="0" eaLnBrk="1" latinLnBrk="0" hangingPunct="1">
                        <a:defRPr sz="1800" kern="1200">
                          <a:solidFill>
                            <a:schemeClr val="tx1"/>
                          </a:solidFill>
                          <a:latin typeface="Verdana"/>
                          <a:ea typeface="ＭＳ Ｐゴシック"/>
                        </a:defRPr>
                      </a:lvl2pPr>
                      <a:lvl3pPr marL="914400" algn="l" defTabSz="914400" rtl="0" eaLnBrk="1" latinLnBrk="0" hangingPunct="1">
                        <a:defRPr sz="1800" kern="1200">
                          <a:solidFill>
                            <a:schemeClr val="tx1"/>
                          </a:solidFill>
                          <a:latin typeface="Verdana"/>
                          <a:ea typeface="ＭＳ Ｐゴシック"/>
                        </a:defRPr>
                      </a:lvl3pPr>
                      <a:lvl4pPr marL="1371600" algn="l" defTabSz="914400" rtl="0" eaLnBrk="1" latinLnBrk="0" hangingPunct="1">
                        <a:defRPr sz="1800" kern="1200">
                          <a:solidFill>
                            <a:schemeClr val="tx1"/>
                          </a:solidFill>
                          <a:latin typeface="Verdana"/>
                          <a:ea typeface="ＭＳ Ｐゴシック"/>
                        </a:defRPr>
                      </a:lvl4pPr>
                      <a:lvl5pPr marL="1828800" algn="l" defTabSz="914400" rtl="0" eaLnBrk="1" latinLnBrk="0" hangingPunct="1">
                        <a:defRPr sz="1800" kern="1200">
                          <a:solidFill>
                            <a:schemeClr val="tx1"/>
                          </a:solidFill>
                          <a:latin typeface="Verdana"/>
                          <a:ea typeface="ＭＳ Ｐゴシック"/>
                        </a:defRPr>
                      </a:lvl5pPr>
                      <a:lvl6pPr marL="2286000" algn="l" defTabSz="914400" rtl="0" eaLnBrk="1" latinLnBrk="0" hangingPunct="1">
                        <a:defRPr sz="1800" kern="1200">
                          <a:solidFill>
                            <a:schemeClr val="tx1"/>
                          </a:solidFill>
                          <a:latin typeface="Verdana"/>
                          <a:ea typeface="ＭＳ Ｐゴシック"/>
                        </a:defRPr>
                      </a:lvl6pPr>
                      <a:lvl7pPr marL="2743200" algn="l" defTabSz="914400" rtl="0" eaLnBrk="1" latinLnBrk="0" hangingPunct="1">
                        <a:defRPr sz="1800" kern="1200">
                          <a:solidFill>
                            <a:schemeClr val="tx1"/>
                          </a:solidFill>
                          <a:latin typeface="Verdana"/>
                          <a:ea typeface="ＭＳ Ｐゴシック"/>
                        </a:defRPr>
                      </a:lvl7pPr>
                      <a:lvl8pPr marL="3200400" algn="l" defTabSz="914400" rtl="0" eaLnBrk="1" latinLnBrk="0" hangingPunct="1">
                        <a:defRPr sz="1800" kern="1200">
                          <a:solidFill>
                            <a:schemeClr val="tx1"/>
                          </a:solidFill>
                          <a:latin typeface="Verdana"/>
                          <a:ea typeface="ＭＳ Ｐゴシック"/>
                        </a:defRPr>
                      </a:lvl8pPr>
                      <a:lvl9pPr marL="3657600" algn="l" defTabSz="914400" rtl="0" eaLnBrk="1" latinLnBrk="0" hangingPunct="1">
                        <a:defRPr sz="1800" kern="1200">
                          <a:solidFill>
                            <a:schemeClr val="tx1"/>
                          </a:solidFill>
                          <a:latin typeface="Verdana"/>
                          <a:ea typeface="ＭＳ Ｐゴシック"/>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1" i="0" u="none" strike="noStrike" cap="none" normalizeH="0" baseline="0" dirty="0" smtClean="0">
                          <a:ln>
                            <a:noFill/>
                          </a:ln>
                          <a:solidFill>
                            <a:srgbClr val="002060"/>
                          </a:solidFill>
                          <a:effectLst/>
                          <a:latin typeface="Verdana" pitchFamily="34" charset="0"/>
                          <a:ea typeface="ＭＳ Ｐゴシック" pitchFamily="1" charset="-128"/>
                        </a:rPr>
                        <a:t>Blames</a:t>
                      </a:r>
                    </a:p>
                  </a:txBody>
                  <a:tcPr marT="45725" marB="45725"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Box 3"/>
          <p:cNvSpPr txBox="1">
            <a:spLocks noChangeArrowheads="1"/>
          </p:cNvSpPr>
          <p:nvPr/>
        </p:nvSpPr>
        <p:spPr bwMode="auto">
          <a:xfrm>
            <a:off x="381000" y="157163"/>
            <a:ext cx="8280400" cy="708025"/>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a:spcBef>
                <a:spcPct val="0"/>
              </a:spcBef>
              <a:buFontTx/>
              <a:buNone/>
            </a:pPr>
            <a:r>
              <a:rPr lang="en-GB" altLang="en-US" sz="4000">
                <a:solidFill>
                  <a:srgbClr val="FFFFFF"/>
                </a:solidFill>
                <a:latin typeface="Verdana" panose="020B0604030504040204" pitchFamily="34" charset="0"/>
                <a:ea typeface="MS PGothic" panose="020B0600070205080204" pitchFamily="34" charset="-128"/>
              </a:rPr>
              <a:t>Are leaders born not made?</a:t>
            </a:r>
          </a:p>
        </p:txBody>
      </p:sp>
      <p:sp>
        <p:nvSpPr>
          <p:cNvPr id="4" name="TextBox 3"/>
          <p:cNvSpPr txBox="1"/>
          <p:nvPr/>
        </p:nvSpPr>
        <p:spPr>
          <a:xfrm>
            <a:off x="381000" y="865188"/>
            <a:ext cx="6624638" cy="954087"/>
          </a:xfrm>
          <a:prstGeom prst="rect">
            <a:avLst/>
          </a:prstGeom>
          <a:noFill/>
        </p:spPr>
        <p:txBody>
          <a:bodyPr>
            <a:spAutoFit/>
          </a:bodyPr>
          <a:lstStyle/>
          <a:p>
            <a:pPr>
              <a:defRPr/>
            </a:pPr>
            <a:r>
              <a:rPr lang="en-GB" sz="2800" dirty="0">
                <a:solidFill>
                  <a:schemeClr val="accent5">
                    <a:lumMod val="50000"/>
                  </a:schemeClr>
                </a:solidFill>
                <a:effectLst>
                  <a:outerShdw blurRad="38100" dist="38100" dir="2700000" algn="tl">
                    <a:srgbClr val="000000">
                      <a:alpha val="43137"/>
                    </a:srgbClr>
                  </a:outerShdw>
                </a:effectLst>
                <a:latin typeface="Verdana" pitchFamily="34" charset="0"/>
                <a:ea typeface="ＭＳ Ｐゴシック"/>
              </a:rPr>
              <a:t>Trait theory:</a:t>
            </a:r>
          </a:p>
          <a:p>
            <a:pPr>
              <a:defRPr/>
            </a:pPr>
            <a:endParaRPr lang="en-GB" sz="2800" b="0" dirty="0">
              <a:solidFill>
                <a:srgbClr val="000000"/>
              </a:solidFill>
              <a:latin typeface="Verdana" pitchFamily="34" charset="0"/>
              <a:ea typeface="ＭＳ Ｐゴシック"/>
            </a:endParaRPr>
          </a:p>
        </p:txBody>
      </p:sp>
      <p:sp>
        <p:nvSpPr>
          <p:cNvPr id="5" name="Content Placeholder 2"/>
          <p:cNvSpPr txBox="1">
            <a:spLocks/>
          </p:cNvSpPr>
          <p:nvPr/>
        </p:nvSpPr>
        <p:spPr>
          <a:xfrm>
            <a:off x="215900" y="1293813"/>
            <a:ext cx="9080500" cy="5143500"/>
          </a:xfrm>
          <a:prstGeom prst="rect">
            <a:avLst/>
          </a:prstGeom>
        </p:spPr>
        <p:txBody>
          <a:bodyPr/>
          <a:lstStyle/>
          <a:p>
            <a:pPr marL="342900" indent="-342900">
              <a:spcBef>
                <a:spcPct val="20000"/>
              </a:spcBef>
              <a:buFontTx/>
              <a:buChar char="•"/>
              <a:defRPr/>
            </a:pPr>
            <a:r>
              <a:rPr lang="en-GB" sz="2400" b="0" kern="0" dirty="0">
                <a:solidFill>
                  <a:srgbClr val="000000"/>
                </a:solidFill>
                <a:latin typeface="Verdana"/>
                <a:ea typeface="ＭＳ Ｐゴシック"/>
              </a:rPr>
              <a:t>Early research was based on the inherent </a:t>
            </a:r>
            <a:r>
              <a:rPr lang="en-GB" sz="2400" kern="0" dirty="0">
                <a:solidFill>
                  <a:srgbClr val="000000"/>
                </a:solidFill>
                <a:latin typeface="Verdana"/>
                <a:ea typeface="ＭＳ Ｐゴシック"/>
              </a:rPr>
              <a:t>characteristics</a:t>
            </a:r>
            <a:r>
              <a:rPr lang="en-GB" sz="2400" b="0" kern="0" dirty="0">
                <a:solidFill>
                  <a:srgbClr val="000000"/>
                </a:solidFill>
                <a:latin typeface="Verdana"/>
                <a:ea typeface="ＭＳ Ｐゴシック"/>
              </a:rPr>
              <a:t> or </a:t>
            </a:r>
            <a:r>
              <a:rPr lang="en-GB" sz="2400" kern="0" dirty="0">
                <a:solidFill>
                  <a:srgbClr val="000000"/>
                </a:solidFill>
                <a:latin typeface="Verdana"/>
                <a:ea typeface="ＭＳ Ｐゴシック"/>
              </a:rPr>
              <a:t>traits</a:t>
            </a:r>
            <a:r>
              <a:rPr lang="en-GB" sz="2400" b="0" kern="0" dirty="0">
                <a:solidFill>
                  <a:srgbClr val="000000"/>
                </a:solidFill>
                <a:latin typeface="Verdana"/>
                <a:ea typeface="ＭＳ Ｐゴシック"/>
              </a:rPr>
              <a:t> of leaders (</a:t>
            </a:r>
            <a:r>
              <a:rPr lang="en-GB" sz="2400" kern="0" dirty="0">
                <a:solidFill>
                  <a:srgbClr val="000000"/>
                </a:solidFill>
                <a:latin typeface="Verdana"/>
                <a:ea typeface="ＭＳ Ｐゴシック"/>
              </a:rPr>
              <a:t>Carlyle</a:t>
            </a:r>
            <a:r>
              <a:rPr lang="en-GB" sz="2400" b="0" kern="0" dirty="0">
                <a:solidFill>
                  <a:srgbClr val="000000"/>
                </a:solidFill>
                <a:latin typeface="Verdana"/>
                <a:ea typeface="ＭＳ Ｐゴシック"/>
              </a:rPr>
              <a:t>, 1841)</a:t>
            </a:r>
          </a:p>
          <a:p>
            <a:pPr marL="342900" indent="-342900">
              <a:spcBef>
                <a:spcPct val="20000"/>
              </a:spcBef>
              <a:buFontTx/>
              <a:buChar char="•"/>
              <a:defRPr/>
            </a:pPr>
            <a:r>
              <a:rPr lang="en-GB" sz="2400" kern="0" dirty="0" err="1">
                <a:solidFill>
                  <a:srgbClr val="000000"/>
                </a:solidFill>
                <a:latin typeface="Verdana"/>
                <a:ea typeface="ＭＳ Ｐゴシック"/>
              </a:rPr>
              <a:t>Ghiselli</a:t>
            </a:r>
            <a:r>
              <a:rPr lang="en-GB" sz="2400" b="0" kern="0" dirty="0">
                <a:solidFill>
                  <a:srgbClr val="000000"/>
                </a:solidFill>
                <a:latin typeface="Verdana"/>
                <a:ea typeface="ＭＳ Ｐゴシック"/>
              </a:rPr>
              <a:t> (1971) – researched </a:t>
            </a:r>
            <a:r>
              <a:rPr lang="en-GB" sz="2400" kern="0" dirty="0">
                <a:solidFill>
                  <a:srgbClr val="000000"/>
                </a:solidFill>
                <a:latin typeface="Verdana"/>
                <a:ea typeface="ＭＳ Ｐゴシック"/>
              </a:rPr>
              <a:t>personality traits </a:t>
            </a:r>
            <a:r>
              <a:rPr lang="en-GB" sz="2400" b="0" kern="0" dirty="0">
                <a:solidFill>
                  <a:srgbClr val="000000"/>
                </a:solidFill>
                <a:latin typeface="Verdana"/>
                <a:ea typeface="ＭＳ Ｐゴシック"/>
              </a:rPr>
              <a:t>– supervision, intelligence, decisiveness</a:t>
            </a:r>
          </a:p>
          <a:p>
            <a:pPr marL="342900" indent="-342900">
              <a:spcBef>
                <a:spcPct val="20000"/>
              </a:spcBef>
              <a:buFontTx/>
              <a:buChar char="•"/>
              <a:defRPr/>
            </a:pPr>
            <a:r>
              <a:rPr lang="en-GB" sz="2400" kern="0" dirty="0">
                <a:solidFill>
                  <a:srgbClr val="000000"/>
                </a:solidFill>
                <a:latin typeface="Verdana"/>
                <a:ea typeface="ＭＳ Ｐゴシック"/>
              </a:rPr>
              <a:t>Fiedler</a:t>
            </a:r>
            <a:r>
              <a:rPr lang="en-GB" sz="2400" b="0" kern="0" dirty="0">
                <a:solidFill>
                  <a:srgbClr val="000000"/>
                </a:solidFill>
                <a:latin typeface="Verdana"/>
                <a:ea typeface="ＭＳ Ｐゴシック"/>
              </a:rPr>
              <a:t> (1971) – studied </a:t>
            </a:r>
            <a:r>
              <a:rPr lang="en-GB" sz="2400" kern="0" dirty="0">
                <a:solidFill>
                  <a:srgbClr val="000000"/>
                </a:solidFill>
                <a:latin typeface="Verdana"/>
                <a:ea typeface="ＭＳ Ｐゴシック"/>
              </a:rPr>
              <a:t>personality and intelligence traits</a:t>
            </a:r>
            <a:r>
              <a:rPr lang="en-GB" sz="2400" b="0" kern="0" dirty="0">
                <a:solidFill>
                  <a:srgbClr val="000000"/>
                </a:solidFill>
                <a:latin typeface="Verdana"/>
                <a:ea typeface="ＭＳ Ｐゴシック"/>
              </a:rPr>
              <a:t> – perception, psychological distance</a:t>
            </a:r>
          </a:p>
          <a:p>
            <a:pPr marL="342900" indent="-342900">
              <a:spcBef>
                <a:spcPct val="20000"/>
              </a:spcBef>
              <a:buFontTx/>
              <a:buChar char="•"/>
              <a:defRPr/>
            </a:pPr>
            <a:r>
              <a:rPr lang="en-GB" sz="2400" b="0" kern="0" dirty="0">
                <a:solidFill>
                  <a:srgbClr val="000000"/>
                </a:solidFill>
                <a:latin typeface="Verdana"/>
                <a:ea typeface="ＭＳ Ｐゴシック"/>
              </a:rPr>
              <a:t>However, generally, trait theories assume that good leaders have the right combination of traits</a:t>
            </a:r>
          </a:p>
          <a:p>
            <a:pPr marL="342900" indent="-342900">
              <a:spcBef>
                <a:spcPct val="20000"/>
              </a:spcBef>
              <a:buFontTx/>
              <a:buChar char="•"/>
              <a:defRPr/>
            </a:pPr>
            <a:r>
              <a:rPr lang="en-GB" sz="2400" b="0" kern="0" dirty="0">
                <a:solidFill>
                  <a:srgbClr val="000000"/>
                </a:solidFill>
                <a:latin typeface="Verdana"/>
                <a:ea typeface="ＭＳ Ｐゴシック"/>
              </a:rPr>
              <a:t>Criticism is that a number of studies have been conducted with little agreement on a definitive list</a:t>
            </a:r>
          </a:p>
        </p:txBody>
      </p:sp>
    </p:spTree>
  </p:cSld>
  <p:clrMapOvr>
    <a:masterClrMapping/>
  </p:clrMapOvr>
  <p:transition spd="med">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738" y="-134938"/>
            <a:ext cx="8229600" cy="1143001"/>
          </a:xfrm>
        </p:spPr>
        <p:txBody>
          <a:bodyPr rtlCol="0">
            <a:normAutofit/>
          </a:bodyPr>
          <a:lstStyle/>
          <a:p>
            <a:pPr eaLnBrk="1" fontAlgn="auto" hangingPunct="1">
              <a:spcAft>
                <a:spcPts val="0"/>
              </a:spcAft>
              <a:defRPr/>
            </a:pPr>
            <a:r>
              <a:rPr lang="en-GB" b="1" dirty="0" smtClean="0">
                <a:solidFill>
                  <a:schemeClr val="accent5">
                    <a:lumMod val="50000"/>
                  </a:schemeClr>
                </a:solidFill>
              </a:rPr>
              <a:t>Timeline of Leadership</a:t>
            </a:r>
            <a:endParaRPr lang="en-GB" b="1" dirty="0">
              <a:solidFill>
                <a:schemeClr val="accent5">
                  <a:lumMod val="50000"/>
                </a:schemeClr>
              </a:solidFill>
            </a:endParaRPr>
          </a:p>
        </p:txBody>
      </p:sp>
      <p:pic>
        <p:nvPicPr>
          <p:cNvPr id="6553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28775"/>
            <a:ext cx="855663"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0"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58863" y="3770313"/>
            <a:ext cx="935037"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47900" y="1630363"/>
            <a:ext cx="127793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48038" y="3806825"/>
            <a:ext cx="733425"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Striped Right Arrow 11"/>
          <p:cNvSpPr/>
          <p:nvPr/>
        </p:nvSpPr>
        <p:spPr>
          <a:xfrm>
            <a:off x="457200" y="3284538"/>
            <a:ext cx="8229600" cy="144462"/>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b="0">
              <a:solidFill>
                <a:prstClr val="white"/>
              </a:solidFill>
            </a:endParaRPr>
          </a:p>
        </p:txBody>
      </p:sp>
      <p:sp>
        <p:nvSpPr>
          <p:cNvPr id="13" name="Up Arrow 12"/>
          <p:cNvSpPr/>
          <p:nvPr/>
        </p:nvSpPr>
        <p:spPr>
          <a:xfrm>
            <a:off x="1149350" y="2947988"/>
            <a:ext cx="163513" cy="34925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b="0">
              <a:solidFill>
                <a:prstClr val="white"/>
              </a:solidFill>
            </a:endParaRPr>
          </a:p>
        </p:txBody>
      </p:sp>
      <p:pic>
        <p:nvPicPr>
          <p:cNvPr id="65545" name="Picture 1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76600" y="2949575"/>
            <a:ext cx="249238"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6"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846763" y="2930525"/>
            <a:ext cx="242887"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7" name="Picture 1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948488" y="2930525"/>
            <a:ext cx="20002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25613" y="3403600"/>
            <a:ext cx="215900"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9" name="Picture 1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586163" y="3413125"/>
            <a:ext cx="214312"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50" name="Picture 1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73775" y="3397250"/>
            <a:ext cx="214313"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51" name="Picture 20"/>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437438" y="3381375"/>
            <a:ext cx="214312"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52" name="TextBox 21"/>
          <p:cNvSpPr txBox="1">
            <a:spLocks noChangeArrowheads="1"/>
          </p:cNvSpPr>
          <p:nvPr/>
        </p:nvSpPr>
        <p:spPr bwMode="auto">
          <a:xfrm>
            <a:off x="350838" y="2947988"/>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1911</a:t>
            </a:r>
          </a:p>
        </p:txBody>
      </p:sp>
      <p:sp>
        <p:nvSpPr>
          <p:cNvPr id="65553" name="TextBox 22"/>
          <p:cNvSpPr txBox="1">
            <a:spLocks noChangeArrowheads="1"/>
          </p:cNvSpPr>
          <p:nvPr/>
        </p:nvSpPr>
        <p:spPr bwMode="auto">
          <a:xfrm>
            <a:off x="1014413" y="3359150"/>
            <a:ext cx="798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1932</a:t>
            </a:r>
          </a:p>
        </p:txBody>
      </p:sp>
      <p:sp>
        <p:nvSpPr>
          <p:cNvPr id="65554" name="TextBox 24"/>
          <p:cNvSpPr txBox="1">
            <a:spLocks noChangeArrowheads="1"/>
          </p:cNvSpPr>
          <p:nvPr/>
        </p:nvSpPr>
        <p:spPr bwMode="auto">
          <a:xfrm>
            <a:off x="4240213" y="2849563"/>
            <a:ext cx="1714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1940’s-today</a:t>
            </a:r>
          </a:p>
        </p:txBody>
      </p:sp>
      <p:sp>
        <p:nvSpPr>
          <p:cNvPr id="65555" name="TextBox 25"/>
          <p:cNvSpPr txBox="1">
            <a:spLocks noChangeArrowheads="1"/>
          </p:cNvSpPr>
          <p:nvPr/>
        </p:nvSpPr>
        <p:spPr bwMode="auto">
          <a:xfrm>
            <a:off x="2314575" y="2909888"/>
            <a:ext cx="7985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1943</a:t>
            </a:r>
          </a:p>
        </p:txBody>
      </p:sp>
      <p:sp>
        <p:nvSpPr>
          <p:cNvPr id="65556" name="TextBox 27"/>
          <p:cNvSpPr txBox="1">
            <a:spLocks noChangeArrowheads="1"/>
          </p:cNvSpPr>
          <p:nvPr/>
        </p:nvSpPr>
        <p:spPr bwMode="auto">
          <a:xfrm>
            <a:off x="4451350" y="3370263"/>
            <a:ext cx="1557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1960’s-80’s</a:t>
            </a:r>
          </a:p>
        </p:txBody>
      </p:sp>
      <p:sp>
        <p:nvSpPr>
          <p:cNvPr id="65557" name="TextBox 28"/>
          <p:cNvSpPr txBox="1">
            <a:spLocks noChangeArrowheads="1"/>
          </p:cNvSpPr>
          <p:nvPr/>
        </p:nvSpPr>
        <p:spPr bwMode="auto">
          <a:xfrm>
            <a:off x="2625725" y="3400425"/>
            <a:ext cx="8001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1960</a:t>
            </a:r>
          </a:p>
        </p:txBody>
      </p:sp>
      <p:sp>
        <p:nvSpPr>
          <p:cNvPr id="65558" name="TextBox 29"/>
          <p:cNvSpPr txBox="1">
            <a:spLocks noChangeArrowheads="1"/>
          </p:cNvSpPr>
          <p:nvPr/>
        </p:nvSpPr>
        <p:spPr bwMode="auto">
          <a:xfrm>
            <a:off x="7188200" y="2955925"/>
            <a:ext cx="96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b="0">
                <a:solidFill>
                  <a:srgbClr val="000000"/>
                </a:solidFill>
                <a:latin typeface="Verdana" panose="020B0604030504040204" pitchFamily="34" charset="0"/>
                <a:ea typeface="Verdana" panose="020B0604030504040204" pitchFamily="34" charset="0"/>
                <a:cs typeface="Verdana" panose="020B0604030504040204" pitchFamily="34" charset="0"/>
              </a:rPr>
              <a:t>1990’s</a:t>
            </a:r>
          </a:p>
        </p:txBody>
      </p:sp>
      <p:sp>
        <p:nvSpPr>
          <p:cNvPr id="65559" name="TextBox 33"/>
          <p:cNvSpPr txBox="1">
            <a:spLocks noChangeArrowheads="1"/>
          </p:cNvSpPr>
          <p:nvPr/>
        </p:nvSpPr>
        <p:spPr bwMode="auto">
          <a:xfrm>
            <a:off x="3068638" y="5053013"/>
            <a:ext cx="1439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1800">
                <a:solidFill>
                  <a:srgbClr val="215968"/>
                </a:solidFill>
              </a:rPr>
              <a:t>McGregor</a:t>
            </a:r>
          </a:p>
        </p:txBody>
      </p:sp>
      <p:sp>
        <p:nvSpPr>
          <p:cNvPr id="65560" name="TextBox 35"/>
          <p:cNvSpPr txBox="1">
            <a:spLocks noChangeArrowheads="1"/>
          </p:cNvSpPr>
          <p:nvPr/>
        </p:nvSpPr>
        <p:spPr bwMode="auto">
          <a:xfrm>
            <a:off x="4281488" y="1196975"/>
            <a:ext cx="13208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endParaRPr lang="en-GB" altLang="en-US" sz="1800">
              <a:solidFill>
                <a:srgbClr val="215968"/>
              </a:solidFill>
            </a:endParaRPr>
          </a:p>
        </p:txBody>
      </p:sp>
      <p:sp>
        <p:nvSpPr>
          <p:cNvPr id="37" name="TextBox 36"/>
          <p:cNvSpPr txBox="1"/>
          <p:nvPr/>
        </p:nvSpPr>
        <p:spPr>
          <a:xfrm>
            <a:off x="4597400" y="981075"/>
            <a:ext cx="1531938" cy="368300"/>
          </a:xfrm>
          <a:prstGeom prst="rect">
            <a:avLst/>
          </a:prstGeom>
          <a:noFill/>
        </p:spPr>
        <p:txBody>
          <a:bodyPr>
            <a:spAutoFit/>
          </a:bodyPr>
          <a:lstStyle/>
          <a:p>
            <a:pPr eaLnBrk="1" fontAlgn="auto" hangingPunct="1">
              <a:spcBef>
                <a:spcPts val="0"/>
              </a:spcBef>
              <a:spcAft>
                <a:spcPts val="0"/>
              </a:spcAft>
              <a:defRPr/>
            </a:pPr>
            <a:r>
              <a:rPr lang="en-GB" sz="1800" i="1" dirty="0">
                <a:solidFill>
                  <a:schemeClr val="accent6">
                    <a:lumMod val="75000"/>
                  </a:schemeClr>
                </a:solidFill>
                <a:effectLst>
                  <a:outerShdw blurRad="38100" dist="38100" dir="2700000" algn="tl">
                    <a:srgbClr val="000000">
                      <a:alpha val="43137"/>
                    </a:srgbClr>
                  </a:outerShdw>
                </a:effectLst>
                <a:latin typeface="Myriad Pro"/>
              </a:rPr>
              <a:t>Behavioural</a:t>
            </a:r>
          </a:p>
        </p:txBody>
      </p:sp>
      <p:sp>
        <p:nvSpPr>
          <p:cNvPr id="38" name="TextBox 37"/>
          <p:cNvSpPr txBox="1"/>
          <p:nvPr/>
        </p:nvSpPr>
        <p:spPr>
          <a:xfrm>
            <a:off x="2152650" y="752475"/>
            <a:ext cx="2017713" cy="646113"/>
          </a:xfrm>
          <a:prstGeom prst="rect">
            <a:avLst/>
          </a:prstGeom>
          <a:noFill/>
        </p:spPr>
        <p:txBody>
          <a:bodyPr>
            <a:spAutoFit/>
          </a:bodyPr>
          <a:lstStyle/>
          <a:p>
            <a:pPr eaLnBrk="1" fontAlgn="auto" hangingPunct="1">
              <a:spcBef>
                <a:spcPts val="0"/>
              </a:spcBef>
              <a:spcAft>
                <a:spcPts val="0"/>
              </a:spcAft>
              <a:defRPr/>
            </a:pPr>
            <a:r>
              <a:rPr lang="en-GB" sz="1800" dirty="0">
                <a:solidFill>
                  <a:srgbClr val="4BACC6">
                    <a:lumMod val="50000"/>
                  </a:srgbClr>
                </a:solidFill>
                <a:latin typeface="Myriad Pro"/>
              </a:rPr>
              <a:t>Maslow</a:t>
            </a:r>
          </a:p>
          <a:p>
            <a:pPr eaLnBrk="1" fontAlgn="auto" hangingPunct="1">
              <a:spcBef>
                <a:spcPts val="0"/>
              </a:spcBef>
              <a:spcAft>
                <a:spcPts val="0"/>
              </a:spcAft>
              <a:defRPr/>
            </a:pPr>
            <a:r>
              <a:rPr lang="en-GB" sz="1800" i="1" dirty="0">
                <a:solidFill>
                  <a:schemeClr val="accent6">
                    <a:lumMod val="75000"/>
                  </a:schemeClr>
                </a:solidFill>
                <a:effectLst>
                  <a:outerShdw blurRad="38100" dist="38100" dir="2700000" algn="tl">
                    <a:srgbClr val="000000">
                      <a:alpha val="43137"/>
                    </a:srgbClr>
                  </a:outerShdw>
                </a:effectLst>
                <a:latin typeface="Myriad Pro"/>
              </a:rPr>
              <a:t>Human relations </a:t>
            </a:r>
          </a:p>
        </p:txBody>
      </p:sp>
      <p:sp>
        <p:nvSpPr>
          <p:cNvPr id="39" name="TextBox 38"/>
          <p:cNvSpPr txBox="1"/>
          <p:nvPr/>
        </p:nvSpPr>
        <p:spPr>
          <a:xfrm>
            <a:off x="350838" y="5035550"/>
            <a:ext cx="2030412" cy="646113"/>
          </a:xfrm>
          <a:prstGeom prst="rect">
            <a:avLst/>
          </a:prstGeom>
          <a:noFill/>
        </p:spPr>
        <p:txBody>
          <a:bodyPr>
            <a:spAutoFit/>
          </a:bodyPr>
          <a:lstStyle/>
          <a:p>
            <a:pPr algn="ctr" eaLnBrk="1" fontAlgn="auto" hangingPunct="1">
              <a:spcBef>
                <a:spcPts val="0"/>
              </a:spcBef>
              <a:spcAft>
                <a:spcPts val="0"/>
              </a:spcAft>
              <a:defRPr/>
            </a:pPr>
            <a:r>
              <a:rPr lang="en-GB" sz="1800" b="0" dirty="0">
                <a:solidFill>
                  <a:prstClr val="black"/>
                </a:solidFill>
                <a:latin typeface="Myriad Pro"/>
              </a:rPr>
              <a:t>    </a:t>
            </a:r>
            <a:r>
              <a:rPr lang="en-GB" sz="1800" dirty="0">
                <a:solidFill>
                  <a:srgbClr val="4BACC6">
                    <a:lumMod val="50000"/>
                  </a:srgbClr>
                </a:solidFill>
                <a:latin typeface="Myriad Pro"/>
              </a:rPr>
              <a:t>Mayo</a:t>
            </a:r>
          </a:p>
          <a:p>
            <a:pPr algn="ctr" eaLnBrk="1" fontAlgn="auto" hangingPunct="1">
              <a:spcBef>
                <a:spcPts val="0"/>
              </a:spcBef>
              <a:spcAft>
                <a:spcPts val="0"/>
              </a:spcAft>
              <a:defRPr/>
            </a:pPr>
            <a:r>
              <a:rPr lang="en-GB" sz="1800" i="1" dirty="0">
                <a:solidFill>
                  <a:schemeClr val="accent6">
                    <a:lumMod val="75000"/>
                  </a:schemeClr>
                </a:solidFill>
                <a:effectLst>
                  <a:outerShdw blurRad="38100" dist="38100" dir="2700000" algn="tl">
                    <a:srgbClr val="000000">
                      <a:alpha val="43137"/>
                    </a:srgbClr>
                  </a:outerShdw>
                </a:effectLst>
                <a:latin typeface="Myriad Pro"/>
              </a:rPr>
              <a:t>Human relations</a:t>
            </a:r>
            <a:endParaRPr lang="en-GB" sz="1800" dirty="0">
              <a:solidFill>
                <a:schemeClr val="accent6">
                  <a:lumMod val="75000"/>
                </a:schemeClr>
              </a:solidFill>
              <a:latin typeface="Myriad Pro"/>
            </a:endParaRPr>
          </a:p>
        </p:txBody>
      </p:sp>
      <p:sp>
        <p:nvSpPr>
          <p:cNvPr id="40" name="TextBox 39"/>
          <p:cNvSpPr txBox="1"/>
          <p:nvPr/>
        </p:nvSpPr>
        <p:spPr>
          <a:xfrm>
            <a:off x="209550" y="717550"/>
            <a:ext cx="1624013" cy="923925"/>
          </a:xfrm>
          <a:prstGeom prst="rect">
            <a:avLst/>
          </a:prstGeom>
          <a:noFill/>
        </p:spPr>
        <p:txBody>
          <a:bodyPr>
            <a:spAutoFit/>
          </a:bodyPr>
          <a:lstStyle/>
          <a:p>
            <a:pPr eaLnBrk="1" fontAlgn="auto" hangingPunct="1">
              <a:spcBef>
                <a:spcPts val="0"/>
              </a:spcBef>
              <a:spcAft>
                <a:spcPts val="0"/>
              </a:spcAft>
              <a:defRPr/>
            </a:pPr>
            <a:r>
              <a:rPr lang="en-GB" sz="1800" b="0" dirty="0">
                <a:solidFill>
                  <a:prstClr val="black"/>
                </a:solidFill>
                <a:latin typeface="Myriad Pro"/>
              </a:rPr>
              <a:t> </a:t>
            </a:r>
            <a:r>
              <a:rPr lang="en-GB" sz="1800" dirty="0">
                <a:solidFill>
                  <a:srgbClr val="4BACC6">
                    <a:lumMod val="50000"/>
                  </a:srgbClr>
                </a:solidFill>
                <a:latin typeface="Myriad Pro"/>
              </a:rPr>
              <a:t>Taylor</a:t>
            </a:r>
          </a:p>
          <a:p>
            <a:pPr eaLnBrk="1" fontAlgn="auto" hangingPunct="1">
              <a:spcBef>
                <a:spcPts val="0"/>
              </a:spcBef>
              <a:spcAft>
                <a:spcPts val="0"/>
              </a:spcAft>
              <a:defRPr/>
            </a:pPr>
            <a:r>
              <a:rPr lang="en-GB" sz="1800" i="1" dirty="0">
                <a:solidFill>
                  <a:schemeClr val="accent6">
                    <a:lumMod val="75000"/>
                  </a:schemeClr>
                </a:solidFill>
                <a:effectLst>
                  <a:outerShdw blurRad="38100" dist="38100" dir="2700000" algn="tl">
                    <a:srgbClr val="000000">
                      <a:alpha val="43137"/>
                    </a:srgbClr>
                  </a:outerShdw>
                </a:effectLst>
                <a:latin typeface="Myriad Pro"/>
              </a:rPr>
              <a:t>Scientific management</a:t>
            </a:r>
          </a:p>
        </p:txBody>
      </p:sp>
      <p:pic>
        <p:nvPicPr>
          <p:cNvPr id="65565" name="Picture 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076700" y="1370013"/>
            <a:ext cx="22685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 name="TextBox 40"/>
          <p:cNvSpPr txBox="1"/>
          <p:nvPr/>
        </p:nvSpPr>
        <p:spPr>
          <a:xfrm>
            <a:off x="4781550" y="5045075"/>
            <a:ext cx="2616200" cy="646113"/>
          </a:xfrm>
          <a:prstGeom prst="rect">
            <a:avLst/>
          </a:prstGeom>
          <a:noFill/>
        </p:spPr>
        <p:txBody>
          <a:bodyPr>
            <a:spAutoFit/>
          </a:bodyPr>
          <a:lstStyle/>
          <a:p>
            <a:pPr algn="ctr" eaLnBrk="1" fontAlgn="auto" hangingPunct="1">
              <a:spcBef>
                <a:spcPts val="0"/>
              </a:spcBef>
              <a:spcAft>
                <a:spcPts val="0"/>
              </a:spcAft>
              <a:defRPr/>
            </a:pPr>
            <a:r>
              <a:rPr lang="en-GB" sz="1800" dirty="0">
                <a:solidFill>
                  <a:srgbClr val="4BACC6">
                    <a:lumMod val="50000"/>
                  </a:srgbClr>
                </a:solidFill>
                <a:latin typeface="Myriad Pro"/>
              </a:rPr>
              <a:t>Hersey &amp; Blanchard</a:t>
            </a:r>
          </a:p>
          <a:p>
            <a:pPr algn="ctr" eaLnBrk="1" fontAlgn="auto" hangingPunct="1">
              <a:spcBef>
                <a:spcPts val="0"/>
              </a:spcBef>
              <a:spcAft>
                <a:spcPts val="0"/>
              </a:spcAft>
              <a:defRPr/>
            </a:pPr>
            <a:r>
              <a:rPr lang="en-GB" sz="1800" i="1" dirty="0">
                <a:solidFill>
                  <a:schemeClr val="accent6">
                    <a:lumMod val="75000"/>
                  </a:schemeClr>
                </a:solidFill>
                <a:effectLst>
                  <a:outerShdw blurRad="38100" dist="38100" dir="2700000" algn="tl">
                    <a:srgbClr val="000000">
                      <a:alpha val="43137"/>
                    </a:srgbClr>
                  </a:outerShdw>
                </a:effectLst>
                <a:latin typeface="Myriad Pro"/>
              </a:rPr>
              <a:t>Situational</a:t>
            </a:r>
          </a:p>
        </p:txBody>
      </p:sp>
      <p:pic>
        <p:nvPicPr>
          <p:cNvPr id="65567" name="Picture 16"/>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07038" y="3816350"/>
            <a:ext cx="1165225"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68" name="Picture 2"/>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770688" y="1293813"/>
            <a:ext cx="1671637" cy="157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91" name="TextBox 32"/>
          <p:cNvSpPr txBox="1">
            <a:spLocks noChangeArrowheads="1"/>
          </p:cNvSpPr>
          <p:nvPr/>
        </p:nvSpPr>
        <p:spPr bwMode="auto">
          <a:xfrm>
            <a:off x="6977063" y="790575"/>
            <a:ext cx="1385887" cy="369888"/>
          </a:xfrm>
          <a:prstGeom prst="rect">
            <a:avLst/>
          </a:prstGeom>
          <a:solidFill>
            <a:schemeClr val="bg1"/>
          </a:solidFill>
          <a:ln>
            <a:noFill/>
          </a:ln>
        </p:spPr>
        <p:txBody>
          <a:bodyPr>
            <a:spAutoFit/>
          </a:bodyPr>
          <a:lstStyle>
            <a:lvl1pPr>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defRPr/>
            </a:pPr>
            <a:r>
              <a:rPr lang="en-GB" altLang="en-US" sz="1800" i="1" dirty="0" smtClean="0">
                <a:solidFill>
                  <a:schemeClr val="accent6">
                    <a:lumMod val="75000"/>
                  </a:schemeClr>
                </a:solidFill>
                <a:effectLst>
                  <a:outerShdw blurRad="38100" dist="38100" dir="2700000" algn="tl">
                    <a:srgbClr val="000000">
                      <a:alpha val="43137"/>
                    </a:srgbClr>
                  </a:outerShdw>
                </a:effectLst>
                <a:latin typeface="Myriad Pro"/>
              </a:rPr>
              <a:t>Relational </a:t>
            </a:r>
          </a:p>
        </p:txBody>
      </p:sp>
      <p:sp>
        <p:nvSpPr>
          <p:cNvPr id="42" name="TextBox 32"/>
          <p:cNvSpPr txBox="1">
            <a:spLocks noChangeArrowheads="1"/>
          </p:cNvSpPr>
          <p:nvPr/>
        </p:nvSpPr>
        <p:spPr bwMode="auto">
          <a:xfrm>
            <a:off x="2668588" y="5292725"/>
            <a:ext cx="2265362" cy="369888"/>
          </a:xfrm>
          <a:prstGeom prst="rect">
            <a:avLst/>
          </a:prstGeom>
          <a:noFill/>
          <a:ln>
            <a:noFill/>
          </a:ln>
        </p:spPr>
        <p:txBody>
          <a:bodyPr>
            <a:spAutoFit/>
          </a:bodyPr>
          <a:lstStyle>
            <a:lvl1pPr>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defRPr/>
            </a:pPr>
            <a:r>
              <a:rPr lang="en-GB" altLang="en-US" sz="1800" i="1" dirty="0" smtClean="0">
                <a:solidFill>
                  <a:schemeClr val="accent6">
                    <a:lumMod val="75000"/>
                  </a:schemeClr>
                </a:solidFill>
                <a:effectLst>
                  <a:outerShdw blurRad="38100" dist="38100" dir="2700000" algn="tl">
                    <a:srgbClr val="000000">
                      <a:alpha val="43137"/>
                    </a:srgbClr>
                  </a:outerShdw>
                </a:effectLst>
                <a:latin typeface="Myriad Pro"/>
              </a:rPr>
              <a:t>Human Resources</a:t>
            </a:r>
          </a:p>
        </p:txBody>
      </p:sp>
      <p:sp>
        <p:nvSpPr>
          <p:cNvPr id="6" name="TextBox 5"/>
          <p:cNvSpPr txBox="1"/>
          <p:nvPr/>
        </p:nvSpPr>
        <p:spPr>
          <a:xfrm>
            <a:off x="7437438" y="4783138"/>
            <a:ext cx="1371600" cy="369887"/>
          </a:xfrm>
          <a:prstGeom prst="rect">
            <a:avLst/>
          </a:prstGeom>
          <a:noFill/>
        </p:spPr>
        <p:txBody>
          <a:bodyPr>
            <a:spAutoFit/>
          </a:bodyPr>
          <a:lstStyle/>
          <a:p>
            <a:pPr>
              <a:defRPr/>
            </a:pPr>
            <a:r>
              <a:rPr lang="en-GB" sz="1800" i="1" dirty="0">
                <a:solidFill>
                  <a:schemeClr val="accent6">
                    <a:lumMod val="75000"/>
                  </a:schemeClr>
                </a:solidFill>
                <a:effectLst>
                  <a:outerShdw blurRad="38100" dist="38100" dir="2700000" algn="tl">
                    <a:srgbClr val="000000">
                      <a:alpha val="43137"/>
                    </a:srgbClr>
                  </a:outerShdw>
                </a:effectLst>
                <a:latin typeface="+mj-lt"/>
              </a:rPr>
              <a:t>Emerging</a:t>
            </a:r>
          </a:p>
        </p:txBody>
      </p:sp>
      <p:pic>
        <p:nvPicPr>
          <p:cNvPr id="65572" name="Picture 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977063" y="3897313"/>
            <a:ext cx="16764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73" name="TextBox 8"/>
          <p:cNvSpPr txBox="1">
            <a:spLocks noChangeArrowheads="1"/>
          </p:cNvSpPr>
          <p:nvPr/>
        </p:nvSpPr>
        <p:spPr bwMode="auto">
          <a:xfrm>
            <a:off x="7556500" y="3419475"/>
            <a:ext cx="1558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a:spcBef>
                <a:spcPct val="0"/>
              </a:spcBef>
              <a:buFontTx/>
              <a:buNone/>
            </a:pPr>
            <a:r>
              <a:rPr lang="en-GB" altLang="en-US" sz="1800" b="0">
                <a:latin typeface="Verdana" panose="020B0604030504040204" pitchFamily="34" charset="0"/>
                <a:ea typeface="Verdana" panose="020B0604030504040204" pitchFamily="34" charset="0"/>
                <a:cs typeface="Verdana" panose="020B0604030504040204" pitchFamily="34" charset="0"/>
              </a:rPr>
              <a:t>2000-today</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GB" b="1" dirty="0" smtClean="0">
                <a:solidFill>
                  <a:schemeClr val="accent5">
                    <a:lumMod val="50000"/>
                  </a:schemeClr>
                </a:solidFill>
              </a:rPr>
              <a:t>Scientific Management</a:t>
            </a:r>
            <a:endParaRPr lang="en-GB" b="1" dirty="0">
              <a:solidFill>
                <a:schemeClr val="accent5">
                  <a:lumMod val="50000"/>
                </a:schemeClr>
              </a:solidFill>
            </a:endParaRPr>
          </a:p>
        </p:txBody>
      </p:sp>
      <p:sp>
        <p:nvSpPr>
          <p:cNvPr id="66563" name="Content Placeholder 2"/>
          <p:cNvSpPr>
            <a:spLocks noGrp="1"/>
          </p:cNvSpPr>
          <p:nvPr>
            <p:ph idx="1"/>
          </p:nvPr>
        </p:nvSpPr>
        <p:spPr>
          <a:xfrm>
            <a:off x="457200" y="1600200"/>
            <a:ext cx="8229600" cy="3916363"/>
          </a:xfrm>
        </p:spPr>
        <p:txBody>
          <a:bodyPr/>
          <a:lstStyle/>
          <a:p>
            <a:pPr marL="0" indent="0" eaLnBrk="1" hangingPunct="1">
              <a:buFont typeface="Arial" panose="020B0604020202020204" pitchFamily="34" charset="0"/>
              <a:buNone/>
            </a:pPr>
            <a:r>
              <a:rPr lang="en-GB" altLang="en-US" smtClean="0"/>
              <a:t>Time and motion studies</a:t>
            </a:r>
          </a:p>
          <a:p>
            <a:pPr marL="0" indent="0" eaLnBrk="1" hangingPunct="1">
              <a:buFont typeface="Arial" panose="020B0604020202020204" pitchFamily="34" charset="0"/>
              <a:buNone/>
            </a:pPr>
            <a:endParaRPr lang="en-GB" altLang="en-US" smtClean="0"/>
          </a:p>
          <a:p>
            <a:pPr marL="0" indent="0" eaLnBrk="1" hangingPunct="1">
              <a:buFont typeface="Arial" panose="020B0604020202020204" pitchFamily="34" charset="0"/>
              <a:buNone/>
            </a:pPr>
            <a:r>
              <a:rPr lang="en-GB" altLang="en-US" smtClean="0"/>
              <a:t>           Written tasks and methods</a:t>
            </a:r>
          </a:p>
          <a:p>
            <a:pPr marL="0" indent="0" eaLnBrk="1" hangingPunct="1">
              <a:buFont typeface="Arial" panose="020B0604020202020204" pitchFamily="34" charset="0"/>
              <a:buNone/>
            </a:pPr>
            <a:endParaRPr lang="en-GB" altLang="en-US" smtClean="0"/>
          </a:p>
          <a:p>
            <a:pPr marL="0" indent="0" eaLnBrk="1" hangingPunct="1">
              <a:buFont typeface="Arial" panose="020B0604020202020204" pitchFamily="34" charset="0"/>
              <a:buNone/>
            </a:pPr>
            <a:r>
              <a:rPr lang="en-GB" altLang="en-US" smtClean="0"/>
              <a:t>Job analysis   </a:t>
            </a:r>
          </a:p>
        </p:txBody>
      </p:sp>
      <p:pic>
        <p:nvPicPr>
          <p:cNvPr id="665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64163" y="1268413"/>
            <a:ext cx="1506537"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35825" y="2349500"/>
            <a:ext cx="13684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3575" y="3644900"/>
            <a:ext cx="15843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eaLnBrk="1" fontAlgn="auto" hangingPunct="1">
              <a:spcAft>
                <a:spcPts val="0"/>
              </a:spcAft>
              <a:defRPr/>
            </a:pPr>
            <a:r>
              <a:rPr lang="en-GB" b="1" dirty="0" smtClean="0">
                <a:solidFill>
                  <a:schemeClr val="accent5">
                    <a:lumMod val="50000"/>
                  </a:schemeClr>
                </a:solidFill>
              </a:rPr>
              <a:t>Scientific Management</a:t>
            </a:r>
            <a:endParaRPr lang="en-GB" b="1" dirty="0">
              <a:solidFill>
                <a:schemeClr val="accent5">
                  <a:lumMod val="50000"/>
                </a:schemeClr>
              </a:solidFill>
            </a:endParaRPr>
          </a:p>
        </p:txBody>
      </p:sp>
      <p:sp>
        <p:nvSpPr>
          <p:cNvPr id="67587" name="Content Placeholder 2"/>
          <p:cNvSpPr>
            <a:spLocks noGrp="1"/>
          </p:cNvSpPr>
          <p:nvPr>
            <p:ph idx="1"/>
          </p:nvPr>
        </p:nvSpPr>
        <p:spPr>
          <a:xfrm>
            <a:off x="457200" y="1600200"/>
            <a:ext cx="8229600" cy="3916363"/>
          </a:xfrm>
        </p:spPr>
        <p:txBody>
          <a:bodyPr/>
          <a:lstStyle/>
          <a:p>
            <a:pPr marL="0" indent="0" eaLnBrk="1" hangingPunct="1">
              <a:buFont typeface="Arial" panose="020B0604020202020204" pitchFamily="34" charset="0"/>
              <a:buNone/>
            </a:pPr>
            <a:r>
              <a:rPr lang="en-GB" altLang="en-US" smtClean="0"/>
              <a:t>Individualisation of work</a:t>
            </a:r>
          </a:p>
          <a:p>
            <a:pPr marL="0" indent="0" eaLnBrk="1" hangingPunct="1">
              <a:buFont typeface="Arial" panose="020B0604020202020204" pitchFamily="34" charset="0"/>
              <a:buNone/>
            </a:pPr>
            <a:endParaRPr lang="en-GB" altLang="en-US" smtClean="0"/>
          </a:p>
          <a:p>
            <a:pPr marL="0" indent="0" eaLnBrk="1" hangingPunct="1">
              <a:buFont typeface="Arial" panose="020B0604020202020204" pitchFamily="34" charset="0"/>
              <a:buNone/>
            </a:pPr>
            <a:r>
              <a:rPr lang="en-GB" altLang="en-US" smtClean="0"/>
              <a:t>Motivation through ‘high wages’</a:t>
            </a:r>
          </a:p>
          <a:p>
            <a:pPr marL="0" indent="0" eaLnBrk="1" hangingPunct="1">
              <a:buFont typeface="Arial" panose="020B0604020202020204" pitchFamily="34" charset="0"/>
              <a:buNone/>
            </a:pPr>
            <a:endParaRPr lang="en-GB" altLang="en-US" smtClean="0"/>
          </a:p>
          <a:p>
            <a:pPr marL="0" indent="0" eaLnBrk="1" hangingPunct="1">
              <a:buFont typeface="Arial" panose="020B0604020202020204" pitchFamily="34" charset="0"/>
              <a:buNone/>
            </a:pPr>
            <a:r>
              <a:rPr lang="en-GB" altLang="en-US" smtClean="0"/>
              <a:t>The ‘one best way’</a:t>
            </a:r>
          </a:p>
        </p:txBody>
      </p:sp>
      <p:pic>
        <p:nvPicPr>
          <p:cNvPr id="67588"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48263" y="1268413"/>
            <a:ext cx="1852612" cy="131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89"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2770188"/>
            <a:ext cx="2638425"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0"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73538" y="4005263"/>
            <a:ext cx="18716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285750" y="357188"/>
            <a:ext cx="8823325" cy="2554287"/>
          </a:xfrm>
          <a:prstGeom prst="rect">
            <a:avLst/>
          </a:prstGeom>
          <a:noFill/>
          <a:ln w="9525">
            <a:noFill/>
            <a:miter lim="800000"/>
            <a:headEnd/>
            <a:tailEnd/>
          </a:ln>
        </p:spPr>
        <p:txBody>
          <a:bodyPr>
            <a:spAutoFit/>
          </a:bodyPr>
          <a:lstStyle/>
          <a:p>
            <a:pPr eaLnBrk="1" hangingPunct="1">
              <a:defRPr/>
            </a:pPr>
            <a:r>
              <a:rPr lang="en-GB"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Leadership and management in context:</a:t>
            </a:r>
          </a:p>
          <a:p>
            <a:pPr eaLnBrk="1" hangingPunct="1">
              <a:defRPr/>
            </a:pPr>
            <a:r>
              <a:rPr lang="en-GB" sz="4000" i="1"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Human Relations approach</a:t>
            </a:r>
          </a:p>
          <a:p>
            <a:pPr eaLnBrk="1" hangingPunct="1">
              <a:defRPr/>
            </a:pPr>
            <a:r>
              <a:rPr lang="en-GB"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  </a:t>
            </a:r>
            <a:endParaRPr lang="en-US"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endParaRPr>
          </a:p>
        </p:txBody>
      </p:sp>
      <p:sp>
        <p:nvSpPr>
          <p:cNvPr id="5" name="Rectangle 3"/>
          <p:cNvSpPr txBox="1">
            <a:spLocks noChangeArrowheads="1"/>
          </p:cNvSpPr>
          <p:nvPr/>
        </p:nvSpPr>
        <p:spPr>
          <a:xfrm>
            <a:off x="0" y="2928938"/>
            <a:ext cx="5795963" cy="1643062"/>
          </a:xfrm>
          <a:prstGeom prst="rect">
            <a:avLst/>
          </a:prstGeom>
        </p:spPr>
        <p:txBody>
          <a:bodyPr/>
          <a:lstStyle/>
          <a:p>
            <a:pPr marL="342900" indent="-342900">
              <a:spcBef>
                <a:spcPct val="20000"/>
              </a:spcBef>
              <a:buFont typeface="Wingdings" pitchFamily="2" charset="2"/>
              <a:buNone/>
              <a:defRPr/>
            </a:pPr>
            <a:r>
              <a:rPr lang="en-US" sz="3200" b="0" kern="0" dirty="0">
                <a:solidFill>
                  <a:prstClr val="black"/>
                </a:solidFill>
                <a:latin typeface="Verdana"/>
                <a:ea typeface="ＭＳ Ｐゴシック"/>
                <a:cs typeface="ＭＳ Ｐゴシック"/>
              </a:rPr>
              <a:t> A focus on the needs of the workers </a:t>
            </a:r>
          </a:p>
          <a:p>
            <a:pPr marL="342900" indent="-342900">
              <a:spcBef>
                <a:spcPct val="20000"/>
              </a:spcBef>
              <a:buFont typeface="Wingdings" pitchFamily="2" charset="2"/>
              <a:buNone/>
              <a:defRPr/>
            </a:pPr>
            <a:r>
              <a:rPr lang="en-US" sz="3200" b="0" kern="0" dirty="0">
                <a:solidFill>
                  <a:prstClr val="black"/>
                </a:solidFill>
                <a:latin typeface="Verdana"/>
                <a:ea typeface="ＭＳ Ｐゴシック"/>
                <a:cs typeface="ＭＳ Ｐゴシック"/>
              </a:rPr>
              <a:t> </a:t>
            </a:r>
            <a:r>
              <a:rPr lang="en-US" sz="3200" b="0" i="1" kern="0" dirty="0">
                <a:solidFill>
                  <a:prstClr val="black"/>
                </a:solidFill>
                <a:latin typeface="Verdana"/>
                <a:ea typeface="ＭＳ Ｐゴシック"/>
                <a:cs typeface="ＭＳ Ｐゴシック"/>
              </a:rPr>
              <a:t>1920s-1930s</a:t>
            </a:r>
          </a:p>
          <a:p>
            <a:pPr marL="342900" indent="-342900">
              <a:spcBef>
                <a:spcPct val="20000"/>
              </a:spcBef>
              <a:buFont typeface="Wingdings" pitchFamily="2" charset="2"/>
              <a:buNone/>
              <a:defRPr/>
            </a:pPr>
            <a:endParaRPr lang="en-US" sz="3200" b="0" kern="0" dirty="0">
              <a:solidFill>
                <a:prstClr val="black"/>
              </a:solidFill>
              <a:latin typeface="Verdana"/>
              <a:ea typeface="ＭＳ Ｐゴシック"/>
              <a:cs typeface="ＭＳ Ｐゴシック"/>
            </a:endParaRPr>
          </a:p>
          <a:p>
            <a:pPr marL="342900" indent="-342900">
              <a:spcBef>
                <a:spcPct val="20000"/>
              </a:spcBef>
              <a:buFont typeface="Wingdings" pitchFamily="2" charset="2"/>
              <a:buNone/>
              <a:defRPr/>
            </a:pPr>
            <a:endParaRPr lang="en-US" sz="3200" b="0" kern="0" dirty="0">
              <a:solidFill>
                <a:prstClr val="black"/>
              </a:solidFill>
              <a:latin typeface="Verdana"/>
              <a:ea typeface="ＭＳ Ｐゴシック"/>
              <a:cs typeface="ＭＳ Ｐゴシック"/>
            </a:endParaRPr>
          </a:p>
          <a:p>
            <a:pPr marL="342900" indent="-342900">
              <a:spcBef>
                <a:spcPct val="20000"/>
              </a:spcBef>
              <a:buFont typeface="Wingdings" pitchFamily="2" charset="2"/>
              <a:buNone/>
              <a:defRPr/>
            </a:pPr>
            <a:endParaRPr lang="en-US" sz="3200" b="0" kern="0" dirty="0">
              <a:solidFill>
                <a:prstClr val="black"/>
              </a:solidFill>
              <a:latin typeface="Verdana"/>
              <a:ea typeface="ＭＳ Ｐゴシック"/>
              <a:cs typeface="ＭＳ Ｐゴシック"/>
            </a:endParaRPr>
          </a:p>
        </p:txBody>
      </p:sp>
      <p:pic>
        <p:nvPicPr>
          <p:cNvPr id="68612"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2708275"/>
            <a:ext cx="2859087"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85750" y="357188"/>
            <a:ext cx="8823325" cy="1323975"/>
          </a:xfrm>
          <a:prstGeom prst="rect">
            <a:avLst/>
          </a:prstGeom>
          <a:noFill/>
          <a:ln w="9525">
            <a:noFill/>
            <a:miter lim="800000"/>
            <a:headEnd/>
            <a:tailEnd/>
          </a:ln>
        </p:spPr>
        <p:txBody>
          <a:bodyPr>
            <a:spAutoFit/>
          </a:bodyPr>
          <a:lstStyle/>
          <a:p>
            <a:pPr eaLnBrk="1" hangingPunct="1">
              <a:defRPr/>
            </a:pPr>
            <a:r>
              <a:rPr lang="en-GB" sz="4000" i="1"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Human Relations approach</a:t>
            </a:r>
          </a:p>
          <a:p>
            <a:pPr eaLnBrk="1" hangingPunct="1">
              <a:defRPr/>
            </a:pPr>
            <a:r>
              <a:rPr lang="en-GB"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  </a:t>
            </a:r>
            <a:endParaRPr lang="en-US"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endParaRPr>
          </a:p>
        </p:txBody>
      </p:sp>
      <p:pic>
        <p:nvPicPr>
          <p:cNvPr id="70659"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2349500"/>
            <a:ext cx="5005388" cy="316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0" name="TextBox 1"/>
          <p:cNvSpPr txBox="1">
            <a:spLocks noChangeArrowheads="1"/>
          </p:cNvSpPr>
          <p:nvPr/>
        </p:nvSpPr>
        <p:spPr bwMode="auto">
          <a:xfrm>
            <a:off x="1042988" y="1916113"/>
            <a:ext cx="2449512" cy="310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eaLnBrk="1" hangingPunct="1">
              <a:spcBef>
                <a:spcPct val="0"/>
              </a:spcBef>
              <a:buFontTx/>
              <a:buNone/>
            </a:pPr>
            <a:r>
              <a:rPr lang="en-GB" altLang="en-US" sz="2800">
                <a:solidFill>
                  <a:srgbClr val="000000"/>
                </a:solidFill>
              </a:rPr>
              <a:t>Activity</a:t>
            </a:r>
          </a:p>
          <a:p>
            <a:pPr eaLnBrk="1" hangingPunct="1">
              <a:spcBef>
                <a:spcPct val="0"/>
              </a:spcBef>
              <a:buFontTx/>
              <a:buNone/>
            </a:pPr>
            <a:endParaRPr lang="en-GB" altLang="en-US" sz="2800" b="0">
              <a:solidFill>
                <a:srgbClr val="000000"/>
              </a:solidFill>
            </a:endParaRPr>
          </a:p>
          <a:p>
            <a:pPr eaLnBrk="1" hangingPunct="1">
              <a:spcBef>
                <a:spcPct val="0"/>
              </a:spcBef>
              <a:buFontTx/>
              <a:buNone/>
            </a:pPr>
            <a:r>
              <a:rPr lang="en-GB" altLang="en-US" sz="2800" b="0">
                <a:solidFill>
                  <a:srgbClr val="000000"/>
                </a:solidFill>
              </a:rPr>
              <a:t>Hawthorne experiment case study</a:t>
            </a:r>
          </a:p>
          <a:p>
            <a:pPr eaLnBrk="1" hangingPunct="1">
              <a:spcBef>
                <a:spcPct val="0"/>
              </a:spcBef>
              <a:buFontTx/>
              <a:buNone/>
            </a:pPr>
            <a:endParaRPr lang="en-GB" altLang="en-US" sz="2800" b="0">
              <a:solidFill>
                <a:srgbClr val="000000"/>
              </a:solidFill>
            </a:endParaRPr>
          </a:p>
          <a:p>
            <a:pPr eaLnBrk="1" hangingPunct="1">
              <a:spcBef>
                <a:spcPct val="0"/>
              </a:spcBef>
              <a:buFontTx/>
              <a:buNone/>
            </a:pPr>
            <a:r>
              <a:rPr lang="en-GB" altLang="en-US" sz="2800" b="0">
                <a:solidFill>
                  <a:srgbClr val="000000"/>
                </a:solidFill>
              </a:rPr>
              <a:t>Group work</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285750" y="357188"/>
            <a:ext cx="8823325" cy="1323975"/>
          </a:xfrm>
          <a:prstGeom prst="rect">
            <a:avLst/>
          </a:prstGeom>
          <a:noFill/>
          <a:ln w="9525">
            <a:noFill/>
            <a:miter lim="800000"/>
            <a:headEnd/>
            <a:tailEnd/>
          </a:ln>
        </p:spPr>
        <p:txBody>
          <a:bodyPr>
            <a:spAutoFit/>
          </a:bodyPr>
          <a:lstStyle/>
          <a:p>
            <a:pPr eaLnBrk="1" hangingPunct="1">
              <a:defRPr/>
            </a:pPr>
            <a:r>
              <a:rPr lang="en-GB" sz="4000" i="1"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Human Resources approach</a:t>
            </a:r>
          </a:p>
          <a:p>
            <a:pPr eaLnBrk="1" hangingPunct="1">
              <a:defRPr/>
            </a:pPr>
            <a:r>
              <a:rPr lang="en-GB"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  </a:t>
            </a:r>
            <a:endParaRPr lang="en-US"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endParaRPr>
          </a:p>
        </p:txBody>
      </p:sp>
      <p:sp>
        <p:nvSpPr>
          <p:cNvPr id="71683" name="Rectangle 3"/>
          <p:cNvSpPr txBox="1">
            <a:spLocks noChangeArrowheads="1"/>
          </p:cNvSpPr>
          <p:nvPr/>
        </p:nvSpPr>
        <p:spPr bwMode="auto">
          <a:xfrm>
            <a:off x="179388" y="1557338"/>
            <a:ext cx="88582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1035050" indent="-5778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lvl="1" eaLnBrk="1" hangingPunct="1">
              <a:buFontTx/>
              <a:buNone/>
            </a:pPr>
            <a:r>
              <a:rPr lang="en-US" altLang="en-US" b="0">
                <a:solidFill>
                  <a:srgbClr val="000000"/>
                </a:solidFill>
              </a:rPr>
              <a:t>Popular in the late 1950s through the 1960s</a:t>
            </a:r>
          </a:p>
          <a:p>
            <a:pPr lvl="1" eaLnBrk="1" hangingPunct="1">
              <a:buFontTx/>
              <a:buNone/>
            </a:pPr>
            <a:endParaRPr lang="en-US" altLang="en-US" b="0">
              <a:solidFill>
                <a:srgbClr val="000000"/>
              </a:solidFill>
            </a:endParaRPr>
          </a:p>
          <a:p>
            <a:pPr lvl="1" eaLnBrk="1" hangingPunct="1">
              <a:buFontTx/>
              <a:buNone/>
            </a:pPr>
            <a:r>
              <a:rPr lang="en-US" altLang="en-US" b="0">
                <a:solidFill>
                  <a:srgbClr val="000000"/>
                </a:solidFill>
              </a:rPr>
              <a:t>Based on the work of </a:t>
            </a:r>
            <a:r>
              <a:rPr lang="en-US" altLang="en-US">
                <a:solidFill>
                  <a:srgbClr val="000000"/>
                </a:solidFill>
              </a:rPr>
              <a:t>Douglas McGregor </a:t>
            </a:r>
            <a:r>
              <a:rPr lang="en-US" altLang="en-US" b="0">
                <a:solidFill>
                  <a:srgbClr val="000000"/>
                </a:solidFill>
              </a:rPr>
              <a:t>(</a:t>
            </a:r>
            <a:r>
              <a:rPr lang="en-US" altLang="en-US" b="0" i="1">
                <a:solidFill>
                  <a:srgbClr val="000000"/>
                </a:solidFill>
              </a:rPr>
              <a:t>The Human Side of Enterprise</a:t>
            </a:r>
            <a:r>
              <a:rPr lang="en-US" altLang="en-US" b="0">
                <a:solidFill>
                  <a:srgbClr val="000000"/>
                </a:solidFill>
              </a:rPr>
              <a:t>, 1960), </a:t>
            </a:r>
            <a:r>
              <a:rPr lang="en-US" altLang="en-US">
                <a:solidFill>
                  <a:srgbClr val="000000"/>
                </a:solidFill>
              </a:rPr>
              <a:t>Rensis Likert </a:t>
            </a:r>
            <a:r>
              <a:rPr lang="en-US" altLang="en-US" b="0">
                <a:solidFill>
                  <a:srgbClr val="000000"/>
                </a:solidFill>
              </a:rPr>
              <a:t>(</a:t>
            </a:r>
            <a:r>
              <a:rPr lang="en-US" altLang="en-US" b="0" i="1">
                <a:solidFill>
                  <a:srgbClr val="000000"/>
                </a:solidFill>
              </a:rPr>
              <a:t>New Patterns of Management, </a:t>
            </a:r>
            <a:r>
              <a:rPr lang="en-US" altLang="en-US" b="0">
                <a:solidFill>
                  <a:srgbClr val="000000"/>
                </a:solidFill>
              </a:rPr>
              <a:t>1961</a:t>
            </a:r>
            <a:r>
              <a:rPr lang="en-US" altLang="en-US" b="0" i="1">
                <a:solidFill>
                  <a:srgbClr val="000000"/>
                </a:solidFill>
              </a:rPr>
              <a:t>)</a:t>
            </a:r>
            <a:r>
              <a:rPr lang="en-US" altLang="en-US" b="0">
                <a:solidFill>
                  <a:srgbClr val="000000"/>
                </a:solidFill>
              </a:rPr>
              <a:t>, and </a:t>
            </a:r>
            <a:r>
              <a:rPr lang="en-US" altLang="en-US">
                <a:solidFill>
                  <a:srgbClr val="000000"/>
                </a:solidFill>
              </a:rPr>
              <a:t>Chris Argyris </a:t>
            </a:r>
            <a:r>
              <a:rPr lang="en-US" altLang="en-US" b="0">
                <a:solidFill>
                  <a:srgbClr val="000000"/>
                </a:solidFill>
              </a:rPr>
              <a:t>(</a:t>
            </a:r>
            <a:r>
              <a:rPr lang="en-US" altLang="en-US" b="0" i="1">
                <a:solidFill>
                  <a:srgbClr val="000000"/>
                </a:solidFill>
              </a:rPr>
              <a:t>Personality and Organization, </a:t>
            </a:r>
            <a:r>
              <a:rPr lang="en-US" altLang="en-US" b="0">
                <a:solidFill>
                  <a:srgbClr val="000000"/>
                </a:solidFill>
              </a:rPr>
              <a:t>1957)</a:t>
            </a:r>
            <a:endParaRPr lang="tr-TR" altLang="en-US" b="0">
              <a:solidFill>
                <a:srgbClr val="00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287338" y="188913"/>
            <a:ext cx="8821737" cy="1938337"/>
          </a:xfrm>
          <a:prstGeom prst="rect">
            <a:avLst/>
          </a:prstGeom>
          <a:noFill/>
          <a:ln w="9525">
            <a:noFill/>
            <a:miter lim="800000"/>
            <a:headEnd/>
            <a:tailEnd/>
          </a:ln>
        </p:spPr>
        <p:txBody>
          <a:bodyPr>
            <a:spAutoFit/>
          </a:bodyPr>
          <a:lstStyle/>
          <a:p>
            <a:pPr eaLnBrk="1" hangingPunct="1">
              <a:defRPr/>
            </a:pPr>
            <a:r>
              <a:rPr lang="en-GB" sz="4000" i="1"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Human Resources approach:</a:t>
            </a:r>
          </a:p>
          <a:p>
            <a:pPr eaLnBrk="1" hangingPunct="1">
              <a:defRPr/>
            </a:pPr>
            <a:r>
              <a:rPr lang="en-GB" sz="4000" i="1"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Douglas McGregor</a:t>
            </a:r>
          </a:p>
          <a:p>
            <a:pPr eaLnBrk="1" hangingPunct="1">
              <a:defRPr/>
            </a:pPr>
            <a:r>
              <a:rPr lang="en-GB"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rPr>
              <a:t>  </a:t>
            </a:r>
            <a:endParaRPr lang="en-US" sz="4000" dirty="0">
              <a:solidFill>
                <a:srgbClr val="4BACC6">
                  <a:lumMod val="50000"/>
                </a:srgbClr>
              </a:solidFill>
              <a:effectLst>
                <a:outerShdw blurRad="38100" dist="38100" dir="2700000" algn="tl">
                  <a:srgbClr val="000000">
                    <a:alpha val="43137"/>
                  </a:srgbClr>
                </a:outerShdw>
              </a:effectLst>
              <a:latin typeface="Verdana"/>
              <a:ea typeface="ＭＳ Ｐゴシック"/>
              <a:cs typeface="ＭＳ Ｐゴシック"/>
            </a:endParaRPr>
          </a:p>
        </p:txBody>
      </p:sp>
      <p:pic>
        <p:nvPicPr>
          <p:cNvPr id="7270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94513" y="3933825"/>
            <a:ext cx="2482850"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96875" y="1398588"/>
            <a:ext cx="8964613" cy="3443287"/>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035050" lvl="1" indent="-577850" fontAlgn="auto">
              <a:spcAft>
                <a:spcPts val="0"/>
              </a:spcAft>
              <a:buFontTx/>
              <a:buNone/>
              <a:defRPr/>
            </a:pPr>
            <a:r>
              <a:rPr lang="en-US" altLang="en-US" b="0" dirty="0" smtClean="0">
                <a:solidFill>
                  <a:prstClr val="black"/>
                </a:solidFill>
              </a:rPr>
              <a:t>McGregor proposed that managers come in two types:</a:t>
            </a:r>
          </a:p>
          <a:p>
            <a:pPr lvl="1" fontAlgn="auto">
              <a:spcAft>
                <a:spcPts val="0"/>
              </a:spcAft>
              <a:buFont typeface="Wingdings" panose="05000000000000000000" pitchFamily="2" charset="2"/>
              <a:buChar char="ü"/>
              <a:defRPr/>
            </a:pPr>
            <a:r>
              <a:rPr lang="en-US" altLang="en-US" b="0" dirty="0" smtClean="0">
                <a:solidFill>
                  <a:prstClr val="black"/>
                </a:solidFill>
              </a:rPr>
              <a:t> </a:t>
            </a:r>
            <a:r>
              <a:rPr lang="en-US" altLang="en-US" dirty="0">
                <a:solidFill>
                  <a:prstClr val="black"/>
                </a:solidFill>
              </a:rPr>
              <a:t>Theory X</a:t>
            </a:r>
            <a:r>
              <a:rPr lang="en-US" altLang="en-US" b="0" dirty="0">
                <a:solidFill>
                  <a:prstClr val="black"/>
                </a:solidFill>
              </a:rPr>
              <a:t> managers who believe that workers are generally lazy and must be forced to be </a:t>
            </a:r>
            <a:r>
              <a:rPr lang="en-US" altLang="en-US" b="0" dirty="0" smtClean="0">
                <a:solidFill>
                  <a:prstClr val="black"/>
                </a:solidFill>
              </a:rPr>
              <a:t>productive</a:t>
            </a:r>
          </a:p>
          <a:p>
            <a:pPr lvl="1" fontAlgn="auto">
              <a:spcAft>
                <a:spcPts val="0"/>
              </a:spcAft>
              <a:buFont typeface="Wingdings" panose="05000000000000000000" pitchFamily="2" charset="2"/>
              <a:buChar char="ü"/>
              <a:defRPr/>
            </a:pPr>
            <a:r>
              <a:rPr lang="en-US" altLang="en-US" b="0" dirty="0" smtClean="0">
                <a:solidFill>
                  <a:prstClr val="black"/>
                </a:solidFill>
              </a:rPr>
              <a:t>The </a:t>
            </a:r>
            <a:r>
              <a:rPr lang="en-US" altLang="en-US" dirty="0" smtClean="0">
                <a:solidFill>
                  <a:prstClr val="black"/>
                </a:solidFill>
              </a:rPr>
              <a:t>Theory Y</a:t>
            </a:r>
            <a:r>
              <a:rPr lang="en-US" altLang="en-US" b="0" dirty="0" smtClean="0">
                <a:solidFill>
                  <a:prstClr val="black"/>
                </a:solidFill>
              </a:rPr>
              <a:t> manager believes that staff want to better themselves, to develop new skills and gain knowledge. </a:t>
            </a:r>
          </a:p>
          <a:p>
            <a:pPr marL="457200" lvl="1" indent="0" fontAlgn="auto">
              <a:spcAft>
                <a:spcPts val="0"/>
              </a:spcAft>
              <a:buFont typeface="Arial" pitchFamily="34" charset="0"/>
              <a:buNone/>
              <a:defRPr/>
            </a:pPr>
            <a:r>
              <a:rPr lang="en-US" altLang="en-US" b="0" dirty="0" smtClean="0">
                <a:solidFill>
                  <a:prstClr val="black"/>
                </a:solidFill>
              </a:rPr>
              <a:t>This, of course, was the example of the                    ‘one best way’ to lead</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9144000" cy="551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457200" y="115888"/>
            <a:ext cx="8686800" cy="647700"/>
          </a:xfrm>
          <a:prstGeom prst="rect">
            <a:avLst/>
          </a:prstGeom>
          <a:noFill/>
        </p:spPr>
        <p:txBody>
          <a:bodyPr>
            <a:spAutoFit/>
          </a:bodyPr>
          <a:lstStyle/>
          <a:p>
            <a:pPr eaLnBrk="1" hangingPunct="1">
              <a:defRPr/>
            </a:pPr>
            <a:r>
              <a:rPr lang="en-GB" sz="3600" dirty="0">
                <a:solidFill>
                  <a:srgbClr val="4BACC6">
                    <a:lumMod val="50000"/>
                  </a:srgbClr>
                </a:solidFill>
                <a:effectLst>
                  <a:outerShdw blurRad="38100" dist="38100" dir="2700000" algn="tl">
                    <a:srgbClr val="000000">
                      <a:alpha val="43137"/>
                    </a:srgbClr>
                  </a:outerShdw>
                </a:effectLst>
                <a:latin typeface="Myriad Pro"/>
                <a:cs typeface="ＭＳ Ｐゴシック"/>
              </a:rPr>
              <a:t>McGregor’s Theory X Theory Y (1960)</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2"/>
          <p:cNvSpPr>
            <a:spLocks noGrp="1"/>
          </p:cNvSpPr>
          <p:nvPr>
            <p:ph idx="1"/>
          </p:nvPr>
        </p:nvSpPr>
        <p:spPr>
          <a:xfrm>
            <a:off x="-33338" y="1484313"/>
            <a:ext cx="8851901" cy="3719512"/>
          </a:xfrm>
        </p:spPr>
        <p:txBody>
          <a:bodyPr/>
          <a:lstStyle/>
          <a:p>
            <a:pPr lvl="1" eaLnBrk="1" hangingPunct="1">
              <a:buFontTx/>
              <a:buNone/>
            </a:pPr>
            <a:r>
              <a:rPr lang="tr-TR" altLang="en-US" b="1" smtClean="0"/>
              <a:t>Human relations approach</a:t>
            </a:r>
            <a:r>
              <a:rPr lang="en-GB" altLang="en-US" b="1" smtClean="0"/>
              <a:t> </a:t>
            </a:r>
            <a:r>
              <a:rPr lang="en-US" altLang="en-US" smtClean="0"/>
              <a:t>- Improve the worker-manager relationship.  This will lead  to a satisfied worker. A satisfied worker will be a more productive worker.</a:t>
            </a:r>
            <a:endParaRPr lang="tr-TR" altLang="en-US" smtClean="0"/>
          </a:p>
          <a:p>
            <a:pPr lvl="1" eaLnBrk="1" hangingPunct="1">
              <a:buFontTx/>
              <a:buNone/>
            </a:pPr>
            <a:r>
              <a:rPr lang="tr-TR" altLang="en-US" b="1" smtClean="0"/>
              <a:t>Human resources approach</a:t>
            </a:r>
            <a:r>
              <a:rPr lang="en-GB" altLang="en-US" b="1" smtClean="0"/>
              <a:t> </a:t>
            </a:r>
            <a:r>
              <a:rPr lang="en-US" altLang="en-US" smtClean="0"/>
              <a:t>- When managers treat their workers as valuable resources and help them improve their skills and knowledge, this helps the worker perform better. This in turn increases worker job satisfaction.</a:t>
            </a:r>
            <a:endParaRPr lang="en-GB" altLang="en-US" smtClean="0"/>
          </a:p>
        </p:txBody>
      </p:sp>
      <p:sp>
        <p:nvSpPr>
          <p:cNvPr id="75779" name="TextBox 3"/>
          <p:cNvSpPr txBox="1">
            <a:spLocks noChangeArrowheads="1"/>
          </p:cNvSpPr>
          <p:nvPr/>
        </p:nvSpPr>
        <p:spPr bwMode="auto">
          <a:xfrm>
            <a:off x="250825" y="260350"/>
            <a:ext cx="856932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panose="020B0503030403020204" pitchFamily="34" charset="0"/>
              </a:defRPr>
            </a:lvl1pPr>
            <a:lvl2pPr marL="742950" indent="-285750">
              <a:spcBef>
                <a:spcPct val="20000"/>
              </a:spcBef>
              <a:buFont typeface="Arial" panose="020B0604020202020204" pitchFamily="34" charset="0"/>
              <a:buChar char="–"/>
              <a:defRPr sz="2800">
                <a:solidFill>
                  <a:schemeClr val="tx1"/>
                </a:solidFill>
                <a:latin typeface="Myriad Pro" panose="020B0503030403020204" pitchFamily="34" charset="0"/>
              </a:defRPr>
            </a:lvl2pPr>
            <a:lvl3pPr marL="1143000" indent="-228600">
              <a:spcBef>
                <a:spcPct val="20000"/>
              </a:spcBef>
              <a:buFont typeface="Arial" panose="020B0604020202020204" pitchFamily="34" charset="0"/>
              <a:buChar char="•"/>
              <a:defRPr sz="2400">
                <a:solidFill>
                  <a:schemeClr val="tx1"/>
                </a:solidFill>
                <a:latin typeface="Myriad Pro" panose="020B0503030403020204" pitchFamily="34" charset="0"/>
              </a:defRPr>
            </a:lvl3pPr>
            <a:lvl4pPr marL="1600200" indent="-228600">
              <a:spcBef>
                <a:spcPct val="20000"/>
              </a:spcBef>
              <a:buFont typeface="Arial" panose="020B0604020202020204" pitchFamily="34" charset="0"/>
              <a:buChar char="–"/>
              <a:defRPr sz="2000">
                <a:solidFill>
                  <a:schemeClr val="tx1"/>
                </a:solidFill>
                <a:latin typeface="Myriad Pro" panose="020B0503030403020204" pitchFamily="34" charset="0"/>
              </a:defRPr>
            </a:lvl4pPr>
            <a:lvl5pPr marL="2057400" indent="-228600">
              <a:spcBef>
                <a:spcPct val="20000"/>
              </a:spcBef>
              <a:buFont typeface="Arial" panose="020B0604020202020204" pitchFamily="34" charset="0"/>
              <a:buChar char="»"/>
              <a:defRPr sz="2000">
                <a:solidFill>
                  <a:schemeClr val="tx1"/>
                </a:solidFill>
                <a:latin typeface="Myriad Pro" panose="020B0503030403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anose="020B0503030403020204" pitchFamily="34" charset="0"/>
              </a:defRPr>
            </a:lvl9pPr>
          </a:lstStyle>
          <a:p>
            <a:pPr algn="ctr" eaLnBrk="1" hangingPunct="1">
              <a:spcBef>
                <a:spcPct val="0"/>
              </a:spcBef>
              <a:buFontTx/>
              <a:buNone/>
            </a:pPr>
            <a:r>
              <a:rPr lang="en-GB" altLang="en-US">
                <a:solidFill>
                  <a:srgbClr val="215968"/>
                </a:solidFill>
                <a:ea typeface="MS PGothic" panose="020B0600070205080204" pitchFamily="34" charset="-128"/>
              </a:rPr>
              <a:t>Comparison between Human Relations and Human Resources approach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457200" y="285750"/>
            <a:ext cx="8305800" cy="1143000"/>
          </a:xfrm>
          <a:prstGeom prst="rect">
            <a:avLst/>
          </a:prstGeom>
          <a:solidFill>
            <a:srgbClr val="2D2D8A">
              <a:lumMod val="75000"/>
            </a:srgbClr>
          </a:solidFill>
          <a:ln w="9525">
            <a:noFill/>
            <a:miter lim="800000"/>
            <a:headEnd/>
            <a:tailEnd/>
          </a:ln>
        </p:spPr>
        <p:txBody>
          <a:bodyPr anchor="ctr"/>
          <a:lstStyle>
            <a:lvl1pPr algn="ctr" rtl="0" eaLnBrk="0" fontAlgn="base" hangingPunct="0">
              <a:spcBef>
                <a:spcPct val="0"/>
              </a:spcBef>
              <a:spcAft>
                <a:spcPct val="0"/>
              </a:spcAft>
              <a:defRPr sz="3600">
                <a:solidFill>
                  <a:srgbClr val="004C99"/>
                </a:solidFill>
                <a:latin typeface="+mj-lt"/>
                <a:ea typeface="+mj-ea"/>
                <a:cs typeface="+mj-cs"/>
              </a:defRPr>
            </a:lvl1pPr>
            <a:lvl2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2pPr>
            <a:lvl3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3pPr>
            <a:lvl4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4pPr>
            <a:lvl5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5pPr>
            <a:lvl6pPr marL="457200" algn="ctr" rtl="0" fontAlgn="base">
              <a:spcBef>
                <a:spcPct val="0"/>
              </a:spcBef>
              <a:spcAft>
                <a:spcPct val="0"/>
              </a:spcAft>
              <a:defRPr sz="3600">
                <a:solidFill>
                  <a:srgbClr val="004C99"/>
                </a:solidFill>
                <a:latin typeface="Verdana" pitchFamily="34" charset="0"/>
                <a:ea typeface="ＭＳ Ｐゴシック" pitchFamily="1" charset="-128"/>
              </a:defRPr>
            </a:lvl6pPr>
            <a:lvl7pPr marL="914400" algn="ctr" rtl="0" fontAlgn="base">
              <a:spcBef>
                <a:spcPct val="0"/>
              </a:spcBef>
              <a:spcAft>
                <a:spcPct val="0"/>
              </a:spcAft>
              <a:defRPr sz="3600">
                <a:solidFill>
                  <a:srgbClr val="004C99"/>
                </a:solidFill>
                <a:latin typeface="Verdana" pitchFamily="34" charset="0"/>
                <a:ea typeface="ＭＳ Ｐゴシック" pitchFamily="1" charset="-128"/>
              </a:defRPr>
            </a:lvl7pPr>
            <a:lvl8pPr marL="1371600" algn="ctr" rtl="0" fontAlgn="base">
              <a:spcBef>
                <a:spcPct val="0"/>
              </a:spcBef>
              <a:spcAft>
                <a:spcPct val="0"/>
              </a:spcAft>
              <a:defRPr sz="3600">
                <a:solidFill>
                  <a:srgbClr val="004C99"/>
                </a:solidFill>
                <a:latin typeface="Verdana" pitchFamily="34" charset="0"/>
                <a:ea typeface="ＭＳ Ｐゴシック" pitchFamily="1" charset="-128"/>
              </a:defRPr>
            </a:lvl8pPr>
            <a:lvl9pPr marL="1828800" algn="ctr" rtl="0" fontAlgn="base">
              <a:spcBef>
                <a:spcPct val="0"/>
              </a:spcBef>
              <a:spcAft>
                <a:spcPct val="0"/>
              </a:spcAft>
              <a:defRPr sz="3600">
                <a:solidFill>
                  <a:srgbClr val="004C99"/>
                </a:solidFill>
                <a:latin typeface="Verdana" pitchFamily="34" charset="0"/>
                <a:ea typeface="ＭＳ Ｐゴシック" pitchFamily="1" charset="-128"/>
              </a:defRPr>
            </a:lvl9pPr>
          </a:lstStyle>
          <a:p>
            <a:pPr eaLnBrk="1" hangingPunct="1">
              <a:defRPr/>
            </a:pPr>
            <a:r>
              <a:rPr lang="en-GB" kern="0" smtClean="0">
                <a:solidFill>
                  <a:srgbClr val="FFFFFF"/>
                </a:solidFill>
                <a:latin typeface="Verdana"/>
                <a:ea typeface="ＭＳ Ｐゴシック"/>
              </a:rPr>
              <a:t>Ohio State University Research</a:t>
            </a:r>
            <a:endParaRPr lang="en-GB" kern="0" dirty="0" smtClean="0">
              <a:solidFill>
                <a:srgbClr val="FFFFFF"/>
              </a:solidFill>
              <a:latin typeface="Verdana"/>
              <a:ea typeface="ＭＳ Ｐゴシック"/>
            </a:endParaRPr>
          </a:p>
        </p:txBody>
      </p:sp>
      <p:sp>
        <p:nvSpPr>
          <p:cNvPr id="4" name="Content Placeholder 2"/>
          <p:cNvSpPr txBox="1">
            <a:spLocks/>
          </p:cNvSpPr>
          <p:nvPr/>
        </p:nvSpPr>
        <p:spPr bwMode="auto">
          <a:xfrm>
            <a:off x="357188" y="1500188"/>
            <a:ext cx="8501062" cy="3581400"/>
          </a:xfrm>
          <a:prstGeom prst="rect">
            <a:avLst/>
          </a:prstGeom>
          <a:noFill/>
          <a:ln w="9525">
            <a:noFill/>
            <a:miter lim="800000"/>
            <a:headEnd/>
            <a:tailEnd/>
          </a:ln>
        </p:spPr>
        <p:txBody>
          <a:bodyPr/>
          <a:lstStyle>
            <a:lvl1pPr marL="342900" indent="-342900" algn="l" rtl="0" eaLnBrk="0" fontAlgn="base" hangingPunct="0">
              <a:spcBef>
                <a:spcPct val="20000"/>
              </a:spcBef>
              <a:spcAft>
                <a:spcPct val="0"/>
              </a:spcAft>
              <a:buChar char="•"/>
              <a:defRPr sz="3200">
                <a:solidFill>
                  <a:srgbClr val="004C99"/>
                </a:solidFill>
                <a:latin typeface="+mn-lt"/>
                <a:ea typeface="+mn-ea"/>
                <a:cs typeface="+mn-cs"/>
              </a:defRPr>
            </a:lvl1pPr>
            <a:lvl2pPr marL="742950" indent="-285750" algn="l" rtl="0" eaLnBrk="0" fontAlgn="base" hangingPunct="0">
              <a:spcBef>
                <a:spcPct val="20000"/>
              </a:spcBef>
              <a:spcAft>
                <a:spcPct val="0"/>
              </a:spcAft>
              <a:buChar char="–"/>
              <a:defRPr sz="2800">
                <a:solidFill>
                  <a:srgbClr val="004C99"/>
                </a:solidFill>
                <a:latin typeface="+mn-lt"/>
                <a:ea typeface="+mn-ea"/>
              </a:defRPr>
            </a:lvl2pPr>
            <a:lvl3pPr marL="1143000" indent="-228600" algn="l" rtl="0" eaLnBrk="0" fontAlgn="base" hangingPunct="0">
              <a:spcBef>
                <a:spcPct val="20000"/>
              </a:spcBef>
              <a:spcAft>
                <a:spcPct val="0"/>
              </a:spcAft>
              <a:buChar char="•"/>
              <a:defRPr sz="2400">
                <a:solidFill>
                  <a:srgbClr val="004C99"/>
                </a:solidFill>
                <a:latin typeface="+mn-lt"/>
                <a:ea typeface="+mn-ea"/>
              </a:defRPr>
            </a:lvl3pPr>
            <a:lvl4pPr marL="1600200" indent="-228600" algn="l" rtl="0" eaLnBrk="0" fontAlgn="base" hangingPunct="0">
              <a:spcBef>
                <a:spcPct val="20000"/>
              </a:spcBef>
              <a:spcAft>
                <a:spcPct val="0"/>
              </a:spcAft>
              <a:buChar char="–"/>
              <a:defRPr sz="2000">
                <a:solidFill>
                  <a:srgbClr val="004C99"/>
                </a:solidFill>
                <a:latin typeface="+mn-lt"/>
                <a:ea typeface="+mn-ea"/>
              </a:defRPr>
            </a:lvl4pPr>
            <a:lvl5pPr marL="2057400" indent="-228600" algn="l" rtl="0" eaLnBrk="0" fontAlgn="base" hangingPunct="0">
              <a:spcBef>
                <a:spcPct val="20000"/>
              </a:spcBef>
              <a:spcAft>
                <a:spcPct val="0"/>
              </a:spcAft>
              <a:buChar char="»"/>
              <a:defRPr sz="2000">
                <a:solidFill>
                  <a:srgbClr val="004C99"/>
                </a:solidFill>
                <a:latin typeface="+mn-lt"/>
                <a:ea typeface="+mn-ea"/>
              </a:defRPr>
            </a:lvl5pPr>
            <a:lvl6pPr marL="2514600" indent="-228600" algn="l" rtl="0" fontAlgn="base">
              <a:spcBef>
                <a:spcPct val="20000"/>
              </a:spcBef>
              <a:spcAft>
                <a:spcPct val="0"/>
              </a:spcAft>
              <a:buChar char="»"/>
              <a:defRPr sz="2000">
                <a:solidFill>
                  <a:srgbClr val="004C99"/>
                </a:solidFill>
                <a:latin typeface="+mn-lt"/>
                <a:ea typeface="+mn-ea"/>
              </a:defRPr>
            </a:lvl6pPr>
            <a:lvl7pPr marL="2971800" indent="-228600" algn="l" rtl="0" fontAlgn="base">
              <a:spcBef>
                <a:spcPct val="20000"/>
              </a:spcBef>
              <a:spcAft>
                <a:spcPct val="0"/>
              </a:spcAft>
              <a:buChar char="»"/>
              <a:defRPr sz="2000">
                <a:solidFill>
                  <a:srgbClr val="004C99"/>
                </a:solidFill>
                <a:latin typeface="+mn-lt"/>
                <a:ea typeface="+mn-ea"/>
              </a:defRPr>
            </a:lvl7pPr>
            <a:lvl8pPr marL="3429000" indent="-228600" algn="l" rtl="0" fontAlgn="base">
              <a:spcBef>
                <a:spcPct val="20000"/>
              </a:spcBef>
              <a:spcAft>
                <a:spcPct val="0"/>
              </a:spcAft>
              <a:buChar char="»"/>
              <a:defRPr sz="2000">
                <a:solidFill>
                  <a:srgbClr val="004C99"/>
                </a:solidFill>
                <a:latin typeface="+mn-lt"/>
                <a:ea typeface="+mn-ea"/>
              </a:defRPr>
            </a:lvl8pPr>
            <a:lvl9pPr marL="3886200" indent="-228600" algn="l" rtl="0" fontAlgn="base">
              <a:spcBef>
                <a:spcPct val="20000"/>
              </a:spcBef>
              <a:spcAft>
                <a:spcPct val="0"/>
              </a:spcAft>
              <a:buChar char="»"/>
              <a:defRPr sz="2000">
                <a:solidFill>
                  <a:srgbClr val="004C99"/>
                </a:solidFill>
                <a:latin typeface="+mn-lt"/>
                <a:ea typeface="+mn-ea"/>
              </a:defRPr>
            </a:lvl9pPr>
          </a:lstStyle>
          <a:p>
            <a:pPr eaLnBrk="1" hangingPunct="1">
              <a:buFontTx/>
              <a:buNone/>
              <a:defRPr/>
            </a:pPr>
            <a:r>
              <a:rPr lang="en-GB" sz="2400" kern="0" dirty="0" smtClean="0">
                <a:solidFill>
                  <a:srgbClr val="000000"/>
                </a:solidFill>
                <a:latin typeface="Verdana"/>
                <a:ea typeface="ＭＳ Ｐゴシック"/>
              </a:rPr>
              <a:t> </a:t>
            </a:r>
            <a:r>
              <a:rPr lang="en-GB" sz="2400" b="0" kern="0" dirty="0" smtClean="0">
                <a:solidFill>
                  <a:srgbClr val="000000"/>
                </a:solidFill>
                <a:latin typeface="Verdana"/>
                <a:ea typeface="ＭＳ Ｐゴシック"/>
              </a:rPr>
              <a:t>A series of studies at the University indicated that two </a:t>
            </a:r>
            <a:r>
              <a:rPr lang="en-GB" sz="2400" kern="0" dirty="0" smtClean="0">
                <a:solidFill>
                  <a:schemeClr val="accent5">
                    <a:lumMod val="50000"/>
                  </a:schemeClr>
                </a:solidFill>
                <a:effectLst>
                  <a:outerShdw blurRad="38100" dist="38100" dir="2700000" algn="tl">
                    <a:srgbClr val="000000">
                      <a:alpha val="43137"/>
                    </a:srgbClr>
                  </a:outerShdw>
                </a:effectLst>
                <a:latin typeface="Verdana"/>
                <a:ea typeface="ＭＳ Ｐゴシック"/>
              </a:rPr>
              <a:t>behavioural</a:t>
            </a:r>
            <a:r>
              <a:rPr lang="en-GB" sz="2400" b="0" kern="0" dirty="0" smtClean="0">
                <a:solidFill>
                  <a:schemeClr val="accent5">
                    <a:lumMod val="50000"/>
                  </a:schemeClr>
                </a:solidFill>
                <a:effectLst>
                  <a:outerShdw blurRad="38100" dist="38100" dir="2700000" algn="tl">
                    <a:srgbClr val="000000">
                      <a:alpha val="43137"/>
                    </a:srgbClr>
                  </a:outerShdw>
                </a:effectLst>
                <a:latin typeface="Verdana"/>
                <a:ea typeface="ＭＳ Ｐゴシック"/>
              </a:rPr>
              <a:t> </a:t>
            </a:r>
            <a:r>
              <a:rPr lang="en-GB" sz="2400" b="0" kern="0" dirty="0" smtClean="0">
                <a:solidFill>
                  <a:srgbClr val="000000"/>
                </a:solidFill>
                <a:latin typeface="Verdana"/>
                <a:ea typeface="ＭＳ Ｐゴシック"/>
              </a:rPr>
              <a:t>dimensions play a significant role in successful leadership.  Those dimensions are:</a:t>
            </a:r>
          </a:p>
          <a:p>
            <a:pPr eaLnBrk="1" hangingPunct="1">
              <a:buFontTx/>
              <a:buNone/>
              <a:defRPr/>
            </a:pPr>
            <a:r>
              <a:rPr lang="en-GB" sz="2400" kern="0" dirty="0" smtClean="0">
                <a:solidFill>
                  <a:srgbClr val="000000"/>
                </a:solidFill>
                <a:latin typeface="Verdana"/>
                <a:ea typeface="ＭＳ Ｐゴシック"/>
              </a:rPr>
              <a:t>Consideration</a:t>
            </a:r>
            <a:r>
              <a:rPr lang="en-GB" sz="2400" b="0" kern="0" dirty="0" smtClean="0">
                <a:solidFill>
                  <a:srgbClr val="000000"/>
                </a:solidFill>
                <a:latin typeface="Verdana"/>
                <a:ea typeface="ＭＳ Ｐゴシック"/>
              </a:rPr>
              <a:t> – (friendship, mutual trust, respect and warmth)</a:t>
            </a:r>
          </a:p>
          <a:p>
            <a:pPr eaLnBrk="1" hangingPunct="1">
              <a:buFontTx/>
              <a:buNone/>
              <a:defRPr/>
            </a:pPr>
            <a:r>
              <a:rPr lang="en-GB" sz="2400" kern="0" dirty="0" smtClean="0">
                <a:solidFill>
                  <a:srgbClr val="000000"/>
                </a:solidFill>
                <a:latin typeface="Verdana"/>
                <a:ea typeface="ＭＳ Ｐゴシック"/>
              </a:rPr>
              <a:t>Initiating Structure</a:t>
            </a:r>
            <a:r>
              <a:rPr lang="en-GB" sz="2400" b="0" kern="0" dirty="0" smtClean="0">
                <a:solidFill>
                  <a:srgbClr val="000000"/>
                </a:solidFill>
                <a:latin typeface="Verdana"/>
                <a:ea typeface="ＭＳ Ｐゴシック"/>
              </a:rPr>
              <a:t> – (organises and defines relationships or roles, establishes well-defined patterns of organisation, channels of communication, and ways of getting jobs done.)</a:t>
            </a:r>
          </a:p>
          <a:p>
            <a:pPr eaLnBrk="1" hangingPunct="1">
              <a:buFontTx/>
              <a:buNone/>
              <a:defRPr/>
            </a:pPr>
            <a:r>
              <a:rPr lang="en-GB" sz="1400" b="0" kern="0" dirty="0" smtClean="0">
                <a:solidFill>
                  <a:srgbClr val="000000"/>
                </a:solidFill>
                <a:latin typeface="Verdana"/>
                <a:ea typeface="ＭＳ Ｐゴシック"/>
              </a:rPr>
              <a:t>www.stewart-associates.co.uk/leadership-models.aspx</a:t>
            </a:r>
          </a:p>
          <a:p>
            <a:pPr eaLnBrk="1" hangingPunct="1">
              <a:buFontTx/>
              <a:buNone/>
              <a:defRPr/>
            </a:pPr>
            <a:endParaRPr lang="en-GB" sz="2400" b="0" kern="0" dirty="0" smtClean="0">
              <a:solidFill>
                <a:srgbClr val="000000"/>
              </a:solidFill>
              <a:latin typeface="Verdana"/>
              <a:ea typeface="ＭＳ Ｐゴシック"/>
            </a:endParaRPr>
          </a:p>
        </p:txBody>
      </p:sp>
    </p:spTree>
  </p:cSld>
  <p:clrMapOvr>
    <a:masterClrMapping/>
  </p:clrMapOvr>
  <p:transition spd="med">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26" name="Object 2"/>
          <p:cNvGraphicFramePr>
            <a:graphicFrameLocks noChangeAspect="1"/>
          </p:cNvGraphicFramePr>
          <p:nvPr/>
        </p:nvGraphicFramePr>
        <p:xfrm>
          <a:off x="381000" y="214313"/>
          <a:ext cx="5715000" cy="5572125"/>
        </p:xfrm>
        <a:graphic>
          <a:graphicData uri="http://schemas.openxmlformats.org/presentationml/2006/ole">
            <mc:AlternateContent xmlns:mc="http://schemas.openxmlformats.org/markup-compatibility/2006">
              <mc:Choice xmlns:v="urn:schemas-microsoft-com:vml" Requires="v">
                <p:oleObj spid="_x0000_s77831" name="Photo Editor Photo" r:id="rId3" imgW="5114286" imgH="4772691" progId="">
                  <p:embed/>
                </p:oleObj>
              </mc:Choice>
              <mc:Fallback>
                <p:oleObj name="Photo Editor Photo" r:id="rId3" imgW="5114286" imgH="4772691" progId="">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214313"/>
                        <a:ext cx="5715000" cy="557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Rectangle 3"/>
          <p:cNvSpPr txBox="1">
            <a:spLocks noChangeArrowheads="1"/>
          </p:cNvSpPr>
          <p:nvPr/>
        </p:nvSpPr>
        <p:spPr bwMode="auto">
          <a:xfrm>
            <a:off x="6400800" y="685800"/>
            <a:ext cx="2209800" cy="1752600"/>
          </a:xfrm>
          <a:prstGeom prst="rect">
            <a:avLst/>
          </a:prstGeom>
          <a:solidFill>
            <a:srgbClr val="2D2D8A">
              <a:lumMod val="75000"/>
            </a:srgbClr>
          </a:solidFill>
          <a:ln w="9525">
            <a:noFill/>
            <a:miter lim="800000"/>
            <a:headEnd/>
            <a:tailEnd/>
          </a:ln>
        </p:spPr>
        <p:txBody>
          <a:bodyPr anchor="ctr"/>
          <a:lstStyle>
            <a:lvl1pPr algn="ctr" rtl="0" eaLnBrk="0" fontAlgn="base" hangingPunct="0">
              <a:spcBef>
                <a:spcPct val="0"/>
              </a:spcBef>
              <a:spcAft>
                <a:spcPct val="0"/>
              </a:spcAft>
              <a:defRPr sz="3600">
                <a:solidFill>
                  <a:srgbClr val="004C99"/>
                </a:solidFill>
                <a:latin typeface="+mj-lt"/>
                <a:ea typeface="+mj-ea"/>
                <a:cs typeface="+mj-cs"/>
              </a:defRPr>
            </a:lvl1pPr>
            <a:lvl2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2pPr>
            <a:lvl3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3pPr>
            <a:lvl4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4pPr>
            <a:lvl5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5pPr>
            <a:lvl6pPr marL="457200" algn="ctr" rtl="0" fontAlgn="base">
              <a:spcBef>
                <a:spcPct val="0"/>
              </a:spcBef>
              <a:spcAft>
                <a:spcPct val="0"/>
              </a:spcAft>
              <a:defRPr sz="3600">
                <a:solidFill>
                  <a:srgbClr val="004C99"/>
                </a:solidFill>
                <a:latin typeface="Verdana" pitchFamily="34" charset="0"/>
                <a:ea typeface="ＭＳ Ｐゴシック" pitchFamily="1" charset="-128"/>
              </a:defRPr>
            </a:lvl6pPr>
            <a:lvl7pPr marL="914400" algn="ctr" rtl="0" fontAlgn="base">
              <a:spcBef>
                <a:spcPct val="0"/>
              </a:spcBef>
              <a:spcAft>
                <a:spcPct val="0"/>
              </a:spcAft>
              <a:defRPr sz="3600">
                <a:solidFill>
                  <a:srgbClr val="004C99"/>
                </a:solidFill>
                <a:latin typeface="Verdana" pitchFamily="34" charset="0"/>
                <a:ea typeface="ＭＳ Ｐゴシック" pitchFamily="1" charset="-128"/>
              </a:defRPr>
            </a:lvl7pPr>
            <a:lvl8pPr marL="1371600" algn="ctr" rtl="0" fontAlgn="base">
              <a:spcBef>
                <a:spcPct val="0"/>
              </a:spcBef>
              <a:spcAft>
                <a:spcPct val="0"/>
              </a:spcAft>
              <a:defRPr sz="3600">
                <a:solidFill>
                  <a:srgbClr val="004C99"/>
                </a:solidFill>
                <a:latin typeface="Verdana" pitchFamily="34" charset="0"/>
                <a:ea typeface="ＭＳ Ｐゴシック" pitchFamily="1" charset="-128"/>
              </a:defRPr>
            </a:lvl8pPr>
            <a:lvl9pPr marL="1828800" algn="ctr" rtl="0" fontAlgn="base">
              <a:spcBef>
                <a:spcPct val="0"/>
              </a:spcBef>
              <a:spcAft>
                <a:spcPct val="0"/>
              </a:spcAft>
              <a:defRPr sz="3600">
                <a:solidFill>
                  <a:srgbClr val="004C99"/>
                </a:solidFill>
                <a:latin typeface="Verdana" pitchFamily="34" charset="0"/>
                <a:ea typeface="ＭＳ Ｐゴシック" pitchFamily="1" charset="-128"/>
              </a:defRPr>
            </a:lvl9pPr>
          </a:lstStyle>
          <a:p>
            <a:pPr>
              <a:defRPr/>
            </a:pPr>
            <a:r>
              <a:rPr lang="en-US" sz="2400" b="0" kern="0" smtClean="0">
                <a:solidFill>
                  <a:srgbClr val="FFFFFF"/>
                </a:solidFill>
                <a:latin typeface="Verdana"/>
                <a:ea typeface="ＭＳ Ｐゴシック"/>
              </a:rPr>
              <a:t>The Managerial Grid</a:t>
            </a:r>
            <a:br>
              <a:rPr lang="en-US" sz="2400" b="0" kern="0" smtClean="0">
                <a:solidFill>
                  <a:srgbClr val="FFFFFF"/>
                </a:solidFill>
                <a:latin typeface="Verdana"/>
                <a:ea typeface="ＭＳ Ｐゴシック"/>
              </a:rPr>
            </a:br>
            <a:r>
              <a:rPr lang="en-US" sz="1600" b="0" kern="0" smtClean="0">
                <a:solidFill>
                  <a:srgbClr val="FFFFFF"/>
                </a:solidFill>
                <a:latin typeface="Verdana"/>
                <a:ea typeface="ＭＳ Ｐゴシック"/>
              </a:rPr>
              <a:t>(Blake and Mouton</a:t>
            </a:r>
            <a:r>
              <a:rPr lang="en-US" sz="1600" b="0" kern="0" smtClean="0">
                <a:latin typeface="Verdana"/>
                <a:ea typeface="ＭＳ Ｐゴシック"/>
              </a:rPr>
              <a:t>)</a:t>
            </a:r>
            <a:endParaRPr lang="en-US" sz="1600" b="0" kern="0" dirty="0" smtClean="0">
              <a:latin typeface="Verdana"/>
              <a:ea typeface="ＭＳ Ｐゴシック"/>
            </a:endParaRPr>
          </a:p>
        </p:txBody>
      </p:sp>
      <p:pic>
        <p:nvPicPr>
          <p:cNvPr id="77828" name="Picture 4"/>
          <p:cNvPicPr>
            <a:picLocks noChangeAspect="1" noChangeArrowheads="1"/>
          </p:cNvPicPr>
          <p:nvPr/>
        </p:nvPicPr>
        <p:blipFill>
          <a:blip r:embed="rId5">
            <a:extLst>
              <a:ext uri="{28A0092B-C50C-407E-A947-70E740481C1C}">
                <a14:useLocalDpi xmlns:a14="http://schemas.microsoft.com/office/drawing/2010/main" val="0"/>
              </a:ext>
            </a:extLst>
          </a:blip>
          <a:srcRect t="23706"/>
          <a:stretch>
            <a:fillRect/>
          </a:stretch>
        </p:blipFill>
        <p:spPr bwMode="auto">
          <a:xfrm>
            <a:off x="6143625" y="3214688"/>
            <a:ext cx="2667000" cy="204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p:cNvSpPr txBox="1">
            <a:spLocks/>
          </p:cNvSpPr>
          <p:nvPr/>
        </p:nvSpPr>
        <p:spPr bwMode="auto">
          <a:xfrm>
            <a:off x="1371600" y="304800"/>
            <a:ext cx="7126288" cy="1143000"/>
          </a:xfrm>
          <a:prstGeom prst="rect">
            <a:avLst/>
          </a:prstGeom>
          <a:noFill/>
          <a:ln w="9525">
            <a:noFill/>
            <a:miter lim="800000"/>
            <a:headEnd/>
            <a:tailEnd/>
          </a:ln>
        </p:spPr>
        <p:txBody>
          <a:bodyPr anchor="ctr"/>
          <a:lstStyle>
            <a:lvl1pPr algn="ctr" rtl="0" eaLnBrk="0" fontAlgn="base" hangingPunct="0">
              <a:spcBef>
                <a:spcPct val="0"/>
              </a:spcBef>
              <a:spcAft>
                <a:spcPct val="0"/>
              </a:spcAft>
              <a:defRPr sz="3600">
                <a:solidFill>
                  <a:srgbClr val="004C99"/>
                </a:solidFill>
                <a:latin typeface="+mj-lt"/>
                <a:ea typeface="+mj-ea"/>
                <a:cs typeface="+mj-cs"/>
              </a:defRPr>
            </a:lvl1pPr>
            <a:lvl2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2pPr>
            <a:lvl3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3pPr>
            <a:lvl4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4pPr>
            <a:lvl5pPr algn="ctr" rtl="0" eaLnBrk="0" fontAlgn="base" hangingPunct="0">
              <a:spcBef>
                <a:spcPct val="0"/>
              </a:spcBef>
              <a:spcAft>
                <a:spcPct val="0"/>
              </a:spcAft>
              <a:defRPr sz="3600">
                <a:solidFill>
                  <a:srgbClr val="004C99"/>
                </a:solidFill>
                <a:latin typeface="Verdana" pitchFamily="34" charset="0"/>
                <a:ea typeface="ＭＳ Ｐゴシック" pitchFamily="1" charset="-128"/>
              </a:defRPr>
            </a:lvl5pPr>
            <a:lvl6pPr marL="457200" algn="ctr" rtl="0" fontAlgn="base">
              <a:spcBef>
                <a:spcPct val="0"/>
              </a:spcBef>
              <a:spcAft>
                <a:spcPct val="0"/>
              </a:spcAft>
              <a:defRPr sz="3600">
                <a:solidFill>
                  <a:srgbClr val="004C99"/>
                </a:solidFill>
                <a:latin typeface="Verdana" pitchFamily="34" charset="0"/>
                <a:ea typeface="ＭＳ Ｐゴシック" pitchFamily="1" charset="-128"/>
              </a:defRPr>
            </a:lvl6pPr>
            <a:lvl7pPr marL="914400" algn="ctr" rtl="0" fontAlgn="base">
              <a:spcBef>
                <a:spcPct val="0"/>
              </a:spcBef>
              <a:spcAft>
                <a:spcPct val="0"/>
              </a:spcAft>
              <a:defRPr sz="3600">
                <a:solidFill>
                  <a:srgbClr val="004C99"/>
                </a:solidFill>
                <a:latin typeface="Verdana" pitchFamily="34" charset="0"/>
                <a:ea typeface="ＭＳ Ｐゴシック" pitchFamily="1" charset="-128"/>
              </a:defRPr>
            </a:lvl7pPr>
            <a:lvl8pPr marL="1371600" algn="ctr" rtl="0" fontAlgn="base">
              <a:spcBef>
                <a:spcPct val="0"/>
              </a:spcBef>
              <a:spcAft>
                <a:spcPct val="0"/>
              </a:spcAft>
              <a:defRPr sz="3600">
                <a:solidFill>
                  <a:srgbClr val="004C99"/>
                </a:solidFill>
                <a:latin typeface="Verdana" pitchFamily="34" charset="0"/>
                <a:ea typeface="ＭＳ Ｐゴシック" pitchFamily="1" charset="-128"/>
              </a:defRPr>
            </a:lvl8pPr>
            <a:lvl9pPr marL="1828800" algn="ctr" rtl="0" fontAlgn="base">
              <a:spcBef>
                <a:spcPct val="0"/>
              </a:spcBef>
              <a:spcAft>
                <a:spcPct val="0"/>
              </a:spcAft>
              <a:defRPr sz="3600">
                <a:solidFill>
                  <a:srgbClr val="004C99"/>
                </a:solidFill>
                <a:latin typeface="Verdana" pitchFamily="34" charset="0"/>
                <a:ea typeface="ＭＳ Ｐゴシック" pitchFamily="1" charset="-128"/>
              </a:defRPr>
            </a:lvl9pPr>
          </a:lstStyle>
          <a:p>
            <a:pPr>
              <a:defRPr/>
            </a:pPr>
            <a:r>
              <a:rPr lang="en-GB" sz="4400" kern="0" dirty="0" smtClean="0">
                <a:solidFill>
                  <a:srgbClr val="AF195D"/>
                </a:solidFill>
                <a:effectLst>
                  <a:outerShdw blurRad="38100" dist="38100" dir="2700000" algn="tl">
                    <a:srgbClr val="000000">
                      <a:alpha val="43137"/>
                    </a:srgbClr>
                  </a:outerShdw>
                </a:effectLst>
                <a:latin typeface="Verdana"/>
                <a:ea typeface="ＭＳ Ｐゴシック"/>
              </a:rPr>
              <a:t>   Activity	</a:t>
            </a:r>
            <a:r>
              <a:rPr lang="en-GB" sz="4400" b="0" kern="0" dirty="0" smtClean="0">
                <a:solidFill>
                  <a:srgbClr val="AF195D"/>
                </a:solidFill>
                <a:effectLst>
                  <a:outerShdw blurRad="38100" dist="38100" dir="2700000" algn="tl">
                    <a:srgbClr val="000000">
                      <a:alpha val="43137"/>
                    </a:srgbClr>
                  </a:outerShdw>
                </a:effectLst>
                <a:latin typeface="Verdana"/>
                <a:ea typeface="ＭＳ Ｐゴシック"/>
              </a:rPr>
              <a:t>	</a:t>
            </a:r>
          </a:p>
        </p:txBody>
      </p:sp>
      <p:sp>
        <p:nvSpPr>
          <p:cNvPr id="4" name="Content Placeholder 7"/>
          <p:cNvSpPr txBox="1">
            <a:spLocks/>
          </p:cNvSpPr>
          <p:nvPr/>
        </p:nvSpPr>
        <p:spPr bwMode="auto">
          <a:xfrm>
            <a:off x="1000125" y="1827213"/>
            <a:ext cx="7683500" cy="2178050"/>
          </a:xfrm>
          <a:prstGeom prst="rect">
            <a:avLst/>
          </a:prstGeom>
          <a:noFill/>
          <a:ln w="9525">
            <a:noFill/>
            <a:miter lim="800000"/>
            <a:headEnd/>
            <a:tailEnd/>
          </a:ln>
        </p:spPr>
        <p:txBody>
          <a:bodyPr/>
          <a:lstStyle>
            <a:lvl1pPr marL="342900" indent="-342900" algn="l" rtl="0" eaLnBrk="0" fontAlgn="base" hangingPunct="0">
              <a:spcBef>
                <a:spcPct val="20000"/>
              </a:spcBef>
              <a:spcAft>
                <a:spcPct val="0"/>
              </a:spcAft>
              <a:buChar char="•"/>
              <a:defRPr sz="3200">
                <a:solidFill>
                  <a:srgbClr val="004C99"/>
                </a:solidFill>
                <a:latin typeface="+mn-lt"/>
                <a:ea typeface="+mn-ea"/>
                <a:cs typeface="+mn-cs"/>
              </a:defRPr>
            </a:lvl1pPr>
            <a:lvl2pPr marL="742950" indent="-285750" algn="l" rtl="0" eaLnBrk="0" fontAlgn="base" hangingPunct="0">
              <a:spcBef>
                <a:spcPct val="20000"/>
              </a:spcBef>
              <a:spcAft>
                <a:spcPct val="0"/>
              </a:spcAft>
              <a:buChar char="–"/>
              <a:defRPr sz="2800">
                <a:solidFill>
                  <a:srgbClr val="004C99"/>
                </a:solidFill>
                <a:latin typeface="+mn-lt"/>
                <a:ea typeface="+mn-ea"/>
              </a:defRPr>
            </a:lvl2pPr>
            <a:lvl3pPr marL="1143000" indent="-228600" algn="l" rtl="0" eaLnBrk="0" fontAlgn="base" hangingPunct="0">
              <a:spcBef>
                <a:spcPct val="20000"/>
              </a:spcBef>
              <a:spcAft>
                <a:spcPct val="0"/>
              </a:spcAft>
              <a:buChar char="•"/>
              <a:defRPr sz="2400">
                <a:solidFill>
                  <a:srgbClr val="004C99"/>
                </a:solidFill>
                <a:latin typeface="+mn-lt"/>
                <a:ea typeface="+mn-ea"/>
              </a:defRPr>
            </a:lvl3pPr>
            <a:lvl4pPr marL="1600200" indent="-228600" algn="l" rtl="0" eaLnBrk="0" fontAlgn="base" hangingPunct="0">
              <a:spcBef>
                <a:spcPct val="20000"/>
              </a:spcBef>
              <a:spcAft>
                <a:spcPct val="0"/>
              </a:spcAft>
              <a:buChar char="–"/>
              <a:defRPr sz="2000">
                <a:solidFill>
                  <a:srgbClr val="004C99"/>
                </a:solidFill>
                <a:latin typeface="+mn-lt"/>
                <a:ea typeface="+mn-ea"/>
              </a:defRPr>
            </a:lvl4pPr>
            <a:lvl5pPr marL="2057400" indent="-228600" algn="l" rtl="0" eaLnBrk="0" fontAlgn="base" hangingPunct="0">
              <a:spcBef>
                <a:spcPct val="20000"/>
              </a:spcBef>
              <a:spcAft>
                <a:spcPct val="0"/>
              </a:spcAft>
              <a:buChar char="»"/>
              <a:defRPr sz="2000">
                <a:solidFill>
                  <a:srgbClr val="004C99"/>
                </a:solidFill>
                <a:latin typeface="+mn-lt"/>
                <a:ea typeface="+mn-ea"/>
              </a:defRPr>
            </a:lvl5pPr>
            <a:lvl6pPr marL="2514600" indent="-228600" algn="l" rtl="0" fontAlgn="base">
              <a:spcBef>
                <a:spcPct val="20000"/>
              </a:spcBef>
              <a:spcAft>
                <a:spcPct val="0"/>
              </a:spcAft>
              <a:buChar char="»"/>
              <a:defRPr sz="2000">
                <a:solidFill>
                  <a:srgbClr val="004C99"/>
                </a:solidFill>
                <a:latin typeface="+mn-lt"/>
                <a:ea typeface="+mn-ea"/>
              </a:defRPr>
            </a:lvl6pPr>
            <a:lvl7pPr marL="2971800" indent="-228600" algn="l" rtl="0" fontAlgn="base">
              <a:spcBef>
                <a:spcPct val="20000"/>
              </a:spcBef>
              <a:spcAft>
                <a:spcPct val="0"/>
              </a:spcAft>
              <a:buChar char="»"/>
              <a:defRPr sz="2000">
                <a:solidFill>
                  <a:srgbClr val="004C99"/>
                </a:solidFill>
                <a:latin typeface="+mn-lt"/>
                <a:ea typeface="+mn-ea"/>
              </a:defRPr>
            </a:lvl7pPr>
            <a:lvl8pPr marL="3429000" indent="-228600" algn="l" rtl="0" fontAlgn="base">
              <a:spcBef>
                <a:spcPct val="20000"/>
              </a:spcBef>
              <a:spcAft>
                <a:spcPct val="0"/>
              </a:spcAft>
              <a:buChar char="»"/>
              <a:defRPr sz="2000">
                <a:solidFill>
                  <a:srgbClr val="004C99"/>
                </a:solidFill>
                <a:latin typeface="+mn-lt"/>
                <a:ea typeface="+mn-ea"/>
              </a:defRPr>
            </a:lvl8pPr>
            <a:lvl9pPr marL="3886200" indent="-228600" algn="l" rtl="0" fontAlgn="base">
              <a:spcBef>
                <a:spcPct val="20000"/>
              </a:spcBef>
              <a:spcAft>
                <a:spcPct val="0"/>
              </a:spcAft>
              <a:buChar char="»"/>
              <a:defRPr sz="2000">
                <a:solidFill>
                  <a:srgbClr val="004C99"/>
                </a:solidFill>
                <a:latin typeface="+mn-lt"/>
                <a:ea typeface="+mn-ea"/>
              </a:defRPr>
            </a:lvl9pPr>
          </a:lstStyle>
          <a:p>
            <a:pPr algn="ctr">
              <a:buFont typeface="Wingdings" pitchFamily="2" charset="2"/>
              <a:buNone/>
              <a:defRPr/>
            </a:pPr>
            <a:r>
              <a:rPr lang="en-GB" sz="3600" kern="0" smtClean="0">
                <a:latin typeface="Verdana"/>
                <a:ea typeface="ＭＳ Ｐゴシック"/>
              </a:rPr>
              <a:t>Identify your Leadership/Management Style by completing the questionnaire(s)</a:t>
            </a:r>
            <a:endParaRPr lang="en-GB" sz="3600" kern="0" dirty="0" smtClean="0">
              <a:latin typeface="Verdana"/>
              <a:ea typeface="ＭＳ Ｐゴシック"/>
            </a:endParaRPr>
          </a:p>
        </p:txBody>
      </p:sp>
      <p:pic>
        <p:nvPicPr>
          <p:cNvPr id="78852" name="Picture 15" descr="quest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4313" y="3581400"/>
            <a:ext cx="23145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3551</TotalTime>
  <Words>834</Words>
  <Application>Microsoft Office PowerPoint</Application>
  <PresentationFormat>On-screen Show (4:3)</PresentationFormat>
  <Paragraphs>185</Paragraphs>
  <Slides>28</Slides>
  <Notes>2</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28</vt:i4>
      </vt:variant>
    </vt:vector>
  </HeadingPairs>
  <TitlesOfParts>
    <vt:vector size="39" baseType="lpstr">
      <vt:lpstr>MS PGothic</vt:lpstr>
      <vt:lpstr>MS PGothic</vt:lpstr>
      <vt:lpstr>Arial</vt:lpstr>
      <vt:lpstr>Century Gothic</vt:lpstr>
      <vt:lpstr>Myriad Pro</vt:lpstr>
      <vt:lpstr>Times New Roman</vt:lpstr>
      <vt:lpstr>Verdana</vt:lpstr>
      <vt:lpstr>Wingdings</vt:lpstr>
      <vt:lpstr>20140311PresentationUWTSDTemplate</vt:lpstr>
      <vt:lpstr>1_20140311PresentationUWTSDTemplate</vt:lpstr>
      <vt:lpstr>Photo Editor Photo</vt:lpstr>
      <vt:lpstr> Day 1  Leadership in the Third Sector  Lecturers:     Julie Crossman    Steve Darnell</vt:lpstr>
      <vt:lpstr>Learning Outcomes</vt:lpstr>
      <vt:lpstr>PowerPoint Presentation</vt:lpstr>
      <vt:lpstr>PowerPoint Presentation</vt:lpstr>
      <vt:lpstr>PowerPoint Presentation</vt:lpstr>
      <vt:lpstr>PowerPoint Presentation</vt:lpstr>
      <vt:lpstr>Leadership / Management</vt:lpstr>
      <vt:lpstr>PowerPoint Presentation</vt:lpstr>
      <vt:lpstr>PowerPoint Presentation</vt:lpstr>
      <vt:lpstr>PowerPoint Presentation</vt:lpstr>
      <vt:lpstr>PowerPoint Presentation</vt:lpstr>
      <vt:lpstr>PowerPoint Presentation</vt:lpstr>
      <vt:lpstr>Managers manage:</vt:lpstr>
      <vt:lpstr>PowerPoint Presentation</vt:lpstr>
      <vt:lpstr>PowerPoint Presentation</vt:lpstr>
      <vt:lpstr>PowerPoint Presentation</vt:lpstr>
      <vt:lpstr>Timeline of Leadership</vt:lpstr>
      <vt:lpstr>Scientific Management</vt:lpstr>
      <vt:lpstr>Scientific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Stephen Darnell</dc:creator>
  <cp:lastModifiedBy>Julie Crossman</cp:lastModifiedBy>
  <cp:revision>322</cp:revision>
  <cp:lastPrinted>2017-11-20T16:00:40Z</cp:lastPrinted>
  <dcterms:created xsi:type="dcterms:W3CDTF">2002-06-17T19:15:40Z</dcterms:created>
  <dcterms:modified xsi:type="dcterms:W3CDTF">2018-02-02T13:56:34Z</dcterms:modified>
</cp:coreProperties>
</file>