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8" r:id="rId5"/>
  </p:sldMasterIdLst>
  <p:notesMasterIdLst>
    <p:notesMasterId r:id="rId39"/>
  </p:notesMasterIdLst>
  <p:handoutMasterIdLst>
    <p:handoutMasterId r:id="rId40"/>
  </p:handoutMasterIdLst>
  <p:sldIdLst>
    <p:sldId id="256" r:id="rId6"/>
    <p:sldId id="383" r:id="rId7"/>
    <p:sldId id="377" r:id="rId8"/>
    <p:sldId id="258" r:id="rId9"/>
    <p:sldId id="389" r:id="rId10"/>
    <p:sldId id="382" r:id="rId11"/>
    <p:sldId id="270" r:id="rId12"/>
    <p:sldId id="271" r:id="rId13"/>
    <p:sldId id="277" r:id="rId14"/>
    <p:sldId id="332" r:id="rId15"/>
    <p:sldId id="379" r:id="rId16"/>
    <p:sldId id="378" r:id="rId17"/>
    <p:sldId id="381" r:id="rId18"/>
    <p:sldId id="369" r:id="rId19"/>
    <p:sldId id="293" r:id="rId20"/>
    <p:sldId id="337" r:id="rId21"/>
    <p:sldId id="390" r:id="rId22"/>
    <p:sldId id="348" r:id="rId23"/>
    <p:sldId id="342" r:id="rId24"/>
    <p:sldId id="386" r:id="rId25"/>
    <p:sldId id="388" r:id="rId26"/>
    <p:sldId id="393" r:id="rId27"/>
    <p:sldId id="394" r:id="rId28"/>
    <p:sldId id="395" r:id="rId29"/>
    <p:sldId id="396" r:id="rId30"/>
    <p:sldId id="374" r:id="rId31"/>
    <p:sldId id="346" r:id="rId32"/>
    <p:sldId id="365" r:id="rId33"/>
    <p:sldId id="352" r:id="rId34"/>
    <p:sldId id="371" r:id="rId35"/>
    <p:sldId id="349" r:id="rId36"/>
    <p:sldId id="380" r:id="rId37"/>
    <p:sldId id="323"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lliams Awen (OEDOLION)" initials="AW"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91941" autoAdjust="0"/>
  </p:normalViewPr>
  <p:slideViewPr>
    <p:cSldViewPr>
      <p:cViewPr varScale="1">
        <p:scale>
          <a:sx n="67" d="100"/>
          <a:sy n="67" d="100"/>
        </p:scale>
        <p:origin x="144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1" d="100"/>
          <a:sy n="51" d="100"/>
        </p:scale>
        <p:origin x="-3006"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50443" y="1"/>
            <a:ext cx="2945659" cy="496332"/>
          </a:xfrm>
          <a:prstGeom prst="rect">
            <a:avLst/>
          </a:prstGeom>
        </p:spPr>
        <p:txBody>
          <a:bodyPr vert="horz" lIns="93177" tIns="46589" rIns="93177" bIns="46589" rtlCol="0"/>
          <a:lstStyle>
            <a:lvl1pPr algn="r">
              <a:defRPr sz="1200"/>
            </a:lvl1pPr>
          </a:lstStyle>
          <a:p>
            <a:fld id="{FEC704CF-9A47-418C-A6E3-9E5BD0B2FD91}" type="datetimeFigureOut">
              <a:rPr lang="en-GB" smtClean="0"/>
              <a:pPr/>
              <a:t>19/05/2020</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2768852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3177" tIns="46589" rIns="93177" bIns="46589" rtlCol="0"/>
          <a:lstStyle>
            <a:lvl1pPr algn="r">
              <a:defRPr sz="1200"/>
            </a:lvl1pPr>
          </a:lstStyle>
          <a:p>
            <a:fld id="{1520F8AA-C535-4CE6-92A9-59EB6E0DCA2F}" type="datetimeFigureOut">
              <a:rPr lang="en-GB" smtClean="0"/>
              <a:pPr/>
              <a:t>19/05/2020</a:t>
            </a:fld>
            <a:endParaRPr lang="en-GB"/>
          </a:p>
        </p:txBody>
      </p:sp>
      <p:sp>
        <p:nvSpPr>
          <p:cNvPr id="4" name="Slide Image Placeholder 3"/>
          <p:cNvSpPr>
            <a:spLocks noGrp="1" noRot="1" noChangeAspect="1"/>
          </p:cNvSpPr>
          <p:nvPr>
            <p:ph type="sldImg" idx="2"/>
          </p:nvPr>
        </p:nvSpPr>
        <p:spPr>
          <a:xfrm>
            <a:off x="915988" y="742950"/>
            <a:ext cx="4965700" cy="3724275"/>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79768" y="4715154"/>
            <a:ext cx="5438140" cy="4466988"/>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Cyflwyno a gosod y cyd-destun. Gweithgaredd torri’r ias os</a:t>
            </a:r>
            <a:r>
              <a:rPr lang="cy-GB" baseline="0" noProof="0" dirty="0"/>
              <a:t> oes angen – rhywbeth ynghylch eu henwau? </a:t>
            </a:r>
            <a:endParaRPr lang="cy-GB" noProof="0"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Ymarferiad</a:t>
            </a:r>
          </a:p>
          <a:p>
            <a:r>
              <a:rPr lang="cy-GB" noProof="0" dirty="0"/>
              <a:t>Rheolau - gofynnwch i’r grŵp os ydynt yn cytuno/os oes ganddynt unrhyw beth i’w ychwanegu. Trafod disgwyliadau;</a:t>
            </a:r>
            <a:r>
              <a:rPr lang="cy-GB" baseline="0" noProof="0" dirty="0"/>
              <a:t> </a:t>
            </a:r>
            <a:r>
              <a:rPr lang="cy-GB" noProof="0" dirty="0"/>
              <a:t>gweithdai gorfodol</a:t>
            </a:r>
            <a:r>
              <a:rPr lang="cy-GB" baseline="0" noProof="0" dirty="0"/>
              <a:t>, rhoi gwybod i’r hyfforddwr os ydynt yn cael unrhyw broblemau.</a:t>
            </a:r>
            <a:endParaRPr lang="cy-GB" noProof="0" dirty="0"/>
          </a:p>
          <a:p>
            <a:r>
              <a:rPr lang="cy-GB" noProof="0" dirty="0"/>
              <a:t>Yn bersonol, byddaf</a:t>
            </a:r>
            <a:r>
              <a:rPr lang="cy-GB" baseline="0" noProof="0" dirty="0"/>
              <a:t> yn ychwanegu pob sgwrs un ar y tro</a:t>
            </a:r>
            <a:r>
              <a:rPr lang="cy-GB" noProof="0" dirty="0"/>
              <a:t>!</a:t>
            </a:r>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a:t>Gan fod diogelu’n rhan mor fawr o’r portffolio,</a:t>
            </a:r>
            <a:r>
              <a:rPr lang="cy-GB" sz="1200" baseline="0" noProof="0" dirty="0"/>
              <a:t> byddwn yn ymdrin â’r maes hwn ar ddiwrnod 2 cyn i ni fynd ati i ymdrin </a:t>
            </a:r>
            <a:r>
              <a:rPr lang="cy-GB" sz="1200" baseline="0" noProof="0" dirty="0" smtClean="0"/>
              <a:t>tasg 2 (arsylwad) yn </a:t>
            </a:r>
            <a:r>
              <a:rPr lang="cy-GB" sz="1200" baseline="0" noProof="0" dirty="0"/>
              <a:t>fanwl </a:t>
            </a:r>
            <a:r>
              <a:rPr lang="cy-GB" sz="1200" baseline="0" noProof="0" dirty="0" smtClean="0"/>
              <a:t>yn gweithdy 3</a:t>
            </a:r>
            <a:r>
              <a:rPr lang="cy-GB" sz="1200" baseline="0" noProof="0" dirty="0"/>
              <a:t>. </a:t>
            </a:r>
            <a:endParaRPr lang="cy-GB" noProof="0"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Bydd angen edrych i weld os yw’r myfyrwyr wedi cwblhau’r broses gofrestru gyda’r Brifysgol, a deall pwysigrwydd</a:t>
            </a:r>
            <a:r>
              <a:rPr lang="cy-GB" baseline="0" noProof="0" dirty="0" smtClean="0"/>
              <a:t> o wneud hynny. Angen i’r myfyrwyr edrych ar e-byst gan y Brifysgol ynglŷn a chofrestru, </a:t>
            </a:r>
            <a:r>
              <a:rPr lang="cy-GB" noProof="0" dirty="0" smtClean="0"/>
              <a:t>O</a:t>
            </a:r>
            <a:r>
              <a:rPr lang="cy-GB" baseline="0" noProof="0" dirty="0" smtClean="0"/>
              <a:t> </a:t>
            </a:r>
            <a:r>
              <a:rPr lang="cy-GB" baseline="0" noProof="0" dirty="0"/>
              <a:t>ran dyslecsia, nhw sy’n gyfrifol am hysbysu’r brifysgol a’r cyflogwr. Os nad ydynt wedi cael eu hasesu’n flaenorol, byddant angen asesiad </a:t>
            </a:r>
            <a:r>
              <a:rPr lang="cy-GB" baseline="0" noProof="0" dirty="0" err="1"/>
              <a:t>drwy’r</a:t>
            </a:r>
            <a:r>
              <a:rPr lang="cy-GB" baseline="0" noProof="0" dirty="0"/>
              <a:t> brifysgol a hysbysu iechyd galwedigaethol </a:t>
            </a:r>
            <a:r>
              <a:rPr lang="en-GB" baseline="0" dirty="0"/>
              <a:t>(</a:t>
            </a:r>
            <a:r>
              <a:rPr lang="cy-GB" baseline="0" noProof="0" dirty="0"/>
              <a:t>Fel arfer, erbyn y cam hwn byddai’r unigolyn wedi derbyn asesiad a byddai’r cyflogwr yn ymwybodol). Pwysleisiwch mai rhaglen y brifysgol yw hon. Rydym wedi trefnu iddi gael ei chyflwyno’n lleol. </a:t>
            </a:r>
            <a:r>
              <a:rPr lang="en-GB" dirty="0"/>
              <a:t>O ran </a:t>
            </a:r>
            <a:r>
              <a:rPr lang="cy-GB" noProof="0" dirty="0"/>
              <a:t>oriau cyswllt</a:t>
            </a:r>
            <a:r>
              <a:rPr lang="cy-GB" baseline="0" noProof="0" dirty="0"/>
              <a:t> (e.e. goruchwyliaeth, ac ati) – yn lle gofynion ysgrifenedig. </a:t>
            </a:r>
            <a:r>
              <a:rPr lang="cy-GB" baseline="0" noProof="0" dirty="0" smtClean="0"/>
              <a:t>Bydd angen i reolwyr llinell a mentoriaid gadarnhau bod y myfyrwyr yn pasio’r gofynion ymarferol sydd yn gyfystyr a 7000 gair. </a:t>
            </a:r>
            <a:r>
              <a:rPr lang="en-GB" dirty="0" smtClean="0"/>
              <a:t> </a:t>
            </a:r>
            <a:r>
              <a:rPr lang="en-GB" dirty="0" err="1" smtClean="0"/>
              <a:t>Pasio’r</a:t>
            </a:r>
            <a:r>
              <a:rPr lang="en-GB" dirty="0" smtClean="0"/>
              <a:t> </a:t>
            </a:r>
            <a:r>
              <a:rPr lang="en-GB" dirty="0" err="1" smtClean="0"/>
              <a:t>cymwyster</a:t>
            </a:r>
            <a:r>
              <a:rPr lang="en-GB" baseline="0" dirty="0" smtClean="0"/>
              <a:t> o </a:t>
            </a:r>
            <a:r>
              <a:rPr lang="en-GB" baseline="0" dirty="0" err="1" smtClean="0"/>
              <a:t>fewn</a:t>
            </a:r>
            <a:r>
              <a:rPr lang="en-GB" baseline="0" dirty="0" smtClean="0"/>
              <a:t> y </a:t>
            </a:r>
            <a:r>
              <a:rPr lang="en-GB" baseline="0" dirty="0" err="1" smtClean="0"/>
              <a:t>c</a:t>
            </a:r>
            <a:r>
              <a:rPr lang="en-GB" dirty="0" err="1" smtClean="0"/>
              <a:t>yfnod</a:t>
            </a:r>
            <a:r>
              <a:rPr lang="en-GB" baseline="0" dirty="0" smtClean="0"/>
              <a:t> </a:t>
            </a:r>
            <a:r>
              <a:rPr lang="en-GB" baseline="0" dirty="0" smtClean="0"/>
              <a:t>3 </a:t>
            </a:r>
            <a:r>
              <a:rPr lang="en-GB" baseline="0" dirty="0" err="1" smtClean="0"/>
              <a:t>blynedd</a:t>
            </a:r>
            <a:r>
              <a:rPr lang="en-GB" baseline="0" dirty="0" smtClean="0"/>
              <a:t> ac ail </a:t>
            </a:r>
            <a:r>
              <a:rPr lang="en-GB" baseline="0" dirty="0" err="1" smtClean="0"/>
              <a:t>gofrestru</a:t>
            </a:r>
            <a:r>
              <a:rPr lang="en-GB" baseline="0" dirty="0" smtClean="0"/>
              <a:t> a GCC</a:t>
            </a:r>
            <a:endParaRPr lang="en-GB" dirty="0"/>
          </a:p>
          <a:p>
            <a:r>
              <a:rPr lang="en-GB" dirty="0"/>
              <a:t>  </a:t>
            </a: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Atgoffa’r</a:t>
            </a:r>
            <a:r>
              <a:rPr lang="en-GB" dirty="0" smtClean="0"/>
              <a:t> </a:t>
            </a:r>
            <a:r>
              <a:rPr lang="en-GB" dirty="0" err="1" smtClean="0"/>
              <a:t>dysgwyr</a:t>
            </a:r>
            <a:r>
              <a:rPr lang="en-GB" dirty="0" smtClean="0"/>
              <a:t> </a:t>
            </a:r>
            <a:r>
              <a:rPr lang="en-GB" dirty="0" err="1" smtClean="0"/>
              <a:t>lle</a:t>
            </a:r>
            <a:r>
              <a:rPr lang="en-GB" dirty="0" smtClean="0"/>
              <a:t> </a:t>
            </a:r>
            <a:r>
              <a:rPr lang="en-GB" dirty="0" err="1" smtClean="0"/>
              <a:t>gellir</a:t>
            </a:r>
            <a:r>
              <a:rPr lang="en-GB" baseline="0" dirty="0" smtClean="0"/>
              <a:t> </a:t>
            </a:r>
            <a:r>
              <a:rPr lang="en-GB" baseline="0" dirty="0" err="1" smtClean="0"/>
              <a:t>cael</a:t>
            </a:r>
            <a:r>
              <a:rPr lang="en-GB" baseline="0" dirty="0" smtClean="0"/>
              <a:t> </a:t>
            </a:r>
            <a:r>
              <a:rPr lang="en-GB" baseline="0" dirty="0" err="1" smtClean="0"/>
              <a:t>mwy</a:t>
            </a:r>
            <a:r>
              <a:rPr lang="en-GB" baseline="0" dirty="0" smtClean="0"/>
              <a:t> o </a:t>
            </a:r>
            <a:r>
              <a:rPr lang="en-GB" baseline="0" dirty="0" err="1" smtClean="0"/>
              <a:t>wybodaeth</a:t>
            </a:r>
            <a:r>
              <a:rPr lang="en-GB" baseline="0" dirty="0" smtClean="0"/>
              <a:t> am </a:t>
            </a:r>
            <a:r>
              <a:rPr lang="en-GB" baseline="0" dirty="0" err="1" smtClean="0"/>
              <a:t>gyfrinachedd</a:t>
            </a:r>
            <a:r>
              <a:rPr lang="en-GB" baseline="0" dirty="0" smtClean="0"/>
              <a:t> a </a:t>
            </a:r>
            <a:r>
              <a:rPr lang="en-GB" baseline="0" dirty="0" err="1" smtClean="0"/>
              <a:t>llenladrad</a:t>
            </a:r>
            <a:r>
              <a:rPr lang="en-GB" baseline="0" dirty="0" smtClean="0"/>
              <a:t> </a:t>
            </a:r>
            <a:r>
              <a:rPr lang="en-GB" baseline="0" dirty="0" err="1" smtClean="0"/>
              <a:t>a’r</a:t>
            </a:r>
            <a:r>
              <a:rPr lang="en-GB" baseline="0" dirty="0" smtClean="0"/>
              <a:t> </a:t>
            </a:r>
            <a:r>
              <a:rPr lang="en-GB" baseline="0" dirty="0" err="1" smtClean="0"/>
              <a:t>prif</a:t>
            </a:r>
            <a:r>
              <a:rPr lang="en-GB" baseline="0" dirty="0" smtClean="0"/>
              <a:t> </a:t>
            </a:r>
            <a:r>
              <a:rPr lang="en-GB" baseline="0" dirty="0" err="1" smtClean="0"/>
              <a:t>bwyntiau</a:t>
            </a:r>
            <a:r>
              <a:rPr lang="en-GB" baseline="0" dirty="0" smtClean="0"/>
              <a:t> </a:t>
            </a:r>
            <a:r>
              <a:rPr lang="en-GB" baseline="0" dirty="0" err="1" smtClean="0"/>
              <a:t>i</a:t>
            </a:r>
            <a:r>
              <a:rPr lang="en-GB" baseline="0" dirty="0" smtClean="0"/>
              <a:t> gofio a </a:t>
            </a:r>
            <a:r>
              <a:rPr lang="en-GB" baseline="0" dirty="0" err="1" smtClean="0"/>
              <a:t>lle</a:t>
            </a:r>
            <a:r>
              <a:rPr lang="en-GB" baseline="0" dirty="0" smtClean="0"/>
              <a:t> </a:t>
            </a:r>
            <a:r>
              <a:rPr lang="en-GB" baseline="0" dirty="0" err="1" smtClean="0"/>
              <a:t>mae</a:t>
            </a:r>
            <a:r>
              <a:rPr lang="en-GB" baseline="0" dirty="0" smtClean="0"/>
              <a:t> </a:t>
            </a:r>
            <a:r>
              <a:rPr lang="en-GB" baseline="0" dirty="0" err="1" smtClean="0"/>
              <a:t>dysgwyr</a:t>
            </a:r>
            <a:r>
              <a:rPr lang="en-GB" baseline="0" dirty="0" smtClean="0"/>
              <a:t> </a:t>
            </a:r>
            <a:r>
              <a:rPr lang="en-GB" baseline="0" dirty="0" err="1" smtClean="0"/>
              <a:t>yn</a:t>
            </a:r>
            <a:r>
              <a:rPr lang="en-GB" baseline="0" dirty="0" smtClean="0"/>
              <a:t> </a:t>
            </a:r>
            <a:r>
              <a:rPr lang="en-GB" baseline="0" dirty="0" err="1" smtClean="0"/>
              <a:t>colli</a:t>
            </a:r>
            <a:r>
              <a:rPr lang="en-GB" baseline="0" dirty="0" smtClean="0"/>
              <a:t> </a:t>
            </a:r>
            <a:r>
              <a:rPr lang="en-GB" baseline="0" dirty="0" err="1" smtClean="0"/>
              <a:t>marciau</a:t>
            </a:r>
            <a:r>
              <a:rPr lang="en-GB" baseline="0" dirty="0" smtClean="0"/>
              <a:t> </a:t>
            </a:r>
            <a:r>
              <a:rPr lang="en-GB" baseline="0" dirty="0" err="1" smtClean="0"/>
              <a:t>oherwydd</a:t>
            </a:r>
            <a:r>
              <a:rPr lang="en-GB" baseline="0" dirty="0" smtClean="0"/>
              <a:t> tor </a:t>
            </a:r>
            <a:r>
              <a:rPr lang="en-GB" baseline="0" dirty="0" err="1" smtClean="0"/>
              <a:t>cyfrinachedd</a:t>
            </a:r>
            <a:r>
              <a:rPr lang="en-GB" baseline="0" dirty="0" smtClean="0"/>
              <a:t>.</a:t>
            </a:r>
            <a:endParaRPr lang="en-GB" baseline="0" dirty="0" smtClean="0"/>
          </a:p>
          <a:p>
            <a:r>
              <a:rPr lang="en-GB" baseline="0" dirty="0" err="1" smtClean="0"/>
              <a:t>Egluro</a:t>
            </a:r>
            <a:r>
              <a:rPr lang="en-GB" baseline="0" dirty="0" smtClean="0"/>
              <a:t> </a:t>
            </a:r>
            <a:r>
              <a:rPr lang="en-GB" baseline="0" dirty="0" err="1" smtClean="0"/>
              <a:t>cosb</a:t>
            </a:r>
            <a:r>
              <a:rPr lang="en-GB" baseline="0" dirty="0" smtClean="0"/>
              <a:t> </a:t>
            </a:r>
            <a:r>
              <a:rPr lang="en-GB" baseline="0" dirty="0" err="1" smtClean="0"/>
              <a:t>cyfirf</a:t>
            </a:r>
            <a:r>
              <a:rPr lang="en-GB" baseline="0" dirty="0" smtClean="0"/>
              <a:t> </a:t>
            </a:r>
            <a:r>
              <a:rPr lang="en-GB" baseline="0" dirty="0" err="1" smtClean="0"/>
              <a:t>geiriau</a:t>
            </a:r>
            <a:endParaRPr lang="en-GB" baseline="0" dirty="0" smtClean="0"/>
          </a:p>
          <a:p>
            <a:r>
              <a:rPr lang="en-GB" baseline="0" dirty="0" err="1" smtClean="0"/>
              <a:t>Llenledrad</a:t>
            </a:r>
            <a:r>
              <a:rPr lang="en-GB" baseline="0" dirty="0" smtClean="0"/>
              <a:t> </a:t>
            </a:r>
            <a:r>
              <a:rPr lang="en-GB" baseline="0" dirty="0" smtClean="0"/>
              <a:t>a </a:t>
            </a:r>
            <a:r>
              <a:rPr lang="en-GB" baseline="0" dirty="0" err="1" smtClean="0"/>
              <a:t>bydd</a:t>
            </a:r>
            <a:r>
              <a:rPr lang="en-GB" baseline="0" dirty="0" smtClean="0"/>
              <a:t> y portfolio </a:t>
            </a:r>
            <a:r>
              <a:rPr lang="en-GB" baseline="0" dirty="0" err="1" smtClean="0"/>
              <a:t>ei</a:t>
            </a:r>
            <a:r>
              <a:rPr lang="en-GB" baseline="0" dirty="0" smtClean="0"/>
              <a:t> </a:t>
            </a:r>
            <a:r>
              <a:rPr lang="en-GB" baseline="0" dirty="0" err="1" smtClean="0"/>
              <a:t>hun</a:t>
            </a:r>
            <a:r>
              <a:rPr lang="en-GB" baseline="0" dirty="0" smtClean="0"/>
              <a:t> </a:t>
            </a:r>
            <a:r>
              <a:rPr lang="en-GB" baseline="0" dirty="0" err="1" smtClean="0"/>
              <a:t>yn</a:t>
            </a:r>
            <a:r>
              <a:rPr lang="en-GB" baseline="0" dirty="0" smtClean="0"/>
              <a:t> </a:t>
            </a:r>
            <a:r>
              <a:rPr lang="en-GB" baseline="0" dirty="0" err="1" smtClean="0"/>
              <a:t>dod</a:t>
            </a:r>
            <a:r>
              <a:rPr lang="en-GB" baseline="0" dirty="0" smtClean="0"/>
              <a:t> a </a:t>
            </a:r>
            <a:r>
              <a:rPr lang="en-GB" baseline="0" dirty="0" err="1" smtClean="0"/>
              <a:t>sgor</a:t>
            </a:r>
            <a:r>
              <a:rPr lang="en-GB" baseline="0" dirty="0" smtClean="0"/>
              <a:t> </a:t>
            </a:r>
            <a:r>
              <a:rPr lang="en-GB" baseline="0" dirty="0" err="1" smtClean="0"/>
              <a:t>llenladrad</a:t>
            </a:r>
            <a:r>
              <a:rPr lang="en-GB" baseline="0" dirty="0" smtClean="0"/>
              <a:t> (o </a:t>
            </a:r>
            <a:r>
              <a:rPr lang="en-GB" baseline="0" dirty="0" err="1" smtClean="0"/>
              <a:t>gwmpas</a:t>
            </a:r>
            <a:r>
              <a:rPr lang="en-GB" baseline="0" dirty="0" smtClean="0"/>
              <a:t> 45</a:t>
            </a:r>
            <a:r>
              <a:rPr lang="en-GB" baseline="0" dirty="0" smtClean="0"/>
              <a:t>%-55%) </a:t>
            </a:r>
            <a:r>
              <a:rPr lang="en-GB" baseline="0" dirty="0" err="1" smtClean="0"/>
              <a:t>ond</a:t>
            </a:r>
            <a:r>
              <a:rPr lang="en-GB" baseline="0" dirty="0" smtClean="0"/>
              <a:t> </a:t>
            </a:r>
            <a:r>
              <a:rPr lang="en-GB" baseline="0" dirty="0" err="1" smtClean="0"/>
              <a:t>iddynt</a:t>
            </a:r>
            <a:r>
              <a:rPr lang="en-GB" baseline="0" dirty="0" smtClean="0"/>
              <a:t> </a:t>
            </a:r>
            <a:r>
              <a:rPr lang="en-GB" baseline="0" dirty="0" err="1" smtClean="0"/>
              <a:t>beidio</a:t>
            </a:r>
            <a:r>
              <a:rPr lang="en-GB" baseline="0" dirty="0" smtClean="0"/>
              <a:t> a </a:t>
            </a:r>
            <a:r>
              <a:rPr lang="en-GB" baseline="0" dirty="0" err="1" smtClean="0"/>
              <a:t>phanicio</a:t>
            </a:r>
            <a:r>
              <a:rPr lang="en-GB" baseline="0" dirty="0" smtClean="0"/>
              <a:t> am </a:t>
            </a:r>
            <a:r>
              <a:rPr lang="en-GB" baseline="0" dirty="0" err="1" smtClean="0"/>
              <a:t>hyn</a:t>
            </a:r>
            <a:r>
              <a:rPr lang="en-GB" baseline="0" dirty="0" smtClean="0"/>
              <a:t>.</a:t>
            </a:r>
          </a:p>
          <a:p>
            <a:r>
              <a:rPr lang="en-GB" baseline="0" dirty="0" err="1" smtClean="0"/>
              <a:t>Bydd</a:t>
            </a:r>
            <a:r>
              <a:rPr lang="en-GB" baseline="0" dirty="0" smtClean="0"/>
              <a:t> </a:t>
            </a:r>
            <a:r>
              <a:rPr lang="en-GB" baseline="0" dirty="0" err="1" smtClean="0"/>
              <a:t>angen</a:t>
            </a:r>
            <a:r>
              <a:rPr lang="en-GB" baseline="0" dirty="0" smtClean="0"/>
              <a:t> </a:t>
            </a:r>
            <a:r>
              <a:rPr lang="en-GB" baseline="0" dirty="0" err="1" smtClean="0"/>
              <a:t>iddynt</a:t>
            </a:r>
            <a:r>
              <a:rPr lang="en-GB" baseline="0" dirty="0" smtClean="0"/>
              <a:t> </a:t>
            </a:r>
            <a:r>
              <a:rPr lang="en-GB" baseline="0" dirty="0" err="1" smtClean="0"/>
              <a:t>edrych</a:t>
            </a:r>
            <a:r>
              <a:rPr lang="en-GB" baseline="0" dirty="0" smtClean="0"/>
              <a:t> </a:t>
            </a:r>
            <a:r>
              <a:rPr lang="en-GB" baseline="0" dirty="0" err="1" smtClean="0"/>
              <a:t>ar</a:t>
            </a:r>
            <a:r>
              <a:rPr lang="en-GB" baseline="0" dirty="0" smtClean="0"/>
              <a:t> y </a:t>
            </a:r>
            <a:r>
              <a:rPr lang="en-GB" baseline="0" dirty="0" err="1" smtClean="0"/>
              <a:t>meini</a:t>
            </a:r>
            <a:r>
              <a:rPr lang="en-GB" baseline="0" dirty="0" smtClean="0"/>
              <a:t> </a:t>
            </a:r>
            <a:r>
              <a:rPr lang="en-GB" baseline="0" dirty="0" err="1" smtClean="0"/>
              <a:t>prawf</a:t>
            </a:r>
            <a:r>
              <a:rPr lang="en-GB" baseline="0" dirty="0" smtClean="0"/>
              <a:t> </a:t>
            </a:r>
            <a:r>
              <a:rPr lang="en-GB" baseline="0" dirty="0" err="1" smtClean="0"/>
              <a:t>marcio</a:t>
            </a:r>
            <a:endParaRPr lang="en-GB" baseline="0" dirty="0" smtClean="0"/>
          </a:p>
          <a:p>
            <a:r>
              <a:rPr lang="en-GB" baseline="0" dirty="0" err="1" smtClean="0"/>
              <a:t>Manylion</a:t>
            </a:r>
            <a:r>
              <a:rPr lang="en-GB" baseline="0" dirty="0" smtClean="0"/>
              <a:t> </a:t>
            </a:r>
            <a:r>
              <a:rPr lang="en-GB" baseline="0" dirty="0" err="1" smtClean="0"/>
              <a:t>cyfrinachedd</a:t>
            </a:r>
            <a:r>
              <a:rPr lang="en-GB" baseline="0" dirty="0" smtClean="0"/>
              <a:t> a </a:t>
            </a:r>
            <a:r>
              <a:rPr lang="en-GB" baseline="0" dirty="0" err="1" smtClean="0"/>
              <a:t>llenladrad</a:t>
            </a:r>
            <a:r>
              <a:rPr lang="en-GB" baseline="0" dirty="0" smtClean="0"/>
              <a:t> </a:t>
            </a:r>
            <a:r>
              <a:rPr lang="en-GB" baseline="0" dirty="0" err="1" smtClean="0"/>
              <a:t>yn</a:t>
            </a:r>
            <a:r>
              <a:rPr lang="en-GB" baseline="0" dirty="0" smtClean="0"/>
              <a:t> y </a:t>
            </a:r>
            <a:r>
              <a:rPr lang="en-GB" baseline="0" dirty="0" err="1" smtClean="0"/>
              <a:t>llawlyfr</a:t>
            </a:r>
            <a:r>
              <a:rPr lang="en-GB" baseline="0" dirty="0" smtClean="0"/>
              <a:t>.</a:t>
            </a:r>
            <a:endParaRPr lang="cy-GB" dirty="0"/>
          </a:p>
        </p:txBody>
      </p:sp>
    </p:spTree>
    <p:extLst>
      <p:ext uri="{BB962C8B-B14F-4D97-AF65-F5344CB8AC3E}">
        <p14:creationId xmlns:p14="http://schemas.microsoft.com/office/powerpoint/2010/main" val="3871412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b="1" noProof="0" dirty="0"/>
              <a:t>Ymarferiad 1 </a:t>
            </a:r>
          </a:p>
          <a:p>
            <a:r>
              <a:rPr lang="cy-GB" noProof="0" dirty="0"/>
              <a:t>Trafodaeth fel grŵp mawr</a:t>
            </a:r>
            <a:r>
              <a:rPr lang="cy-GB" baseline="0" noProof="0" dirty="0"/>
              <a:t>- </a:t>
            </a:r>
            <a:r>
              <a:rPr lang="cy-GB" noProof="0" dirty="0"/>
              <a:t>Siart fflip– casglu ymatebion</a:t>
            </a:r>
            <a:r>
              <a:rPr lang="cy-GB" baseline="0" noProof="0" dirty="0"/>
              <a:t> gan y </a:t>
            </a:r>
            <a:r>
              <a:rPr lang="cy-GB" baseline="0" noProof="0" dirty="0" smtClean="0"/>
              <a:t>grŵp. Pwyslais o fewn y portffolio ar ysgrifennu’r adfyfyriol a beirniadol. </a:t>
            </a:r>
            <a:endParaRPr lang="cy-GB" noProof="0" dirty="0"/>
          </a:p>
        </p:txBody>
      </p:sp>
      <p:sp>
        <p:nvSpPr>
          <p:cNvPr id="4" name="Slide Number Placeholder 3"/>
          <p:cNvSpPr>
            <a:spLocks noGrp="1"/>
          </p:cNvSpPr>
          <p:nvPr>
            <p:ph type="sldNum" sz="quarter" idx="5"/>
          </p:nvPr>
        </p:nvSpPr>
        <p:spPr/>
        <p:txBody>
          <a:bodyPr/>
          <a:lstStyle/>
          <a:p>
            <a:pPr>
              <a:defRPr/>
            </a:pPr>
            <a:fld id="{555FC3D5-CA20-4E4D-9DB5-36BBBC5FA561}" type="slidenum">
              <a:rPr lang="en-GB" smtClean="0"/>
              <a:pPr>
                <a:defRPr/>
              </a:pPr>
              <a:t>6</a:t>
            </a:fld>
            <a:endParaRPr lang="en-GB"/>
          </a:p>
        </p:txBody>
      </p:sp>
    </p:spTree>
    <p:extLst>
      <p:ext uri="{BB962C8B-B14F-4D97-AF65-F5344CB8AC3E}">
        <p14:creationId xmlns:p14="http://schemas.microsoft.com/office/powerpoint/2010/main" val="3297964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2200511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Trafodaeth</a:t>
            </a:r>
            <a:r>
              <a:rPr lang="cy-GB" baseline="0" noProof="0" dirty="0"/>
              <a:t> ar y canllawiau ymarfer dros y 3 blynedd gyntaf sy’n ceisio cefnogi gweithwyr cymdeithasol newydd i gynyddu gwytnwch, hyder a chymhwyster. </a:t>
            </a:r>
            <a:endParaRPr lang="cy-GB" noProof="0"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b="1" noProof="0" dirty="0"/>
              <a:t>Ymarferiad 2</a:t>
            </a:r>
          </a:p>
          <a:p>
            <a:r>
              <a:rPr lang="cy-GB" baseline="0" noProof="0" dirty="0"/>
              <a:t>Yn gyffredinol, ymarferiad grŵp bychan ond fe allai weithio gyda’r grŵp cyfan, yn ddibynnol ar y niferoedd / lefel ymgysylltiad. </a:t>
            </a:r>
          </a:p>
          <a:p>
            <a:r>
              <a:rPr lang="cy-GB" baseline="0" noProof="0" dirty="0"/>
              <a:t>Amcan: cael y grŵp i ddechrau meddwl am ffyrdd o adfyfyrio ar emosiynau yn y portffolio; efallai ei bod yn syniad defnyddio geiriau a ddefnyddiwyd gan y grŵp i ddisgrifio teimladau. Adborth fel grŵp mawr. </a:t>
            </a:r>
          </a:p>
          <a:p>
            <a:r>
              <a:rPr lang="cy-GB" baseline="0" noProof="0" dirty="0"/>
              <a:t>* Ymarferiad ychwanegol: Efallai eich bod yn dymuno symud ymlaen i dasg sy’n gofyn p’un a allant feddwl am achlysur ble cafodd eu hemosiynau eu heffeithio wrth weithio â rhywun a sut y bu iddynt ymdrin â hyn. Gall hyn fod yn ddefnyddiol fel cefnogaeth gan gyfoedion a’u cael hwy i uniaethu/adfyfyrio ar eu hymarfer ei hunain. </a:t>
            </a:r>
            <a:endParaRPr lang="cy-GB" noProof="0" dirty="0"/>
          </a:p>
        </p:txBody>
      </p:sp>
    </p:spTree>
    <p:extLst>
      <p:ext uri="{BB962C8B-B14F-4D97-AF65-F5344CB8AC3E}">
        <p14:creationId xmlns:p14="http://schemas.microsoft.com/office/powerpoint/2010/main" val="3880207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Crynhoi</a:t>
            </a:r>
            <a:r>
              <a:rPr lang="cy-GB" baseline="0" noProof="0" dirty="0" smtClean="0"/>
              <a:t> </a:t>
            </a:r>
            <a:r>
              <a:rPr lang="cy-GB" baseline="0" noProof="0" dirty="0"/>
              <a:t>yn dilyn yr </a:t>
            </a:r>
            <a:r>
              <a:rPr lang="cy-GB" baseline="0" noProof="0" dirty="0" smtClean="0"/>
              <a:t>ymarferiad. Model </a:t>
            </a:r>
            <a:r>
              <a:rPr lang="cy-GB" baseline="0" noProof="0" dirty="0" err="1" smtClean="0"/>
              <a:t>Salovey</a:t>
            </a:r>
            <a:r>
              <a:rPr lang="cy-GB" baseline="0" noProof="0" dirty="0" smtClean="0"/>
              <a:t> </a:t>
            </a:r>
            <a:r>
              <a:rPr lang="cy-GB" baseline="0" noProof="0" dirty="0" err="1" smtClean="0"/>
              <a:t>and</a:t>
            </a:r>
            <a:r>
              <a:rPr lang="cy-GB" baseline="0" noProof="0" dirty="0" smtClean="0"/>
              <a:t> </a:t>
            </a:r>
            <a:r>
              <a:rPr lang="cy-GB" baseline="0" noProof="0" dirty="0" err="1" smtClean="0"/>
              <a:t>Mayer</a:t>
            </a:r>
            <a:r>
              <a:rPr lang="cy-GB" baseline="0" noProof="0" dirty="0" smtClean="0"/>
              <a:t> (1990) yn adnabod 4 ffactor gwahanol o ‘Ddeallusrwydd Emosiynol’.</a:t>
            </a:r>
          </a:p>
          <a:p>
            <a:r>
              <a:rPr lang="cy-GB" baseline="0" noProof="0" dirty="0" smtClean="0"/>
              <a:t>Edrych sut gall y model yma helpu i adnabod ac i drafod emosiynau yn eu ymarfer (a myfyrio ar ymarfer).</a:t>
            </a:r>
            <a:endParaRPr lang="cy-GB" noProof="0" dirty="0"/>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Cwestiynwch </a:t>
            </a:r>
            <a:r>
              <a:rPr lang="cy-GB" b="0" baseline="0" noProof="0" dirty="0"/>
              <a:t>ba fodelau maent yn eu cofio/defnyddio? </a:t>
            </a:r>
          </a:p>
          <a:p>
            <a:r>
              <a:rPr lang="cy-GB" baseline="0" noProof="0" dirty="0"/>
              <a:t>Bydd hyn yn gymorth o ran gwybod faint o amser i’w dreulio ar y sleidiau nesaf. Cysylltwch hyn </a:t>
            </a:r>
            <a:r>
              <a:rPr lang="cy-GB" baseline="0" noProof="0" dirty="0" err="1"/>
              <a:t>â’u</a:t>
            </a:r>
            <a:r>
              <a:rPr lang="cy-GB" baseline="0" noProof="0" dirty="0"/>
              <a:t> 3 blynedd gyntaf o ymarfer yn datblygu sgiliau adfyfyrio a pham fod hyn mor bwysig mewn ymarfer gwaith cymdeithasol</a:t>
            </a:r>
            <a:r>
              <a:rPr lang="cy-GB" noProof="0" dirty="0"/>
              <a:t>.</a:t>
            </a:r>
          </a:p>
          <a:p>
            <a:r>
              <a:rPr lang="cy-GB" noProof="0" dirty="0"/>
              <a:t>Tynnwch</a:t>
            </a:r>
            <a:r>
              <a:rPr lang="cy-GB" baseline="0" noProof="0" dirty="0"/>
              <a:t> sylw at bwysigrwydd defnyddio’r model yn y portffolio</a:t>
            </a:r>
            <a:r>
              <a:rPr lang="cy-GB" noProof="0" dirty="0"/>
              <a:t>.</a:t>
            </a:r>
          </a:p>
        </p:txBody>
      </p:sp>
    </p:spTree>
    <p:extLst>
      <p:ext uri="{BB962C8B-B14F-4D97-AF65-F5344CB8AC3E}">
        <p14:creationId xmlns:p14="http://schemas.microsoft.com/office/powerpoint/2010/main" val="1752116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err="1"/>
              <a:t>Schon</a:t>
            </a:r>
            <a:r>
              <a:rPr lang="cy-GB" baseline="0" noProof="0" dirty="0"/>
              <a:t> sy’n darparu’r strwythur (y ddamcaniaeth) y mae’r model yn ffitio ynddi. </a:t>
            </a:r>
            <a:r>
              <a:rPr lang="cy-GB" baseline="0" noProof="0" dirty="0" err="1"/>
              <a:t>Schon</a:t>
            </a:r>
            <a:r>
              <a:rPr lang="cy-GB" baseline="0" noProof="0" dirty="0"/>
              <a:t> = </a:t>
            </a:r>
            <a:r>
              <a:rPr lang="cy-GB" i="0" baseline="0" noProof="0" dirty="0"/>
              <a:t>y doesen</a:t>
            </a:r>
            <a:r>
              <a:rPr lang="cy-GB" baseline="0" noProof="0" dirty="0"/>
              <a:t>, model = y jam y tu mewn iddi. </a:t>
            </a:r>
            <a:endParaRPr lang="cy-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Gellir gwibio </a:t>
            </a:r>
            <a:r>
              <a:rPr lang="cy-GB" noProof="0" dirty="0" err="1"/>
              <a:t>heibio’r</a:t>
            </a:r>
            <a:r>
              <a:rPr lang="cy-GB" noProof="0" dirty="0"/>
              <a:t> sleidiau</a:t>
            </a:r>
            <a:r>
              <a:rPr lang="cy-GB" baseline="0" noProof="0" dirty="0"/>
              <a:t> sy’n dilyn yr un hon os ydych </a:t>
            </a:r>
            <a:r>
              <a:rPr lang="cy-GB" baseline="0" noProof="0" dirty="0" err="1"/>
              <a:t>chi’n</a:t>
            </a:r>
            <a:r>
              <a:rPr lang="cy-GB" baseline="0" noProof="0" dirty="0"/>
              <a:t> credu eich bod yn ailadrodd rhywbeth maent yn ei wybod yn barod, gall ddibynnu ar y grŵp, er y gallai fod yn ddefnyddiol eu hatgoffa. Defnyddiol iddynt ei defnyddio ar gyfer yr ymarferiad sy’n dilyn. Cyfeiriwch at y daflen ar ddiwedd y llyfr gwaith sy’n trafod damcaniaethau adfyfyrio mwy cymhleth yn enwedig o ran pŵer a’r hunan. </a:t>
            </a:r>
          </a:p>
          <a:p>
            <a:endParaRPr lang="cy-GB" noProof="0" dirty="0"/>
          </a:p>
        </p:txBody>
      </p:sp>
    </p:spTree>
    <p:extLst>
      <p:ext uri="{BB962C8B-B14F-4D97-AF65-F5344CB8AC3E}">
        <p14:creationId xmlns:p14="http://schemas.microsoft.com/office/powerpoint/2010/main" val="35703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364972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Wedi’i dynnu o addysg.</a:t>
            </a:r>
            <a:r>
              <a:rPr lang="cy-GB" baseline="0" noProof="0" dirty="0"/>
              <a:t> Yn benodol ddefnyddiol mewn gwaith cymdeithasol gan nad ydyw’n fodel sy’n cael ei yrru gan broses. Eglurwch y model – tynnwch sylw at sut y gall fod yn ddefnyddiol wrth ddadansoddi asesu mewn ymarfer</a:t>
            </a:r>
            <a:r>
              <a:rPr lang="cy-GB" noProof="0" dirty="0"/>
              <a:t>. Eglurwch y diffyg</a:t>
            </a:r>
            <a:r>
              <a:rPr lang="cy-GB" baseline="0" noProof="0" dirty="0"/>
              <a:t> ffocws ar bŵer – gall hyn fod yn ddefnyddiol wrth drafod pwysigrwydd adfyfyrio ar bŵer/pŵer anghytbwys, ADP/AOP. </a:t>
            </a:r>
            <a:endParaRPr lang="cy-GB" noProof="0" dirty="0"/>
          </a:p>
        </p:txBody>
      </p:sp>
    </p:spTree>
    <p:extLst>
      <p:ext uri="{BB962C8B-B14F-4D97-AF65-F5344CB8AC3E}">
        <p14:creationId xmlns:p14="http://schemas.microsoft.com/office/powerpoint/2010/main" val="2584333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cy-GB" noProof="0" dirty="0"/>
              <a:t>Nid yw </a:t>
            </a:r>
            <a:r>
              <a:rPr lang="cy-GB" noProof="0" dirty="0" err="1"/>
              <a:t>Kolb</a:t>
            </a:r>
            <a:r>
              <a:rPr lang="cy-GB" noProof="0" dirty="0"/>
              <a:t> yn fodel adfyfyrio penodol – yn hytrach, mae’n fodel</a:t>
            </a:r>
            <a:r>
              <a:rPr lang="cy-GB" baseline="0" noProof="0" dirty="0"/>
              <a:t> o ddysg oedolion ond mae’n tynnu sylw at bwysigrwydd adfyfyrio ar ddysg a datblygu syniadau newydd. Felly, yn aml mae hwn yn cael ei addasu </a:t>
            </a:r>
            <a:r>
              <a:rPr lang="cy-GB" noProof="0" dirty="0"/>
              <a:t>a’i ddefnyddio gan bobl fel model adfyfyrio.</a:t>
            </a:r>
          </a:p>
        </p:txBody>
      </p:sp>
      <p:sp>
        <p:nvSpPr>
          <p:cNvPr id="66564" name="Slide Number Placeholder 3"/>
          <p:cNvSpPr txBox="1">
            <a:spLocks noGrp="1"/>
          </p:cNvSpPr>
          <p:nvPr/>
        </p:nvSpPr>
        <p:spPr bwMode="auto">
          <a:xfrm>
            <a:off x="3850443" y="9428584"/>
            <a:ext cx="2945659" cy="496332"/>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15</a:t>
            </a:fld>
            <a:endParaRPr lang="en-GB" sz="1200" dirty="0">
              <a:sym typeface="Arial" charset="0"/>
            </a:endParaRPr>
          </a:p>
        </p:txBody>
      </p:sp>
    </p:spTree>
    <p:extLst>
      <p:ext uri="{BB962C8B-B14F-4D97-AF65-F5344CB8AC3E}">
        <p14:creationId xmlns:p14="http://schemas.microsoft.com/office/powerpoint/2010/main" val="20640859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2019871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b="0" noProof="0" dirty="0" smtClean="0"/>
              <a:t>Er mwyn iddynt</a:t>
            </a:r>
            <a:r>
              <a:rPr lang="cy-GB" b="0" baseline="0" noProof="0" dirty="0" smtClean="0"/>
              <a:t> ddechrau meddwl yn fwy creadigol.</a:t>
            </a:r>
          </a:p>
          <a:p>
            <a:r>
              <a:rPr lang="cy-GB" b="1" noProof="0" dirty="0" smtClean="0"/>
              <a:t>Ymarferiad 3- Defnyddiwch y cardiau modelau</a:t>
            </a:r>
            <a:r>
              <a:rPr lang="cy-GB" b="1" baseline="0" noProof="0" dirty="0" smtClean="0"/>
              <a:t> adlewyrchol er mwyn eu annog i feddwl am ddefnyddio modelau gwahanol.</a:t>
            </a:r>
            <a:endParaRPr lang="cy-GB" b="1" noProof="0" dirty="0" smtClean="0"/>
          </a:p>
          <a:p>
            <a:r>
              <a:rPr lang="cy-GB" noProof="0" dirty="0" smtClean="0"/>
              <a:t>Dadansoddiad digwyddiad</a:t>
            </a:r>
            <a:r>
              <a:rPr lang="cy-GB" baseline="0" noProof="0" dirty="0" smtClean="0"/>
              <a:t> beirniadol o achos neu ddigwyddiad yr oeddynt ynghlwm ag o gan ddefnyddio model adfyfyriol – nid ydynt yn gyfyngedig i’r rhai ar y PowerPoint os oes ganddynt un arall maent yn ei ffafrio a’i fod yn iawn i’w ddefnyddio. </a:t>
            </a:r>
            <a:r>
              <a:rPr lang="cy-GB" baseline="0" noProof="0" dirty="0" err="1" smtClean="0"/>
              <a:t>Gallant</a:t>
            </a:r>
            <a:r>
              <a:rPr lang="cy-GB" baseline="0" noProof="0" dirty="0" smtClean="0"/>
              <a:t> ddewis un achos rhyngddynt neu weithio mewn parau a llunio cynllun unigol bob un.</a:t>
            </a:r>
            <a:endParaRPr lang="cy-GB" noProof="0" dirty="0" smtClean="0"/>
          </a:p>
          <a:p>
            <a:r>
              <a:rPr lang="cy-GB" noProof="0" dirty="0" smtClean="0"/>
              <a:t>Adborth fel</a:t>
            </a:r>
            <a:r>
              <a:rPr lang="cy-GB" baseline="0" noProof="0" dirty="0" smtClean="0"/>
              <a:t> grŵp mawr. </a:t>
            </a:r>
          </a:p>
          <a:p>
            <a:r>
              <a:rPr lang="cy-GB" baseline="0" noProof="0" dirty="0" smtClean="0"/>
              <a:t>Diwedd y llyfr gwaith yn cynnwys trafodaeth am theorïau adlewyrchol mwy cymhleth sydd yn ymwneud a phŵer a hunan.</a:t>
            </a:r>
          </a:p>
          <a:p>
            <a:r>
              <a:rPr lang="cy-GB" baseline="0" noProof="0" dirty="0" smtClean="0"/>
              <a:t>Annog y dysgwyr i feddwl am syniadau eu hunain o adlewyrchu. Bydd angen iddynt gynnwys model adlewyrchol, wedi ei gyfeirnodi yn tasg 1.  </a:t>
            </a:r>
            <a:endParaRPr lang="cy-GB" noProof="0" dirty="0" smtClean="0"/>
          </a:p>
          <a:p>
            <a:endParaRPr lang="cy-GB" dirty="0"/>
          </a:p>
        </p:txBody>
      </p:sp>
    </p:spTree>
    <p:extLst>
      <p:ext uri="{BB962C8B-B14F-4D97-AF65-F5344CB8AC3E}">
        <p14:creationId xmlns:p14="http://schemas.microsoft.com/office/powerpoint/2010/main" val="130396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Mae’r sleid yn dilyn ymarferiad 3. Defnyddiwch y materion allweddol yn yr aseiniad – ystyriwch rhai</a:t>
            </a:r>
            <a:r>
              <a:rPr lang="cy-GB" baseline="0" noProof="0" dirty="0"/>
              <a:t>n fel “teclyn golygu”. Atgoffwch y grŵp nad yw dweud eich bod yn defnyddio model yn ddigon; mae angen cysylltu hyn i’r model ei hun drwy gydol yr aseiniad, mae angen ei integreiddio drwyddo.  </a:t>
            </a:r>
            <a:endParaRPr lang="cy-GB" noProof="0" dirty="0"/>
          </a:p>
        </p:txBody>
      </p:sp>
    </p:spTree>
    <p:extLst>
      <p:ext uri="{BB962C8B-B14F-4D97-AF65-F5344CB8AC3E}">
        <p14:creationId xmlns:p14="http://schemas.microsoft.com/office/powerpoint/2010/main" val="12524926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cy-GB" sz="2400" noProof="0" dirty="0" smtClean="0"/>
              <a:t>Rhain yn perthnasu i ysgrifennu’n</a:t>
            </a:r>
            <a:r>
              <a:rPr lang="cy-GB" sz="2400" baseline="0" noProof="0" dirty="0" smtClean="0"/>
              <a:t> adlewyrchol beirniadol (</a:t>
            </a:r>
            <a:r>
              <a:rPr lang="cy-GB" sz="2400" baseline="0" noProof="0" dirty="0" err="1" smtClean="0"/>
              <a:t>mode</a:t>
            </a:r>
            <a:r>
              <a:rPr lang="cy-GB" sz="2400" baseline="0" noProof="0" dirty="0" smtClean="0"/>
              <a:t> DEAL sydd hefyd yn cael eu drafod yn hwyrach ymlaen)</a:t>
            </a:r>
          </a:p>
          <a:p>
            <a:pPr>
              <a:spcBef>
                <a:spcPct val="0"/>
              </a:spcBef>
            </a:pPr>
            <a:r>
              <a:rPr lang="cy-GB" sz="2400" noProof="0" dirty="0" smtClean="0"/>
              <a:t>Tra’n </a:t>
            </a:r>
            <a:r>
              <a:rPr lang="cy-GB" sz="2400" noProof="0" dirty="0"/>
              <a:t>ysgrifennu am ddysg oedolion,</a:t>
            </a:r>
            <a:r>
              <a:rPr lang="cy-GB" sz="2400" baseline="0" noProof="0" dirty="0"/>
              <a:t> y bedair nodwedd a adwaenid gan</a:t>
            </a:r>
            <a:r>
              <a:rPr lang="cy-GB" sz="2400" noProof="0" dirty="0"/>
              <a:t> Brookfield o bosib yw’r pwysicaf</a:t>
            </a:r>
            <a:r>
              <a:rPr lang="cy-GB" sz="2400" baseline="0" noProof="0" dirty="0"/>
              <a:t> o ran adfyfyrio ar ymarfer gwaith cymdeithasol – yn enwedig wrth ystyried ardaloedd ymarfer allweddol megis cydweithio</a:t>
            </a:r>
            <a:endParaRPr lang="cy-GB" sz="2400" noProof="0" dirty="0"/>
          </a:p>
        </p:txBody>
      </p:sp>
    </p:spTree>
    <p:extLst>
      <p:ext uri="{BB962C8B-B14F-4D97-AF65-F5344CB8AC3E}">
        <p14:creationId xmlns:p14="http://schemas.microsoft.com/office/powerpoint/2010/main" val="35772175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smtClean="0"/>
              <a:t>Ymarferiad</a:t>
            </a:r>
            <a:r>
              <a:rPr lang="en-GB" b="1" dirty="0" smtClean="0"/>
              <a:t> </a:t>
            </a:r>
            <a:r>
              <a:rPr lang="en-GB" b="1" dirty="0" smtClean="0"/>
              <a:t>4-</a:t>
            </a:r>
            <a:r>
              <a:rPr lang="en-GB" b="1" baseline="0" dirty="0" smtClean="0"/>
              <a:t> </a:t>
            </a:r>
            <a:r>
              <a:rPr lang="en-GB" b="0" baseline="0" dirty="0" err="1" smtClean="0"/>
              <a:t>Defnyddio’r</a:t>
            </a:r>
            <a:r>
              <a:rPr lang="en-GB" b="0" baseline="0" dirty="0" smtClean="0"/>
              <a:t> </a:t>
            </a:r>
            <a:r>
              <a:rPr lang="en-GB" b="0" baseline="0" dirty="0" err="1" smtClean="0"/>
              <a:t>cardiau</a:t>
            </a:r>
            <a:r>
              <a:rPr lang="en-GB" b="0" baseline="0" dirty="0" smtClean="0"/>
              <a:t> post </a:t>
            </a:r>
            <a:r>
              <a:rPr lang="en-GB" b="0" baseline="0" dirty="0" err="1" smtClean="0"/>
              <a:t>cyn</a:t>
            </a:r>
            <a:r>
              <a:rPr lang="en-GB" b="0" baseline="0" dirty="0" smtClean="0"/>
              <a:t> </a:t>
            </a:r>
            <a:r>
              <a:rPr lang="en-GB" b="0" baseline="0" dirty="0" err="1" smtClean="0"/>
              <a:t>symud</a:t>
            </a:r>
            <a:r>
              <a:rPr lang="en-GB" b="0" baseline="0" dirty="0" smtClean="0"/>
              <a:t> </a:t>
            </a:r>
            <a:r>
              <a:rPr lang="en-GB" b="0" baseline="0" dirty="0" err="1" smtClean="0"/>
              <a:t>ymlaen</a:t>
            </a:r>
            <a:r>
              <a:rPr lang="en-GB" b="0" baseline="0" dirty="0" smtClean="0"/>
              <a:t> </a:t>
            </a:r>
            <a:r>
              <a:rPr lang="en-GB" b="0" baseline="0" dirty="0" err="1" smtClean="0"/>
              <a:t>i’r</a:t>
            </a:r>
            <a:r>
              <a:rPr lang="en-GB" b="0" baseline="0" dirty="0" smtClean="0"/>
              <a:t> </a:t>
            </a:r>
            <a:r>
              <a:rPr lang="en-GB" b="0" baseline="0" dirty="0" err="1" smtClean="0"/>
              <a:t>ymarferiad</a:t>
            </a:r>
            <a:r>
              <a:rPr lang="en-GB" b="0" baseline="0" dirty="0" smtClean="0"/>
              <a:t> </a:t>
            </a:r>
            <a:r>
              <a:rPr lang="en-GB" b="0" baseline="0" dirty="0" err="1" smtClean="0"/>
              <a:t>nesaf</a:t>
            </a:r>
            <a:r>
              <a:rPr lang="en-GB" b="0" baseline="0" dirty="0" smtClean="0"/>
              <a:t>, </a:t>
            </a:r>
            <a:r>
              <a:rPr lang="en-GB" b="0" baseline="0" dirty="0" err="1" smtClean="0"/>
              <a:t>Neu</a:t>
            </a:r>
            <a:r>
              <a:rPr lang="en-GB" b="0" baseline="0" dirty="0" smtClean="0"/>
              <a:t> </a:t>
            </a:r>
            <a:r>
              <a:rPr lang="en-GB" b="0" baseline="0" dirty="0" err="1" smtClean="0"/>
              <a:t>eu</a:t>
            </a:r>
            <a:r>
              <a:rPr lang="en-GB" b="0" baseline="0" dirty="0" smtClean="0"/>
              <a:t> </a:t>
            </a:r>
            <a:r>
              <a:rPr lang="en-GB" b="0" baseline="0" dirty="0" err="1" smtClean="0"/>
              <a:t>defnyddio</a:t>
            </a:r>
            <a:r>
              <a:rPr lang="en-GB" b="0" baseline="0" dirty="0" smtClean="0"/>
              <a:t> </a:t>
            </a:r>
            <a:r>
              <a:rPr lang="en-GB" b="0" baseline="0" dirty="0" err="1" smtClean="0"/>
              <a:t>cyn</a:t>
            </a:r>
            <a:r>
              <a:rPr lang="en-GB" b="0" baseline="0" dirty="0" smtClean="0"/>
              <a:t> </a:t>
            </a:r>
            <a:r>
              <a:rPr lang="en-GB" b="0" baseline="0" dirty="0" err="1" smtClean="0"/>
              <a:t>amser</a:t>
            </a:r>
            <a:r>
              <a:rPr lang="en-GB" b="0" baseline="0" dirty="0" smtClean="0"/>
              <a:t> </a:t>
            </a:r>
            <a:r>
              <a:rPr lang="en-GB" b="0" baseline="0" dirty="0" err="1" smtClean="0"/>
              <a:t>cinio</a:t>
            </a:r>
            <a:r>
              <a:rPr lang="en-GB" b="0" baseline="0" dirty="0" smtClean="0"/>
              <a:t> </a:t>
            </a:r>
            <a:r>
              <a:rPr lang="en-GB" b="0" baseline="0" dirty="0" err="1" smtClean="0"/>
              <a:t>i</a:t>
            </a:r>
            <a:r>
              <a:rPr lang="en-GB" b="0" baseline="0" dirty="0" smtClean="0"/>
              <a:t> </a:t>
            </a:r>
            <a:r>
              <a:rPr lang="en-GB" b="0" baseline="0" dirty="0" err="1" smtClean="0"/>
              <a:t>gnesu</a:t>
            </a:r>
            <a:r>
              <a:rPr lang="en-GB" b="0" baseline="0" dirty="0" smtClean="0"/>
              <a:t> </a:t>
            </a:r>
            <a:r>
              <a:rPr lang="en-GB" b="0" baseline="0" dirty="0" err="1" smtClean="0"/>
              <a:t>fyny</a:t>
            </a:r>
            <a:r>
              <a:rPr lang="en-GB" b="0" baseline="0" dirty="0" smtClean="0"/>
              <a:t>.  </a:t>
            </a:r>
            <a:r>
              <a:rPr lang="en-GB" b="0" baseline="0" dirty="0" err="1" smtClean="0"/>
              <a:t>Bydd</a:t>
            </a:r>
            <a:r>
              <a:rPr lang="en-GB" b="0" baseline="0" dirty="0" smtClean="0"/>
              <a:t> </a:t>
            </a:r>
            <a:r>
              <a:rPr lang="en-GB" b="0" baseline="0" dirty="0" err="1" smtClean="0"/>
              <a:t>angen</a:t>
            </a:r>
            <a:r>
              <a:rPr lang="en-GB" b="0" baseline="0" dirty="0" smtClean="0"/>
              <a:t> </a:t>
            </a:r>
            <a:r>
              <a:rPr lang="en-GB" b="0" baseline="0" dirty="0" err="1" smtClean="0"/>
              <a:t>iddynt</a:t>
            </a:r>
            <a:r>
              <a:rPr lang="en-GB" b="0" baseline="0" dirty="0" smtClean="0"/>
              <a:t> </a:t>
            </a:r>
            <a:r>
              <a:rPr lang="en-GB" b="0" baseline="0" dirty="0" err="1" smtClean="0"/>
              <a:t>ddewis</a:t>
            </a:r>
            <a:r>
              <a:rPr lang="en-GB" b="0" baseline="0" dirty="0" smtClean="0"/>
              <a:t> 2 </a:t>
            </a:r>
            <a:r>
              <a:rPr lang="en-GB" b="0" baseline="0" dirty="0" err="1" smtClean="0"/>
              <a:t>gerdyn</a:t>
            </a:r>
            <a:r>
              <a:rPr lang="en-GB" b="0" baseline="0" dirty="0" smtClean="0"/>
              <a:t>, un </a:t>
            </a:r>
            <a:r>
              <a:rPr lang="en-GB" b="0" baseline="0" dirty="0" err="1" smtClean="0"/>
              <a:t>i</a:t>
            </a:r>
            <a:r>
              <a:rPr lang="en-GB" b="0" baseline="0" dirty="0" smtClean="0"/>
              <a:t> </a:t>
            </a:r>
            <a:r>
              <a:rPr lang="en-GB" b="0" baseline="0" dirty="0" err="1" smtClean="0"/>
              <a:t>gynrychioli</a:t>
            </a:r>
            <a:r>
              <a:rPr lang="en-GB" b="0" baseline="0" dirty="0" smtClean="0"/>
              <a:t> </a:t>
            </a:r>
            <a:r>
              <a:rPr lang="en-GB" dirty="0" err="1" smtClean="0"/>
              <a:t>lle</a:t>
            </a:r>
            <a:r>
              <a:rPr lang="en-GB" dirty="0" smtClean="0"/>
              <a:t> </a:t>
            </a:r>
            <a:r>
              <a:rPr lang="en-GB" dirty="0" err="1" smtClean="0"/>
              <a:t>mae</a:t>
            </a:r>
            <a:r>
              <a:rPr lang="en-GB" dirty="0" smtClean="0"/>
              <a:t> </a:t>
            </a:r>
            <a:r>
              <a:rPr lang="en-GB" dirty="0" err="1" smtClean="0"/>
              <a:t>nhw</a:t>
            </a:r>
            <a:r>
              <a:rPr lang="en-GB" dirty="0" smtClean="0"/>
              <a:t> </a:t>
            </a:r>
            <a:r>
              <a:rPr lang="en-GB" dirty="0" err="1" smtClean="0"/>
              <a:t>rwan</a:t>
            </a:r>
            <a:r>
              <a:rPr lang="en-GB" dirty="0" smtClean="0"/>
              <a:t> a </a:t>
            </a:r>
            <a:r>
              <a:rPr lang="en-GB" dirty="0" err="1" smtClean="0"/>
              <a:t>lle</a:t>
            </a:r>
            <a:r>
              <a:rPr lang="en-GB" dirty="0" smtClean="0"/>
              <a:t> </a:t>
            </a:r>
            <a:r>
              <a:rPr lang="en-GB" dirty="0" err="1" smtClean="0"/>
              <a:t>hoffen</a:t>
            </a:r>
            <a:r>
              <a:rPr lang="en-GB" baseline="0" dirty="0" smtClean="0"/>
              <a:t> </a:t>
            </a:r>
            <a:r>
              <a:rPr lang="en-GB" baseline="0" dirty="0" err="1" smtClean="0"/>
              <a:t>nhw</a:t>
            </a:r>
            <a:r>
              <a:rPr lang="en-GB" baseline="0" dirty="0" smtClean="0"/>
              <a:t> </a:t>
            </a:r>
            <a:r>
              <a:rPr lang="en-GB" baseline="0" dirty="0" err="1" smtClean="0"/>
              <a:t>fod</a:t>
            </a:r>
            <a:r>
              <a:rPr lang="en-GB" baseline="0" dirty="0" smtClean="0"/>
              <a:t> </a:t>
            </a:r>
            <a:r>
              <a:rPr lang="en-GB" baseline="0" dirty="0" err="1" smtClean="0"/>
              <a:t>ar</a:t>
            </a:r>
            <a:r>
              <a:rPr lang="en-GB" baseline="0" dirty="0" smtClean="0"/>
              <a:t> </a:t>
            </a:r>
            <a:r>
              <a:rPr lang="en-GB" baseline="0" dirty="0" err="1" smtClean="0"/>
              <a:t>ddiwedd</a:t>
            </a:r>
            <a:r>
              <a:rPr lang="en-GB" baseline="0" dirty="0" smtClean="0"/>
              <a:t> y </a:t>
            </a:r>
            <a:r>
              <a:rPr lang="en-GB" baseline="0" dirty="0" err="1" smtClean="0"/>
              <a:t>rhaglen</a:t>
            </a:r>
            <a:r>
              <a:rPr lang="en-GB" baseline="0" dirty="0" smtClean="0"/>
              <a:t>/ </a:t>
            </a:r>
            <a:r>
              <a:rPr lang="en-GB" baseline="0" dirty="0" err="1" smtClean="0"/>
              <a:t>cyfnod</a:t>
            </a:r>
            <a:r>
              <a:rPr lang="en-GB" baseline="0" dirty="0" smtClean="0"/>
              <a:t> ail </a:t>
            </a:r>
            <a:r>
              <a:rPr lang="en-GB" baseline="0" dirty="0" err="1" smtClean="0"/>
              <a:t>gofrestru</a:t>
            </a:r>
            <a:r>
              <a:rPr lang="en-GB" baseline="0" dirty="0" smtClean="0"/>
              <a:t> (3 </a:t>
            </a:r>
            <a:r>
              <a:rPr lang="en-GB" baseline="0" dirty="0" err="1" smtClean="0"/>
              <a:t>blynedd</a:t>
            </a:r>
            <a:r>
              <a:rPr lang="en-GB" baseline="0" dirty="0" smtClean="0"/>
              <a:t> </a:t>
            </a:r>
            <a:r>
              <a:rPr lang="en-GB" baseline="0" dirty="0" err="1" smtClean="0"/>
              <a:t>ers</a:t>
            </a:r>
            <a:r>
              <a:rPr lang="en-GB" baseline="0" dirty="0" smtClean="0"/>
              <a:t> </a:t>
            </a:r>
            <a:r>
              <a:rPr lang="en-GB" baseline="0" dirty="0" err="1" smtClean="0"/>
              <a:t>cymhwsyo</a:t>
            </a:r>
            <a:r>
              <a:rPr lang="en-GB" baseline="0" dirty="0" smtClean="0"/>
              <a:t>). </a:t>
            </a:r>
            <a:r>
              <a:rPr lang="en-GB" baseline="0" dirty="0" err="1" smtClean="0"/>
              <a:t>Bydd</a:t>
            </a:r>
            <a:r>
              <a:rPr lang="en-GB" baseline="0" dirty="0" smtClean="0"/>
              <a:t> </a:t>
            </a:r>
            <a:r>
              <a:rPr lang="en-GB" baseline="0" dirty="0" err="1" smtClean="0"/>
              <a:t>angen</a:t>
            </a:r>
            <a:r>
              <a:rPr lang="en-GB" baseline="0" dirty="0" smtClean="0"/>
              <a:t> </a:t>
            </a:r>
            <a:r>
              <a:rPr lang="en-GB" baseline="0" dirty="0" err="1" smtClean="0"/>
              <a:t>iddynt</a:t>
            </a:r>
            <a:r>
              <a:rPr lang="en-GB" baseline="0" dirty="0" smtClean="0"/>
              <a:t> </a:t>
            </a:r>
            <a:r>
              <a:rPr lang="en-GB" baseline="0" dirty="0" err="1" smtClean="0"/>
              <a:t>wneud</a:t>
            </a:r>
            <a:r>
              <a:rPr lang="en-GB" baseline="0" dirty="0" smtClean="0"/>
              <a:t> </a:t>
            </a:r>
            <a:r>
              <a:rPr lang="en-GB" baseline="0" dirty="0" err="1" smtClean="0"/>
              <a:t>nodyn</a:t>
            </a:r>
            <a:r>
              <a:rPr lang="en-GB" baseline="0" dirty="0" smtClean="0"/>
              <a:t> </a:t>
            </a:r>
            <a:r>
              <a:rPr lang="en-GB" baseline="0" dirty="0" err="1" smtClean="0"/>
              <a:t>o’r</a:t>
            </a:r>
            <a:r>
              <a:rPr lang="en-GB" baseline="0" dirty="0" smtClean="0"/>
              <a:t> </a:t>
            </a:r>
            <a:r>
              <a:rPr lang="en-GB" baseline="0" dirty="0" err="1" smtClean="0"/>
              <a:t>rhai</a:t>
            </a:r>
            <a:r>
              <a:rPr lang="en-GB" baseline="0" dirty="0" smtClean="0"/>
              <a:t> y </a:t>
            </a:r>
            <a:r>
              <a:rPr lang="en-GB" baseline="0" dirty="0" err="1" smtClean="0"/>
              <a:t>bu</a:t>
            </a:r>
            <a:r>
              <a:rPr lang="en-GB" baseline="0" dirty="0" smtClean="0"/>
              <a:t> </a:t>
            </a:r>
            <a:r>
              <a:rPr lang="en-GB" baseline="0" dirty="0" err="1" smtClean="0"/>
              <a:t>iddynt</a:t>
            </a:r>
            <a:r>
              <a:rPr lang="en-GB" baseline="0" dirty="0" smtClean="0"/>
              <a:t> </a:t>
            </a:r>
            <a:r>
              <a:rPr lang="en-GB" baseline="0" dirty="0" err="1" smtClean="0"/>
              <a:t>ddewis</a:t>
            </a:r>
            <a:r>
              <a:rPr lang="en-GB" baseline="0" dirty="0" smtClean="0"/>
              <a:t> ac </a:t>
            </a:r>
            <a:r>
              <a:rPr lang="en-GB" baseline="0" dirty="0" err="1" smtClean="0"/>
              <a:t>egluro</a:t>
            </a:r>
            <a:r>
              <a:rPr lang="en-GB" baseline="0" dirty="0" smtClean="0"/>
              <a:t> </a:t>
            </a:r>
            <a:r>
              <a:rPr lang="en-GB" baseline="0" dirty="0" err="1" smtClean="0"/>
              <a:t>paham</a:t>
            </a:r>
            <a:r>
              <a:rPr lang="en-GB" baseline="0" dirty="0" smtClean="0"/>
              <a:t>.</a:t>
            </a:r>
            <a:endParaRPr lang="en-GB" baseline="0" dirty="0" smtClean="0"/>
          </a:p>
        </p:txBody>
      </p:sp>
    </p:spTree>
    <p:extLst>
      <p:ext uri="{BB962C8B-B14F-4D97-AF65-F5344CB8AC3E}">
        <p14:creationId xmlns:p14="http://schemas.microsoft.com/office/powerpoint/2010/main" val="2917020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Adran</a:t>
            </a:r>
            <a:r>
              <a:rPr lang="en-GB" dirty="0"/>
              <a:t> 1- </a:t>
            </a:r>
            <a:r>
              <a:rPr lang="en-GB" dirty="0" err="1"/>
              <a:t>rhestr</a:t>
            </a:r>
            <a:r>
              <a:rPr lang="en-GB" dirty="0"/>
              <a:t> </a:t>
            </a:r>
            <a:r>
              <a:rPr lang="en-GB" dirty="0" err="1"/>
              <a:t>cynnyws</a:t>
            </a:r>
            <a:r>
              <a:rPr lang="en-GB" dirty="0"/>
              <a:t> (</a:t>
            </a:r>
            <a:r>
              <a:rPr lang="en-GB" dirty="0" err="1"/>
              <a:t>tud</a:t>
            </a:r>
            <a:r>
              <a:rPr lang="en-GB" dirty="0"/>
              <a:t> 4)</a:t>
            </a:r>
          </a:p>
          <a:p>
            <a:r>
              <a:rPr lang="en-GB" dirty="0" err="1"/>
              <a:t>Adran</a:t>
            </a:r>
            <a:r>
              <a:rPr lang="en-GB" dirty="0"/>
              <a:t> 2 (</a:t>
            </a:r>
            <a:r>
              <a:rPr lang="en-GB" dirty="0" err="1"/>
              <a:t>tud</a:t>
            </a:r>
            <a:r>
              <a:rPr lang="en-GB" baseline="0" dirty="0"/>
              <a:t> 5)</a:t>
            </a:r>
            <a:endParaRPr lang="en-GB" dirty="0"/>
          </a:p>
        </p:txBody>
      </p:sp>
    </p:spTree>
    <p:extLst>
      <p:ext uri="{BB962C8B-B14F-4D97-AF65-F5344CB8AC3E}">
        <p14:creationId xmlns:p14="http://schemas.microsoft.com/office/powerpoint/2010/main" val="42405847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Myfyrio’n</a:t>
            </a:r>
            <a:r>
              <a:rPr lang="en-GB" dirty="0" smtClean="0"/>
              <a:t> </a:t>
            </a:r>
            <a:r>
              <a:rPr lang="en-GB" dirty="0" err="1" smtClean="0"/>
              <a:t>feirniadol</a:t>
            </a:r>
            <a:r>
              <a:rPr lang="en-GB" dirty="0" smtClean="0"/>
              <a:t> </a:t>
            </a:r>
            <a:r>
              <a:rPr lang="en-GB" dirty="0" err="1" smtClean="0"/>
              <a:t>yn</a:t>
            </a:r>
            <a:r>
              <a:rPr lang="en-GB" dirty="0" smtClean="0"/>
              <a:t> </a:t>
            </a:r>
            <a:r>
              <a:rPr lang="en-GB" dirty="0" err="1" smtClean="0"/>
              <a:t>allweddol</a:t>
            </a:r>
            <a:r>
              <a:rPr lang="en-GB" dirty="0" smtClean="0"/>
              <a:t> ac </a:t>
            </a:r>
            <a:r>
              <a:rPr lang="en-GB" dirty="0" err="1" smtClean="0"/>
              <a:t>yn</a:t>
            </a:r>
            <a:r>
              <a:rPr lang="en-GB" dirty="0" smtClean="0"/>
              <a:t> </a:t>
            </a:r>
            <a:r>
              <a:rPr lang="en-GB" dirty="0" err="1" smtClean="0"/>
              <a:t>ganolog</a:t>
            </a:r>
            <a:r>
              <a:rPr lang="en-GB" dirty="0" smtClean="0"/>
              <a:t> </a:t>
            </a:r>
            <a:r>
              <a:rPr lang="en-GB" dirty="0" err="1" smtClean="0"/>
              <a:t>i’r</a:t>
            </a:r>
            <a:r>
              <a:rPr lang="en-GB" dirty="0" smtClean="0"/>
              <a:t> </a:t>
            </a:r>
            <a:r>
              <a:rPr lang="en-GB" dirty="0" err="1" smtClean="0"/>
              <a:t>dasg</a:t>
            </a:r>
            <a:r>
              <a:rPr lang="en-GB" dirty="0" smtClean="0"/>
              <a:t> </a:t>
            </a:r>
            <a:r>
              <a:rPr lang="en-GB" dirty="0" err="1" smtClean="0"/>
              <a:t>yma</a:t>
            </a:r>
            <a:r>
              <a:rPr lang="en-GB" baseline="0" dirty="0" smtClean="0"/>
              <a:t> ac </a:t>
            </a:r>
            <a:r>
              <a:rPr lang="en-GB" baseline="0" dirty="0" err="1" smtClean="0"/>
              <a:t>yn</a:t>
            </a:r>
            <a:r>
              <a:rPr lang="en-GB" baseline="0" dirty="0" smtClean="0"/>
              <a:t> </a:t>
            </a:r>
            <a:r>
              <a:rPr lang="en-GB" baseline="0" dirty="0" err="1" smtClean="0"/>
              <a:t>elfen</a:t>
            </a:r>
            <a:r>
              <a:rPr lang="en-GB" baseline="0" dirty="0" smtClean="0"/>
              <a:t> </a:t>
            </a:r>
            <a:r>
              <a:rPr lang="en-GB" baseline="0" dirty="0" err="1" smtClean="0"/>
              <a:t>allweddol</a:t>
            </a:r>
            <a:r>
              <a:rPr lang="en-GB" baseline="0" dirty="0" smtClean="0"/>
              <a:t> </a:t>
            </a:r>
            <a:r>
              <a:rPr lang="en-GB" baseline="0" dirty="0" err="1" smtClean="0"/>
              <a:t>drwy’r</a:t>
            </a:r>
            <a:r>
              <a:rPr lang="en-GB" baseline="0" dirty="0" smtClean="0"/>
              <a:t> portfolio.</a:t>
            </a:r>
          </a:p>
          <a:p>
            <a:r>
              <a:rPr lang="en-GB" baseline="0" dirty="0" err="1" smtClean="0"/>
              <a:t>Tasg</a:t>
            </a:r>
            <a:r>
              <a:rPr lang="en-GB" baseline="0" dirty="0" smtClean="0"/>
              <a:t> 4 </a:t>
            </a:r>
            <a:r>
              <a:rPr lang="en-GB" baseline="0" dirty="0" err="1" smtClean="0"/>
              <a:t>cwestwin</a:t>
            </a:r>
            <a:r>
              <a:rPr lang="en-GB" baseline="0" dirty="0" smtClean="0"/>
              <a:t> 1 </a:t>
            </a:r>
            <a:r>
              <a:rPr lang="en-GB" baseline="0" dirty="0" err="1" smtClean="0"/>
              <a:t>yw’r</a:t>
            </a:r>
            <a:r>
              <a:rPr lang="en-GB" baseline="0" dirty="0" smtClean="0"/>
              <a:t> </a:t>
            </a:r>
            <a:r>
              <a:rPr lang="en-GB" baseline="0" dirty="0" err="1" smtClean="0"/>
              <a:t>unig</a:t>
            </a:r>
            <a:r>
              <a:rPr lang="en-GB" baseline="0" dirty="0" smtClean="0"/>
              <a:t> ran </a:t>
            </a:r>
            <a:r>
              <a:rPr lang="en-GB" baseline="0" dirty="0" err="1" smtClean="0"/>
              <a:t>yn</a:t>
            </a:r>
            <a:r>
              <a:rPr lang="en-GB" baseline="0" dirty="0" smtClean="0"/>
              <a:t> y portfolio </a:t>
            </a:r>
            <a:r>
              <a:rPr lang="en-GB" baseline="0" dirty="0" err="1" smtClean="0"/>
              <a:t>sydd</a:t>
            </a:r>
            <a:r>
              <a:rPr lang="en-GB" baseline="0" dirty="0" smtClean="0"/>
              <a:t> </a:t>
            </a:r>
            <a:r>
              <a:rPr lang="en-GB" baseline="0" dirty="0" err="1" smtClean="0"/>
              <a:t>ddim</a:t>
            </a:r>
            <a:r>
              <a:rPr lang="en-GB" baseline="0" dirty="0" smtClean="0"/>
              <a:t> </a:t>
            </a:r>
            <a:r>
              <a:rPr lang="en-GB" baseline="0" dirty="0" err="1" smtClean="0"/>
              <a:t>yn</a:t>
            </a:r>
            <a:r>
              <a:rPr lang="en-GB" baseline="0" dirty="0" smtClean="0"/>
              <a:t> </a:t>
            </a:r>
            <a:r>
              <a:rPr lang="en-GB" baseline="0" dirty="0" err="1" smtClean="0"/>
              <a:t>gofyn</a:t>
            </a:r>
            <a:r>
              <a:rPr lang="en-GB" baseline="0" dirty="0" smtClean="0"/>
              <a:t> am </a:t>
            </a:r>
            <a:r>
              <a:rPr lang="en-GB" baseline="0" dirty="0" err="1" smtClean="0"/>
              <a:t>unrhyw</a:t>
            </a:r>
            <a:r>
              <a:rPr lang="en-GB" baseline="0" dirty="0" smtClean="0"/>
              <a:t> </a:t>
            </a:r>
            <a:r>
              <a:rPr lang="en-GB" baseline="0" dirty="0" err="1" smtClean="0"/>
              <a:t>adlewyrchu</a:t>
            </a:r>
            <a:r>
              <a:rPr lang="en-GB" baseline="0" dirty="0" smtClean="0"/>
              <a:t>,</a:t>
            </a:r>
            <a:endParaRPr lang="cy-GB" dirty="0"/>
          </a:p>
        </p:txBody>
      </p:sp>
    </p:spTree>
    <p:extLst>
      <p:ext uri="{BB962C8B-B14F-4D97-AF65-F5344CB8AC3E}">
        <p14:creationId xmlns:p14="http://schemas.microsoft.com/office/powerpoint/2010/main" val="23895431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b="1" dirty="0" smtClean="0"/>
              <a:t>Ymarferiad 5. </a:t>
            </a:r>
            <a:r>
              <a:rPr lang="cy-GB" b="0" dirty="0" smtClean="0"/>
              <a:t>Hyn yn dilyn o’r ymarfer yn ystod y sesiwn anwytho. Gellir fodd bynnag defnyddio y cardiau</a:t>
            </a:r>
            <a:r>
              <a:rPr lang="cy-GB" b="0" baseline="0" dirty="0" smtClean="0"/>
              <a:t> adlewyrchol ar gyfer ymarferiad 5 a 6.</a:t>
            </a:r>
          </a:p>
          <a:p>
            <a:r>
              <a:rPr lang="cy-GB" b="0" baseline="0" dirty="0" smtClean="0"/>
              <a:t>Tuedd gan ddysgwyr i ysgrifennu llawer am eu datblygiad proffesiynol blaenorol a ddim edrych yn ddigonol ar anghenion dysgu i’r dyfodol a felly awgrymu y gellir cynnwys hyn yn y rhagarweiniad i’r dasg cyn symud ymlaen i edrych ar y 3 angen dysgu. </a:t>
            </a:r>
          </a:p>
          <a:p>
            <a:r>
              <a:rPr lang="cy-GB" b="0" baseline="0" dirty="0" smtClean="0"/>
              <a:t>Gelli gwneud ymarferiad 5 a 6 gyda’i gilydd yn dibynnu ar amser ayb. Bydd angen dangos y sleid nesaf os am wneud y 2 gyda’i gilydd.</a:t>
            </a:r>
          </a:p>
          <a:p>
            <a:endParaRPr lang="cy-GB" b="0" dirty="0"/>
          </a:p>
        </p:txBody>
      </p:sp>
    </p:spTree>
    <p:extLst>
      <p:ext uri="{BB962C8B-B14F-4D97-AF65-F5344CB8AC3E}">
        <p14:creationId xmlns:p14="http://schemas.microsoft.com/office/powerpoint/2010/main" val="5712205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smtClean="0"/>
              <a:t>Ymarferiad</a:t>
            </a:r>
            <a:r>
              <a:rPr lang="en-GB" b="1" dirty="0" smtClean="0"/>
              <a:t> 6</a:t>
            </a:r>
          </a:p>
          <a:p>
            <a:r>
              <a:rPr lang="en-GB" dirty="0" err="1" smtClean="0"/>
              <a:t>Adnabod</a:t>
            </a:r>
            <a:r>
              <a:rPr lang="en-GB" dirty="0" smtClean="0"/>
              <a:t> </a:t>
            </a:r>
            <a:r>
              <a:rPr lang="en-GB" dirty="0" smtClean="0"/>
              <a:t>nod</a:t>
            </a:r>
            <a:r>
              <a:rPr lang="en-GB" baseline="0" dirty="0" smtClean="0"/>
              <a:t> ac </a:t>
            </a:r>
            <a:r>
              <a:rPr lang="en-GB" baseline="0" dirty="0" err="1" smtClean="0"/>
              <a:t>unrhyw</a:t>
            </a:r>
            <a:r>
              <a:rPr lang="en-GB" baseline="0" dirty="0" smtClean="0"/>
              <a:t> </a:t>
            </a:r>
            <a:r>
              <a:rPr lang="en-GB" baseline="0" dirty="0" err="1" smtClean="0"/>
              <a:t>fylchau</a:t>
            </a:r>
            <a:r>
              <a:rPr lang="en-GB" dirty="0" smtClean="0"/>
              <a:t> </a:t>
            </a:r>
            <a:r>
              <a:rPr lang="en-GB" dirty="0" err="1" smtClean="0"/>
              <a:t>yn</a:t>
            </a:r>
            <a:r>
              <a:rPr lang="en-GB" dirty="0" smtClean="0"/>
              <a:t> y </a:t>
            </a:r>
            <a:r>
              <a:rPr lang="en-GB" dirty="0" err="1" smtClean="0"/>
              <a:t>dysgu</a:t>
            </a:r>
            <a:r>
              <a:rPr lang="en-GB" dirty="0" smtClean="0"/>
              <a:t>- </a:t>
            </a:r>
            <a:r>
              <a:rPr lang="en-GB" dirty="0" err="1" smtClean="0"/>
              <a:t>grwpiau</a:t>
            </a:r>
            <a:r>
              <a:rPr lang="en-GB" dirty="0" smtClean="0"/>
              <a:t> </a:t>
            </a:r>
            <a:r>
              <a:rPr lang="en-GB" dirty="0" err="1" smtClean="0"/>
              <a:t>bach</a:t>
            </a:r>
            <a:r>
              <a:rPr lang="en-GB" dirty="0" smtClean="0"/>
              <a:t>- ac </a:t>
            </a:r>
            <a:r>
              <a:rPr lang="en-GB" dirty="0" err="1" smtClean="0"/>
              <a:t>adborth</a:t>
            </a:r>
            <a:r>
              <a:rPr lang="en-GB" dirty="0" smtClean="0"/>
              <a:t> </a:t>
            </a:r>
            <a:r>
              <a:rPr lang="en-GB" dirty="0" err="1" smtClean="0"/>
              <a:t>i’r</a:t>
            </a:r>
            <a:r>
              <a:rPr lang="en-GB" dirty="0" smtClean="0"/>
              <a:t> </a:t>
            </a:r>
            <a:r>
              <a:rPr lang="en-GB" dirty="0" err="1" smtClean="0"/>
              <a:t>grwp</a:t>
            </a:r>
            <a:r>
              <a:rPr lang="en-GB" dirty="0" smtClean="0"/>
              <a:t> </a:t>
            </a:r>
            <a:r>
              <a:rPr lang="en-GB" dirty="0" err="1" smtClean="0"/>
              <a:t>mawr</a:t>
            </a:r>
            <a:r>
              <a:rPr lang="en-GB" dirty="0" smtClean="0"/>
              <a:t>. (</a:t>
            </a:r>
            <a:r>
              <a:rPr lang="en-GB" dirty="0" err="1" smtClean="0"/>
              <a:t>gydag</a:t>
            </a:r>
            <a:r>
              <a:rPr lang="en-GB" dirty="0" smtClean="0"/>
              <a:t> </a:t>
            </a:r>
            <a:r>
              <a:rPr lang="en-GB" dirty="0" err="1" smtClean="0"/>
              <a:t>ymarferiad</a:t>
            </a:r>
            <a:r>
              <a:rPr lang="en-GB" dirty="0" smtClean="0"/>
              <a:t> 5 </a:t>
            </a:r>
            <a:r>
              <a:rPr lang="en-GB" dirty="0" err="1" smtClean="0"/>
              <a:t>os</a:t>
            </a:r>
            <a:r>
              <a:rPr lang="en-GB" dirty="0" smtClean="0"/>
              <a:t> </a:t>
            </a:r>
            <a:r>
              <a:rPr lang="en-GB" dirty="0" err="1" smtClean="0"/>
              <a:t>yn</a:t>
            </a:r>
            <a:r>
              <a:rPr lang="en-GB" dirty="0" smtClean="0"/>
              <a:t> </a:t>
            </a:r>
            <a:r>
              <a:rPr lang="en-GB" dirty="0" err="1" smtClean="0"/>
              <a:t>dymuno</a:t>
            </a:r>
            <a:r>
              <a:rPr lang="en-GB" dirty="0" smtClean="0"/>
              <a:t>).</a:t>
            </a:r>
            <a:r>
              <a:rPr lang="en-GB" baseline="0" dirty="0" smtClean="0"/>
              <a:t> </a:t>
            </a:r>
            <a:r>
              <a:rPr lang="en-GB" baseline="0" dirty="0" err="1" smtClean="0"/>
              <a:t>Angen</a:t>
            </a:r>
            <a:r>
              <a:rPr lang="en-GB" baseline="0" dirty="0" smtClean="0"/>
              <a:t> </a:t>
            </a:r>
            <a:r>
              <a:rPr lang="en-GB" baseline="0" dirty="0" err="1" smtClean="0"/>
              <a:t>eu</a:t>
            </a:r>
            <a:r>
              <a:rPr lang="en-GB" baseline="0" dirty="0" smtClean="0"/>
              <a:t> </a:t>
            </a:r>
            <a:r>
              <a:rPr lang="en-GB" baseline="0" dirty="0" err="1" smtClean="0"/>
              <a:t>cysylltu</a:t>
            </a:r>
            <a:r>
              <a:rPr lang="en-GB" baseline="0" dirty="0" smtClean="0"/>
              <a:t> </a:t>
            </a:r>
            <a:r>
              <a:rPr lang="en-GB" baseline="0" dirty="0" err="1" smtClean="0"/>
              <a:t>i’r</a:t>
            </a:r>
            <a:r>
              <a:rPr lang="en-GB" baseline="0" dirty="0" smtClean="0"/>
              <a:t> </a:t>
            </a:r>
            <a:r>
              <a:rPr lang="en-GB" dirty="0" smtClean="0"/>
              <a:t>3 </a:t>
            </a:r>
            <a:r>
              <a:rPr lang="en-GB" dirty="0" err="1" smtClean="0"/>
              <a:t>deilliant</a:t>
            </a:r>
            <a:r>
              <a:rPr lang="en-GB" dirty="0" smtClean="0"/>
              <a:t> </a:t>
            </a:r>
            <a:r>
              <a:rPr lang="en-GB" dirty="0" err="1" smtClean="0"/>
              <a:t>dysgu</a:t>
            </a:r>
            <a:r>
              <a:rPr lang="en-GB" dirty="0" smtClean="0"/>
              <a:t>-</a:t>
            </a:r>
            <a:r>
              <a:rPr lang="en-GB" baseline="0" dirty="0" smtClean="0"/>
              <a:t> </a:t>
            </a:r>
            <a:r>
              <a:rPr lang="en-GB" baseline="0" dirty="0" err="1" smtClean="0"/>
              <a:t>siart</a:t>
            </a:r>
            <a:r>
              <a:rPr lang="en-GB" baseline="0" dirty="0" smtClean="0"/>
              <a:t> </a:t>
            </a:r>
            <a:r>
              <a:rPr lang="en-GB" baseline="0" dirty="0" err="1" smtClean="0"/>
              <a:t>fflip</a:t>
            </a:r>
            <a:r>
              <a:rPr lang="en-GB" baseline="0" dirty="0" smtClean="0"/>
              <a:t>, </a:t>
            </a:r>
            <a:r>
              <a:rPr lang="en-GB" baseline="0" dirty="0" err="1" smtClean="0"/>
              <a:t>casglu</a:t>
            </a:r>
            <a:r>
              <a:rPr lang="en-GB" baseline="0" dirty="0" smtClean="0"/>
              <a:t> </a:t>
            </a:r>
            <a:r>
              <a:rPr lang="en-GB" baseline="0" dirty="0" err="1" smtClean="0"/>
              <a:t>rhestr</a:t>
            </a:r>
            <a:r>
              <a:rPr lang="en-GB" baseline="0" dirty="0" smtClean="0"/>
              <a:t> o </a:t>
            </a:r>
            <a:r>
              <a:rPr lang="en-GB" baseline="0" dirty="0" err="1" smtClean="0"/>
              <a:t>ganlyniadau</a:t>
            </a:r>
            <a:r>
              <a:rPr lang="en-GB" baseline="0" dirty="0" smtClean="0"/>
              <a:t> </a:t>
            </a:r>
            <a:r>
              <a:rPr lang="en-GB" baseline="0" dirty="0" err="1" smtClean="0"/>
              <a:t>dysgu</a:t>
            </a:r>
            <a:r>
              <a:rPr lang="en-GB" baseline="0" dirty="0" smtClean="0"/>
              <a:t>- </a:t>
            </a:r>
            <a:r>
              <a:rPr lang="en-GB" baseline="0" dirty="0" err="1" smtClean="0"/>
              <a:t>siard</a:t>
            </a:r>
            <a:r>
              <a:rPr lang="en-GB" baseline="0" dirty="0" smtClean="0"/>
              <a:t> </a:t>
            </a:r>
            <a:r>
              <a:rPr lang="en-GB" baseline="0" dirty="0" err="1" smtClean="0"/>
              <a:t>fflip</a:t>
            </a:r>
            <a:r>
              <a:rPr lang="en-GB" baseline="0" dirty="0" smtClean="0"/>
              <a:t>, </a:t>
            </a:r>
            <a:r>
              <a:rPr lang="en-GB" baseline="0" dirty="0" err="1" smtClean="0"/>
              <a:t>rhestr</a:t>
            </a:r>
            <a:r>
              <a:rPr lang="en-GB" baseline="0" dirty="0" smtClean="0"/>
              <a:t> </a:t>
            </a:r>
            <a:r>
              <a:rPr lang="en-GB" baseline="0" dirty="0" err="1" smtClean="0"/>
              <a:t>gan</a:t>
            </a:r>
            <a:r>
              <a:rPr lang="en-GB" baseline="0" dirty="0" smtClean="0"/>
              <a:t> y gall </a:t>
            </a:r>
            <a:r>
              <a:rPr lang="en-GB" baseline="0" dirty="0" err="1" smtClean="0"/>
              <a:t>rhai</a:t>
            </a:r>
            <a:r>
              <a:rPr lang="en-GB" baseline="0" dirty="0" smtClean="0"/>
              <a:t> </a:t>
            </a:r>
            <a:r>
              <a:rPr lang="en-GB" baseline="0" dirty="0" err="1" smtClean="0"/>
              <a:t>fod</a:t>
            </a:r>
            <a:r>
              <a:rPr lang="en-GB" baseline="0" dirty="0" smtClean="0"/>
              <a:t> </a:t>
            </a:r>
            <a:r>
              <a:rPr lang="en-GB" baseline="0" dirty="0" err="1" smtClean="0"/>
              <a:t>yn</a:t>
            </a:r>
            <a:r>
              <a:rPr lang="en-GB" baseline="0" dirty="0" smtClean="0"/>
              <a:t> </a:t>
            </a:r>
            <a:r>
              <a:rPr lang="en-GB" baseline="0" dirty="0" err="1" smtClean="0"/>
              <a:t>gyffredin</a:t>
            </a:r>
            <a:r>
              <a:rPr lang="en-GB" baseline="0" dirty="0" smtClean="0"/>
              <a:t>.</a:t>
            </a:r>
            <a:endParaRPr lang="cy-GB" dirty="0"/>
          </a:p>
        </p:txBody>
      </p:sp>
    </p:spTree>
    <p:extLst>
      <p:ext uri="{BB962C8B-B14F-4D97-AF65-F5344CB8AC3E}">
        <p14:creationId xmlns:p14="http://schemas.microsoft.com/office/powerpoint/2010/main" val="28475558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aseline="0" noProof="0" dirty="0"/>
              <a:t>Ceisiwch eu hannog i fod yn greadigol a meddwl am ffyrdd eraill o ddysgu hefyd: cysgodi, </a:t>
            </a:r>
            <a:r>
              <a:rPr lang="cy-GB" i="0" baseline="0" noProof="0" dirty="0"/>
              <a:t>hyfforddi, mentora, mewnbwn gan y tîm ac ati. Os ydych yn gyfforddus â hyn, gallai fod yn gyfle da i drafod dulliau dysgu gwahanol. </a:t>
            </a:r>
            <a:endParaRPr lang="cy-GB" noProof="0" dirty="0"/>
          </a:p>
          <a:p>
            <a:r>
              <a:rPr lang="cy-GB" noProof="0" dirty="0"/>
              <a:t>Ymarferiad ychwanegol (opsiynol)– beth yw</a:t>
            </a:r>
            <a:r>
              <a:rPr lang="cy-GB" baseline="0" noProof="0" dirty="0"/>
              <a:t> eich dull dysgu, sut all hyn eich helpu i edrych ar eich adolygiad datblygiadol – os nad ydych yn gwybod, gallwch ddod i wybod (holiadur </a:t>
            </a:r>
            <a:r>
              <a:rPr lang="cy-GB" baseline="0" noProof="0" dirty="0" err="1"/>
              <a:t>Honey</a:t>
            </a:r>
            <a:r>
              <a:rPr lang="cy-GB" baseline="0" noProof="0" dirty="0"/>
              <a:t> </a:t>
            </a:r>
            <a:r>
              <a:rPr lang="cy-GB" baseline="0" noProof="0" dirty="0" err="1"/>
              <a:t>and</a:t>
            </a:r>
            <a:r>
              <a:rPr lang="cy-GB" baseline="0" noProof="0" dirty="0"/>
              <a:t> </a:t>
            </a:r>
            <a:r>
              <a:rPr lang="cy-GB" baseline="0" noProof="0" dirty="0" err="1"/>
              <a:t>Mumford</a:t>
            </a:r>
            <a:r>
              <a:rPr lang="cy-GB" baseline="0" noProof="0" dirty="0"/>
              <a:t> ar y rhyngrwyd). </a:t>
            </a:r>
            <a:endParaRPr lang="cy-GB" noProof="0" dirty="0"/>
          </a:p>
        </p:txBody>
      </p:sp>
    </p:spTree>
    <p:extLst>
      <p:ext uri="{BB962C8B-B14F-4D97-AF65-F5344CB8AC3E}">
        <p14:creationId xmlns:p14="http://schemas.microsoft.com/office/powerpoint/2010/main" val="23934139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Pwysleisio’r angen i weithio</a:t>
            </a:r>
            <a:r>
              <a:rPr lang="cy-GB" baseline="0" noProof="0" dirty="0"/>
              <a:t> tuag at ysgrifennu adfyfyriol beirniadol. Mae cynnwys y portffolio yn annog hyn ac, yn bwysicaf oll, yn caniatáu ar gyfer archwilio ac ystyried cyd-destun cymdeithasol-wleidyddol ymarfer. </a:t>
            </a:r>
            <a:endParaRPr lang="cy-GB" noProof="0" dirty="0"/>
          </a:p>
        </p:txBody>
      </p:sp>
    </p:spTree>
    <p:extLst>
      <p:ext uri="{BB962C8B-B14F-4D97-AF65-F5344CB8AC3E}">
        <p14:creationId xmlns:p14="http://schemas.microsoft.com/office/powerpoint/2010/main" val="25878349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 model wastad</a:t>
            </a:r>
            <a:r>
              <a:rPr lang="cy-GB" baseline="0" noProof="0" dirty="0"/>
              <a:t> yn ddefnyddiol i’ch cynorthwyo os ydych yn cael </a:t>
            </a:r>
            <a:r>
              <a:rPr lang="cy-GB" baseline="0" noProof="0" dirty="0" err="1" smtClean="0"/>
              <a:t>cael</a:t>
            </a:r>
            <a:r>
              <a:rPr lang="cy-GB" baseline="0" noProof="0" dirty="0" smtClean="0"/>
              <a:t> anhawster gydag ysgrifennu’n adlewyrchol. Perthnasu hyn i sleid 19 a nodweddion ymarferydd adlewyrchol...</a:t>
            </a:r>
            <a:endParaRPr lang="cy-GB" noProof="0" dirty="0"/>
          </a:p>
        </p:txBody>
      </p:sp>
    </p:spTree>
    <p:extLst>
      <p:ext uri="{BB962C8B-B14F-4D97-AF65-F5344CB8AC3E}">
        <p14:creationId xmlns:p14="http://schemas.microsoft.com/office/powerpoint/2010/main" val="35054107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noProof="0" dirty="0"/>
              <a:t>Ymarferiad </a:t>
            </a:r>
            <a:r>
              <a:rPr lang="cy-GB" b="1" noProof="0" dirty="0" smtClean="0"/>
              <a:t>7- </a:t>
            </a:r>
            <a:r>
              <a:rPr lang="cy-GB" b="0" noProof="0" dirty="0" smtClean="0"/>
              <a:t>dewisol/</a:t>
            </a:r>
            <a:r>
              <a:rPr lang="cy-GB" b="0" baseline="0" noProof="0" dirty="0" smtClean="0"/>
              <a:t> ymarferiad ychwanegol/ ymarferiad grŵp os</a:t>
            </a:r>
            <a:r>
              <a:rPr lang="cy-GB" noProof="0" dirty="0" smtClean="0"/>
              <a:t> </a:t>
            </a:r>
            <a:r>
              <a:rPr lang="cy-GB" noProof="0" dirty="0"/>
              <a:t>oes angen – cynlluniwch yr hyn allai eu</a:t>
            </a:r>
            <a:r>
              <a:rPr lang="cy-GB" baseline="0" noProof="0" dirty="0"/>
              <a:t> helpu i </a:t>
            </a:r>
            <a:r>
              <a:rPr lang="cy-GB" baseline="0" noProof="0" dirty="0" smtClean="0"/>
              <a:t>ysgrifennu’n adfyfyriol, </a:t>
            </a:r>
            <a:r>
              <a:rPr lang="cy-GB" baseline="0" noProof="0" dirty="0"/>
              <a:t>e.e. dyddiadur, log, cadw nodiadau, ffrind beirniadol, defnyddio goruchwyliaeth, ac ati. </a:t>
            </a:r>
            <a:endParaRPr lang="cy-GB" noProof="0" dirty="0"/>
          </a:p>
        </p:txBody>
      </p:sp>
    </p:spTree>
    <p:extLst>
      <p:ext uri="{BB962C8B-B14F-4D97-AF65-F5344CB8AC3E}">
        <p14:creationId xmlns:p14="http://schemas.microsoft.com/office/powerpoint/2010/main" val="3328932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a:t>Nid yw’n ddigon dweud yn syml eich bod wedi adfyfyrio,</a:t>
            </a:r>
            <a:r>
              <a:rPr lang="cy-GB" sz="1200" baseline="0" noProof="0" dirty="0"/>
              <a:t> yn aml mewn ysgrifennu adfyfyriol pan mae rhywun yn dweud “Mi adfyfyriais...” yna maent yn bwrw ymlaen i ddisgrifio</a:t>
            </a:r>
            <a:r>
              <a:rPr lang="cy-GB" sz="1200" noProof="0" dirty="0"/>
              <a:t>.</a:t>
            </a:r>
            <a:endParaRPr lang="cy-GB" noProof="0" dirty="0"/>
          </a:p>
        </p:txBody>
      </p:sp>
    </p:spTree>
    <p:extLst>
      <p:ext uri="{BB962C8B-B14F-4D97-AF65-F5344CB8AC3E}">
        <p14:creationId xmlns:p14="http://schemas.microsoft.com/office/powerpoint/2010/main" val="10963558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Gall defnyddio ffonau clyfar i g</a:t>
            </a:r>
            <a:r>
              <a:rPr lang="cy-GB" baseline="0" noProof="0" dirty="0"/>
              <a:t>adw </a:t>
            </a:r>
            <a:r>
              <a:rPr lang="cy-GB" noProof="0" dirty="0"/>
              <a:t>“nodiadau” ynghylch </a:t>
            </a:r>
            <a:r>
              <a:rPr lang="cy-GB" noProof="0" dirty="0" err="1"/>
              <a:t>adfyfyriadau</a:t>
            </a:r>
            <a:r>
              <a:rPr lang="cy-GB" noProof="0" dirty="0"/>
              <a:t> rheolaidd fod yn ddefnyddiol.</a:t>
            </a:r>
          </a:p>
        </p:txBody>
      </p:sp>
    </p:spTree>
    <p:extLst>
      <p:ext uri="{BB962C8B-B14F-4D97-AF65-F5344CB8AC3E}">
        <p14:creationId xmlns:p14="http://schemas.microsoft.com/office/powerpoint/2010/main" val="10791334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noProof="0" dirty="0"/>
              <a:t>Byddwn</a:t>
            </a:r>
            <a:r>
              <a:rPr lang="cy-GB" sz="1200" baseline="0" noProof="0" dirty="0"/>
              <a:t> yn ymdrin â hyn mewn mwy o fanylder yng ngweithdy 3. Cyfeirir ato yma er mwyn cyfeirio at yr arsylwi fel bod modd iddynt ddechrau cynllunio a gwneud y dasg os cyfyd cyfle.</a:t>
            </a:r>
            <a:endParaRPr lang="cy-GB" noProof="0" dirty="0"/>
          </a:p>
        </p:txBody>
      </p:sp>
    </p:spTree>
    <p:extLst>
      <p:ext uri="{BB962C8B-B14F-4D97-AF65-F5344CB8AC3E}">
        <p14:creationId xmlns:p14="http://schemas.microsoft.com/office/powerpoint/2010/main" val="17007038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noProof="0" smtClean="0"/>
              <a:t>Tasg 3</a:t>
            </a:r>
            <a:r>
              <a:rPr lang="cy-GB" baseline="0" noProof="0" smtClean="0"/>
              <a:t>– </a:t>
            </a:r>
            <a:r>
              <a:rPr lang="cy-GB" baseline="0" noProof="0" dirty="0"/>
              <a:t>Mae’r aseiniad diogelu yn 50% o’r portffolio a dyma pam ei fod yn cael ei drafod yng ngweithdy 2, gan mai dyma’r rhan y byddant angen dechrau gweithio arno cyn gynted â phosib.</a:t>
            </a:r>
            <a:endParaRPr lang="cy-GB" noProof="0" dirty="0"/>
          </a:p>
        </p:txBody>
      </p:sp>
    </p:spTree>
    <p:extLst>
      <p:ext uri="{BB962C8B-B14F-4D97-AF65-F5344CB8AC3E}">
        <p14:creationId xmlns:p14="http://schemas.microsoft.com/office/powerpoint/2010/main" val="2379814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0AA6177-8B71-4E94-8CF8-8C7787C311CC}" type="datetime1">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
        <p:nvSpPr>
          <p:cNvPr id="7" name="Title 1"/>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286868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E9553A3-53D6-4C2A-9BCA-1CDBF098492D}" type="datetime1">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09753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3D2A84-F607-4574-B701-958896EE9143}" type="datetime1">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89882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925EA94-C753-4863-8D36-0D8FF5BD38E3}" type="datetime1">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41852230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512F19F-F90B-4995-8B48-D5847A0FAC71}" type="datetime1">
              <a:rPr lang="en-GB" smtClean="0"/>
              <a:t>19/05/2020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81683928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26CAA0-F0BF-4E20-AE49-0B44DB9AA5EB}" type="datetime1">
              <a:rPr lang="en-GB" smtClean="0"/>
              <a:t>19/05/2020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28191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B08F4-1C1F-4D79-8DF3-367F83E7A34D}" type="datetime1">
              <a:rPr lang="en-GB" smtClean="0"/>
              <a:t>19/05/2020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096361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B37BED0-084C-4481-B316-3618F9DB36E2}" type="datetime1">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702856544"/>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EA2091F-5BAF-422E-802C-A0BFC90094E6}" type="datetime1">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8246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B035EC-F9C2-49CC-B595-52FBE75FEEBA}" type="datetime1">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10994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36D59-6D60-4D51-9FD2-8E771032CD73}" type="datetime1">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236556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75F02FD-8228-4BEA-BCFE-44A7ADB1F52E}" type="datetime1">
              <a:rPr lang="en-GB" smtClean="0"/>
              <a:t>19/05/2020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FB795-8CD3-4813-9C65-0932CECE18E1}" type="slidenum">
              <a:rPr lang="en-GB" smtClean="0"/>
              <a:pPr/>
              <a:t>‹#›</a:t>
            </a:fld>
            <a:endParaRPr lang="en-GB"/>
          </a:p>
        </p:txBody>
      </p:sp>
      <p:grpSp>
        <p:nvGrpSpPr>
          <p:cNvPr id="7" name="Group 6"/>
          <p:cNvGrpSpPr/>
          <p:nvPr/>
        </p:nvGrpSpPr>
        <p:grpSpPr>
          <a:xfrm>
            <a:off x="-3765" y="4953000"/>
            <a:ext cx="9147765" cy="1912088"/>
            <a:chOff x="-3765" y="4832896"/>
            <a:chExt cx="9147765" cy="2032192"/>
          </a:xfrm>
        </p:grpSpPr>
        <p:sp>
          <p:nvSpPr>
            <p:cNvPr id="8" name="Freeform 1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18"/>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Freeform 19"/>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2" name="Title 1"/>
          <p:cNvSpPr txBox="1">
            <a:spLocks/>
          </p:cNvSpPr>
          <p:nvPr/>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103296805"/>
      </p:ext>
    </p:extLst>
  </p:cSld>
  <p:clrMap bg1="lt1" tx1="dk1" bg2="lt2" tx2="dk2" accent1="accent1" accent2="accent2" accent3="accent3" accent4="accent4" accent5="accent5" accent6="accent6" hlink="hlink" folHlink="folHlink"/>
  <p:sldLayoutIdLst>
    <p:sldLayoutId id="2147484359" r:id="rId1"/>
    <p:sldLayoutId id="2147484360" r:id="rId2"/>
    <p:sldLayoutId id="2147484361" r:id="rId3"/>
    <p:sldLayoutId id="2147484362" r:id="rId4"/>
    <p:sldLayoutId id="2147484363" r:id="rId5"/>
    <p:sldLayoutId id="2147484364" r:id="rId6"/>
    <p:sldLayoutId id="2147484365" r:id="rId7"/>
    <p:sldLayoutId id="2147484366" r:id="rId8"/>
    <p:sldLayoutId id="2147484367" r:id="rId9"/>
    <p:sldLayoutId id="2147484368" r:id="rId10"/>
    <p:sldLayoutId id="214748436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6.wmf"/><Relationship Id="rId4" Type="http://schemas.openxmlformats.org/officeDocument/2006/relationships/oleObject" Target="../embeddings/oleObject1.bin"/></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8.wmf"/><Relationship Id="rId4" Type="http://schemas.openxmlformats.org/officeDocument/2006/relationships/oleObject" Target="../embeddings/oleObject2.bin"/></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15.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cgcymru.org.uk/y-ddeddf/?force=2"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cy-GB" dirty="0"/>
              <a:t>Porth Agored</a:t>
            </a:r>
            <a:br>
              <a:rPr lang="cy-GB" dirty="0"/>
            </a:br>
            <a:r>
              <a:rPr lang="cy-GB" dirty="0"/>
              <a:t>Tystysgrif i Raddedigion </a:t>
            </a:r>
            <a:br>
              <a:rPr lang="cy-GB" dirty="0"/>
            </a:br>
            <a:r>
              <a:rPr lang="cy-GB" dirty="0"/>
              <a:t/>
            </a:r>
            <a:br>
              <a:rPr lang="cy-GB" dirty="0"/>
            </a:br>
            <a:r>
              <a:rPr lang="cy-GB" dirty="0"/>
              <a:t>Rhaglen Cadarnhau</a:t>
            </a:r>
            <a:br>
              <a:rPr lang="cy-GB" dirty="0"/>
            </a:br>
            <a:r>
              <a:rPr lang="cy-GB" dirty="0"/>
              <a:t>Gweithdy 1</a:t>
            </a:r>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sz="4000" b="1" dirty="0"/>
              <a:t>Disgwyliadau/Rheolau</a:t>
            </a:r>
          </a:p>
        </p:txBody>
      </p:sp>
      <p:sp>
        <p:nvSpPr>
          <p:cNvPr id="6" name="Content Placeholder 5"/>
          <p:cNvSpPr>
            <a:spLocks noGrp="1"/>
          </p:cNvSpPr>
          <p:nvPr>
            <p:ph idx="1"/>
          </p:nvPr>
        </p:nvSpPr>
        <p:spPr>
          <a:xfrm>
            <a:off x="395536" y="1690689"/>
            <a:ext cx="7886700" cy="4351338"/>
          </a:xfrm>
        </p:spPr>
        <p:txBody>
          <a:bodyPr/>
          <a:lstStyle/>
          <a:p>
            <a:r>
              <a:rPr lang="en-GB" sz="3600" dirty="0"/>
              <a:t> </a:t>
            </a:r>
            <a:r>
              <a:rPr lang="cy-GB" sz="3600" dirty="0"/>
              <a:t>Parch a herio’n barchus</a:t>
            </a:r>
          </a:p>
          <a:p>
            <a:r>
              <a:rPr lang="cy-GB" sz="3600" dirty="0"/>
              <a:t> Ymgysylltiad / Ffocws</a:t>
            </a:r>
          </a:p>
          <a:p>
            <a:r>
              <a:rPr lang="cy-GB" sz="3600" dirty="0"/>
              <a:t> Cyfrinachedd </a:t>
            </a:r>
          </a:p>
          <a:p>
            <a:r>
              <a:rPr lang="cy-GB" sz="3600" dirty="0"/>
              <a:t> Ymyraethau </a:t>
            </a:r>
          </a:p>
          <a:p>
            <a:r>
              <a:rPr lang="cy-GB" sz="3600" dirty="0"/>
              <a:t> Asesu eich perfformiad eich hun </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a:t>
            </a:fld>
            <a:endParaRPr lang="en-GB" dirty="0"/>
          </a:p>
        </p:txBody>
      </p:sp>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96254"/>
          </a:xfrm>
        </p:spPr>
        <p:txBody>
          <a:bodyPr>
            <a:normAutofit/>
          </a:bodyPr>
          <a:lstStyle/>
          <a:p>
            <a:pPr algn="ctr"/>
            <a:r>
              <a:rPr lang="cy-GB" sz="4400" b="1" dirty="0"/>
              <a:t>Fformat y Gweithdy </a:t>
            </a:r>
          </a:p>
        </p:txBody>
      </p:sp>
      <p:sp>
        <p:nvSpPr>
          <p:cNvPr id="3" name="Content Placeholder 2"/>
          <p:cNvSpPr>
            <a:spLocks noGrp="1"/>
          </p:cNvSpPr>
          <p:nvPr>
            <p:ph idx="1"/>
          </p:nvPr>
        </p:nvSpPr>
        <p:spPr>
          <a:xfrm>
            <a:off x="628650" y="1161381"/>
            <a:ext cx="7886700" cy="5015582"/>
          </a:xfrm>
        </p:spPr>
        <p:txBody>
          <a:bodyPr>
            <a:normAutofit/>
          </a:bodyPr>
          <a:lstStyle/>
          <a:p>
            <a:r>
              <a:rPr lang="cy-GB" sz="2400" b="1" dirty="0"/>
              <a:t>Gweithdy 1 </a:t>
            </a:r>
            <a:r>
              <a:rPr lang="cy-GB" sz="2400" dirty="0"/>
              <a:t>– Adfyfyrio</a:t>
            </a:r>
            <a:r>
              <a:rPr lang="cy-GB" sz="2400" dirty="0" smtClean="0"/>
              <a:t>, Myfyrio’n feirniadol, </a:t>
            </a:r>
            <a:r>
              <a:rPr lang="cy-GB" sz="2400" dirty="0"/>
              <a:t>Adolygiad Datblygiadol </a:t>
            </a:r>
            <a:r>
              <a:rPr lang="cy-GB" sz="2400" dirty="0" smtClean="0"/>
              <a:t>(Tasg 1, rhan a), </a:t>
            </a:r>
            <a:r>
              <a:rPr lang="cy-GB" sz="2400" dirty="0"/>
              <a:t>Cyflwyniad byr i’r </a:t>
            </a:r>
            <a:r>
              <a:rPr lang="cy-GB" sz="2400" dirty="0" smtClean="0"/>
              <a:t>arsylwad (tasg 2)</a:t>
            </a:r>
            <a:endParaRPr lang="cy-GB" sz="2400" dirty="0"/>
          </a:p>
          <a:p>
            <a:r>
              <a:rPr lang="cy-GB" sz="2400" b="1" dirty="0"/>
              <a:t>Gweithdy 2 </a:t>
            </a:r>
            <a:r>
              <a:rPr lang="cy-GB" sz="2400" dirty="0"/>
              <a:t>– Diogelu </a:t>
            </a:r>
            <a:r>
              <a:rPr lang="cy-GB" sz="2400" dirty="0" smtClean="0"/>
              <a:t>(tasg 3 a 4) </a:t>
            </a:r>
            <a:r>
              <a:rPr lang="cy-GB" sz="2400" dirty="0"/>
              <a:t>Yn cynnwys deddfwriaeth ac </a:t>
            </a:r>
            <a:r>
              <a:rPr lang="cy-GB" sz="2400" dirty="0" smtClean="0"/>
              <a:t>asesiad, canlyniadau </a:t>
            </a:r>
            <a:r>
              <a:rPr lang="cy-GB" sz="2400" dirty="0"/>
              <a:t>dysgu </a:t>
            </a:r>
            <a:r>
              <a:rPr lang="cy-GB" sz="2400" dirty="0" smtClean="0"/>
              <a:t>Gofal Cymdeithasol Cymru (GCC) Dadansoddi wrth asesu a </a:t>
            </a:r>
            <a:r>
              <a:rPr lang="cy-GB" sz="2400" dirty="0"/>
              <a:t>gwneud penderfyniadau p</a:t>
            </a:r>
            <a:r>
              <a:rPr lang="cy-GB" sz="2400" dirty="0" smtClean="0"/>
              <a:t>roffesiynol</a:t>
            </a:r>
            <a:endParaRPr lang="cy-GB" sz="2400" dirty="0"/>
          </a:p>
          <a:p>
            <a:r>
              <a:rPr lang="cy-GB" sz="2400" b="1" dirty="0"/>
              <a:t>Gweithdy 3 </a:t>
            </a:r>
            <a:r>
              <a:rPr lang="cy-GB" sz="2400" dirty="0"/>
              <a:t>– </a:t>
            </a:r>
            <a:r>
              <a:rPr lang="cy-GB" altLang="en-US" sz="2400" dirty="0">
                <a:ea typeface="Calibri" panose="020F0502020204030204" pitchFamily="34" charset="0"/>
                <a:cs typeface="Arial" panose="020B0604020202020204" pitchFamily="34" charset="0"/>
              </a:rPr>
              <a:t>Cydweithio â defnyddwyr gwasanaeth, gofalwyr a phobl broffesiynol eraill</a:t>
            </a:r>
            <a:r>
              <a:rPr lang="cy-GB" sz="2400" dirty="0"/>
              <a:t>, cyd-destun Cymreig, </a:t>
            </a:r>
            <a:r>
              <a:rPr lang="cy-GB" sz="2400" dirty="0" smtClean="0"/>
              <a:t>Arsylwad (tasg 2).</a:t>
            </a:r>
            <a:endParaRPr lang="cy-GB" sz="2400" dirty="0"/>
          </a:p>
          <a:p>
            <a:r>
              <a:rPr lang="cy-GB" sz="2400" b="1" dirty="0"/>
              <a:t>Gweithdy 4 </a:t>
            </a:r>
            <a:r>
              <a:rPr lang="cy-GB" sz="2400" dirty="0"/>
              <a:t>-  Adolygiad Datblygiadol </a:t>
            </a:r>
            <a:r>
              <a:rPr lang="cy-GB" sz="2400" dirty="0" smtClean="0"/>
              <a:t>(tasg 1, rhan b), meini prawf marcio, </a:t>
            </a:r>
            <a:r>
              <a:rPr lang="cy-GB" sz="2400" dirty="0"/>
              <a:t>cyflwyniadau. Sesiwn 1 i 1 gyda’r hyfforddwr am gyngor, cefnogaeth ac arweiniad.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dirty="0"/>
          </a:p>
        </p:txBody>
      </p:sp>
    </p:spTree>
    <p:extLst>
      <p:ext uri="{BB962C8B-B14F-4D97-AF65-F5344CB8AC3E}">
        <p14:creationId xmlns:p14="http://schemas.microsoft.com/office/powerpoint/2010/main" val="3108260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7886700" cy="903634"/>
          </a:xfrm>
        </p:spPr>
        <p:txBody>
          <a:bodyPr>
            <a:normAutofit/>
          </a:bodyPr>
          <a:lstStyle/>
          <a:p>
            <a:pPr algn="ctr"/>
            <a:r>
              <a:rPr lang="cy-GB" sz="4400" b="1" dirty="0"/>
              <a:t>Dal i fyny </a:t>
            </a:r>
          </a:p>
        </p:txBody>
      </p:sp>
      <p:sp>
        <p:nvSpPr>
          <p:cNvPr id="3" name="Content Placeholder 2"/>
          <p:cNvSpPr>
            <a:spLocks noGrp="1"/>
          </p:cNvSpPr>
          <p:nvPr>
            <p:ph idx="1"/>
          </p:nvPr>
        </p:nvSpPr>
        <p:spPr>
          <a:xfrm>
            <a:off x="628650" y="1196752"/>
            <a:ext cx="7886700" cy="4980211"/>
          </a:xfrm>
        </p:spPr>
        <p:txBody>
          <a:bodyPr>
            <a:normAutofit/>
          </a:bodyPr>
          <a:lstStyle/>
          <a:p>
            <a:r>
              <a:rPr lang="cy-GB" sz="3000" dirty="0"/>
              <a:t>Edrych nôl yn gryno ar </a:t>
            </a:r>
            <a:r>
              <a:rPr lang="cy-GB" sz="3000" dirty="0" smtClean="0"/>
              <a:t>yr anwytho</a:t>
            </a:r>
            <a:endParaRPr lang="cy-GB" sz="3000" dirty="0"/>
          </a:p>
          <a:p>
            <a:r>
              <a:rPr lang="cy-GB" sz="3000" dirty="0"/>
              <a:t>A yw’r dysgwyr wedi cwrdd a'u mentoriaid</a:t>
            </a:r>
            <a:r>
              <a:rPr lang="cy-GB" sz="3000" dirty="0" smtClean="0"/>
              <a:t>?</a:t>
            </a:r>
            <a:endParaRPr lang="cy-GB" sz="3000" dirty="0"/>
          </a:p>
          <a:p>
            <a:r>
              <a:rPr lang="cy-GB" sz="3000" dirty="0"/>
              <a:t>Dylid cwblhau’r cytundeb dysgu a’i arwyddo yn ystod y sesiwn mentora cyntaf </a:t>
            </a:r>
            <a:endParaRPr lang="cy-GB" sz="3000" dirty="0" smtClean="0"/>
          </a:p>
          <a:p>
            <a:r>
              <a:rPr lang="en-GB" sz="3000" dirty="0" err="1" smtClean="0"/>
              <a:t>Cofrestru</a:t>
            </a:r>
            <a:r>
              <a:rPr lang="en-GB" sz="3000" dirty="0" smtClean="0"/>
              <a:t>- a </a:t>
            </a:r>
            <a:r>
              <a:rPr lang="en-GB" sz="3000" dirty="0" err="1" smtClean="0"/>
              <a:t>yw’r</a:t>
            </a:r>
            <a:r>
              <a:rPr lang="en-GB" sz="3000" dirty="0" smtClean="0"/>
              <a:t> </a:t>
            </a:r>
            <a:r>
              <a:rPr lang="en-GB" sz="3000" dirty="0" err="1" smtClean="0"/>
              <a:t>dysgwyr</a:t>
            </a:r>
            <a:r>
              <a:rPr lang="en-GB" sz="3000" dirty="0" smtClean="0"/>
              <a:t> </a:t>
            </a:r>
            <a:r>
              <a:rPr lang="en-GB" sz="3000" dirty="0" err="1" smtClean="0"/>
              <a:t>wedi</a:t>
            </a:r>
            <a:r>
              <a:rPr lang="en-GB" sz="3000" dirty="0" smtClean="0"/>
              <a:t> </a:t>
            </a:r>
            <a:r>
              <a:rPr lang="en-GB" sz="3000" dirty="0" err="1" smtClean="0"/>
              <a:t>cwblhau’r</a:t>
            </a:r>
            <a:r>
              <a:rPr lang="en-GB" sz="3000" dirty="0" smtClean="0"/>
              <a:t> broses </a:t>
            </a:r>
            <a:r>
              <a:rPr lang="en-GB" sz="3000" dirty="0" err="1" smtClean="0"/>
              <a:t>gyda’r</a:t>
            </a:r>
            <a:r>
              <a:rPr lang="en-GB" sz="3000" dirty="0" smtClean="0"/>
              <a:t> </a:t>
            </a:r>
            <a:r>
              <a:rPr lang="en-GB" sz="3000" dirty="0" err="1" smtClean="0"/>
              <a:t>Brifysgol</a:t>
            </a:r>
            <a:r>
              <a:rPr lang="en-GB" sz="3000" dirty="0" smtClean="0"/>
              <a:t>?</a:t>
            </a:r>
            <a:endParaRPr lang="cy-GB" sz="3000" dirty="0"/>
          </a:p>
          <a:p>
            <a:r>
              <a:rPr lang="cy-GB" sz="3000" dirty="0"/>
              <a:t>Os oes gennych unrhyw anghenion dysgu unigol (e.e. dyslecsia), chi sy’n gyfrifol am hysbysu’r brifysgol, eich cyflogwr a’r adran hyfforddi</a:t>
            </a:r>
          </a:p>
          <a:p>
            <a:r>
              <a:rPr lang="cy-GB" sz="3000" dirty="0"/>
              <a:t>Dyddiadau cyflwyno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4</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Gofynion</a:t>
            </a:r>
            <a:r>
              <a:rPr lang="en-GB" b="1" dirty="0" smtClean="0"/>
              <a:t> </a:t>
            </a:r>
            <a:r>
              <a:rPr lang="en-GB" b="1" dirty="0" err="1" smtClean="0"/>
              <a:t>Portffolio</a:t>
            </a:r>
            <a:r>
              <a:rPr lang="en-GB" b="1" dirty="0" smtClean="0"/>
              <a:t/>
            </a:r>
            <a:br>
              <a:rPr lang="en-GB" b="1" dirty="0" smtClean="0"/>
            </a:br>
            <a:r>
              <a:rPr lang="en-GB" dirty="0" err="1" smtClean="0"/>
              <a:t>Gweler</a:t>
            </a:r>
            <a:r>
              <a:rPr lang="en-GB" dirty="0" smtClean="0"/>
              <a:t> y </a:t>
            </a:r>
            <a:r>
              <a:rPr lang="en-GB" dirty="0" err="1" smtClean="0"/>
              <a:t>llawlyfr</a:t>
            </a:r>
            <a:r>
              <a:rPr lang="en-GB" dirty="0" smtClean="0"/>
              <a:t> am </a:t>
            </a:r>
            <a:r>
              <a:rPr lang="en-GB" dirty="0" err="1" smtClean="0"/>
              <a:t>fwy</a:t>
            </a:r>
            <a:r>
              <a:rPr lang="en-GB" dirty="0" smtClean="0"/>
              <a:t> o </a:t>
            </a:r>
            <a:r>
              <a:rPr lang="en-GB" dirty="0" err="1" smtClean="0"/>
              <a:t>fanylion</a:t>
            </a:r>
            <a:endParaRPr lang="cy-GB" dirty="0"/>
          </a:p>
        </p:txBody>
      </p:sp>
      <p:sp>
        <p:nvSpPr>
          <p:cNvPr id="3" name="Content Placeholder 2"/>
          <p:cNvSpPr>
            <a:spLocks noGrp="1"/>
          </p:cNvSpPr>
          <p:nvPr>
            <p:ph idx="1"/>
          </p:nvPr>
        </p:nvSpPr>
        <p:spPr/>
        <p:txBody>
          <a:bodyPr>
            <a:normAutofit/>
          </a:bodyPr>
          <a:lstStyle/>
          <a:p>
            <a:r>
              <a:rPr lang="en-GB" sz="2200" b="1" dirty="0" err="1" smtClean="0"/>
              <a:t>Cyfrinachedd</a:t>
            </a:r>
            <a:r>
              <a:rPr lang="en-GB" sz="2200" dirty="0" smtClean="0"/>
              <a:t>- dim </a:t>
            </a:r>
            <a:r>
              <a:rPr lang="en-GB" sz="2200" dirty="0" err="1" smtClean="0"/>
              <a:t>defnyddio</a:t>
            </a:r>
            <a:r>
              <a:rPr lang="en-GB" sz="2200" dirty="0" smtClean="0"/>
              <a:t> </a:t>
            </a:r>
            <a:r>
              <a:rPr lang="en-GB" sz="2200" dirty="0" err="1" smtClean="0"/>
              <a:t>llythrennau</a:t>
            </a:r>
            <a:r>
              <a:rPr lang="en-GB" sz="2200" dirty="0" smtClean="0"/>
              <a:t> </a:t>
            </a:r>
            <a:r>
              <a:rPr lang="en-GB" sz="2200" dirty="0" err="1" smtClean="0"/>
              <a:t>nac</a:t>
            </a:r>
            <a:r>
              <a:rPr lang="en-GB" sz="2200" dirty="0" smtClean="0"/>
              <a:t> </a:t>
            </a:r>
            <a:r>
              <a:rPr lang="en-GB" sz="2200" dirty="0" err="1" smtClean="0"/>
              <a:t>enwau</a:t>
            </a:r>
            <a:r>
              <a:rPr lang="en-GB" sz="2200" dirty="0" smtClean="0"/>
              <a:t> </a:t>
            </a:r>
            <a:r>
              <a:rPr lang="en-GB" sz="2200" dirty="0" err="1" smtClean="0"/>
              <a:t>sydd</a:t>
            </a:r>
            <a:r>
              <a:rPr lang="en-GB" sz="2200" dirty="0" smtClean="0"/>
              <a:t> </a:t>
            </a:r>
            <a:r>
              <a:rPr lang="en-GB" sz="2200" dirty="0" err="1" smtClean="0"/>
              <a:t>wedi</a:t>
            </a:r>
            <a:r>
              <a:rPr lang="en-GB" sz="2200" dirty="0" smtClean="0"/>
              <a:t> </a:t>
            </a:r>
            <a:r>
              <a:rPr lang="en-GB" sz="2200" dirty="0" err="1" smtClean="0"/>
              <a:t>eu</a:t>
            </a:r>
            <a:r>
              <a:rPr lang="en-GB" sz="2200" dirty="0" smtClean="0"/>
              <a:t> </a:t>
            </a:r>
            <a:r>
              <a:rPr lang="en-GB" sz="2200" dirty="0" err="1" smtClean="0"/>
              <a:t>creu</a:t>
            </a:r>
            <a:r>
              <a:rPr lang="en-GB" sz="2200" dirty="0" smtClean="0"/>
              <a:t> </a:t>
            </a:r>
            <a:r>
              <a:rPr lang="en-GB" sz="2200" dirty="0" err="1" smtClean="0"/>
              <a:t>er</a:t>
            </a:r>
            <a:r>
              <a:rPr lang="en-GB" sz="2200" dirty="0" smtClean="0"/>
              <a:t> </a:t>
            </a:r>
            <a:r>
              <a:rPr lang="en-GB" sz="2200" dirty="0" err="1" smtClean="0"/>
              <a:t>mwyn</a:t>
            </a:r>
            <a:r>
              <a:rPr lang="en-GB" sz="2200" dirty="0" smtClean="0"/>
              <a:t> </a:t>
            </a:r>
            <a:r>
              <a:rPr lang="en-GB" sz="2200" dirty="0" err="1" smtClean="0"/>
              <a:t>disgrifio</a:t>
            </a:r>
            <a:r>
              <a:rPr lang="en-GB" sz="2200" dirty="0" smtClean="0"/>
              <a:t> </a:t>
            </a:r>
            <a:r>
              <a:rPr lang="en-GB" sz="2200" dirty="0" err="1" smtClean="0"/>
              <a:t>unigolion</a:t>
            </a:r>
            <a:r>
              <a:rPr lang="en-GB" sz="2200" dirty="0" smtClean="0"/>
              <a:t>, </a:t>
            </a:r>
            <a:r>
              <a:rPr lang="en-GB" sz="2200" dirty="0" err="1" smtClean="0"/>
              <a:t>na</a:t>
            </a:r>
            <a:r>
              <a:rPr lang="en-GB" sz="2200" dirty="0" smtClean="0"/>
              <a:t> </a:t>
            </a:r>
            <a:r>
              <a:rPr lang="en-GB" sz="2200" dirty="0" err="1" smtClean="0"/>
              <a:t>chynnwys</a:t>
            </a:r>
            <a:r>
              <a:rPr lang="en-GB" sz="2200" dirty="0" smtClean="0"/>
              <a:t> </a:t>
            </a:r>
            <a:r>
              <a:rPr lang="en-GB" sz="2200" dirty="0" err="1" smtClean="0"/>
              <a:t>unrhyw</a:t>
            </a:r>
            <a:r>
              <a:rPr lang="en-GB" sz="2200" dirty="0" smtClean="0"/>
              <a:t> </a:t>
            </a:r>
            <a:r>
              <a:rPr lang="en-GB" sz="2200" dirty="0" err="1" smtClean="0"/>
              <a:t>wybodaeth</a:t>
            </a:r>
            <a:r>
              <a:rPr lang="en-GB" sz="2200" dirty="0" smtClean="0"/>
              <a:t> </a:t>
            </a:r>
            <a:r>
              <a:rPr lang="en-GB" sz="2200" dirty="0" err="1" smtClean="0"/>
              <a:t>allai</a:t>
            </a:r>
            <a:r>
              <a:rPr lang="en-GB" sz="2200" dirty="0" smtClean="0"/>
              <a:t> </a:t>
            </a:r>
            <a:r>
              <a:rPr lang="en-GB" sz="2200" dirty="0" err="1" smtClean="0"/>
              <a:t>arwain</a:t>
            </a:r>
            <a:r>
              <a:rPr lang="en-GB" sz="2200" dirty="0" smtClean="0"/>
              <a:t> at </a:t>
            </a:r>
            <a:r>
              <a:rPr lang="en-GB" sz="2200" dirty="0" err="1" smtClean="0"/>
              <a:t>adnabod</a:t>
            </a:r>
            <a:r>
              <a:rPr lang="en-GB" sz="2200" dirty="0" smtClean="0"/>
              <a:t> </a:t>
            </a:r>
            <a:r>
              <a:rPr lang="en-GB" sz="2200" dirty="0" err="1" smtClean="0"/>
              <a:t>yr</a:t>
            </a:r>
            <a:r>
              <a:rPr lang="en-GB" sz="2200" dirty="0" smtClean="0"/>
              <a:t> </a:t>
            </a:r>
            <a:r>
              <a:rPr lang="en-GB" sz="2200" dirty="0" err="1" smtClean="0"/>
              <a:t>unigolion</a:t>
            </a:r>
            <a:r>
              <a:rPr lang="en-GB" sz="2200" dirty="0" smtClean="0"/>
              <a:t> </a:t>
            </a:r>
            <a:r>
              <a:rPr lang="en-GB" sz="2200" dirty="0" err="1" smtClean="0"/>
              <a:t>hynny</a:t>
            </a:r>
            <a:r>
              <a:rPr lang="en-GB" sz="2200" dirty="0" smtClean="0"/>
              <a:t>. </a:t>
            </a:r>
            <a:r>
              <a:rPr lang="en-GB" sz="2200" dirty="0" err="1" smtClean="0"/>
              <a:t>Dylid</a:t>
            </a:r>
            <a:r>
              <a:rPr lang="en-GB" sz="2200" dirty="0" smtClean="0"/>
              <a:t> </a:t>
            </a:r>
            <a:r>
              <a:rPr lang="en-GB" sz="2200" dirty="0" err="1" smtClean="0"/>
              <a:t>cyfeirio</a:t>
            </a:r>
            <a:r>
              <a:rPr lang="en-GB" sz="2200" dirty="0" smtClean="0"/>
              <a:t> at </a:t>
            </a:r>
            <a:r>
              <a:rPr lang="en-GB" sz="2200" dirty="0" err="1" smtClean="0"/>
              <a:t>unigolion</a:t>
            </a:r>
            <a:r>
              <a:rPr lang="en-GB" sz="2200" dirty="0" smtClean="0"/>
              <a:t> </a:t>
            </a:r>
            <a:r>
              <a:rPr lang="en-GB" sz="2200" dirty="0" err="1" smtClean="0"/>
              <a:t>rydych</a:t>
            </a:r>
            <a:r>
              <a:rPr lang="en-GB" sz="2200" dirty="0" smtClean="0"/>
              <a:t> </a:t>
            </a:r>
            <a:r>
              <a:rPr lang="en-GB" sz="2200" dirty="0" err="1" smtClean="0"/>
              <a:t>yn</a:t>
            </a:r>
            <a:r>
              <a:rPr lang="en-GB" sz="2200" dirty="0" smtClean="0"/>
              <a:t> </a:t>
            </a:r>
            <a:r>
              <a:rPr lang="en-GB" sz="2200" dirty="0" err="1" smtClean="0"/>
              <a:t>gweithio</a:t>
            </a:r>
            <a:r>
              <a:rPr lang="en-GB" sz="2200" dirty="0" smtClean="0"/>
              <a:t> â </a:t>
            </a:r>
            <a:r>
              <a:rPr lang="en-GB" sz="2200" dirty="0" err="1" smtClean="0"/>
              <a:t>hwy</a:t>
            </a:r>
            <a:r>
              <a:rPr lang="en-GB" sz="2200" dirty="0" smtClean="0"/>
              <a:t> </a:t>
            </a:r>
            <a:r>
              <a:rPr lang="en-GB" sz="2200" dirty="0" err="1" smtClean="0"/>
              <a:t>drwy</a:t>
            </a:r>
            <a:r>
              <a:rPr lang="en-GB" sz="2200" dirty="0" smtClean="0"/>
              <a:t> </a:t>
            </a:r>
            <a:r>
              <a:rPr lang="en-GB" sz="2200" dirty="0" err="1" smtClean="0"/>
              <a:t>ddefnyddio</a:t>
            </a:r>
            <a:r>
              <a:rPr lang="en-GB" sz="2200" dirty="0" smtClean="0"/>
              <a:t> </a:t>
            </a:r>
            <a:r>
              <a:rPr lang="en-GB" sz="2200" dirty="0" err="1" smtClean="0"/>
              <a:t>rhifau</a:t>
            </a:r>
            <a:r>
              <a:rPr lang="en-GB" sz="2200" dirty="0" smtClean="0"/>
              <a:t>.</a:t>
            </a:r>
          </a:p>
          <a:p>
            <a:r>
              <a:rPr lang="en-GB" sz="2200" b="1" dirty="0" err="1" smtClean="0"/>
              <a:t>Llenladrad</a:t>
            </a:r>
            <a:r>
              <a:rPr lang="en-GB" sz="2200" dirty="0" smtClean="0"/>
              <a:t>- </a:t>
            </a:r>
            <a:r>
              <a:rPr lang="en-GB" sz="2200" dirty="0" err="1" smtClean="0"/>
              <a:t>wrth</a:t>
            </a:r>
            <a:r>
              <a:rPr lang="en-GB" sz="2200" dirty="0" smtClean="0"/>
              <a:t> </a:t>
            </a:r>
            <a:r>
              <a:rPr lang="en-GB" sz="2200" dirty="0" err="1" smtClean="0"/>
              <a:t>gyflwyno</a:t>
            </a:r>
            <a:r>
              <a:rPr lang="en-GB" sz="2200" dirty="0" smtClean="0"/>
              <a:t> (</a:t>
            </a:r>
            <a:r>
              <a:rPr lang="en-GB" sz="2200" dirty="0" err="1" smtClean="0"/>
              <a:t>turnitin</a:t>
            </a:r>
            <a:r>
              <a:rPr lang="en-GB" sz="2200" dirty="0" smtClean="0"/>
              <a:t>) mi </a:t>
            </a:r>
            <a:r>
              <a:rPr lang="en-GB" sz="2200" dirty="0" err="1" smtClean="0"/>
              <a:t>fydd</a:t>
            </a:r>
            <a:r>
              <a:rPr lang="en-GB" sz="2200" dirty="0" smtClean="0"/>
              <a:t> y </a:t>
            </a:r>
            <a:r>
              <a:rPr lang="en-GB" sz="2200" dirty="0" err="1" smtClean="0"/>
              <a:t>portffolio</a:t>
            </a:r>
            <a:r>
              <a:rPr lang="en-GB" sz="2200" dirty="0" smtClean="0"/>
              <a:t> </a:t>
            </a:r>
            <a:r>
              <a:rPr lang="en-GB" sz="2200" dirty="0" err="1" smtClean="0"/>
              <a:t>yn</a:t>
            </a:r>
            <a:r>
              <a:rPr lang="en-GB" sz="2200" dirty="0" smtClean="0"/>
              <a:t> </a:t>
            </a:r>
            <a:r>
              <a:rPr lang="en-GB" sz="2200" dirty="0" err="1" smtClean="0"/>
              <a:t>dangos</a:t>
            </a:r>
            <a:r>
              <a:rPr lang="en-GB" sz="2200" dirty="0" smtClean="0"/>
              <a:t> </a:t>
            </a:r>
            <a:r>
              <a:rPr lang="en-GB" sz="2200" dirty="0" err="1" smtClean="0"/>
              <a:t>canran</a:t>
            </a:r>
            <a:r>
              <a:rPr lang="en-GB" sz="2200" dirty="0" smtClean="0"/>
              <a:t> </a:t>
            </a:r>
            <a:r>
              <a:rPr lang="en-GB" sz="2200" dirty="0" err="1" smtClean="0"/>
              <a:t>uchel</a:t>
            </a:r>
            <a:r>
              <a:rPr lang="en-GB" sz="2200" dirty="0" smtClean="0"/>
              <a:t> o ‘</a:t>
            </a:r>
            <a:r>
              <a:rPr lang="en-GB" sz="2200" dirty="0" err="1" smtClean="0"/>
              <a:t>lenladrad</a:t>
            </a:r>
            <a:r>
              <a:rPr lang="en-GB" sz="2200" dirty="0" smtClean="0"/>
              <a:t>’. </a:t>
            </a:r>
            <a:r>
              <a:rPr lang="en-GB" sz="2200" dirty="0"/>
              <a:t>M</a:t>
            </a:r>
            <a:r>
              <a:rPr lang="en-GB" sz="2200" dirty="0" smtClean="0"/>
              <a:t>ae </a:t>
            </a:r>
            <a:r>
              <a:rPr lang="en-GB" sz="2200" dirty="0" err="1" smtClean="0"/>
              <a:t>hyn</a:t>
            </a:r>
            <a:r>
              <a:rPr lang="en-GB" sz="2200" dirty="0" smtClean="0"/>
              <a:t> </a:t>
            </a:r>
            <a:r>
              <a:rPr lang="en-GB" sz="2200" dirty="0" err="1" smtClean="0"/>
              <a:t>yn</a:t>
            </a:r>
            <a:r>
              <a:rPr lang="en-GB" sz="2200" dirty="0" smtClean="0"/>
              <a:t> </a:t>
            </a:r>
            <a:r>
              <a:rPr lang="en-GB" sz="2200" dirty="0" err="1" smtClean="0"/>
              <a:t>cael</a:t>
            </a:r>
            <a:r>
              <a:rPr lang="en-GB" sz="2200" dirty="0" smtClean="0"/>
              <a:t> </a:t>
            </a:r>
            <a:r>
              <a:rPr lang="en-GB" sz="2200" dirty="0" err="1" smtClean="0"/>
              <a:t>ei</a:t>
            </a:r>
            <a:r>
              <a:rPr lang="en-GB" sz="2200" dirty="0" smtClean="0"/>
              <a:t> </a:t>
            </a:r>
            <a:r>
              <a:rPr lang="en-GB" sz="2200" dirty="0" err="1" smtClean="0"/>
              <a:t>adnabod</a:t>
            </a:r>
            <a:r>
              <a:rPr lang="en-GB" sz="2200" dirty="0" smtClean="0"/>
              <a:t> </a:t>
            </a:r>
            <a:r>
              <a:rPr lang="en-GB" sz="2200" dirty="0" err="1" smtClean="0"/>
              <a:t>gan</a:t>
            </a:r>
            <a:r>
              <a:rPr lang="en-GB" sz="2200" dirty="0" smtClean="0"/>
              <a:t> y </a:t>
            </a:r>
            <a:r>
              <a:rPr lang="en-GB" sz="2200" dirty="0" err="1" smtClean="0"/>
              <a:t>Brifysgol</a:t>
            </a:r>
            <a:r>
              <a:rPr lang="en-GB" sz="2200" dirty="0" smtClean="0"/>
              <a:t>.</a:t>
            </a:r>
          </a:p>
          <a:p>
            <a:r>
              <a:rPr lang="en-GB" sz="2200" dirty="0" err="1" smtClean="0"/>
              <a:t>Gwnech</a:t>
            </a:r>
            <a:r>
              <a:rPr lang="en-GB" sz="2200" dirty="0" smtClean="0"/>
              <a:t> </a:t>
            </a:r>
            <a:r>
              <a:rPr lang="en-GB" sz="2200" dirty="0" err="1" smtClean="0"/>
              <a:t>yn</a:t>
            </a:r>
            <a:r>
              <a:rPr lang="en-GB" sz="2200" dirty="0" smtClean="0"/>
              <a:t> </a:t>
            </a:r>
            <a:r>
              <a:rPr lang="en-GB" sz="2200" dirty="0" err="1" smtClean="0"/>
              <a:t>siwr</a:t>
            </a:r>
            <a:r>
              <a:rPr lang="en-GB" sz="2200" dirty="0" smtClean="0"/>
              <a:t> </a:t>
            </a:r>
            <a:r>
              <a:rPr lang="en-GB" sz="2200" dirty="0" err="1" smtClean="0"/>
              <a:t>eich</a:t>
            </a:r>
            <a:r>
              <a:rPr lang="en-GB" sz="2200" dirty="0" smtClean="0"/>
              <a:t> bod </a:t>
            </a:r>
            <a:r>
              <a:rPr lang="en-GB" sz="2200" dirty="0" err="1" smtClean="0"/>
              <a:t>yn</a:t>
            </a:r>
            <a:r>
              <a:rPr lang="en-GB" sz="2200" dirty="0" smtClean="0"/>
              <a:t> </a:t>
            </a:r>
            <a:r>
              <a:rPr lang="en-GB" sz="2200" dirty="0" err="1" smtClean="0"/>
              <a:t>ateb</a:t>
            </a:r>
            <a:r>
              <a:rPr lang="en-GB" sz="2200" dirty="0" smtClean="0"/>
              <a:t> y </a:t>
            </a:r>
            <a:r>
              <a:rPr lang="en-GB" sz="2200" dirty="0" err="1" smtClean="0"/>
              <a:t>cwestiwn</a:t>
            </a:r>
            <a:r>
              <a:rPr lang="en-GB" sz="2200" dirty="0" smtClean="0"/>
              <a:t> </a:t>
            </a:r>
            <a:r>
              <a:rPr lang="en-GB" sz="2200" dirty="0" err="1" smtClean="0"/>
              <a:t>yn</a:t>
            </a:r>
            <a:r>
              <a:rPr lang="en-GB" sz="2200" dirty="0" smtClean="0"/>
              <a:t> </a:t>
            </a:r>
            <a:r>
              <a:rPr lang="en-GB" sz="2200" dirty="0" err="1" smtClean="0"/>
              <a:t>llawn</a:t>
            </a:r>
            <a:r>
              <a:rPr lang="en-GB" sz="2200" dirty="0" smtClean="0"/>
              <a:t>- </a:t>
            </a:r>
            <a:r>
              <a:rPr lang="en-GB" sz="2200" dirty="0" err="1" smtClean="0"/>
              <a:t>gallwch</a:t>
            </a:r>
            <a:r>
              <a:rPr lang="en-GB" sz="2200" dirty="0" smtClean="0"/>
              <a:t> </a:t>
            </a:r>
            <a:r>
              <a:rPr lang="en-GB" sz="2200" dirty="0" err="1" smtClean="0"/>
              <a:t>edrych</a:t>
            </a:r>
            <a:r>
              <a:rPr lang="en-GB" sz="2200" dirty="0" smtClean="0"/>
              <a:t> </a:t>
            </a:r>
            <a:r>
              <a:rPr lang="en-GB" sz="2200" dirty="0" err="1" smtClean="0"/>
              <a:t>ar</a:t>
            </a:r>
            <a:r>
              <a:rPr lang="en-GB" sz="2200" dirty="0" smtClean="0"/>
              <a:t> y </a:t>
            </a:r>
            <a:r>
              <a:rPr lang="en-GB" sz="2200" dirty="0" err="1" smtClean="0"/>
              <a:t>meini</a:t>
            </a:r>
            <a:r>
              <a:rPr lang="en-GB" sz="2200" dirty="0" smtClean="0"/>
              <a:t> </a:t>
            </a:r>
            <a:r>
              <a:rPr lang="en-GB" sz="2200" dirty="0" err="1" smtClean="0"/>
              <a:t>prawf</a:t>
            </a:r>
            <a:r>
              <a:rPr lang="en-GB" sz="2200" dirty="0" smtClean="0"/>
              <a:t> </a:t>
            </a:r>
            <a:r>
              <a:rPr lang="en-GB" sz="2200" dirty="0" err="1" smtClean="0"/>
              <a:t>marcio</a:t>
            </a:r>
            <a:r>
              <a:rPr lang="en-GB" sz="2200" dirty="0" smtClean="0"/>
              <a:t> am </a:t>
            </a:r>
            <a:r>
              <a:rPr lang="en-GB" sz="2200" dirty="0" err="1" smtClean="0"/>
              <a:t>fwy</a:t>
            </a:r>
            <a:r>
              <a:rPr lang="en-GB" sz="2200" dirty="0" smtClean="0"/>
              <a:t> o </a:t>
            </a:r>
            <a:r>
              <a:rPr lang="en-GB" sz="2200" dirty="0" err="1" smtClean="0"/>
              <a:t>fanylion</a:t>
            </a:r>
            <a:r>
              <a:rPr lang="en-GB" sz="2200" dirty="0" smtClean="0"/>
              <a:t> </a:t>
            </a:r>
            <a:r>
              <a:rPr lang="en-GB" sz="2200" dirty="0" err="1" smtClean="0"/>
              <a:t>o’r</a:t>
            </a:r>
            <a:r>
              <a:rPr lang="en-GB" sz="2200" dirty="0" smtClean="0"/>
              <a:t> </a:t>
            </a:r>
            <a:r>
              <a:rPr lang="en-GB" sz="2200" dirty="0" err="1" smtClean="0"/>
              <a:t>hyn</a:t>
            </a:r>
            <a:r>
              <a:rPr lang="en-GB" sz="2200" dirty="0" smtClean="0"/>
              <a:t> </a:t>
            </a:r>
            <a:r>
              <a:rPr lang="en-GB" sz="2200" dirty="0" err="1" smtClean="0"/>
              <a:t>sydd</a:t>
            </a:r>
            <a:r>
              <a:rPr lang="en-GB" sz="2200" dirty="0" smtClean="0"/>
              <a:t> </a:t>
            </a:r>
            <a:r>
              <a:rPr lang="en-GB" sz="2200" dirty="0" err="1" smtClean="0"/>
              <a:t>I’w</a:t>
            </a:r>
            <a:r>
              <a:rPr lang="en-GB" sz="2200" dirty="0" smtClean="0"/>
              <a:t> </a:t>
            </a:r>
            <a:r>
              <a:rPr lang="en-GB" sz="2200" dirty="0" err="1" smtClean="0"/>
              <a:t>ddisgwyl</a:t>
            </a:r>
            <a:r>
              <a:rPr lang="en-GB" sz="2200" dirty="0" smtClean="0"/>
              <a:t> </a:t>
            </a:r>
            <a:r>
              <a:rPr lang="en-GB" sz="2200" dirty="0" err="1" smtClean="0"/>
              <a:t>ym</a:t>
            </a:r>
            <a:r>
              <a:rPr lang="en-GB" sz="2200" dirty="0" smtClean="0"/>
              <a:t> </a:t>
            </a:r>
            <a:r>
              <a:rPr lang="en-GB" sz="2200" dirty="0" err="1" smtClean="0"/>
              <a:t>mhob</a:t>
            </a:r>
            <a:r>
              <a:rPr lang="en-GB" sz="2200" dirty="0" smtClean="0"/>
              <a:t> </a:t>
            </a:r>
            <a:r>
              <a:rPr lang="en-GB" sz="2200" dirty="0" err="1" smtClean="0"/>
              <a:t>cwestiwn</a:t>
            </a:r>
            <a:r>
              <a:rPr lang="en-GB" sz="2200" dirty="0" smtClean="0"/>
              <a:t>.</a:t>
            </a:r>
          </a:p>
          <a:p>
            <a:r>
              <a:rPr lang="en-GB" sz="2200" dirty="0" err="1" smtClean="0"/>
              <a:t>Cadwch</a:t>
            </a:r>
            <a:r>
              <a:rPr lang="en-GB" sz="2200" dirty="0" smtClean="0"/>
              <a:t> at y </a:t>
            </a:r>
            <a:r>
              <a:rPr lang="en-GB" sz="2200" dirty="0" err="1" smtClean="0"/>
              <a:t>cyfrif</a:t>
            </a:r>
            <a:r>
              <a:rPr lang="en-GB" sz="2200" dirty="0" smtClean="0"/>
              <a:t> </a:t>
            </a:r>
            <a:r>
              <a:rPr lang="en-GB" sz="2200" dirty="0" err="1" smtClean="0"/>
              <a:t>geiriau</a:t>
            </a:r>
            <a:r>
              <a:rPr lang="en-GB" sz="2200" dirty="0" smtClean="0"/>
              <a:t> (+/- 10%)</a:t>
            </a:r>
            <a:endParaRPr lang="cy-GB" sz="22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5</a:t>
            </a:fld>
            <a:endParaRPr lang="en-GB"/>
          </a:p>
        </p:txBody>
      </p:sp>
    </p:spTree>
    <p:extLst>
      <p:ext uri="{BB962C8B-B14F-4D97-AF65-F5344CB8AC3E}">
        <p14:creationId xmlns:p14="http://schemas.microsoft.com/office/powerpoint/2010/main" val="1301806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3928" y="692150"/>
            <a:ext cx="4762872" cy="5040313"/>
          </a:xfrm>
        </p:spPr>
        <p:txBody>
          <a:bodyPr/>
          <a:lstStyle/>
          <a:p>
            <a:pPr>
              <a:defRPr/>
            </a:pPr>
            <a:r>
              <a:rPr lang="en-GB" b="1" dirty="0">
                <a:effectLst>
                  <a:outerShdw blurRad="38100" dist="38100" dir="2700000" algn="tl">
                    <a:srgbClr val="000000">
                      <a:alpha val="43137"/>
                    </a:srgbClr>
                  </a:outerShdw>
                </a:effectLst>
                <a:sym typeface="Lucida Grande" charset="0"/>
              </a:rPr>
              <a:t>PAM FOD YMARFER ADFYFYRIOL MOR BWYSIG MEWN GWAITH CYMDEITHASOL?</a:t>
            </a:r>
          </a:p>
        </p:txBody>
      </p:sp>
      <p:pic>
        <p:nvPicPr>
          <p:cNvPr id="11267"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395288" y="620713"/>
            <a:ext cx="2988663" cy="4104431"/>
          </a:xfrm>
        </p:spPr>
      </p:pic>
      <p:sp>
        <p:nvSpPr>
          <p:cNvPr id="4" name="Slide Number Placeholder 3"/>
          <p:cNvSpPr>
            <a:spLocks noGrp="1"/>
          </p:cNvSpPr>
          <p:nvPr>
            <p:ph type="sldNum" sz="quarter" idx="12"/>
          </p:nvPr>
        </p:nvSpPr>
        <p:spPr>
          <a:xfrm>
            <a:off x="457200" y="6356350"/>
            <a:ext cx="2133600" cy="365125"/>
          </a:xfrm>
        </p:spPr>
        <p:txBody>
          <a:bodyPr/>
          <a:lstStyle/>
          <a:p>
            <a:pPr algn="l">
              <a:defRPr/>
            </a:pPr>
            <a:fld id="{1F43B601-55F2-4E86-9952-F28BC3B00D7B}" type="slidenum">
              <a:rPr lang="en-US" smtClean="0"/>
              <a:pPr algn="l">
                <a:defRPr/>
              </a:pPr>
              <a:t>6</a:t>
            </a:fld>
            <a:endParaRPr lang="en-US"/>
          </a:p>
        </p:txBody>
      </p:sp>
    </p:spTree>
    <p:extLst>
      <p:ext uri="{BB962C8B-B14F-4D97-AF65-F5344CB8AC3E}">
        <p14:creationId xmlns:p14="http://schemas.microsoft.com/office/powerpoint/2010/main" val="3154998235"/>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628650" y="365126"/>
            <a:ext cx="7886700" cy="903634"/>
          </a:xfrm>
        </p:spPr>
        <p:txBody>
          <a:bodyPr>
            <a:noAutofit/>
          </a:bodyPr>
          <a:lstStyle/>
          <a:p>
            <a:pPr algn="ctr"/>
            <a:r>
              <a:rPr lang="en-GB" sz="2000" dirty="0"/>
              <a:t/>
            </a:r>
            <a:br>
              <a:rPr lang="en-GB" sz="2000" dirty="0"/>
            </a:br>
            <a:r>
              <a:rPr lang="cy-GB" sz="3200" b="1" dirty="0"/>
              <a:t>Mae ymarfer adfyfyriol yn bwysig mewn gwaith cymdeithasol gan ei fod yn</a:t>
            </a:r>
            <a:r>
              <a:rPr lang="en-GB" sz="3600" b="1" dirty="0"/>
              <a:t>:</a:t>
            </a:r>
          </a:p>
        </p:txBody>
      </p:sp>
      <p:sp>
        <p:nvSpPr>
          <p:cNvPr id="4102" name="Rectangle 6"/>
          <p:cNvSpPr>
            <a:spLocks noGrp="1" noRot="1" noChangeArrowheads="1"/>
          </p:cNvSpPr>
          <p:nvPr>
            <p:ph idx="1"/>
          </p:nvPr>
        </p:nvSpPr>
        <p:spPr>
          <a:xfrm>
            <a:off x="628650" y="1484784"/>
            <a:ext cx="7886700" cy="3960440"/>
          </a:xfrm>
        </p:spPr>
        <p:txBody>
          <a:bodyPr>
            <a:noAutofit/>
          </a:bodyPr>
          <a:lstStyle/>
          <a:p>
            <a:pPr>
              <a:lnSpc>
                <a:spcPct val="80000"/>
              </a:lnSpc>
            </a:pPr>
            <a:r>
              <a:rPr lang="cy-GB" sz="2500" dirty="0">
                <a:sym typeface="Arial" charset="0"/>
              </a:rPr>
              <a:t>Agwedd allweddol o fod yn broffesiynol </a:t>
            </a:r>
          </a:p>
          <a:p>
            <a:pPr>
              <a:lnSpc>
                <a:spcPct val="80000"/>
              </a:lnSpc>
            </a:pPr>
            <a:r>
              <a:rPr lang="cy-GB" sz="2500" dirty="0">
                <a:sym typeface="Arial" charset="0"/>
              </a:rPr>
              <a:t>Gweithgaredd DPP parhaus – gwneud y mwyaf o’r dysgu</a:t>
            </a:r>
          </a:p>
          <a:p>
            <a:pPr>
              <a:lnSpc>
                <a:spcPct val="80000"/>
              </a:lnSpc>
            </a:pPr>
            <a:r>
              <a:rPr lang="cy-GB" sz="2500" dirty="0">
                <a:sym typeface="Arial" charset="0"/>
              </a:rPr>
              <a:t>Gwella atebolrwydd </a:t>
            </a:r>
          </a:p>
          <a:p>
            <a:pPr>
              <a:lnSpc>
                <a:spcPct val="80000"/>
              </a:lnSpc>
            </a:pPr>
            <a:r>
              <a:rPr lang="cy-GB" sz="2500" dirty="0">
                <a:sym typeface="Arial" charset="0"/>
              </a:rPr>
              <a:t>Cefnogi damcaniaethu – gan ddefnyddio damcaniaethu mewn ymarfer a thynnu damcaniaethu allan o ymarfer </a:t>
            </a:r>
          </a:p>
          <a:p>
            <a:pPr>
              <a:lnSpc>
                <a:spcPct val="80000"/>
              </a:lnSpc>
            </a:pPr>
            <a:r>
              <a:rPr lang="cy-GB" sz="2500" dirty="0">
                <a:sym typeface="Arial" charset="0"/>
              </a:rPr>
              <a:t>Gwella ymarfer – yn enwedig ymarfer cydweithredol </a:t>
            </a:r>
          </a:p>
          <a:p>
            <a:pPr>
              <a:lnSpc>
                <a:spcPct val="80000"/>
              </a:lnSpc>
            </a:pPr>
            <a:r>
              <a:rPr lang="cy-GB" sz="2500" dirty="0">
                <a:sym typeface="Arial" charset="0"/>
              </a:rPr>
              <a:t>Sicrhau y gwneir penderfyniadau moesegol mewn ymarfer cymhleth </a:t>
            </a:r>
          </a:p>
          <a:p>
            <a:pPr>
              <a:lnSpc>
                <a:spcPct val="80000"/>
              </a:lnSpc>
            </a:pPr>
            <a:r>
              <a:rPr lang="cy-GB" sz="2500" dirty="0">
                <a:sym typeface="Arial" charset="0"/>
              </a:rPr>
              <a:t>Cynyddu ‘craidd’ a gwytnwch yr ymarferwr </a:t>
            </a: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7</a:t>
            </a:fld>
            <a:endParaRPr lang="en-GB" sz="2800" b="1"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628650" y="-243408"/>
            <a:ext cx="7886700" cy="1435151"/>
          </a:xfrm>
        </p:spPr>
        <p:txBody>
          <a:bodyPr>
            <a:normAutofit/>
          </a:bodyPr>
          <a:lstStyle/>
          <a:p>
            <a:r>
              <a:rPr lang="cy-GB" sz="2800" b="1" dirty="0"/>
              <a:t/>
            </a:r>
            <a:br>
              <a:rPr lang="cy-GB" sz="2800" b="1" dirty="0"/>
            </a:br>
            <a:r>
              <a:rPr lang="cy-GB" sz="2800" b="1" dirty="0"/>
              <a:t> </a:t>
            </a:r>
            <a:r>
              <a:rPr lang="cy-GB" sz="3600" b="1" dirty="0"/>
              <a:t>Gweithwyr Cymdeithasol sy’n hedfan…..</a:t>
            </a:r>
          </a:p>
        </p:txBody>
      </p:sp>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8</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191743"/>
            <a:ext cx="8515350" cy="4901082"/>
          </a:xfrm>
        </p:spPr>
        <p:txBody>
          <a:bodyPr>
            <a:normAutofit/>
          </a:bodyPr>
          <a:lstStyle/>
          <a:p>
            <a:pPr marL="0" indent="0">
              <a:lnSpc>
                <a:spcPct val="90000"/>
              </a:lnSpc>
              <a:buNone/>
            </a:pPr>
            <a:r>
              <a:rPr lang="cy-GB" sz="2000" dirty="0">
                <a:sym typeface="Arial" charset="0"/>
              </a:rPr>
              <a:t>Bu i ymchwil a wnaed mewn perthynas â datblygiad proffesiynol gweithwyr sydd newydd gymhwyso adnabod dau brif ffactor sy’n sicrhau fod gweithwyr cymdeithasol yn: </a:t>
            </a:r>
          </a:p>
          <a:p>
            <a:pPr>
              <a:lnSpc>
                <a:spcPct val="90000"/>
              </a:lnSpc>
            </a:pPr>
            <a:r>
              <a:rPr lang="cy-GB" sz="2000" dirty="0"/>
              <a:t>Fwy gwydn yn erbyn straen </a:t>
            </a:r>
          </a:p>
          <a:p>
            <a:pPr>
              <a:lnSpc>
                <a:spcPct val="90000"/>
              </a:lnSpc>
            </a:pPr>
            <a:r>
              <a:rPr lang="cy-GB" sz="2000" dirty="0"/>
              <a:t>Meithrin eu llesiant eu hunain a llesiant eraill </a:t>
            </a:r>
          </a:p>
          <a:p>
            <a:pPr>
              <a:lnSpc>
                <a:spcPct val="90000"/>
              </a:lnSpc>
            </a:pPr>
            <a:r>
              <a:rPr lang="cy-GB" sz="2000" dirty="0"/>
              <a:t>Dod yn “weithwyr cymdeithasol sy’n hedfan” yn dilyn eu blwyddyn gyntaf o ymarfer </a:t>
            </a:r>
          </a:p>
          <a:p>
            <a:pPr marL="0" indent="0">
              <a:lnSpc>
                <a:spcPct val="90000"/>
              </a:lnSpc>
              <a:buNone/>
            </a:pPr>
            <a:r>
              <a:rPr lang="cy-GB" sz="2000" b="1" dirty="0"/>
              <a:t>Y ddau ffactor yw:</a:t>
            </a:r>
          </a:p>
          <a:p>
            <a:r>
              <a:rPr lang="cy-GB" sz="2000" dirty="0"/>
              <a:t>Deallusrwydd Emosiynol</a:t>
            </a:r>
          </a:p>
          <a:p>
            <a:r>
              <a:rPr lang="cy-GB" sz="2000" dirty="0"/>
              <a:t>Adfyfyrio</a:t>
            </a:r>
          </a:p>
          <a:p>
            <a:pPr marL="0" indent="0">
              <a:buNone/>
            </a:pPr>
            <a:r>
              <a:rPr lang="cy-GB" sz="1400" dirty="0">
                <a:sym typeface="Arial" charset="0"/>
              </a:rPr>
              <a:t>Grant a </a:t>
            </a:r>
            <a:r>
              <a:rPr lang="cy-GB" sz="1400" dirty="0" err="1">
                <a:sym typeface="Arial" charset="0"/>
              </a:rPr>
              <a:t>Kinman’s</a:t>
            </a:r>
            <a:r>
              <a:rPr lang="cy-GB" sz="1400" dirty="0">
                <a:sym typeface="Arial" charset="0"/>
              </a:rPr>
              <a:t> (2009)</a:t>
            </a:r>
            <a:endParaRPr lang="cy-GB" sz="1400" dirty="0"/>
          </a:p>
          <a:p>
            <a:pPr>
              <a:lnSpc>
                <a:spcPct val="90000"/>
              </a:lnSpc>
            </a:pPr>
            <a:endParaRPr lang="en-GB" sz="2000" dirty="0">
              <a:sym typeface="Arial" charset="0"/>
            </a:endParaRPr>
          </a:p>
          <a:p>
            <a:pPr>
              <a:lnSpc>
                <a:spcPct val="90000"/>
              </a:lnSpc>
            </a:pPr>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467544" y="188640"/>
            <a:ext cx="8229600" cy="1143000"/>
          </a:xfrm>
        </p:spPr>
        <p:txBody>
          <a:bodyPr>
            <a:normAutofit/>
          </a:bodyPr>
          <a:lstStyle/>
          <a:p>
            <a:pPr algn="ctr"/>
            <a:r>
              <a:rPr lang="cy-GB" sz="4000" b="1" dirty="0"/>
              <a:t>Adfyfyrio</a:t>
            </a:r>
            <a:endParaRPr lang="cy-GB" sz="4000" dirty="0"/>
          </a:p>
        </p:txBody>
      </p:sp>
      <p:sp>
        <p:nvSpPr>
          <p:cNvPr id="28678" name="Rectangle 6"/>
          <p:cNvSpPr>
            <a:spLocks noGrp="1" noRot="1" noChangeArrowheads="1"/>
          </p:cNvSpPr>
          <p:nvPr>
            <p:ph idx="1"/>
          </p:nvPr>
        </p:nvSpPr>
        <p:spPr>
          <a:xfrm>
            <a:off x="395536" y="1124744"/>
            <a:ext cx="8229600" cy="4525963"/>
          </a:xfrm>
        </p:spPr>
        <p:txBody>
          <a:bodyPr>
            <a:normAutofit/>
          </a:bodyPr>
          <a:lstStyle/>
          <a:p>
            <a:pPr>
              <a:buFont typeface="Wingdings" pitchFamily="2" charset="2"/>
              <a:buNone/>
            </a:pPr>
            <a:r>
              <a:rPr lang="cy-GB" sz="2400" b="1" dirty="0"/>
              <a:t>Cwestiwn i’r grŵp:</a:t>
            </a:r>
          </a:p>
          <a:p>
            <a:pPr indent="12700">
              <a:buFont typeface="Wingdings" pitchFamily="2" charset="2"/>
              <a:buNone/>
            </a:pPr>
            <a:r>
              <a:rPr lang="cy-GB" sz="2400" dirty="0" smtClean="0"/>
              <a:t>- Pam </a:t>
            </a:r>
            <a:r>
              <a:rPr lang="cy-GB" sz="2400" dirty="0"/>
              <a:t>ydych chi’n meddwl ei bod yn bwysig cydnabod eich emosiynau mewn perthynas â’ch gwaith? </a:t>
            </a:r>
          </a:p>
          <a:p>
            <a:pPr indent="12700">
              <a:buFont typeface="Wingdings" pitchFamily="2" charset="2"/>
              <a:buNone/>
            </a:pPr>
            <a:r>
              <a:rPr lang="cy-GB" sz="2400" dirty="0" smtClean="0"/>
              <a:t>- Efallai </a:t>
            </a:r>
            <a:r>
              <a:rPr lang="cy-GB" sz="2400" dirty="0"/>
              <a:t>yr hoffech ystyried yr hyn allai fynd o’i le, yr effaith bosib ar yr unigolion yr ydym yn gweithio â hwy a’u canlyniadau, a’r effaith ar wneud penderfyniadau proffesiynol?</a:t>
            </a:r>
            <a:endParaRPr lang="cy-GB" sz="2400" dirty="0">
              <a:solidFill>
                <a:srgbClr val="FF0000"/>
              </a:solidFill>
            </a:endParaRPr>
          </a:p>
        </p:txBody>
      </p:sp>
      <p:sp>
        <p:nvSpPr>
          <p:cNvPr id="4" name="Slide Number Placeholder 3"/>
          <p:cNvSpPr>
            <a:spLocks noGrp="1"/>
          </p:cNvSpPr>
          <p:nvPr>
            <p:ph type="sldNum" sz="quarter" idx="12"/>
          </p:nvPr>
        </p:nvSpPr>
        <p:spPr>
          <a:xfrm>
            <a:off x="6876256" y="6309320"/>
            <a:ext cx="2133600" cy="365125"/>
          </a:xfrm>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pic>
        <p:nvPicPr>
          <p:cNvPr id="5124" name="Picture 4"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1750" y="3573016"/>
            <a:ext cx="3240360" cy="22655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260648"/>
            <a:ext cx="7886700" cy="1008112"/>
          </a:xfrm>
        </p:spPr>
        <p:txBody>
          <a:bodyPr>
            <a:normAutofit/>
          </a:bodyPr>
          <a:lstStyle/>
          <a:p>
            <a:r>
              <a:rPr lang="cy-GB" sz="3600" b="1" dirty="0"/>
              <a:t>Deallusrwydd Emosiynol </a:t>
            </a:r>
          </a:p>
        </p:txBody>
      </p:sp>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788024" y="1700808"/>
            <a:ext cx="3727326" cy="4032448"/>
          </a:xfrm>
        </p:spPr>
        <p:txBody>
          <a:bodyPr>
            <a:normAutofit fontScale="70000" lnSpcReduction="20000"/>
          </a:bodyPr>
          <a:lstStyle/>
          <a:p>
            <a:pPr marL="0" indent="0">
              <a:buNone/>
            </a:pPr>
            <a:r>
              <a:rPr lang="en-GB" sz="2400" dirty="0"/>
              <a:t>“</a:t>
            </a:r>
            <a:r>
              <a:rPr lang="en-GB" sz="2400" i="1" dirty="0"/>
              <a:t>A form of social intelligence that involves the ability to monitor one’s own and others’ feelings and emotions, to discriminate among them, and to use this information to guide one’s own thinking and action</a:t>
            </a:r>
            <a:r>
              <a:rPr lang="en-GB" sz="2400" dirty="0" smtClean="0"/>
              <a:t>”</a:t>
            </a:r>
          </a:p>
          <a:p>
            <a:pPr marL="0" indent="0">
              <a:buNone/>
            </a:pPr>
            <a:r>
              <a:rPr lang="en-GB" sz="2400" dirty="0" err="1" smtClean="0"/>
              <a:t>Gan</a:t>
            </a:r>
            <a:r>
              <a:rPr lang="en-GB" sz="2400" dirty="0" smtClean="0"/>
              <a:t> </a:t>
            </a:r>
            <a:r>
              <a:rPr lang="en-GB" sz="2400" dirty="0" err="1" smtClean="0"/>
              <a:t>gynnwys</a:t>
            </a:r>
            <a:r>
              <a:rPr lang="en-GB" sz="2400" dirty="0" smtClean="0"/>
              <a:t>:</a:t>
            </a:r>
          </a:p>
          <a:p>
            <a:r>
              <a:rPr lang="cy-GB" sz="2400" dirty="0"/>
              <a:t>canfyddiad o emosiwn </a:t>
            </a:r>
          </a:p>
          <a:p>
            <a:r>
              <a:rPr lang="cy-GB" sz="2400" dirty="0"/>
              <a:t>y gallu i resymu gan ddefnyddio emosiynau</a:t>
            </a:r>
          </a:p>
          <a:p>
            <a:r>
              <a:rPr lang="cy-GB" sz="2400" dirty="0"/>
              <a:t>y gallu i ddeall emosiwn</a:t>
            </a:r>
          </a:p>
          <a:p>
            <a:r>
              <a:rPr lang="cy-GB" sz="2400" dirty="0"/>
              <a:t>y gallu i reoli emosiynau </a:t>
            </a:r>
          </a:p>
          <a:p>
            <a:pPr marL="0" indent="0">
              <a:buNone/>
            </a:pPr>
            <a:r>
              <a:rPr lang="cy-GB" sz="2400" dirty="0"/>
              <a:t>Mae deallusrwydd emosiynol yn cyfeirio at y gallu i ganfod, rheoli a gwerthuso emosiynau </a:t>
            </a:r>
          </a:p>
          <a:p>
            <a:pPr marL="0" indent="0">
              <a:buNone/>
            </a:pPr>
            <a:endParaRPr lang="en-GB" sz="2400" dirty="0"/>
          </a:p>
          <a:p>
            <a:pPr marL="0" indent="0">
              <a:buNone/>
            </a:pPr>
            <a:r>
              <a:rPr lang="en-GB" sz="1400" dirty="0" err="1"/>
              <a:t>Salovey</a:t>
            </a:r>
            <a:r>
              <a:rPr lang="en-GB" sz="1400" dirty="0"/>
              <a:t> a Mayer 1990</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10</a:t>
            </a:fld>
            <a:endParaRPr lang="en-GB" sz="2800"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4595"/>
          </a:xfrm>
        </p:spPr>
        <p:txBody>
          <a:bodyPr/>
          <a:lstStyle/>
          <a:p>
            <a:pPr algn="ctr"/>
            <a:r>
              <a:rPr lang="cy-GB" sz="3600" b="1" dirty="0"/>
              <a:t>Datblygu’r Adfyfyrio</a:t>
            </a:r>
            <a:endParaRPr lang="cy-GB" dirty="0"/>
          </a:p>
        </p:txBody>
      </p:sp>
      <p:sp>
        <p:nvSpPr>
          <p:cNvPr id="3" name="Content Placeholder 2"/>
          <p:cNvSpPr>
            <a:spLocks noGrp="1"/>
          </p:cNvSpPr>
          <p:nvPr>
            <p:ph idx="1"/>
          </p:nvPr>
        </p:nvSpPr>
        <p:spPr>
          <a:xfrm>
            <a:off x="628650" y="1149723"/>
            <a:ext cx="7886700" cy="4367509"/>
          </a:xfrm>
        </p:spPr>
        <p:txBody>
          <a:bodyPr>
            <a:normAutofit lnSpcReduction="10000"/>
          </a:bodyPr>
          <a:lstStyle/>
          <a:p>
            <a:pPr marL="457200" lvl="0" indent="-457200" defTabSz="914400">
              <a:lnSpc>
                <a:spcPct val="80000"/>
              </a:lnSpc>
              <a:spcBef>
                <a:spcPct val="20000"/>
              </a:spcBef>
              <a:buClr>
                <a:schemeClr val="tx1"/>
              </a:buClr>
              <a:defRPr/>
            </a:pPr>
            <a:r>
              <a:rPr lang="cy-GB" sz="2800" dirty="0"/>
              <a:t>Cydnabod pwysigrwydd adfyfyrio</a:t>
            </a:r>
          </a:p>
          <a:p>
            <a:pPr marL="457200" lvl="0" indent="-457200" defTabSz="914400">
              <a:lnSpc>
                <a:spcPct val="80000"/>
              </a:lnSpc>
              <a:spcBef>
                <a:spcPct val="20000"/>
              </a:spcBef>
              <a:buClr>
                <a:schemeClr val="tx1"/>
              </a:buClr>
              <a:defRPr/>
            </a:pPr>
            <a:r>
              <a:rPr lang="cy-GB" sz="2800" dirty="0"/>
              <a:t>Canfod model o ymarfer adfyfyriol yr ydych yn gyfforddus ag ef – bydd hyn yn wahanol i bob unigolyn </a:t>
            </a:r>
          </a:p>
          <a:p>
            <a:pPr marL="457200" lvl="0" indent="-457200" defTabSz="914400">
              <a:lnSpc>
                <a:spcPct val="80000"/>
              </a:lnSpc>
              <a:spcBef>
                <a:spcPct val="20000"/>
              </a:spcBef>
              <a:buClr>
                <a:schemeClr val="tx1"/>
              </a:buClr>
              <a:defRPr/>
            </a:pPr>
            <a:r>
              <a:rPr lang="cy-GB" sz="2800" dirty="0"/>
              <a:t>Canfod “ffrind beirniadol” – a bod yn ffrind beirniadol i eraill </a:t>
            </a:r>
          </a:p>
          <a:p>
            <a:pPr marL="457200" lvl="0" indent="-457200" defTabSz="914400">
              <a:lnSpc>
                <a:spcPct val="80000"/>
              </a:lnSpc>
              <a:spcBef>
                <a:spcPct val="20000"/>
              </a:spcBef>
              <a:buClr>
                <a:schemeClr val="tx1"/>
              </a:buClr>
              <a:defRPr/>
            </a:pPr>
            <a:r>
              <a:rPr lang="cy-GB" sz="2800" dirty="0"/>
              <a:t>Datblygu eich ymwybyddiaeth ynghylch yr hyn sy’n effeithio ar eich adfyfyrio</a:t>
            </a:r>
          </a:p>
          <a:p>
            <a:pPr marL="457200" lvl="0" indent="-457200" defTabSz="914400">
              <a:lnSpc>
                <a:spcPct val="80000"/>
              </a:lnSpc>
              <a:spcBef>
                <a:spcPct val="20000"/>
              </a:spcBef>
              <a:buClr>
                <a:schemeClr val="tx1"/>
              </a:buClr>
              <a:defRPr/>
            </a:pPr>
            <a:r>
              <a:rPr lang="cy-GB" sz="2800" dirty="0"/>
              <a:t>Peidiwch ag osgoi’r cwestiynau – ond yn yr un modd, peidiwch ag oedi gweithredu </a:t>
            </a:r>
          </a:p>
          <a:p>
            <a:pPr marL="457200" lvl="0" indent="-457200" defTabSz="914400">
              <a:lnSpc>
                <a:spcPct val="80000"/>
              </a:lnSpc>
              <a:spcBef>
                <a:spcPct val="20000"/>
              </a:spcBef>
              <a:buClr>
                <a:schemeClr val="tx1"/>
              </a:buClr>
              <a:defRPr/>
            </a:pPr>
            <a:r>
              <a:rPr lang="cy-GB" sz="2800" dirty="0"/>
              <a:t>Cydnabod a datblygu nodweddion ymarferwr adfyfyriol</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11</a:t>
            </a:fld>
            <a:endParaRPr lang="en-GB"/>
          </a:p>
        </p:txBody>
      </p:sp>
    </p:spTree>
    <p:extLst>
      <p:ext uri="{BB962C8B-B14F-4D97-AF65-F5344CB8AC3E}">
        <p14:creationId xmlns:p14="http://schemas.microsoft.com/office/powerpoint/2010/main" val="19081667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3600" b="1" dirty="0"/>
              <a:t>Modelau Adfyfyrio</a:t>
            </a:r>
            <a:br>
              <a:rPr lang="cy-GB" sz="3600" b="1" dirty="0"/>
            </a:br>
            <a:endParaRPr lang="cy-GB" dirty="0"/>
          </a:p>
        </p:txBody>
      </p:sp>
      <p:sp>
        <p:nvSpPr>
          <p:cNvPr id="3" name="Content Placeholder 2"/>
          <p:cNvSpPr>
            <a:spLocks noGrp="1"/>
          </p:cNvSpPr>
          <p:nvPr>
            <p:ph sz="half" idx="1"/>
          </p:nvPr>
        </p:nvSpPr>
        <p:spPr>
          <a:xfrm>
            <a:off x="941909" y="955002"/>
            <a:ext cx="5528642" cy="4980211"/>
          </a:xfrm>
        </p:spPr>
        <p:txBody>
          <a:bodyPr>
            <a:normAutofit/>
          </a:bodyPr>
          <a:lstStyle/>
          <a:p>
            <a:pPr marL="0" lvl="0" indent="0">
              <a:spcBef>
                <a:spcPct val="20000"/>
              </a:spcBef>
              <a:buNone/>
              <a:defRPr/>
            </a:pPr>
            <a:r>
              <a:rPr lang="en-GB" sz="2400" dirty="0"/>
              <a:t>Donald </a:t>
            </a:r>
            <a:r>
              <a:rPr lang="en-GB" sz="2400" dirty="0" err="1"/>
              <a:t>Schön</a:t>
            </a:r>
            <a:r>
              <a:rPr lang="en-GB" sz="2400" dirty="0"/>
              <a:t>  - </a:t>
            </a:r>
            <a:r>
              <a:rPr lang="en-GB" sz="2400" i="1" dirty="0"/>
              <a:t>The Reflective Practitioner (1983)</a:t>
            </a:r>
          </a:p>
          <a:p>
            <a:pPr defTabSz="914400">
              <a:lnSpc>
                <a:spcPct val="100000"/>
              </a:lnSpc>
              <a:spcBef>
                <a:spcPct val="20000"/>
              </a:spcBef>
              <a:defRPr/>
            </a:pPr>
            <a:r>
              <a:rPr lang="en-GB" sz="2400" i="1" dirty="0"/>
              <a:t>Reflection in action </a:t>
            </a:r>
          </a:p>
          <a:p>
            <a:pPr defTabSz="914400">
              <a:lnSpc>
                <a:spcPct val="100000"/>
              </a:lnSpc>
              <a:spcBef>
                <a:spcPct val="20000"/>
              </a:spcBef>
              <a:defRPr/>
            </a:pPr>
            <a:r>
              <a:rPr lang="en-GB" sz="2400" i="1" dirty="0"/>
              <a:t>Reflection on action </a:t>
            </a:r>
          </a:p>
          <a:p>
            <a:pPr defTabSz="914400">
              <a:lnSpc>
                <a:spcPct val="100000"/>
              </a:lnSpc>
              <a:spcBef>
                <a:spcPct val="20000"/>
              </a:spcBef>
              <a:defRPr/>
            </a:pPr>
            <a:r>
              <a:rPr lang="en-GB" sz="2400" i="1" dirty="0"/>
              <a:t>Reflection for action </a:t>
            </a:r>
            <a:endParaRPr lang="en-GB" sz="2400" i="1" dirty="0" smtClean="0"/>
          </a:p>
          <a:p>
            <a:pPr defTabSz="914400">
              <a:lnSpc>
                <a:spcPct val="100000"/>
              </a:lnSpc>
              <a:spcBef>
                <a:spcPct val="20000"/>
              </a:spcBef>
              <a:defRPr/>
            </a:pPr>
            <a:endParaRPr lang="en-GB" sz="2400" i="1" dirty="0"/>
          </a:p>
          <a:p>
            <a:pPr marL="0" lvl="0" indent="0" defTabSz="914400">
              <a:lnSpc>
                <a:spcPct val="100000"/>
              </a:lnSpc>
              <a:spcBef>
                <a:spcPct val="20000"/>
              </a:spcBef>
              <a:buNone/>
              <a:defRPr/>
            </a:pPr>
            <a:r>
              <a:rPr lang="en-GB" sz="2400" dirty="0" err="1" smtClean="0"/>
              <a:t>Addaswyd</a:t>
            </a:r>
            <a:r>
              <a:rPr lang="en-GB" sz="2400" dirty="0" smtClean="0"/>
              <a:t> </a:t>
            </a:r>
            <a:r>
              <a:rPr lang="en-GB" sz="2400" dirty="0" err="1"/>
              <a:t>gan</a:t>
            </a:r>
            <a:r>
              <a:rPr lang="en-GB" sz="2400" dirty="0"/>
              <a:t> Killian a </a:t>
            </a:r>
            <a:r>
              <a:rPr lang="en-GB" sz="2400" dirty="0" err="1"/>
              <a:t>Todnem</a:t>
            </a:r>
            <a:r>
              <a:rPr lang="en-GB" sz="2400" dirty="0"/>
              <a:t> </a:t>
            </a:r>
            <a:r>
              <a:rPr lang="en-GB" sz="2400" i="1" dirty="0" smtClean="0"/>
              <a:t>(1991</a:t>
            </a:r>
            <a:r>
              <a:rPr lang="en-GB" sz="2400" i="1" dirty="0"/>
              <a:t>)</a:t>
            </a:r>
          </a:p>
          <a:p>
            <a:pPr>
              <a:spcBef>
                <a:spcPct val="20000"/>
              </a:spcBef>
              <a:defRPr/>
            </a:pPr>
            <a:r>
              <a:rPr lang="cy-GB" sz="2400" dirty="0"/>
              <a:t>Cofiwch, damcaniaeth adlewyrchu yw </a:t>
            </a:r>
            <a:r>
              <a:rPr lang="cy-GB" sz="2400" dirty="0" err="1"/>
              <a:t>Schön</a:t>
            </a:r>
            <a:r>
              <a:rPr lang="cy-GB" sz="2400" dirty="0"/>
              <a:t>, nid model – mae’n tynnu sylw at yr angen i’w wneud ond nid ar sut i fynd ati!</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196753"/>
            <a:ext cx="3886200" cy="4176463"/>
          </a:xfrm>
        </p:spPr>
        <p:txBody>
          <a:bodyPr>
            <a:normAutofit/>
          </a:bodyPr>
          <a:lstStyle/>
          <a:p>
            <a:pPr marL="0" indent="0">
              <a:buNone/>
              <a:defRPr/>
            </a:pPr>
            <a:endParaRPr lang="en-GB" dirty="0" smtClean="0"/>
          </a:p>
          <a:p>
            <a:pPr marL="0" indent="0">
              <a:buNone/>
              <a:defRPr/>
            </a:pPr>
            <a:endParaRPr lang="en-GB" dirty="0"/>
          </a:p>
          <a:p>
            <a:pPr marL="0" indent="0">
              <a:buNone/>
              <a:defRPr/>
            </a:pPr>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12</a:t>
            </a:fld>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236088"/>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29842" y="260650"/>
            <a:ext cx="3868340" cy="1080120"/>
          </a:xfrm>
        </p:spPr>
        <p:txBody>
          <a:bodyPr>
            <a:normAutofit/>
          </a:bodyPr>
          <a:lstStyle/>
          <a:p>
            <a:endParaRPr lang="en-GB" sz="2800" dirty="0"/>
          </a:p>
          <a:p>
            <a:r>
              <a:rPr lang="en-GB" sz="2800" dirty="0"/>
              <a:t>Model </a:t>
            </a:r>
            <a:r>
              <a:rPr lang="en-GB" sz="2800" dirty="0" err="1"/>
              <a:t>Adfyfyrio</a:t>
            </a:r>
            <a:r>
              <a:rPr lang="en-GB" sz="2800" dirty="0"/>
              <a:t> Gibbs</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1464700377"/>
              </p:ext>
            </p:extLst>
          </p:nvPr>
        </p:nvGraphicFramePr>
        <p:xfrm>
          <a:off x="251520" y="1340770"/>
          <a:ext cx="4246662" cy="4202015"/>
        </p:xfrm>
        <a:graphic>
          <a:graphicData uri="http://schemas.openxmlformats.org/presentationml/2006/ole">
            <mc:AlternateContent xmlns:mc="http://schemas.openxmlformats.org/markup-compatibility/2006">
              <mc:Choice xmlns:v="urn:schemas-microsoft-com:vml" Requires="v">
                <p:oleObj spid="_x0000_s2089" r:id="rId4" imgW="5411724" imgH="5167884" progId="">
                  <p:embed/>
                </p:oleObj>
              </mc:Choice>
              <mc:Fallback>
                <p:oleObj r:id="rId4" imgW="5411724" imgH="5167884"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20" y="1340770"/>
                        <a:ext cx="4246662" cy="4202015"/>
                      </a:xfrm>
                      <a:prstGeom prst="rect">
                        <a:avLst/>
                      </a:prstGeom>
                      <a:noFill/>
                      <a:extLst/>
                    </p:spPr>
                  </p:pic>
                </p:oleObj>
              </mc:Fallback>
            </mc:AlternateContent>
          </a:graphicData>
        </a:graphic>
      </p:graphicFrame>
      <p:sp>
        <p:nvSpPr>
          <p:cNvPr id="10" name="Text Placeholder 9"/>
          <p:cNvSpPr>
            <a:spLocks noGrp="1"/>
          </p:cNvSpPr>
          <p:nvPr>
            <p:ph type="body" sz="quarter" idx="3"/>
          </p:nvPr>
        </p:nvSpPr>
        <p:spPr>
          <a:xfrm>
            <a:off x="4629150" y="548680"/>
            <a:ext cx="3887391" cy="1008112"/>
          </a:xfrm>
        </p:spPr>
        <p:txBody>
          <a:bodyPr>
            <a:normAutofit fontScale="92500" lnSpcReduction="10000"/>
          </a:bodyPr>
          <a:lstStyle/>
          <a:p>
            <a:r>
              <a:rPr lang="en-GB" sz="2800" dirty="0"/>
              <a:t>Boud, Keogh a Walker (1985)</a:t>
            </a:r>
            <a:r>
              <a:rPr lang="en-GB" dirty="0"/>
              <a:t/>
            </a:r>
            <a:br>
              <a:rPr lang="en-GB" dirty="0"/>
            </a:br>
            <a:endParaRPr lang="en-GB" dirty="0"/>
          </a:p>
        </p:txBody>
      </p:sp>
      <p:sp>
        <p:nvSpPr>
          <p:cNvPr id="7" name="Text Placeholder 6"/>
          <p:cNvSpPr>
            <a:spLocks noGrp="1"/>
          </p:cNvSpPr>
          <p:nvPr>
            <p:ph sz="quarter" idx="4"/>
          </p:nvPr>
        </p:nvSpPr>
        <p:spPr>
          <a:xfrm>
            <a:off x="4629150" y="1556792"/>
            <a:ext cx="3887391" cy="4632871"/>
          </a:xfrm>
        </p:spPr>
        <p:txBody>
          <a:bodyPr/>
          <a:lstStyle/>
          <a:p>
            <a:pPr marL="0" lvl="0" indent="0" defTabSz="914400">
              <a:lnSpc>
                <a:spcPct val="100000"/>
              </a:lnSpc>
              <a:spcBef>
                <a:spcPct val="20000"/>
              </a:spcBef>
              <a:buClr>
                <a:schemeClr val="tx1"/>
              </a:buClr>
              <a:buNone/>
              <a:defRPr/>
            </a:pPr>
            <a:r>
              <a:rPr lang="cy-GB" sz="2400" dirty="0"/>
              <a:t>Mae unigolyn yn:</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Ail-ddal ei brofiad </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Meddwl amdano</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Pori drosto (efallai gydag eraill)</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Ei werthuso </a:t>
            </a:r>
          </a:p>
          <a:p>
            <a:pPr marL="342900" lvl="0" indent="-342900" defTabSz="914400">
              <a:lnSpc>
                <a:spcPct val="100000"/>
              </a:lnSpc>
              <a:spcBef>
                <a:spcPct val="20000"/>
              </a:spcBef>
              <a:buClr>
                <a:schemeClr val="tx1"/>
              </a:buClr>
              <a:buFont typeface="Arial" panose="020B0604020202020204" pitchFamily="34" charset="0"/>
              <a:buChar char="•"/>
              <a:defRPr/>
            </a:pPr>
            <a:r>
              <a:rPr lang="cy-GB" sz="2400" dirty="0"/>
              <a:t>Gweithredu ar yr adfyfyrio</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spTree>
    <p:extLst>
      <p:ext uri="{BB962C8B-B14F-4D97-AF65-F5344CB8AC3E}">
        <p14:creationId xmlns:p14="http://schemas.microsoft.com/office/powerpoint/2010/main" val="11475670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65127"/>
            <a:ext cx="7886700" cy="612184"/>
          </a:xfrm>
        </p:spPr>
        <p:txBody>
          <a:bodyPr>
            <a:normAutofit/>
          </a:bodyPr>
          <a:lstStyle/>
          <a:p>
            <a:pPr algn="ctr"/>
            <a:r>
              <a:rPr lang="en-GB" sz="3600" b="1" dirty="0" err="1"/>
              <a:t>Korthagen</a:t>
            </a:r>
            <a:r>
              <a:rPr lang="en-GB" sz="3600" b="1" dirty="0"/>
              <a:t> – Model y </a:t>
            </a:r>
            <a:r>
              <a:rPr lang="en-GB" sz="3600" b="1" dirty="0" err="1"/>
              <a:t>Nionyn</a:t>
            </a:r>
            <a:endParaRPr lang="en-GB" sz="3600" b="1" dirty="0"/>
          </a:p>
        </p:txBody>
      </p:sp>
      <p:sp>
        <p:nvSpPr>
          <p:cNvPr id="3" name="Text Placeholder 2"/>
          <p:cNvSpPr>
            <a:spLocks noGrp="1"/>
          </p:cNvSpPr>
          <p:nvPr>
            <p:ph sz="half" idx="1"/>
          </p:nvPr>
        </p:nvSpPr>
        <p:spPr>
          <a:xfrm>
            <a:off x="628650" y="977311"/>
            <a:ext cx="3439294" cy="4539922"/>
          </a:xfrm>
        </p:spPr>
        <p:txBody>
          <a:bodyPr>
            <a:normAutofit/>
          </a:bodyPr>
          <a:lstStyle/>
          <a:p>
            <a:r>
              <a:rPr lang="cy-GB" sz="1800" dirty="0">
                <a:solidFill>
                  <a:schemeClr val="tx1"/>
                </a:solidFill>
              </a:rPr>
              <a:t>Mae’n ddefnyddiol mewn gwaith cymdeithasol gan nad ydyw’n fodel sy’n cael ei yrru gan broses, felly gellir ei ddefnyddio i herio ymarfer gweithdrefnol / (</a:t>
            </a:r>
            <a:r>
              <a:rPr lang="cy-GB" sz="1800" dirty="0" err="1">
                <a:solidFill>
                  <a:schemeClr val="tx1"/>
                </a:solidFill>
              </a:rPr>
              <a:t>procedural</a:t>
            </a:r>
            <a:r>
              <a:rPr lang="cy-GB" sz="1800" dirty="0">
                <a:solidFill>
                  <a:schemeClr val="tx1"/>
                </a:solidFill>
              </a:rPr>
              <a:t> </a:t>
            </a:r>
            <a:r>
              <a:rPr lang="cy-GB" sz="1800" dirty="0" err="1">
                <a:solidFill>
                  <a:schemeClr val="tx1"/>
                </a:solidFill>
              </a:rPr>
              <a:t>practice</a:t>
            </a:r>
            <a:r>
              <a:rPr lang="cy-GB" sz="1800" dirty="0">
                <a:solidFill>
                  <a:schemeClr val="tx1"/>
                </a:solidFill>
              </a:rPr>
              <a:t>)</a:t>
            </a:r>
          </a:p>
          <a:p>
            <a:r>
              <a:rPr lang="cy-GB" sz="1800" dirty="0"/>
              <a:t>Yn gymorth wrth ddadansoddi ymarfer asesu. Mae’n bwysig bod yn ymwybodol y gall beidio â chanolbwyntio digon ar bŵer, gellir ymdrin â hyn drwy ddychmygu cyllell (pŵer) yn torri </a:t>
            </a:r>
            <a:r>
              <a:rPr lang="cy-GB" sz="1800" dirty="0" err="1"/>
              <a:t>drwy’r</a:t>
            </a:r>
            <a:r>
              <a:rPr lang="cy-GB" sz="1800" dirty="0"/>
              <a:t> nionyn, ac yna ystyried y pŵer sydd ymhob haen. </a:t>
            </a:r>
          </a:p>
        </p:txBody>
      </p:sp>
      <p:sp>
        <p:nvSpPr>
          <p:cNvPr id="9" name="Content Placeholder 8"/>
          <p:cNvSpPr>
            <a:spLocks noGrp="1"/>
          </p:cNvSpPr>
          <p:nvPr>
            <p:ph sz="half" idx="2"/>
          </p:nvPr>
        </p:nvSpPr>
        <p:spPr>
          <a:xfrm>
            <a:off x="4283968" y="1412776"/>
            <a:ext cx="4231382" cy="4764187"/>
          </a:xfrm>
        </p:spPr>
        <p:txBody>
          <a:bodyPr>
            <a:normAutofit/>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8384" y="1340768"/>
            <a:ext cx="4754095" cy="4176465"/>
          </a:xfrm>
          <a:prstGeom prst="rect">
            <a:avLst/>
          </a:prstGeom>
        </p:spPr>
      </p:pic>
    </p:spTree>
    <p:extLst>
      <p:ext uri="{BB962C8B-B14F-4D97-AF65-F5344CB8AC3E}">
        <p14:creationId xmlns:p14="http://schemas.microsoft.com/office/powerpoint/2010/main" val="9654544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solidFill>
                  <a:schemeClr val="bg1"/>
                </a:solidFill>
              </a:rPr>
              <a:pPr/>
              <a:t>15</a:t>
            </a:fld>
            <a:endParaRPr lang="en-GB" sz="2800" b="1" dirty="0">
              <a:solidFill>
                <a:schemeClr val="bg1"/>
              </a:solidFill>
            </a:endParaRPr>
          </a:p>
        </p:txBody>
      </p:sp>
      <p:sp>
        <p:nvSpPr>
          <p:cNvPr id="65538" name="Rectangle 2"/>
          <p:cNvSpPr>
            <a:spLocks noGrp="1" noChangeArrowheads="1"/>
          </p:cNvSpPr>
          <p:nvPr>
            <p:ph type="title" idx="4294967295"/>
          </p:nvPr>
        </p:nvSpPr>
        <p:spPr>
          <a:xfrm>
            <a:off x="914400" y="620713"/>
            <a:ext cx="8229600" cy="638175"/>
          </a:xfrm>
        </p:spPr>
        <p:txBody>
          <a:bodyPr>
            <a:normAutofit fontScale="90000"/>
          </a:bodyPr>
          <a:lstStyle/>
          <a:p>
            <a:r>
              <a:rPr lang="cy-GB" b="1" dirty="0"/>
              <a:t>Mae </a:t>
            </a:r>
            <a:r>
              <a:rPr lang="cy-GB" b="1" dirty="0" err="1"/>
              <a:t>Kolb</a:t>
            </a:r>
            <a:r>
              <a:rPr lang="cy-GB" b="1" dirty="0"/>
              <a:t> yn darparu model o ddysg oedolion arbrofol sy’n addasu’n rhwydd fel model adfyfyrio</a:t>
            </a:r>
          </a:p>
        </p:txBody>
      </p:sp>
      <p:sp>
        <p:nvSpPr>
          <p:cNvPr id="65539" name="Rectangle 3"/>
          <p:cNvSpPr>
            <a:spLocks noGrp="1" noChangeArrowheads="1"/>
          </p:cNvSpPr>
          <p:nvPr>
            <p:ph type="body" idx="4294967295"/>
          </p:nvPr>
        </p:nvSpPr>
        <p:spPr>
          <a:xfrm>
            <a:off x="1006475" y="1484784"/>
            <a:ext cx="8137525" cy="3888431"/>
          </a:xfrm>
        </p:spPr>
        <p:txBody>
          <a:bodyPr>
            <a:normAutofit lnSpcReduction="10000"/>
          </a:bodyPr>
          <a:lstStyle/>
          <a:p>
            <a:pPr>
              <a:lnSpc>
                <a:spcPct val="90000"/>
              </a:lnSpc>
              <a:buFont typeface="Wingdings" pitchFamily="2" charset="2"/>
              <a:buNone/>
              <a:tabLst>
                <a:tab pos="4395788" algn="l"/>
                <a:tab pos="4660900" algn="l"/>
              </a:tabLst>
            </a:pPr>
            <a:r>
              <a:rPr lang="cy-GB" sz="2000" dirty="0"/>
              <a:t>Y Profiad Diriaethol 	Beth oedd y digwyddiad?</a:t>
            </a:r>
          </a:p>
          <a:p>
            <a:pPr>
              <a:lnSpc>
                <a:spcPct val="90000"/>
              </a:lnSpc>
              <a:buFont typeface="Wingdings" pitchFamily="2" charset="2"/>
              <a:buNone/>
              <a:tabLst>
                <a:tab pos="4395788" algn="l"/>
                <a:tab pos="4660900" algn="l"/>
              </a:tabLst>
            </a:pPr>
            <a:r>
              <a:rPr lang="cy-GB" sz="2000" dirty="0"/>
              <a:t>Arsylwi Adfyfyriol	Beth oedd eich meddyliau a’ch 	teimladau chi ynghylch y 	profiad?</a:t>
            </a:r>
          </a:p>
          <a:p>
            <a:pPr>
              <a:lnSpc>
                <a:spcPct val="90000"/>
              </a:lnSpc>
              <a:buFont typeface="Wingdings" pitchFamily="2" charset="2"/>
              <a:buNone/>
              <a:tabLst>
                <a:tab pos="4395788" algn="l"/>
                <a:tab pos="4660900" algn="l"/>
              </a:tabLst>
            </a:pPr>
            <a:r>
              <a:rPr lang="cy-GB" sz="2000" dirty="0" err="1"/>
              <a:t>Cysyniadu</a:t>
            </a:r>
            <a:r>
              <a:rPr lang="cy-GB" sz="2000" dirty="0"/>
              <a:t> Haniaethol 	Sut allwch chi ddefnyddio eich 	profiadau blaenorol a’ch 	gwybodaeth i’ch cynorthwyo i 	wneud synnwyr o’r profiad hwn?</a:t>
            </a:r>
          </a:p>
          <a:p>
            <a:pPr>
              <a:lnSpc>
                <a:spcPct val="90000"/>
              </a:lnSpc>
              <a:buFont typeface="Wingdings" pitchFamily="2" charset="2"/>
              <a:buNone/>
              <a:tabLst>
                <a:tab pos="4395788" algn="l"/>
                <a:tab pos="4660900" algn="l"/>
              </a:tabLst>
            </a:pPr>
            <a:r>
              <a:rPr lang="cy-GB" sz="2000" dirty="0"/>
              <a:t>Arbrofi Gweithredol 	Pe byddai hyn yn digwydd eto, 	beth fyddech </a:t>
            </a:r>
            <a:r>
              <a:rPr lang="cy-GB" sz="2000" dirty="0" err="1"/>
              <a:t>chi’n</a:t>
            </a:r>
            <a:r>
              <a:rPr lang="cy-GB" sz="2000" dirty="0"/>
              <a:t> ei wneud yn 	wahanol?</a:t>
            </a:r>
          </a:p>
          <a:p>
            <a:pPr>
              <a:lnSpc>
                <a:spcPct val="90000"/>
              </a:lnSpc>
              <a:buFont typeface="Wingdings" pitchFamily="2" charset="2"/>
              <a:buNone/>
              <a:tabLst>
                <a:tab pos="4395788" algn="l"/>
                <a:tab pos="4660900" algn="l"/>
              </a:tabLst>
            </a:pPr>
            <a:r>
              <a:rPr lang="cy-GB" sz="2000" dirty="0"/>
              <a:t>		Pa wybodaeth ychwanegol ydych 	chi ei hangen?</a:t>
            </a:r>
          </a:p>
        </p:txBody>
      </p:sp>
    </p:spTree>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pPr/>
              <a:t>16</a:t>
            </a:fld>
            <a:endParaRPr lang="en-GB" sz="2800" b="1" dirty="0"/>
          </a:p>
        </p:txBody>
      </p:sp>
      <p:sp>
        <p:nvSpPr>
          <p:cNvPr id="5" name="Rectangle 5"/>
          <p:cNvSpPr txBox="1">
            <a:spLocks noRot="1" noChangeArrowheads="1"/>
          </p:cNvSpPr>
          <p:nvPr/>
        </p:nvSpPr>
        <p:spPr>
          <a:xfrm>
            <a:off x="457200" y="274638"/>
            <a:ext cx="8229600" cy="922114"/>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1"/>
                </a:solidFill>
                <a:effectLst/>
                <a:uLnTx/>
                <a:uFillTx/>
                <a:latin typeface="+mj-lt"/>
                <a:ea typeface="+mj-ea"/>
                <a:cs typeface="+mj-cs"/>
              </a:rPr>
              <a:t>Model </a:t>
            </a:r>
            <a:r>
              <a:rPr kumimoji="0" lang="en-GB" sz="3600" b="1" i="0" u="none" strike="noStrike" kern="1200" cap="none" spc="0" normalizeH="0" baseline="0" noProof="0" dirty="0" err="1">
                <a:ln>
                  <a:noFill/>
                </a:ln>
                <a:solidFill>
                  <a:schemeClr val="tx1"/>
                </a:solidFill>
                <a:effectLst/>
                <a:uLnTx/>
                <a:uFillTx/>
                <a:latin typeface="+mj-lt"/>
                <a:ea typeface="+mj-ea"/>
                <a:cs typeface="+mj-cs"/>
              </a:rPr>
              <a:t>Adfyfyrio</a:t>
            </a:r>
            <a:r>
              <a:rPr kumimoji="0" lang="en-GB" sz="3600" b="1" i="0" u="none" strike="noStrike" kern="1200" cap="none" spc="0" normalizeH="0" baseline="0" noProof="0" dirty="0">
                <a:ln>
                  <a:noFill/>
                </a:ln>
                <a:solidFill>
                  <a:schemeClr val="tx1"/>
                </a:solidFill>
                <a:effectLst/>
                <a:uLnTx/>
                <a:uFillTx/>
                <a:latin typeface="+mj-lt"/>
                <a:ea typeface="+mj-ea"/>
                <a:cs typeface="+mj-cs"/>
              </a:rPr>
              <a:t> </a:t>
            </a:r>
            <a:r>
              <a:rPr kumimoji="0" lang="en-GB" sz="3600" b="1" i="0" u="none" strike="noStrike" kern="1200" cap="none" spc="0" normalizeH="0" baseline="0" noProof="0" dirty="0" err="1">
                <a:ln>
                  <a:noFill/>
                </a:ln>
                <a:solidFill>
                  <a:schemeClr val="tx1"/>
                </a:solidFill>
                <a:effectLst/>
                <a:uLnTx/>
                <a:uFillTx/>
                <a:latin typeface="+mj-lt"/>
                <a:ea typeface="+mj-ea"/>
                <a:cs typeface="+mj-cs"/>
              </a:rPr>
              <a:t>Borton</a:t>
            </a:r>
            <a:r>
              <a:rPr kumimoji="0" lang="en-GB" sz="3600" b="1" i="0" u="none" strike="noStrike" kern="1200" cap="none" spc="0" normalizeH="0" baseline="0" noProof="0" dirty="0">
                <a:ln>
                  <a:noFill/>
                </a:ln>
                <a:solidFill>
                  <a:schemeClr val="tx1"/>
                </a:solidFill>
                <a:effectLst/>
                <a:uLnTx/>
                <a:uFillTx/>
                <a:latin typeface="+mj-lt"/>
                <a:ea typeface="+mj-ea"/>
                <a:cs typeface="+mj-cs"/>
              </a:rPr>
              <a:t> (1970) </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931367586"/>
              </p:ext>
            </p:extLst>
          </p:nvPr>
        </p:nvGraphicFramePr>
        <p:xfrm>
          <a:off x="1066147" y="1196752"/>
          <a:ext cx="7492327" cy="4392488"/>
        </p:xfrm>
        <a:graphic>
          <a:graphicData uri="http://schemas.openxmlformats.org/presentationml/2006/ole">
            <mc:AlternateContent xmlns:mc="http://schemas.openxmlformats.org/markup-compatibility/2006">
              <mc:Choice xmlns:v="urn:schemas-microsoft-com:vml" Requires="v">
                <p:oleObj spid="_x0000_s1066" r:id="rId4" imgW="6115812" imgH="4155948" progId="">
                  <p:embed/>
                </p:oleObj>
              </mc:Choice>
              <mc:Fallback>
                <p:oleObj r:id="rId4" imgW="6115812" imgH="4155948" progId="">
                  <p:embed/>
                  <p:pic>
                    <p:nvPicPr>
                      <p:cNvPr id="0" name="Picture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147" y="1196752"/>
                        <a:ext cx="7492327" cy="4392488"/>
                      </a:xfrm>
                      <a:prstGeom prst="rect">
                        <a:avLst/>
                      </a:prstGeom>
                      <a:noFill/>
                      <a:extLst/>
                    </p:spPr>
                  </p:pic>
                </p:oleObj>
              </mc:Fallback>
            </mc:AlternateContent>
          </a:graphicData>
        </a:graphic>
      </p:graphicFrame>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Chwilio</a:t>
            </a:r>
            <a:r>
              <a:rPr lang="en-GB" b="1" dirty="0" smtClean="0"/>
              <a:t> am </a:t>
            </a:r>
            <a:r>
              <a:rPr lang="en-GB" b="1" dirty="0" err="1" smtClean="0"/>
              <a:t>fodel</a:t>
            </a:r>
            <a:r>
              <a:rPr lang="en-GB" b="1" dirty="0" smtClean="0"/>
              <a:t> </a:t>
            </a:r>
            <a:r>
              <a:rPr lang="en-GB" b="1" dirty="0" err="1" smtClean="0"/>
              <a:t>sydd</a:t>
            </a:r>
            <a:r>
              <a:rPr lang="en-GB" b="1" dirty="0" smtClean="0"/>
              <a:t> </a:t>
            </a:r>
            <a:r>
              <a:rPr lang="en-GB" b="1" dirty="0" err="1" smtClean="0"/>
              <a:t>yn</a:t>
            </a:r>
            <a:r>
              <a:rPr lang="en-GB" b="1" dirty="0" smtClean="0"/>
              <a:t> </a:t>
            </a:r>
            <a:r>
              <a:rPr lang="en-GB" b="1" dirty="0" err="1" smtClean="0"/>
              <a:t>gweithio</a:t>
            </a:r>
            <a:r>
              <a:rPr lang="en-GB" b="1" dirty="0" smtClean="0"/>
              <a:t> </a:t>
            </a:r>
            <a:r>
              <a:rPr lang="en-GB" b="1" dirty="0" err="1" smtClean="0"/>
              <a:t>i</a:t>
            </a:r>
            <a:r>
              <a:rPr lang="en-GB" b="1" dirty="0" smtClean="0"/>
              <a:t> chi?</a:t>
            </a:r>
            <a:endParaRPr lang="cy-GB" b="1" dirty="0"/>
          </a:p>
        </p:txBody>
      </p:sp>
      <p:sp>
        <p:nvSpPr>
          <p:cNvPr id="3" name="Content Placeholder 2"/>
          <p:cNvSpPr>
            <a:spLocks noGrp="1"/>
          </p:cNvSpPr>
          <p:nvPr>
            <p:ph idx="1"/>
          </p:nvPr>
        </p:nvSpPr>
        <p:spPr/>
        <p:txBody>
          <a:bodyPr>
            <a:normAutofit/>
          </a:bodyPr>
          <a:lstStyle/>
          <a:p>
            <a:pPr marL="0" indent="0">
              <a:spcBef>
                <a:spcPts val="1600"/>
              </a:spcBef>
              <a:buNone/>
            </a:pPr>
            <a:r>
              <a:rPr lang="en-GB" sz="2000" dirty="0" err="1" smtClean="0">
                <a:latin typeface="Euphemia"/>
              </a:rPr>
              <a:t>Gallwch</a:t>
            </a:r>
            <a:r>
              <a:rPr lang="en-GB" sz="2000" dirty="0" smtClean="0">
                <a:latin typeface="Euphemia"/>
              </a:rPr>
              <a:t> </a:t>
            </a:r>
            <a:r>
              <a:rPr lang="en-GB" sz="2000" dirty="0" err="1" smtClean="0">
                <a:latin typeface="Euphemia"/>
              </a:rPr>
              <a:t>fod</a:t>
            </a:r>
            <a:r>
              <a:rPr lang="en-GB" sz="2000" dirty="0" smtClean="0">
                <a:latin typeface="Euphemia"/>
              </a:rPr>
              <a:t> </a:t>
            </a:r>
            <a:r>
              <a:rPr lang="en-GB" sz="2000" dirty="0" err="1" smtClean="0">
                <a:latin typeface="Euphemia"/>
              </a:rPr>
              <a:t>yn</a:t>
            </a:r>
            <a:r>
              <a:rPr lang="en-GB" sz="2000" dirty="0" smtClean="0">
                <a:latin typeface="Euphemia"/>
              </a:rPr>
              <a:t> </a:t>
            </a:r>
            <a:r>
              <a:rPr lang="en-GB" sz="2000" dirty="0" err="1" smtClean="0">
                <a:latin typeface="Euphemia"/>
              </a:rPr>
              <a:t>greadigol</a:t>
            </a:r>
            <a:r>
              <a:rPr lang="en-GB" sz="2000" dirty="0" smtClean="0">
                <a:latin typeface="Euphemia"/>
              </a:rPr>
              <a:t> </a:t>
            </a:r>
            <a:r>
              <a:rPr lang="en-GB" sz="2000" dirty="0" err="1" smtClean="0">
                <a:latin typeface="Euphemia"/>
              </a:rPr>
              <a:t>gydag</a:t>
            </a:r>
            <a:r>
              <a:rPr lang="en-GB" sz="2000" dirty="0" smtClean="0">
                <a:latin typeface="Euphemia"/>
              </a:rPr>
              <a:t> </a:t>
            </a:r>
            <a:r>
              <a:rPr lang="en-GB" sz="2000" dirty="0" err="1" smtClean="0">
                <a:latin typeface="Euphemia"/>
              </a:rPr>
              <a:t>adlewyrchu</a:t>
            </a:r>
            <a:r>
              <a:rPr lang="en-GB" sz="2000" dirty="0" smtClean="0">
                <a:latin typeface="Euphemia"/>
              </a:rPr>
              <a:t>/ </a:t>
            </a:r>
            <a:r>
              <a:rPr lang="en-GB" sz="2000" dirty="0" err="1" smtClean="0">
                <a:latin typeface="Euphemia"/>
              </a:rPr>
              <a:t>adfyfrio</a:t>
            </a:r>
            <a:r>
              <a:rPr lang="en-GB" sz="2000" dirty="0" smtClean="0">
                <a:latin typeface="Euphemia"/>
              </a:rPr>
              <a:t>. </a:t>
            </a:r>
            <a:r>
              <a:rPr lang="en-GB" sz="2000" dirty="0" err="1" smtClean="0">
                <a:latin typeface="Euphemia"/>
              </a:rPr>
              <a:t>Gweler</a:t>
            </a:r>
            <a:r>
              <a:rPr lang="en-GB" sz="2000" dirty="0" smtClean="0">
                <a:latin typeface="Euphemia"/>
              </a:rPr>
              <a:t> y model ‘</a:t>
            </a:r>
            <a:r>
              <a:rPr lang="en-GB" sz="2000" dirty="0" err="1" smtClean="0">
                <a:latin typeface="Euphemia"/>
              </a:rPr>
              <a:t>tywydd</a:t>
            </a:r>
            <a:r>
              <a:rPr lang="en-GB" sz="2000" dirty="0" smtClean="0">
                <a:latin typeface="Euphemia"/>
              </a:rPr>
              <a:t>’ </a:t>
            </a:r>
            <a:r>
              <a:rPr lang="en-GB" sz="2000" dirty="0" err="1" smtClean="0">
                <a:latin typeface="Euphemia"/>
              </a:rPr>
              <a:t>gan</a:t>
            </a:r>
            <a:r>
              <a:rPr lang="en-GB" sz="2000" dirty="0" smtClean="0">
                <a:latin typeface="Euphemia"/>
              </a:rPr>
              <a:t> Siobhan Maclean.  </a:t>
            </a:r>
            <a:endParaRPr lang="en-GB" sz="2000" dirty="0">
              <a:latin typeface="Euphemia"/>
            </a:endParaRPr>
          </a:p>
          <a:p>
            <a:pPr marL="342900" indent="-342900">
              <a:spcBef>
                <a:spcPts val="1600"/>
              </a:spcBef>
            </a:pPr>
            <a:r>
              <a:rPr lang="en-GB" sz="2000" dirty="0" err="1" smtClean="0">
                <a:latin typeface="Euphemia"/>
              </a:rPr>
              <a:t>Heulog</a:t>
            </a:r>
            <a:r>
              <a:rPr lang="en-GB" sz="2000" dirty="0" smtClean="0">
                <a:latin typeface="Euphemia"/>
              </a:rPr>
              <a:t> </a:t>
            </a:r>
            <a:r>
              <a:rPr lang="en-GB" sz="2000" dirty="0">
                <a:latin typeface="Euphemia"/>
              </a:rPr>
              <a:t>– </a:t>
            </a:r>
            <a:r>
              <a:rPr lang="en-GB" sz="2000" dirty="0" smtClean="0">
                <a:latin typeface="Euphemia"/>
              </a:rPr>
              <a:t>Beth </a:t>
            </a:r>
            <a:r>
              <a:rPr lang="en-GB" sz="2000" dirty="0" err="1" smtClean="0">
                <a:latin typeface="Euphemia"/>
              </a:rPr>
              <a:t>sydd</a:t>
            </a:r>
            <a:r>
              <a:rPr lang="en-GB" sz="2000" dirty="0" smtClean="0">
                <a:latin typeface="Euphemia"/>
              </a:rPr>
              <a:t> </a:t>
            </a:r>
            <a:r>
              <a:rPr lang="en-GB" sz="2000" dirty="0" err="1" smtClean="0">
                <a:latin typeface="Euphemia"/>
              </a:rPr>
              <a:t>yn</a:t>
            </a:r>
            <a:r>
              <a:rPr lang="en-GB" sz="2000" dirty="0" smtClean="0">
                <a:latin typeface="Euphemia"/>
              </a:rPr>
              <a:t> </a:t>
            </a:r>
            <a:r>
              <a:rPr lang="en-GB" sz="2000" dirty="0" err="1" smtClean="0">
                <a:latin typeface="Euphemia"/>
              </a:rPr>
              <a:t>dda</a:t>
            </a:r>
            <a:r>
              <a:rPr lang="en-GB" sz="2000" dirty="0" smtClean="0">
                <a:latin typeface="Euphemia"/>
              </a:rPr>
              <a:t>? Beth </a:t>
            </a:r>
            <a:r>
              <a:rPr lang="en-GB" sz="2000" dirty="0" err="1" smtClean="0">
                <a:latin typeface="Euphemia"/>
              </a:rPr>
              <a:t>oedd</a:t>
            </a:r>
            <a:r>
              <a:rPr lang="en-GB" sz="2000" dirty="0" smtClean="0">
                <a:latin typeface="Euphemia"/>
              </a:rPr>
              <a:t> </a:t>
            </a:r>
            <a:r>
              <a:rPr lang="en-GB" sz="2000" dirty="0" err="1" smtClean="0">
                <a:latin typeface="Euphemia"/>
              </a:rPr>
              <a:t>yn</a:t>
            </a:r>
            <a:r>
              <a:rPr lang="en-GB" sz="2000" dirty="0" smtClean="0">
                <a:latin typeface="Euphemia"/>
              </a:rPr>
              <a:t> </a:t>
            </a:r>
            <a:r>
              <a:rPr lang="en-GB" sz="2000" dirty="0" err="1" smtClean="0">
                <a:latin typeface="Euphemia"/>
              </a:rPr>
              <a:t>teimlo’n</a:t>
            </a:r>
            <a:r>
              <a:rPr lang="en-GB" sz="2000" dirty="0" smtClean="0">
                <a:latin typeface="Euphemia"/>
              </a:rPr>
              <a:t> </a:t>
            </a:r>
            <a:r>
              <a:rPr lang="en-GB" sz="2000" dirty="0" err="1" smtClean="0">
                <a:latin typeface="Euphemia"/>
              </a:rPr>
              <a:t>dda</a:t>
            </a:r>
            <a:r>
              <a:rPr lang="en-GB" sz="2000" dirty="0" smtClean="0">
                <a:latin typeface="Euphemia"/>
              </a:rPr>
              <a:t>?</a:t>
            </a:r>
          </a:p>
          <a:p>
            <a:pPr marL="342900" indent="-342900">
              <a:spcBef>
                <a:spcPts val="1600"/>
              </a:spcBef>
            </a:pPr>
            <a:r>
              <a:rPr lang="en-GB" sz="2000" dirty="0" err="1" smtClean="0">
                <a:latin typeface="Euphemia"/>
              </a:rPr>
              <a:t>Glaw</a:t>
            </a:r>
            <a:r>
              <a:rPr lang="en-GB" sz="2000" dirty="0" smtClean="0">
                <a:latin typeface="Euphemia"/>
              </a:rPr>
              <a:t> </a:t>
            </a:r>
            <a:r>
              <a:rPr lang="en-GB" sz="2000" dirty="0">
                <a:latin typeface="Euphemia"/>
              </a:rPr>
              <a:t>– </a:t>
            </a:r>
            <a:r>
              <a:rPr lang="en-GB" sz="2000" dirty="0" smtClean="0">
                <a:latin typeface="Euphemia"/>
              </a:rPr>
              <a:t>Beth </a:t>
            </a:r>
            <a:r>
              <a:rPr lang="en-GB" sz="2000" dirty="0" err="1" smtClean="0">
                <a:latin typeface="Euphemia"/>
              </a:rPr>
              <a:t>oedd</a:t>
            </a:r>
            <a:r>
              <a:rPr lang="en-GB" sz="2000" dirty="0" smtClean="0">
                <a:latin typeface="Euphemia"/>
              </a:rPr>
              <a:t> </a:t>
            </a:r>
            <a:r>
              <a:rPr lang="en-GB" sz="2000" dirty="0" err="1" smtClean="0">
                <a:latin typeface="Euphemia"/>
              </a:rPr>
              <a:t>ddim</a:t>
            </a:r>
            <a:r>
              <a:rPr lang="en-GB" sz="2000" dirty="0" smtClean="0">
                <a:latin typeface="Euphemia"/>
              </a:rPr>
              <a:t> </a:t>
            </a:r>
            <a:r>
              <a:rPr lang="en-GB" sz="2000" dirty="0" err="1" smtClean="0">
                <a:latin typeface="Euphemia"/>
              </a:rPr>
              <a:t>cystal</a:t>
            </a:r>
            <a:r>
              <a:rPr lang="en-GB" sz="2000" dirty="0" smtClean="0">
                <a:latin typeface="Euphemia"/>
              </a:rPr>
              <a:t>/ </a:t>
            </a:r>
            <a:r>
              <a:rPr lang="en-GB" sz="2000" dirty="0" err="1" smtClean="0">
                <a:latin typeface="Euphemia"/>
              </a:rPr>
              <a:t>ddim</a:t>
            </a:r>
            <a:r>
              <a:rPr lang="en-GB" sz="2000" dirty="0" smtClean="0">
                <a:latin typeface="Euphemia"/>
              </a:rPr>
              <a:t> </a:t>
            </a:r>
            <a:r>
              <a:rPr lang="en-GB" sz="2000" dirty="0" err="1" smtClean="0">
                <a:latin typeface="Euphemia"/>
              </a:rPr>
              <a:t>mor</a:t>
            </a:r>
            <a:r>
              <a:rPr lang="en-GB" sz="2000" dirty="0" smtClean="0">
                <a:latin typeface="Euphemia"/>
              </a:rPr>
              <a:t> </a:t>
            </a:r>
            <a:r>
              <a:rPr lang="en-GB" sz="2000" dirty="0" err="1" smtClean="0">
                <a:latin typeface="Euphemia"/>
              </a:rPr>
              <a:t>dda</a:t>
            </a:r>
            <a:r>
              <a:rPr lang="en-GB" sz="2000" dirty="0" smtClean="0">
                <a:latin typeface="Euphemia"/>
              </a:rPr>
              <a:t>? </a:t>
            </a:r>
            <a:endParaRPr lang="en-GB" sz="2000" dirty="0">
              <a:latin typeface="Euphemia"/>
            </a:endParaRPr>
          </a:p>
          <a:p>
            <a:pPr marL="342900" indent="-342900">
              <a:spcBef>
                <a:spcPts val="1600"/>
              </a:spcBef>
            </a:pPr>
            <a:r>
              <a:rPr lang="en-GB" sz="2000" dirty="0" err="1" smtClean="0">
                <a:latin typeface="Euphemia"/>
              </a:rPr>
              <a:t>Mellt</a:t>
            </a:r>
            <a:r>
              <a:rPr lang="en-GB" sz="2000" dirty="0" smtClean="0">
                <a:latin typeface="Euphemia"/>
              </a:rPr>
              <a:t> </a:t>
            </a:r>
            <a:r>
              <a:rPr lang="en-GB" sz="2000" dirty="0">
                <a:latin typeface="Euphemia"/>
              </a:rPr>
              <a:t>– </a:t>
            </a:r>
            <a:r>
              <a:rPr lang="en-GB" sz="2000" dirty="0" smtClean="0">
                <a:latin typeface="Euphemia"/>
              </a:rPr>
              <a:t>Beth </a:t>
            </a:r>
            <a:r>
              <a:rPr lang="en-GB" sz="2000" dirty="0" err="1" smtClean="0">
                <a:latin typeface="Euphemia"/>
              </a:rPr>
              <a:t>ddaeth</a:t>
            </a:r>
            <a:r>
              <a:rPr lang="en-GB" sz="2000" dirty="0" smtClean="0">
                <a:latin typeface="Euphemia"/>
              </a:rPr>
              <a:t> </a:t>
            </a:r>
            <a:r>
              <a:rPr lang="en-GB" sz="2000" dirty="0" err="1" smtClean="0">
                <a:latin typeface="Euphemia"/>
              </a:rPr>
              <a:t>fel</a:t>
            </a:r>
            <a:r>
              <a:rPr lang="en-GB" sz="2000" dirty="0" smtClean="0">
                <a:latin typeface="Euphemia"/>
              </a:rPr>
              <a:t> </a:t>
            </a:r>
            <a:r>
              <a:rPr lang="en-GB" sz="2000" dirty="0" err="1" smtClean="0">
                <a:latin typeface="Euphemia"/>
              </a:rPr>
              <a:t>sioc</a:t>
            </a:r>
            <a:r>
              <a:rPr lang="en-GB" sz="2000" dirty="0" smtClean="0">
                <a:latin typeface="Euphemia"/>
              </a:rPr>
              <a:t>?</a:t>
            </a:r>
            <a:endParaRPr lang="en-GB" sz="2000" dirty="0">
              <a:latin typeface="Euphemia"/>
            </a:endParaRPr>
          </a:p>
          <a:p>
            <a:pPr marL="342900" indent="-342900">
              <a:spcBef>
                <a:spcPts val="1600"/>
              </a:spcBef>
            </a:pPr>
            <a:r>
              <a:rPr lang="en-GB" sz="2000" dirty="0" err="1" smtClean="0">
                <a:latin typeface="Euphemia"/>
              </a:rPr>
              <a:t>Niwl</a:t>
            </a:r>
            <a:r>
              <a:rPr lang="en-GB" sz="2000" dirty="0" smtClean="0">
                <a:latin typeface="Euphemia"/>
              </a:rPr>
              <a:t> </a:t>
            </a:r>
            <a:r>
              <a:rPr lang="en-GB" sz="2000" dirty="0">
                <a:latin typeface="Euphemia"/>
              </a:rPr>
              <a:t>– </a:t>
            </a:r>
            <a:r>
              <a:rPr lang="en-GB" sz="2000" dirty="0" err="1" smtClean="0">
                <a:latin typeface="Euphemia"/>
              </a:rPr>
              <a:t>Lle</a:t>
            </a:r>
            <a:r>
              <a:rPr lang="en-GB" sz="2000" dirty="0" smtClean="0">
                <a:latin typeface="Euphemia"/>
              </a:rPr>
              <a:t> </a:t>
            </a:r>
            <a:r>
              <a:rPr lang="en-GB" sz="2000" dirty="0" err="1" smtClean="0">
                <a:latin typeface="Euphemia"/>
              </a:rPr>
              <a:t>aethoch</a:t>
            </a:r>
            <a:r>
              <a:rPr lang="en-GB" sz="2000" dirty="0" smtClean="0">
                <a:latin typeface="Euphemia"/>
              </a:rPr>
              <a:t> chi </a:t>
            </a:r>
            <a:r>
              <a:rPr lang="en-GB" sz="2000" dirty="0" err="1" smtClean="0">
                <a:latin typeface="Euphemia"/>
              </a:rPr>
              <a:t>ar</a:t>
            </a:r>
            <a:r>
              <a:rPr lang="en-GB" sz="2000" dirty="0" smtClean="0">
                <a:latin typeface="Euphemia"/>
              </a:rPr>
              <a:t> </a:t>
            </a:r>
            <a:r>
              <a:rPr lang="en-GB" sz="2000" dirty="0" err="1" smtClean="0">
                <a:latin typeface="Euphemia"/>
              </a:rPr>
              <a:t>goll</a:t>
            </a:r>
            <a:r>
              <a:rPr lang="en-GB" sz="2000" dirty="0" smtClean="0">
                <a:latin typeface="Euphemia"/>
              </a:rPr>
              <a:t>? </a:t>
            </a:r>
            <a:r>
              <a:rPr lang="en-GB" sz="2000" dirty="0" err="1" smtClean="0">
                <a:latin typeface="Euphemia"/>
              </a:rPr>
              <a:t>Yr</a:t>
            </a:r>
            <a:r>
              <a:rPr lang="en-GB" sz="2000" dirty="0" smtClean="0">
                <a:latin typeface="Euphemia"/>
              </a:rPr>
              <a:t> </a:t>
            </a:r>
            <a:r>
              <a:rPr lang="en-GB" sz="2000" dirty="0" err="1" smtClean="0">
                <a:latin typeface="Euphemia"/>
              </a:rPr>
              <a:t>hyn</a:t>
            </a:r>
            <a:r>
              <a:rPr lang="en-GB" sz="2000" dirty="0" smtClean="0">
                <a:latin typeface="Euphemia"/>
              </a:rPr>
              <a:t> </a:t>
            </a:r>
            <a:r>
              <a:rPr lang="en-GB" sz="2000" dirty="0" err="1" smtClean="0">
                <a:latin typeface="Euphemia"/>
              </a:rPr>
              <a:t>na</a:t>
            </a:r>
            <a:r>
              <a:rPr lang="en-GB" sz="2000" dirty="0" smtClean="0">
                <a:latin typeface="Euphemia"/>
              </a:rPr>
              <a:t> </a:t>
            </a:r>
            <a:r>
              <a:rPr lang="en-GB" sz="2000" dirty="0" err="1" smtClean="0">
                <a:latin typeface="Euphemia"/>
              </a:rPr>
              <a:t>ellir</a:t>
            </a:r>
            <a:r>
              <a:rPr lang="en-GB" sz="2000" dirty="0" smtClean="0">
                <a:latin typeface="Euphemia"/>
              </a:rPr>
              <a:t> </a:t>
            </a:r>
            <a:r>
              <a:rPr lang="en-GB" sz="2000" dirty="0" err="1" smtClean="0">
                <a:latin typeface="Euphemia"/>
              </a:rPr>
              <a:t>ei</a:t>
            </a:r>
            <a:r>
              <a:rPr lang="en-GB" sz="2000" dirty="0" smtClean="0">
                <a:latin typeface="Euphemia"/>
              </a:rPr>
              <a:t> weld a </a:t>
            </a:r>
            <a:r>
              <a:rPr lang="en-GB" sz="2000" dirty="0" err="1" smtClean="0">
                <a:latin typeface="Euphemia"/>
              </a:rPr>
              <a:t>pham</a:t>
            </a:r>
            <a:r>
              <a:rPr lang="en-GB" sz="2000" dirty="0" smtClean="0">
                <a:latin typeface="Euphemia"/>
              </a:rPr>
              <a:t>?  Beth </a:t>
            </a:r>
            <a:r>
              <a:rPr lang="en-GB" sz="2000" dirty="0" err="1" smtClean="0">
                <a:latin typeface="Euphemia"/>
              </a:rPr>
              <a:t>rydych</a:t>
            </a:r>
            <a:r>
              <a:rPr lang="en-GB" sz="2000" dirty="0" smtClean="0">
                <a:latin typeface="Euphemia"/>
              </a:rPr>
              <a:t> </a:t>
            </a:r>
            <a:r>
              <a:rPr lang="en-GB" sz="2000" dirty="0" err="1" smtClean="0">
                <a:latin typeface="Euphemia"/>
              </a:rPr>
              <a:t>wedi</a:t>
            </a:r>
            <a:r>
              <a:rPr lang="en-GB" sz="2000" dirty="0" smtClean="0">
                <a:latin typeface="Euphemia"/>
              </a:rPr>
              <a:t> </a:t>
            </a:r>
            <a:r>
              <a:rPr lang="en-GB" sz="2000" dirty="0" err="1" smtClean="0">
                <a:latin typeface="Euphemia"/>
              </a:rPr>
              <a:t>ei</a:t>
            </a:r>
            <a:r>
              <a:rPr lang="en-GB" sz="2000" dirty="0" smtClean="0">
                <a:latin typeface="Euphemia"/>
              </a:rPr>
              <a:t> </a:t>
            </a:r>
            <a:r>
              <a:rPr lang="en-GB" sz="2000" dirty="0" err="1" smtClean="0">
                <a:latin typeface="Euphemia"/>
              </a:rPr>
              <a:t>ddysgu</a:t>
            </a:r>
            <a:r>
              <a:rPr lang="en-GB" sz="2000" dirty="0" smtClean="0">
                <a:latin typeface="Euphemia"/>
              </a:rPr>
              <a:t> </a:t>
            </a:r>
            <a:r>
              <a:rPr lang="en-GB" sz="2000" dirty="0" err="1" smtClean="0">
                <a:latin typeface="Euphemia"/>
              </a:rPr>
              <a:t>er</a:t>
            </a:r>
            <a:r>
              <a:rPr lang="en-GB" sz="2000" dirty="0" smtClean="0">
                <a:latin typeface="Euphemia"/>
              </a:rPr>
              <a:t> </a:t>
            </a:r>
            <a:r>
              <a:rPr lang="en-GB" sz="2000" dirty="0" err="1" smtClean="0">
                <a:latin typeface="Euphemia"/>
              </a:rPr>
              <a:t>mwyn</a:t>
            </a:r>
            <a:r>
              <a:rPr lang="en-GB" sz="2000" dirty="0" smtClean="0">
                <a:latin typeface="Euphemia"/>
              </a:rPr>
              <a:t> </a:t>
            </a:r>
            <a:r>
              <a:rPr lang="en-GB" sz="2000" dirty="0" err="1" smtClean="0">
                <a:latin typeface="Euphemia"/>
              </a:rPr>
              <a:t>eich</a:t>
            </a:r>
            <a:r>
              <a:rPr lang="en-GB" sz="2000" dirty="0" smtClean="0">
                <a:latin typeface="Euphemia"/>
              </a:rPr>
              <a:t> </a:t>
            </a:r>
            <a:r>
              <a:rPr lang="en-GB" sz="2000" dirty="0" err="1" smtClean="0">
                <a:latin typeface="Euphemia"/>
              </a:rPr>
              <a:t>helpu</a:t>
            </a:r>
            <a:r>
              <a:rPr lang="en-GB" sz="2000" dirty="0" smtClean="0">
                <a:latin typeface="Euphemia"/>
              </a:rPr>
              <a:t> </a:t>
            </a:r>
            <a:r>
              <a:rPr lang="en-GB" sz="2000" dirty="0" err="1" smtClean="0">
                <a:latin typeface="Euphemia"/>
              </a:rPr>
              <a:t>i</a:t>
            </a:r>
            <a:r>
              <a:rPr lang="en-GB" sz="2000" dirty="0" smtClean="0">
                <a:latin typeface="Euphemia"/>
              </a:rPr>
              <a:t> </a:t>
            </a:r>
            <a:r>
              <a:rPr lang="en-GB" sz="2000" dirty="0" err="1" smtClean="0">
                <a:latin typeface="Euphemia"/>
              </a:rPr>
              <a:t>ddod</a:t>
            </a:r>
            <a:r>
              <a:rPr lang="en-GB" sz="2000" dirty="0" smtClean="0">
                <a:latin typeface="Euphemia"/>
              </a:rPr>
              <a:t> o </a:t>
            </a:r>
            <a:r>
              <a:rPr lang="en-GB" sz="2000" dirty="0" err="1" smtClean="0">
                <a:latin typeface="Euphemia"/>
              </a:rPr>
              <a:t>hyd</a:t>
            </a:r>
            <a:r>
              <a:rPr lang="en-GB" sz="2000" dirty="0" smtClean="0">
                <a:latin typeface="Euphemia"/>
              </a:rPr>
              <a:t> </a:t>
            </a:r>
            <a:r>
              <a:rPr lang="en-GB" sz="2000" dirty="0" err="1" smtClean="0">
                <a:latin typeface="Euphemia"/>
              </a:rPr>
              <a:t>I’r</a:t>
            </a:r>
            <a:r>
              <a:rPr lang="en-GB" sz="2000" dirty="0" smtClean="0">
                <a:latin typeface="Euphemia"/>
              </a:rPr>
              <a:t> </a:t>
            </a:r>
            <a:r>
              <a:rPr lang="en-GB" sz="2000" dirty="0" err="1" smtClean="0">
                <a:latin typeface="Euphemia"/>
              </a:rPr>
              <a:t>ffordd</a:t>
            </a:r>
            <a:r>
              <a:rPr lang="en-GB" sz="2000" dirty="0" smtClean="0">
                <a:latin typeface="Euphemia"/>
              </a:rPr>
              <a:t>? (</a:t>
            </a:r>
            <a:r>
              <a:rPr lang="en-GB" sz="2000" dirty="0">
                <a:latin typeface="Euphemia"/>
              </a:rPr>
              <a:t>Maclean, 2011)</a:t>
            </a:r>
          </a:p>
          <a:p>
            <a:pPr marL="342900" indent="-342900">
              <a:spcBef>
                <a:spcPts val="1600"/>
              </a:spcBef>
            </a:pPr>
            <a:r>
              <a:rPr lang="en-GB" sz="2000" dirty="0" err="1" smtClean="0">
                <a:latin typeface="Euphemia"/>
              </a:rPr>
              <a:t>Gweler</a:t>
            </a:r>
            <a:r>
              <a:rPr lang="en-GB" sz="2000" dirty="0" smtClean="0">
                <a:latin typeface="Euphemia"/>
              </a:rPr>
              <a:t> y </a:t>
            </a:r>
            <a:r>
              <a:rPr lang="en-GB" sz="2000" dirty="0" err="1" smtClean="0">
                <a:latin typeface="Euphemia"/>
              </a:rPr>
              <a:t>llyfr</a:t>
            </a:r>
            <a:r>
              <a:rPr lang="en-GB" sz="2000" dirty="0" smtClean="0">
                <a:latin typeface="Euphemia"/>
              </a:rPr>
              <a:t> </a:t>
            </a:r>
            <a:r>
              <a:rPr lang="en-GB" sz="2000" dirty="0" err="1" smtClean="0">
                <a:latin typeface="Euphemia"/>
              </a:rPr>
              <a:t>gwaith</a:t>
            </a:r>
            <a:r>
              <a:rPr lang="en-GB" sz="2000" dirty="0" smtClean="0">
                <a:latin typeface="Euphemia"/>
              </a:rPr>
              <a:t>.</a:t>
            </a:r>
            <a:endParaRPr lang="en-GB" sz="2000" dirty="0">
              <a:latin typeface="Euphemia"/>
            </a:endParaRPr>
          </a:p>
          <a:p>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Graphic 4" descr="Sun">
            <a:extLst>
              <a:ext uri="{FF2B5EF4-FFF2-40B4-BE49-F238E27FC236}">
                <a16:creationId xmlns:a16="http://schemas.microsoft.com/office/drawing/2014/main" id="{57D29BBD-E1D5-49C3-B58B-7468DF06C167}"/>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7640884" y="2330784"/>
            <a:ext cx="914400" cy="914400"/>
          </a:xfrm>
          <a:prstGeom prst="rect">
            <a:avLst/>
          </a:prstGeom>
        </p:spPr>
      </p:pic>
      <p:pic>
        <p:nvPicPr>
          <p:cNvPr id="6" name="Picture 5">
            <a:extLst>
              <a:ext uri="{FF2B5EF4-FFF2-40B4-BE49-F238E27FC236}">
                <a16:creationId xmlns:a16="http://schemas.microsoft.com/office/drawing/2014/main" id="{F8C86263-23C2-45A5-A79C-23F3497BF996}"/>
              </a:ext>
            </a:extLst>
          </p:cNvPr>
          <p:cNvPicPr>
            <a:picLocks noChangeAspect="1"/>
          </p:cNvPicPr>
          <p:nvPr/>
        </p:nvPicPr>
        <p:blipFill>
          <a:blip r:embed="rId5"/>
          <a:stretch>
            <a:fillRect/>
          </a:stretch>
        </p:blipFill>
        <p:spPr>
          <a:xfrm>
            <a:off x="6820797" y="2780927"/>
            <a:ext cx="914479" cy="914479"/>
          </a:xfrm>
          <a:prstGeom prst="rect">
            <a:avLst/>
          </a:prstGeom>
        </p:spPr>
      </p:pic>
      <p:pic>
        <p:nvPicPr>
          <p:cNvPr id="7" name="Picture 6">
            <a:extLst>
              <a:ext uri="{FF2B5EF4-FFF2-40B4-BE49-F238E27FC236}">
                <a16:creationId xmlns:a16="http://schemas.microsoft.com/office/drawing/2014/main" id="{5A95F36E-257C-43F2-B8DB-48D539FC50A4}"/>
              </a:ext>
            </a:extLst>
          </p:cNvPr>
          <p:cNvPicPr>
            <a:picLocks noChangeAspect="1"/>
          </p:cNvPicPr>
          <p:nvPr/>
        </p:nvPicPr>
        <p:blipFill>
          <a:blip r:embed="rId6"/>
          <a:stretch>
            <a:fillRect/>
          </a:stretch>
        </p:blipFill>
        <p:spPr>
          <a:xfrm>
            <a:off x="6000710" y="3238167"/>
            <a:ext cx="914479" cy="914479"/>
          </a:xfrm>
          <a:prstGeom prst="rect">
            <a:avLst/>
          </a:prstGeom>
        </p:spPr>
      </p:pic>
      <p:pic>
        <p:nvPicPr>
          <p:cNvPr id="8" name="Picture 7">
            <a:extLst>
              <a:ext uri="{FF2B5EF4-FFF2-40B4-BE49-F238E27FC236}">
                <a16:creationId xmlns:a16="http://schemas.microsoft.com/office/drawing/2014/main" id="{B9C29970-D067-4A10-8BBA-4D59D3808118}"/>
              </a:ext>
            </a:extLst>
          </p:cNvPr>
          <p:cNvPicPr>
            <a:picLocks noChangeAspect="1"/>
          </p:cNvPicPr>
          <p:nvPr/>
        </p:nvPicPr>
        <p:blipFill>
          <a:blip r:embed="rId7"/>
          <a:stretch>
            <a:fillRect/>
          </a:stretch>
        </p:blipFill>
        <p:spPr>
          <a:xfrm>
            <a:off x="7209848" y="4339509"/>
            <a:ext cx="914479" cy="914479"/>
          </a:xfrm>
          <a:prstGeom prst="rect">
            <a:avLst/>
          </a:prstGeom>
        </p:spPr>
      </p:pic>
    </p:spTree>
    <p:extLst>
      <p:ext uri="{BB962C8B-B14F-4D97-AF65-F5344CB8AC3E}">
        <p14:creationId xmlns:p14="http://schemas.microsoft.com/office/powerpoint/2010/main" val="32877916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2278"/>
          </a:xfrm>
        </p:spPr>
        <p:txBody>
          <a:bodyPr>
            <a:normAutofit/>
          </a:bodyPr>
          <a:lstStyle/>
          <a:p>
            <a:r>
              <a:rPr lang="cy-GB" sz="3000" b="1" dirty="0"/>
              <a:t>Agweddau Allweddol Ymarfer gan Adfyfyrio’n Feirniadol </a:t>
            </a:r>
          </a:p>
        </p:txBody>
      </p:sp>
      <p:sp>
        <p:nvSpPr>
          <p:cNvPr id="3" name="Content Placeholder 2"/>
          <p:cNvSpPr>
            <a:spLocks noGrp="1"/>
          </p:cNvSpPr>
          <p:nvPr>
            <p:ph sz="half" idx="1"/>
          </p:nvPr>
        </p:nvSpPr>
        <p:spPr>
          <a:xfrm>
            <a:off x="628650" y="1377406"/>
            <a:ext cx="3886200" cy="4799558"/>
          </a:xfrm>
        </p:spPr>
        <p:txBody>
          <a:bodyPr>
            <a:normAutofit fontScale="92500" lnSpcReduction="20000"/>
          </a:bodyPr>
          <a:lstStyle/>
          <a:p>
            <a:pPr marL="0" indent="0">
              <a:buNone/>
            </a:pPr>
            <a:r>
              <a:rPr lang="cy-GB" sz="2800" dirty="0"/>
              <a:t>Sicrhewch eich bod yn mynd i’r afael ag agweddau allweddol adfyfyrio: </a:t>
            </a:r>
          </a:p>
          <a:p>
            <a:r>
              <a:rPr lang="cy-GB" cap="all" dirty="0">
                <a:solidFill>
                  <a:srgbClr val="000000"/>
                </a:solidFill>
                <a:latin typeface="Arial" pitchFamily="34" charset="0"/>
                <a:sym typeface="Arial" pitchFamily="34" charset="0"/>
              </a:rPr>
              <a:t>Pŵer</a:t>
            </a:r>
          </a:p>
          <a:p>
            <a:r>
              <a:rPr lang="cy-GB" dirty="0">
                <a:solidFill>
                  <a:srgbClr val="000000"/>
                </a:solidFill>
                <a:latin typeface="Arial" pitchFamily="34" charset="0"/>
                <a:sym typeface="Arial" pitchFamily="34" charset="0"/>
              </a:rPr>
              <a:t>GWERTHOEDD </a:t>
            </a:r>
          </a:p>
          <a:p>
            <a:r>
              <a:rPr lang="cy-GB" dirty="0">
                <a:solidFill>
                  <a:srgbClr val="000000"/>
                </a:solidFill>
                <a:latin typeface="Arial" pitchFamily="34" charset="0"/>
                <a:sym typeface="Arial" pitchFamily="34" charset="0"/>
              </a:rPr>
              <a:t>EMOSIYNAU</a:t>
            </a:r>
          </a:p>
          <a:p>
            <a:r>
              <a:rPr lang="cy-GB" dirty="0">
                <a:solidFill>
                  <a:srgbClr val="000000"/>
                </a:solidFill>
                <a:latin typeface="Arial" pitchFamily="34" charset="0"/>
                <a:sym typeface="Arial" pitchFamily="34" charset="0"/>
              </a:rPr>
              <a:t>GWYBODAETH</a:t>
            </a:r>
          </a:p>
          <a:p>
            <a:r>
              <a:rPr lang="cy-GB" dirty="0">
                <a:solidFill>
                  <a:srgbClr val="000000"/>
                </a:solidFill>
                <a:latin typeface="Arial" pitchFamily="34" charset="0"/>
                <a:sym typeface="Arial" pitchFamily="34" charset="0"/>
              </a:rPr>
              <a:t>HUNAN YMWYBYDDIAETH</a:t>
            </a:r>
          </a:p>
          <a:p>
            <a:r>
              <a:rPr lang="cy-GB" dirty="0">
                <a:solidFill>
                  <a:srgbClr val="000000"/>
                </a:solidFill>
                <a:latin typeface="Arial" pitchFamily="34" charset="0"/>
                <a:sym typeface="Arial" pitchFamily="34" charset="0"/>
              </a:rPr>
              <a:t>ANSICRWYDD</a:t>
            </a:r>
          </a:p>
          <a:p>
            <a:endParaRPr lang="en-GB" dirty="0"/>
          </a:p>
        </p:txBody>
      </p:sp>
      <p:sp>
        <p:nvSpPr>
          <p:cNvPr id="5" name="Content Placeholder 4"/>
          <p:cNvSpPr>
            <a:spLocks noGrp="1"/>
          </p:cNvSpPr>
          <p:nvPr>
            <p:ph sz="half" idx="2"/>
          </p:nvPr>
        </p:nvSpPr>
        <p:spPr>
          <a:xfrm>
            <a:off x="4629150" y="1377405"/>
            <a:ext cx="3886200" cy="3707780"/>
          </a:xfrm>
        </p:spPr>
        <p:txBody>
          <a:bodyPr>
            <a:normAutofit fontScale="92500" lnSpcReduction="20000"/>
          </a:bodyPr>
          <a:lstStyle/>
          <a:p>
            <a:r>
              <a:rPr lang="cy-GB" sz="2400" dirty="0"/>
              <a:t>Defnyddiwch un o’r modelau ymarfer adfyfyriol – gall ddarparu is-benawdau a strwythuro eich aseiniad. Byddwch yn ymwybodol y gall model Gibbs arwain at ysgrifennu’n ddisgrifiadol os ydych yn ysgrifennwr disgrifiadol</a:t>
            </a:r>
          </a:p>
          <a:p>
            <a:r>
              <a:rPr lang="cy-GB" sz="2400" dirty="0"/>
              <a:t>Dywedwch yn eich cyflwyniad eich bod yn defnyddio’r model hwnnw (a chyfeiriwch ato). </a:t>
            </a:r>
          </a:p>
          <a:p>
            <a:r>
              <a:rPr lang="cy-GB" sz="2400" dirty="0"/>
              <a:t>Cyfeiriwch yn ôl at eich model drwy gydol yr aseiniad</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18</a:t>
            </a:fld>
            <a:endParaRPr lang="en-GB" dirty="0"/>
          </a:p>
        </p:txBody>
      </p:sp>
    </p:spTree>
    <p:extLst>
      <p:ext uri="{BB962C8B-B14F-4D97-AF65-F5344CB8AC3E}">
        <p14:creationId xmlns:p14="http://schemas.microsoft.com/office/powerpoint/2010/main" val="9276264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628650" y="116633"/>
            <a:ext cx="7886700" cy="1152128"/>
          </a:xfrm>
        </p:spPr>
        <p:txBody>
          <a:bodyPr rIns="132080" rtlCol="0">
            <a:normAutofit/>
          </a:bodyPr>
          <a:lstStyle/>
          <a:p>
            <a:pPr fontAlgn="auto">
              <a:spcAft>
                <a:spcPts val="0"/>
              </a:spcAft>
              <a:defRPr/>
            </a:pPr>
            <a:r>
              <a:rPr lang="cy-GB" sz="3600" b="1" dirty="0"/>
              <a:t>Nodweddion Ymarferwr Adfyfyriol</a:t>
            </a:r>
            <a:br>
              <a:rPr lang="cy-GB" sz="3600" b="1" dirty="0"/>
            </a:br>
            <a:r>
              <a:rPr lang="en-US" sz="1600" b="1" dirty="0"/>
              <a:t>(Brookfield 1998)</a:t>
            </a:r>
          </a:p>
        </p:txBody>
      </p:sp>
      <p:sp>
        <p:nvSpPr>
          <p:cNvPr id="139266" name="Rectangle 2"/>
          <p:cNvSpPr>
            <a:spLocks noGrp="1" noChangeArrowheads="1"/>
          </p:cNvSpPr>
          <p:nvPr>
            <p:ph idx="1"/>
          </p:nvPr>
        </p:nvSpPr>
        <p:spPr>
          <a:xfrm>
            <a:off x="628649" y="1052736"/>
            <a:ext cx="7851775" cy="4248472"/>
          </a:xfrm>
        </p:spPr>
        <p:txBody>
          <a:bodyPr rIns="132080">
            <a:normAutofit fontScale="92500" lnSpcReduction="10000"/>
          </a:bodyPr>
          <a:lstStyle/>
          <a:p>
            <a:r>
              <a:rPr lang="cy-GB" sz="3000" b="1" dirty="0"/>
              <a:t>Dadansoddi tybiaethau</a:t>
            </a:r>
            <a:r>
              <a:rPr lang="cy-GB" sz="3000" dirty="0"/>
              <a:t>: Herio eich cred a’ch gwerthoedd eich hunain a’u heffaith ar ymarfer</a:t>
            </a:r>
          </a:p>
          <a:p>
            <a:r>
              <a:rPr lang="cy-GB" sz="3000" b="1" dirty="0"/>
              <a:t>Ymwybyddiaeth gyd-destunol</a:t>
            </a:r>
            <a:r>
              <a:rPr lang="cy-GB" sz="3000" dirty="0"/>
              <a:t>: Cydnabyddiaeth i’r dull o greu cred ac ymarfer cymdeithasol a diwylliannol sy’n dylanwadu ar ein tybiaethau</a:t>
            </a:r>
          </a:p>
          <a:p>
            <a:r>
              <a:rPr lang="cy-GB" sz="3000" b="1" dirty="0"/>
              <a:t>Synfyfyrdod dychmygus</a:t>
            </a:r>
            <a:r>
              <a:rPr lang="cy-GB" sz="3000" dirty="0"/>
              <a:t>: Medru dychmygu dull amgen o feddwl drwy herio ein dulliau cyfredol o feddwl</a:t>
            </a:r>
          </a:p>
          <a:p>
            <a:r>
              <a:rPr lang="cy-GB" sz="3000" b="1" dirty="0" err="1"/>
              <a:t>Sgeptiaeth</a:t>
            </a:r>
            <a:r>
              <a:rPr lang="cy-GB" sz="3000" b="1" dirty="0"/>
              <a:t> adfyfyriol</a:t>
            </a:r>
            <a:r>
              <a:rPr lang="cy-GB" sz="3000" dirty="0"/>
              <a:t>: Cwestiynu honiadau neu </a:t>
            </a:r>
            <a:r>
              <a:rPr lang="cy-GB" sz="3000" dirty="0" err="1"/>
              <a:t>ryngweithiau</a:t>
            </a:r>
            <a:r>
              <a:rPr lang="cy-GB" sz="3000" dirty="0"/>
              <a:t> </a:t>
            </a:r>
            <a:r>
              <a:rPr lang="cy-GB" sz="3000" dirty="0" err="1"/>
              <a:t>anarchwiliedig</a:t>
            </a:r>
            <a:r>
              <a:rPr lang="cy-GB" sz="3000" dirty="0"/>
              <a:t> drwy herio neu roi o’r neilltu wybodaeth a chred gyfredol </a:t>
            </a:r>
          </a:p>
        </p:txBody>
      </p:sp>
      <p:sp>
        <p:nvSpPr>
          <p:cNvPr id="2" name="Slide Number Placeholder 1"/>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2315392503"/>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122363"/>
            <a:ext cx="5976664" cy="938485"/>
          </a:xfrm>
        </p:spPr>
        <p:txBody>
          <a:bodyPr>
            <a:normAutofit/>
          </a:bodyPr>
          <a:lstStyle/>
          <a:p>
            <a:r>
              <a:rPr lang="en-GB" sz="5400" b="1" dirty="0"/>
              <a:t>Y </a:t>
            </a:r>
            <a:r>
              <a:rPr lang="en-GB" sz="5400" b="1" dirty="0" err="1"/>
              <a:t>Portffolio</a:t>
            </a:r>
            <a:endParaRPr lang="en-GB" sz="5400" b="1" dirty="0"/>
          </a:p>
        </p:txBody>
      </p:sp>
      <p:sp>
        <p:nvSpPr>
          <p:cNvPr id="3" name="Subtitle 2"/>
          <p:cNvSpPr>
            <a:spLocks noGrp="1"/>
          </p:cNvSpPr>
          <p:nvPr>
            <p:ph type="subTitle" idx="1"/>
          </p:nvPr>
        </p:nvSpPr>
        <p:spPr>
          <a:xfrm>
            <a:off x="1115616" y="2564904"/>
            <a:ext cx="6885384" cy="2692896"/>
          </a:xfrm>
        </p:spPr>
        <p:txBody>
          <a:bodyPr anchor="ctr">
            <a:normAutofit/>
          </a:bodyPr>
          <a:lstStyle/>
          <a:p>
            <a:pPr marL="457200" indent="-457200" algn="l">
              <a:buFont typeface="Arial" panose="020B0604020202020204" pitchFamily="34" charset="0"/>
              <a:buChar char="•"/>
            </a:pPr>
            <a:r>
              <a:rPr lang="en-GB" sz="3200" dirty="0" err="1" smtClean="0"/>
              <a:t>Tasg</a:t>
            </a:r>
            <a:r>
              <a:rPr lang="en-GB" sz="3200" dirty="0" smtClean="0"/>
              <a:t> 1, </a:t>
            </a:r>
            <a:r>
              <a:rPr lang="en-GB" sz="3200" dirty="0" err="1" smtClean="0"/>
              <a:t>rhan</a:t>
            </a:r>
            <a:r>
              <a:rPr lang="en-GB" sz="3200" dirty="0" smtClean="0"/>
              <a:t> a- </a:t>
            </a:r>
            <a:r>
              <a:rPr lang="en-GB" sz="3200" dirty="0" err="1" smtClean="0"/>
              <a:t>Adolygiad</a:t>
            </a:r>
            <a:r>
              <a:rPr lang="en-GB" sz="3200" dirty="0" smtClean="0"/>
              <a:t> </a:t>
            </a:r>
            <a:r>
              <a:rPr lang="en-GB" sz="3200" dirty="0" err="1" smtClean="0"/>
              <a:t>Datblygiadol</a:t>
            </a:r>
            <a:endParaRPr lang="en-GB" sz="3200" dirty="0"/>
          </a:p>
          <a:p>
            <a:endParaRPr lang="en-GB" sz="3200" dirty="0" smtClean="0"/>
          </a:p>
          <a:p>
            <a:pPr marL="457200" indent="-457200" algn="l">
              <a:buFont typeface="Arial" panose="020B0604020202020204" pitchFamily="34" charset="0"/>
              <a:buChar char="•"/>
            </a:pPr>
            <a:r>
              <a:rPr lang="en-GB" sz="3200" dirty="0" err="1" smtClean="0"/>
              <a:t>Tasg</a:t>
            </a:r>
            <a:r>
              <a:rPr lang="en-GB" sz="3200" dirty="0" smtClean="0"/>
              <a:t> 2- </a:t>
            </a:r>
            <a:r>
              <a:rPr lang="en-GB" sz="3200" dirty="0" err="1" smtClean="0"/>
              <a:t>Cyflwyniad</a:t>
            </a:r>
            <a:r>
              <a:rPr lang="en-GB" sz="3200" dirty="0" smtClean="0"/>
              <a:t> </a:t>
            </a:r>
            <a:r>
              <a:rPr lang="en-GB" sz="3200" dirty="0" err="1"/>
              <a:t>byr</a:t>
            </a:r>
            <a:r>
              <a:rPr lang="en-GB" sz="3200" dirty="0"/>
              <a:t> </a:t>
            </a:r>
            <a:r>
              <a:rPr lang="en-GB" sz="3200" dirty="0" err="1"/>
              <a:t>i’r</a:t>
            </a:r>
            <a:r>
              <a:rPr lang="en-GB" sz="3200" dirty="0"/>
              <a:t> </a:t>
            </a:r>
            <a:r>
              <a:rPr lang="en-GB" sz="3200" dirty="0" err="1"/>
              <a:t>Arsylwad</a:t>
            </a:r>
            <a:r>
              <a:rPr lang="en-GB" sz="3200" dirty="0"/>
              <a:t>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20</a:t>
            </a:fld>
            <a:endParaRPr lang="en-GB"/>
          </a:p>
        </p:txBody>
      </p:sp>
    </p:spTree>
    <p:extLst>
      <p:ext uri="{BB962C8B-B14F-4D97-AF65-F5344CB8AC3E}">
        <p14:creationId xmlns:p14="http://schemas.microsoft.com/office/powerpoint/2010/main" val="1072359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Tasg</a:t>
            </a:r>
            <a:r>
              <a:rPr lang="en-GB" b="1" dirty="0" smtClean="0"/>
              <a:t> 1- </a:t>
            </a:r>
            <a:r>
              <a:rPr lang="en-GB" b="1" dirty="0" err="1" smtClean="0"/>
              <a:t>Adolygiad</a:t>
            </a:r>
            <a:r>
              <a:rPr lang="en-GB" b="1" dirty="0" smtClean="0"/>
              <a:t> </a:t>
            </a:r>
            <a:r>
              <a:rPr lang="en-GB" b="1" dirty="0" err="1"/>
              <a:t>Datblygiadol</a:t>
            </a:r>
            <a:r>
              <a:rPr lang="en-GB" b="1" dirty="0"/>
              <a:t> </a:t>
            </a:r>
            <a:r>
              <a:rPr lang="en-GB" b="1" dirty="0" smtClean="0"/>
              <a:t>(</a:t>
            </a:r>
            <a:r>
              <a:rPr lang="en-GB" b="1" dirty="0" err="1" smtClean="0"/>
              <a:t>rhan</a:t>
            </a:r>
            <a:r>
              <a:rPr lang="en-GB" b="1" dirty="0" smtClean="0"/>
              <a:t> a)</a:t>
            </a:r>
            <a:endParaRPr lang="en-GB" b="1" dirty="0"/>
          </a:p>
        </p:txBody>
      </p:sp>
      <p:sp>
        <p:nvSpPr>
          <p:cNvPr id="3" name="Content Placeholder 2"/>
          <p:cNvSpPr>
            <a:spLocks noGrp="1"/>
          </p:cNvSpPr>
          <p:nvPr>
            <p:ph idx="1"/>
          </p:nvPr>
        </p:nvSpPr>
        <p:spPr>
          <a:xfrm>
            <a:off x="628650" y="1412776"/>
            <a:ext cx="7886700" cy="4764187"/>
          </a:xfrm>
        </p:spPr>
        <p:txBody>
          <a:bodyPr>
            <a:normAutofit/>
          </a:bodyPr>
          <a:lstStyle/>
          <a:p>
            <a:pPr marL="0" indent="0">
              <a:buNone/>
            </a:pPr>
            <a:endParaRPr lang="en-GB" dirty="0"/>
          </a:p>
          <a:p>
            <a:pPr lvl="0"/>
            <a:r>
              <a:rPr lang="cy-GB" sz="2400" dirty="0" smtClean="0"/>
              <a:t>Mae tasg 1 yn cynnwys 2 ran (rhan a &amp; b) </a:t>
            </a:r>
          </a:p>
          <a:p>
            <a:pPr lvl="0"/>
            <a:r>
              <a:rPr lang="en-GB" sz="2400" dirty="0" err="1" smtClean="0"/>
              <a:t>Bydd</a:t>
            </a:r>
            <a:r>
              <a:rPr lang="en-GB" sz="2400" dirty="0" smtClean="0"/>
              <a:t> </a:t>
            </a:r>
            <a:r>
              <a:rPr lang="en-GB" sz="2400" dirty="0" err="1" smtClean="0"/>
              <a:t>rhan</a:t>
            </a:r>
            <a:r>
              <a:rPr lang="en-GB" sz="2400" dirty="0" smtClean="0"/>
              <a:t> a </a:t>
            </a:r>
            <a:r>
              <a:rPr lang="en-GB" sz="2400" dirty="0" err="1" smtClean="0"/>
              <a:t>yn</a:t>
            </a:r>
            <a:r>
              <a:rPr lang="en-GB" sz="2400" dirty="0" smtClean="0"/>
              <a:t> </a:t>
            </a:r>
            <a:r>
              <a:rPr lang="en-GB" sz="2400" dirty="0" err="1" smtClean="0"/>
              <a:t>cael</a:t>
            </a:r>
            <a:r>
              <a:rPr lang="en-GB" sz="2400" dirty="0" smtClean="0"/>
              <a:t> </a:t>
            </a:r>
            <a:r>
              <a:rPr lang="en-GB" sz="2400" dirty="0" err="1" smtClean="0"/>
              <a:t>ei</a:t>
            </a:r>
            <a:r>
              <a:rPr lang="en-GB" sz="2400" dirty="0" smtClean="0"/>
              <a:t> </a:t>
            </a:r>
            <a:r>
              <a:rPr lang="en-GB" sz="2400" dirty="0" err="1" smtClean="0"/>
              <a:t>gwblhau</a:t>
            </a:r>
            <a:r>
              <a:rPr lang="en-GB" sz="2400" dirty="0" smtClean="0"/>
              <a:t> </a:t>
            </a:r>
            <a:r>
              <a:rPr lang="en-GB" sz="2400" dirty="0" err="1" smtClean="0"/>
              <a:t>ar</a:t>
            </a:r>
            <a:r>
              <a:rPr lang="en-GB" sz="2400" dirty="0" smtClean="0"/>
              <a:t> </a:t>
            </a:r>
            <a:r>
              <a:rPr lang="en-GB" sz="2400" dirty="0" err="1" smtClean="0"/>
              <a:t>ddechrau’r</a:t>
            </a:r>
            <a:r>
              <a:rPr lang="en-GB" sz="2400" dirty="0" smtClean="0"/>
              <a:t> </a:t>
            </a:r>
            <a:r>
              <a:rPr lang="en-GB" sz="2400" dirty="0" err="1" smtClean="0"/>
              <a:t>rhaglen</a:t>
            </a:r>
            <a:r>
              <a:rPr lang="en-GB" sz="2400" dirty="0" smtClean="0"/>
              <a:t> a </a:t>
            </a:r>
            <a:r>
              <a:rPr lang="en-GB" sz="2400" dirty="0" err="1" smtClean="0"/>
              <a:t>rhan</a:t>
            </a:r>
            <a:r>
              <a:rPr lang="en-GB" sz="2400" dirty="0" smtClean="0"/>
              <a:t> b </a:t>
            </a:r>
            <a:r>
              <a:rPr lang="en-GB" sz="2400" dirty="0" err="1" smtClean="0"/>
              <a:t>ar</a:t>
            </a:r>
            <a:r>
              <a:rPr lang="en-GB" sz="2400" dirty="0" smtClean="0"/>
              <a:t> y </a:t>
            </a:r>
            <a:r>
              <a:rPr lang="en-GB" sz="2400" dirty="0" err="1" smtClean="0"/>
              <a:t>diwedd</a:t>
            </a:r>
            <a:r>
              <a:rPr lang="en-GB" sz="2400" dirty="0" smtClean="0"/>
              <a:t>.</a:t>
            </a:r>
          </a:p>
          <a:p>
            <a:pPr lvl="0"/>
            <a:r>
              <a:rPr lang="en-GB" sz="2400" dirty="0" err="1" smtClean="0"/>
              <a:t>Tasg</a:t>
            </a:r>
            <a:r>
              <a:rPr lang="en-GB" sz="2400" dirty="0" smtClean="0"/>
              <a:t> 1 </a:t>
            </a:r>
            <a:r>
              <a:rPr lang="en-GB" sz="2400" dirty="0" err="1" smtClean="0"/>
              <a:t>rhan</a:t>
            </a:r>
            <a:r>
              <a:rPr lang="en-GB" sz="2400" dirty="0" smtClean="0"/>
              <a:t> a- </a:t>
            </a:r>
            <a:r>
              <a:rPr lang="en-GB" sz="2400" dirty="0" err="1" smtClean="0"/>
              <a:t>dylid</a:t>
            </a:r>
            <a:r>
              <a:rPr lang="en-GB" sz="2400" dirty="0" smtClean="0"/>
              <a:t> </a:t>
            </a:r>
            <a:r>
              <a:rPr lang="en-GB" sz="2400" dirty="0" err="1" smtClean="0"/>
              <a:t>rhoi</a:t>
            </a:r>
            <a:r>
              <a:rPr lang="en-GB" sz="2400" dirty="0" smtClean="0"/>
              <a:t> </a:t>
            </a:r>
            <a:r>
              <a:rPr lang="en-GB" sz="2400" dirty="0" err="1" smtClean="0"/>
              <a:t>ystyriaeth</a:t>
            </a:r>
            <a:r>
              <a:rPr lang="en-GB" sz="2400" dirty="0" smtClean="0"/>
              <a:t> </a:t>
            </a:r>
            <a:r>
              <a:rPr lang="en-GB" sz="2400" dirty="0" err="1"/>
              <a:t>i</a:t>
            </a:r>
            <a:r>
              <a:rPr lang="en-GB" sz="2400" dirty="0" err="1" smtClean="0"/>
              <a:t>’r</a:t>
            </a:r>
            <a:r>
              <a:rPr lang="en-GB" sz="2400" dirty="0" smtClean="0"/>
              <a:t> </a:t>
            </a:r>
            <a:r>
              <a:rPr lang="en-GB" sz="2400" dirty="0" err="1" smtClean="0"/>
              <a:t>gwaith</a:t>
            </a:r>
            <a:r>
              <a:rPr lang="en-GB" sz="2400" dirty="0" smtClean="0"/>
              <a:t> </a:t>
            </a:r>
            <a:r>
              <a:rPr lang="en-GB" sz="2400" dirty="0" err="1" smtClean="0"/>
              <a:t>rydych</a:t>
            </a:r>
            <a:r>
              <a:rPr lang="en-GB" sz="2400" dirty="0" smtClean="0"/>
              <a:t> </a:t>
            </a:r>
            <a:r>
              <a:rPr lang="en-GB" sz="2400" dirty="0" err="1" smtClean="0"/>
              <a:t>wedi</a:t>
            </a:r>
            <a:r>
              <a:rPr lang="en-GB" sz="2400" dirty="0" smtClean="0"/>
              <a:t> </a:t>
            </a:r>
            <a:r>
              <a:rPr lang="en-GB" sz="2400" dirty="0" err="1" smtClean="0"/>
              <a:t>ei</a:t>
            </a:r>
            <a:r>
              <a:rPr lang="en-GB" sz="2400" dirty="0" smtClean="0"/>
              <a:t> </a:t>
            </a:r>
            <a:r>
              <a:rPr lang="en-GB" sz="2400" dirty="0" err="1" smtClean="0"/>
              <a:t>wneud</a:t>
            </a:r>
            <a:r>
              <a:rPr lang="en-GB" sz="2400" dirty="0" smtClean="0"/>
              <a:t> </a:t>
            </a:r>
            <a:r>
              <a:rPr lang="en-GB" sz="2400" dirty="0" err="1" smtClean="0"/>
              <a:t>ers</a:t>
            </a:r>
            <a:r>
              <a:rPr lang="en-GB" sz="2400" dirty="0" smtClean="0"/>
              <a:t> </a:t>
            </a:r>
            <a:r>
              <a:rPr lang="en-GB" sz="2400" dirty="0" err="1" smtClean="0"/>
              <a:t>cymhwyso</a:t>
            </a:r>
            <a:r>
              <a:rPr lang="en-GB" sz="2400" dirty="0" smtClean="0"/>
              <a:t>, ac </a:t>
            </a:r>
            <a:r>
              <a:rPr lang="en-GB" sz="2400" dirty="0" err="1" smtClean="0"/>
              <a:t>adnabod</a:t>
            </a:r>
            <a:r>
              <a:rPr lang="en-GB" sz="2400" dirty="0" smtClean="0"/>
              <a:t> ac </a:t>
            </a:r>
            <a:r>
              <a:rPr lang="en-GB" sz="2400" dirty="0" err="1" smtClean="0"/>
              <a:t>adlewyrchu</a:t>
            </a:r>
            <a:r>
              <a:rPr lang="en-GB" sz="2400" dirty="0" smtClean="0"/>
              <a:t> </a:t>
            </a:r>
            <a:r>
              <a:rPr lang="en-GB" sz="2400" dirty="0" err="1" smtClean="0"/>
              <a:t>ar</a:t>
            </a:r>
            <a:r>
              <a:rPr lang="en-GB" sz="2400" dirty="0" smtClean="0"/>
              <a:t> </a:t>
            </a:r>
            <a:r>
              <a:rPr lang="en-GB" sz="2400" dirty="0" err="1" smtClean="0"/>
              <a:t>feysydd</a:t>
            </a:r>
            <a:r>
              <a:rPr lang="en-GB" sz="2400" dirty="0" smtClean="0"/>
              <a:t> </a:t>
            </a:r>
            <a:r>
              <a:rPr lang="en-GB" sz="2400" dirty="0" err="1" smtClean="0"/>
              <a:t>datblygiadol</a:t>
            </a:r>
            <a:r>
              <a:rPr lang="en-GB" sz="2400" dirty="0" smtClean="0"/>
              <a:t> </a:t>
            </a:r>
            <a:r>
              <a:rPr lang="en-GB" sz="2400" dirty="0" err="1" smtClean="0"/>
              <a:t>proffesiynol</a:t>
            </a:r>
            <a:r>
              <a:rPr lang="en-GB" sz="2400" dirty="0" smtClean="0"/>
              <a:t> </a:t>
            </a:r>
            <a:r>
              <a:rPr lang="en-GB" sz="2400" dirty="0" err="1" smtClean="0"/>
              <a:t>pellach</a:t>
            </a:r>
            <a:r>
              <a:rPr lang="en-GB" sz="2400" dirty="0" smtClean="0"/>
              <a:t>.</a:t>
            </a:r>
            <a:endParaRPr lang="cy-GB" sz="2400" dirty="0"/>
          </a:p>
          <a:p>
            <a:pPr lvl="0"/>
            <a:r>
              <a:rPr lang="cy-GB" sz="2400" dirty="0" smtClean="0"/>
              <a:t>Trafodwch </a:t>
            </a:r>
            <a:r>
              <a:rPr lang="cy-GB" sz="2400" dirty="0"/>
              <a:t>eich anghenion datblygiadol gyda'ch mentor / rheolwr llinell, </a:t>
            </a:r>
            <a:r>
              <a:rPr lang="cy-GB" sz="2400" dirty="0" smtClean="0"/>
              <a:t>fel rhan o’r cynllun personol Tair Blynedd Gyntaf </a:t>
            </a:r>
            <a:r>
              <a:rPr lang="cy-GB" sz="2400" dirty="0"/>
              <a:t>o </a:t>
            </a:r>
            <a:r>
              <a:rPr lang="cy-GB" sz="2400" dirty="0" smtClean="0"/>
              <a:t>Ymarfer</a:t>
            </a:r>
            <a:endParaRPr lang="en-GB" sz="2400" dirty="0"/>
          </a:p>
          <a:p>
            <a:pPr lvl="0"/>
            <a:r>
              <a:rPr lang="en-GB" sz="2400" dirty="0" err="1" smtClean="0"/>
              <a:t>Dyid</a:t>
            </a:r>
            <a:r>
              <a:rPr lang="en-GB" sz="2400" dirty="0" smtClean="0"/>
              <a:t> </a:t>
            </a:r>
            <a:r>
              <a:rPr lang="en-GB" sz="2400" dirty="0" err="1" smtClean="0"/>
              <a:t>defnyddio</a:t>
            </a:r>
            <a:r>
              <a:rPr lang="en-GB" sz="2400" dirty="0" smtClean="0"/>
              <a:t> model </a:t>
            </a:r>
            <a:r>
              <a:rPr lang="en-GB" sz="2400" dirty="0" err="1" smtClean="0"/>
              <a:t>myfyriol</a:t>
            </a:r>
            <a:r>
              <a:rPr lang="en-GB" sz="2400" dirty="0" smtClean="0"/>
              <a:t> a </a:t>
            </a:r>
            <a:r>
              <a:rPr lang="en-GB" sz="2400" dirty="0" err="1" smtClean="0"/>
              <a:t>gan</a:t>
            </a:r>
            <a:r>
              <a:rPr lang="en-GB" sz="2400" dirty="0" smtClean="0"/>
              <a:t> </a:t>
            </a:r>
            <a:r>
              <a:rPr lang="en-GB" sz="2400" dirty="0" err="1" smtClean="0"/>
              <a:t>gyfeirio</a:t>
            </a:r>
            <a:r>
              <a:rPr lang="en-GB" sz="2400" dirty="0" smtClean="0"/>
              <a:t> at y </a:t>
            </a:r>
            <a:r>
              <a:rPr lang="en-GB" sz="2400" dirty="0" err="1" smtClean="0"/>
              <a:t>canlyniadau</a:t>
            </a:r>
            <a:r>
              <a:rPr lang="en-GB" sz="2400" dirty="0" smtClean="0"/>
              <a:t> </a:t>
            </a:r>
            <a:r>
              <a:rPr lang="en-GB" sz="2400" dirty="0" err="1" smtClean="0"/>
              <a:t>dysgu</a:t>
            </a:r>
            <a:r>
              <a:rPr lang="en-GB" sz="2400" dirty="0" smtClean="0"/>
              <a:t> (GCC).</a:t>
            </a:r>
            <a:endParaRPr lang="en-GB" sz="2400"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29559261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Canlyniadau</a:t>
            </a:r>
            <a:r>
              <a:rPr lang="en-GB" b="1" dirty="0" smtClean="0"/>
              <a:t> </a:t>
            </a:r>
            <a:r>
              <a:rPr lang="en-GB" b="1" dirty="0" err="1" smtClean="0"/>
              <a:t>Dysgu</a:t>
            </a:r>
            <a:r>
              <a:rPr lang="en-GB" b="1" dirty="0" smtClean="0"/>
              <a:t> GCC</a:t>
            </a:r>
            <a:endParaRPr lang="cy-GB" b="1" dirty="0"/>
          </a:p>
        </p:txBody>
      </p:sp>
      <p:sp>
        <p:nvSpPr>
          <p:cNvPr id="3" name="Content Placeholder 2"/>
          <p:cNvSpPr>
            <a:spLocks noGrp="1"/>
          </p:cNvSpPr>
          <p:nvPr>
            <p:ph idx="1"/>
          </p:nvPr>
        </p:nvSpPr>
        <p:spPr/>
        <p:txBody>
          <a:bodyPr>
            <a:normAutofit/>
          </a:bodyPr>
          <a:lstStyle/>
          <a:p>
            <a:pPr lvl="0" hangingPunct="0"/>
            <a:r>
              <a:rPr lang="cy-GB" sz="2400" dirty="0"/>
              <a:t>D</a:t>
            </a:r>
            <a:r>
              <a:rPr lang="cy-GB" sz="2400" dirty="0" smtClean="0"/>
              <a:t>adansoddi </a:t>
            </a:r>
            <a:r>
              <a:rPr lang="cy-GB" sz="2400" dirty="0"/>
              <a:t>wrth asesu er mwyn llywio ymyriadau;</a:t>
            </a:r>
          </a:p>
          <a:p>
            <a:pPr lvl="0" hangingPunct="0"/>
            <a:r>
              <a:rPr lang="cy-GB" sz="2400" dirty="0"/>
              <a:t>C</a:t>
            </a:r>
            <a:r>
              <a:rPr lang="cy-GB" sz="2400" dirty="0" smtClean="0"/>
              <a:t>ydweithio </a:t>
            </a:r>
            <a:r>
              <a:rPr lang="cy-GB" sz="2400" dirty="0"/>
              <a:t>â phobl sydd angen gofal a chymorth, gofalwyr a gweithwyr proffesiynol eraill</a:t>
            </a:r>
          </a:p>
          <a:p>
            <a:pPr lvl="0" hangingPunct="0"/>
            <a:r>
              <a:rPr lang="cy-GB" sz="2400" dirty="0"/>
              <a:t>Y</a:t>
            </a:r>
            <a:r>
              <a:rPr lang="cy-GB" sz="2400" dirty="0" smtClean="0"/>
              <a:t>myrryd </a:t>
            </a:r>
            <a:r>
              <a:rPr lang="cy-GB" sz="2400" dirty="0"/>
              <a:t>a chymhwyso barn broffesiynol mewn sefyllfaoedd cynyddol gymhleth.</a:t>
            </a:r>
          </a:p>
          <a:p>
            <a:pPr marL="0" indent="0" hangingPunct="0">
              <a:buNone/>
            </a:pPr>
            <a:r>
              <a:rPr lang="en-GB" sz="2400" dirty="0" err="1" smtClean="0"/>
              <a:t>Mi</a:t>
            </a:r>
            <a:r>
              <a:rPr lang="en-GB" sz="2400" dirty="0" smtClean="0"/>
              <a:t> </a:t>
            </a:r>
            <a:r>
              <a:rPr lang="en-GB" sz="2400" dirty="0" err="1" smtClean="0"/>
              <a:t>fydd</a:t>
            </a:r>
            <a:r>
              <a:rPr lang="en-GB" sz="2400" dirty="0" smtClean="0"/>
              <a:t> </a:t>
            </a:r>
            <a:r>
              <a:rPr lang="en-GB" sz="2400" dirty="0" err="1" smtClean="0"/>
              <a:t>rhaid</a:t>
            </a:r>
            <a:r>
              <a:rPr lang="en-GB" sz="2400" dirty="0" smtClean="0"/>
              <a:t> </a:t>
            </a:r>
            <a:r>
              <a:rPr lang="en-GB" sz="2400" dirty="0" err="1" smtClean="0"/>
              <a:t>cyfeirio</a:t>
            </a:r>
            <a:r>
              <a:rPr lang="en-GB" sz="2400" dirty="0" smtClean="0"/>
              <a:t> at y 3 </a:t>
            </a:r>
            <a:r>
              <a:rPr lang="en-GB" sz="2400" dirty="0" err="1" smtClean="0"/>
              <a:t>Canlyniad</a:t>
            </a:r>
            <a:r>
              <a:rPr lang="en-GB" sz="2400" dirty="0" smtClean="0"/>
              <a:t> </a:t>
            </a:r>
            <a:r>
              <a:rPr lang="en-GB" sz="2400" dirty="0" err="1" smtClean="0"/>
              <a:t>Dysgu</a:t>
            </a:r>
            <a:r>
              <a:rPr lang="en-GB" sz="2400" dirty="0" smtClean="0"/>
              <a:t> </a:t>
            </a:r>
            <a:r>
              <a:rPr lang="en-GB" sz="2400" dirty="0" err="1" smtClean="0"/>
              <a:t>yn</a:t>
            </a:r>
            <a:r>
              <a:rPr lang="en-GB" sz="2400" dirty="0" smtClean="0"/>
              <a:t> y </a:t>
            </a:r>
            <a:r>
              <a:rPr lang="en-GB" sz="2400" dirty="0" err="1" smtClean="0"/>
              <a:t>tasg</a:t>
            </a:r>
            <a:r>
              <a:rPr lang="en-GB" sz="2400" dirty="0" smtClean="0"/>
              <a:t> </a:t>
            </a:r>
            <a:r>
              <a:rPr lang="en-GB" sz="2400" dirty="0" err="1" smtClean="0"/>
              <a:t>yma</a:t>
            </a:r>
            <a:r>
              <a:rPr lang="en-GB" sz="2400" dirty="0" smtClean="0"/>
              <a:t> (</a:t>
            </a:r>
            <a:r>
              <a:rPr lang="en-GB" sz="2400" dirty="0" err="1" smtClean="0"/>
              <a:t>gweler</a:t>
            </a:r>
            <a:r>
              <a:rPr lang="en-GB" sz="2400" dirty="0" smtClean="0"/>
              <a:t> </a:t>
            </a:r>
            <a:r>
              <a:rPr lang="en-GB" sz="2400" dirty="0" err="1" smtClean="0"/>
              <a:t>atodiad</a:t>
            </a:r>
            <a:r>
              <a:rPr lang="en-GB" sz="2400" dirty="0" smtClean="0"/>
              <a:t> 6 </a:t>
            </a:r>
            <a:r>
              <a:rPr lang="en-GB" sz="2400" dirty="0" err="1" smtClean="0"/>
              <a:t>yn</a:t>
            </a:r>
            <a:r>
              <a:rPr lang="en-GB" sz="2400" dirty="0" smtClean="0"/>
              <a:t> y </a:t>
            </a:r>
            <a:r>
              <a:rPr lang="en-GB" sz="2400" dirty="0" err="1" smtClean="0"/>
              <a:t>llawlyfr</a:t>
            </a:r>
            <a:r>
              <a:rPr lang="en-GB" sz="2400" dirty="0" smtClean="0"/>
              <a:t> am </a:t>
            </a:r>
            <a:r>
              <a:rPr lang="en-GB" sz="2400" dirty="0" err="1" smtClean="0"/>
              <a:t>fwy</a:t>
            </a:r>
            <a:r>
              <a:rPr lang="en-GB" sz="2400" dirty="0" smtClean="0"/>
              <a:t> o </a:t>
            </a:r>
            <a:r>
              <a:rPr lang="en-GB" sz="2400" dirty="0" err="1" smtClean="0"/>
              <a:t>wybodaeth</a:t>
            </a:r>
            <a:r>
              <a:rPr lang="en-GB" sz="2400" dirty="0" smtClean="0"/>
              <a:t>)</a:t>
            </a:r>
            <a:endParaRPr lang="cy-GB" sz="2400" dirty="0"/>
          </a:p>
          <a:p>
            <a:endParaRPr lang="cy-GB" sz="22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42727191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err="1" smtClean="0"/>
              <a:t>Tasg</a:t>
            </a:r>
            <a:r>
              <a:rPr lang="en-GB" sz="3600" b="1" dirty="0" smtClean="0"/>
              <a:t> 1 </a:t>
            </a:r>
            <a:r>
              <a:rPr lang="en-GB" sz="3600" b="1" dirty="0" err="1" smtClean="0"/>
              <a:t>rhan</a:t>
            </a:r>
            <a:r>
              <a:rPr lang="en-GB" sz="3600" b="1" dirty="0" smtClean="0"/>
              <a:t> a- Y </a:t>
            </a:r>
            <a:r>
              <a:rPr lang="en-GB" sz="3600" b="1" dirty="0" err="1" smtClean="0"/>
              <a:t>cwestiwn</a:t>
            </a:r>
            <a:endParaRPr lang="cy-GB" sz="3600" b="1"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2200" dirty="0" err="1" smtClean="0"/>
              <a:t>Gan</a:t>
            </a:r>
            <a:r>
              <a:rPr lang="en-GB" sz="2200" dirty="0" smtClean="0"/>
              <a:t> </a:t>
            </a:r>
            <a:r>
              <a:rPr lang="en-GB" sz="2200" dirty="0" err="1" smtClean="0"/>
              <a:t>ddefnyddio</a:t>
            </a:r>
            <a:r>
              <a:rPr lang="en-GB" sz="2200" dirty="0" smtClean="0"/>
              <a:t> model </a:t>
            </a:r>
            <a:r>
              <a:rPr lang="en-GB" sz="2200" dirty="0" err="1" smtClean="0"/>
              <a:t>myfyriol</a:t>
            </a:r>
            <a:r>
              <a:rPr lang="en-GB" sz="2200" dirty="0" smtClean="0"/>
              <a:t>, </a:t>
            </a:r>
            <a:r>
              <a:rPr lang="en-GB" sz="2200" dirty="0" err="1" smtClean="0"/>
              <a:t>myfyriwch</a:t>
            </a:r>
            <a:r>
              <a:rPr lang="en-GB" sz="2200" dirty="0" smtClean="0"/>
              <a:t> </a:t>
            </a:r>
            <a:r>
              <a:rPr lang="en-GB" sz="2200" dirty="0" err="1" smtClean="0"/>
              <a:t>yn</a:t>
            </a:r>
            <a:r>
              <a:rPr lang="en-GB" sz="2200" dirty="0" smtClean="0"/>
              <a:t> </a:t>
            </a:r>
            <a:r>
              <a:rPr lang="en-GB" sz="2200" dirty="0" err="1" smtClean="0"/>
              <a:t>feirniadol</a:t>
            </a:r>
            <a:r>
              <a:rPr lang="en-GB" sz="2200" dirty="0" smtClean="0"/>
              <a:t> </a:t>
            </a:r>
            <a:r>
              <a:rPr lang="en-GB" sz="2200" dirty="0" err="1" smtClean="0"/>
              <a:t>ar</a:t>
            </a:r>
            <a:r>
              <a:rPr lang="en-GB" sz="2200" dirty="0" smtClean="0"/>
              <a:t> </a:t>
            </a:r>
            <a:r>
              <a:rPr lang="en-GB" sz="2200" dirty="0" err="1" smtClean="0"/>
              <a:t>eich</a:t>
            </a:r>
            <a:r>
              <a:rPr lang="en-GB" sz="2200" dirty="0" smtClean="0"/>
              <a:t> </a:t>
            </a:r>
            <a:r>
              <a:rPr lang="en-GB" sz="2200" dirty="0" err="1" smtClean="0"/>
              <a:t>datblygiad</a:t>
            </a:r>
            <a:r>
              <a:rPr lang="en-GB" sz="2200" dirty="0" smtClean="0"/>
              <a:t> </a:t>
            </a:r>
            <a:r>
              <a:rPr lang="en-GB" sz="2200" dirty="0" err="1" smtClean="0"/>
              <a:t>proffesiynol</a:t>
            </a:r>
            <a:r>
              <a:rPr lang="en-GB" sz="2200" dirty="0" smtClean="0"/>
              <a:t> </a:t>
            </a:r>
            <a:r>
              <a:rPr lang="en-GB" sz="2200" dirty="0" err="1" smtClean="0"/>
              <a:t>ers</a:t>
            </a:r>
            <a:r>
              <a:rPr lang="en-GB" sz="2200" dirty="0" smtClean="0"/>
              <a:t> </a:t>
            </a:r>
            <a:r>
              <a:rPr lang="en-GB" sz="2200" dirty="0" err="1" smtClean="0"/>
              <a:t>cymhwyso’n</a:t>
            </a:r>
            <a:r>
              <a:rPr lang="en-GB" sz="2200" dirty="0" smtClean="0"/>
              <a:t> </a:t>
            </a:r>
            <a:r>
              <a:rPr lang="en-GB" sz="2200" dirty="0" err="1" smtClean="0"/>
              <a:t>weithiwr</a:t>
            </a:r>
            <a:r>
              <a:rPr lang="en-GB" sz="2200" dirty="0" smtClean="0"/>
              <a:t> </a:t>
            </a:r>
            <a:r>
              <a:rPr lang="en-GB" sz="2200" dirty="0" err="1"/>
              <a:t>c</a:t>
            </a:r>
            <a:r>
              <a:rPr lang="en-GB" sz="2200" dirty="0" err="1" smtClean="0"/>
              <a:t>ymdeithasol</a:t>
            </a:r>
            <a:endParaRPr lang="en-GB" sz="2200" dirty="0" smtClean="0"/>
          </a:p>
          <a:p>
            <a:pPr>
              <a:buFont typeface="Wingdings" panose="05000000000000000000" pitchFamily="2" charset="2"/>
              <a:buChar char="Ø"/>
            </a:pPr>
            <a:r>
              <a:rPr lang="en-GB" sz="2200" dirty="0" err="1" smtClean="0"/>
              <a:t>Cyfeiriwch</a:t>
            </a:r>
            <a:r>
              <a:rPr lang="en-GB" sz="2200" dirty="0" smtClean="0"/>
              <a:t> at </a:t>
            </a:r>
            <a:r>
              <a:rPr lang="en-GB" sz="2200" dirty="0" err="1" smtClean="0"/>
              <a:t>oruchwyliaeth</a:t>
            </a:r>
            <a:r>
              <a:rPr lang="en-GB" sz="2200" dirty="0" smtClean="0"/>
              <a:t>, </a:t>
            </a:r>
            <a:r>
              <a:rPr lang="en-GB" sz="2200" dirty="0" err="1" smtClean="0"/>
              <a:t>hyfforddiant</a:t>
            </a:r>
            <a:r>
              <a:rPr lang="en-GB" sz="2200" dirty="0" smtClean="0"/>
              <a:t>, y </a:t>
            </a:r>
            <a:r>
              <a:rPr lang="en-GB" sz="2200" dirty="0" err="1" smtClean="0"/>
              <a:t>dysgu</a:t>
            </a:r>
            <a:r>
              <a:rPr lang="en-GB" sz="2200" dirty="0" smtClean="0"/>
              <a:t> </a:t>
            </a:r>
            <a:r>
              <a:rPr lang="en-GB" sz="2200" dirty="0" err="1" smtClean="0"/>
              <a:t>a’r</a:t>
            </a:r>
            <a:r>
              <a:rPr lang="en-GB" sz="2200" dirty="0" smtClean="0"/>
              <a:t> </a:t>
            </a:r>
            <a:r>
              <a:rPr lang="en-GB" sz="2200" dirty="0" err="1" smtClean="0"/>
              <a:t>ymchwil</a:t>
            </a:r>
            <a:r>
              <a:rPr lang="en-GB" sz="2200" dirty="0" smtClean="0"/>
              <a:t> </a:t>
            </a:r>
            <a:r>
              <a:rPr lang="en-GB" sz="2200" dirty="0" err="1" smtClean="0"/>
              <a:t>sydd</a:t>
            </a:r>
            <a:r>
              <a:rPr lang="en-GB" sz="2200" dirty="0" smtClean="0"/>
              <a:t> </a:t>
            </a:r>
            <a:r>
              <a:rPr lang="en-GB" sz="2200" dirty="0" err="1" smtClean="0"/>
              <a:t>wedi</a:t>
            </a:r>
            <a:r>
              <a:rPr lang="en-GB" sz="2200" dirty="0" smtClean="0"/>
              <a:t> </a:t>
            </a:r>
            <a:r>
              <a:rPr lang="en-GB" sz="2200" dirty="0" err="1" smtClean="0"/>
              <a:t>dylanwadu</a:t>
            </a:r>
            <a:r>
              <a:rPr lang="en-GB" sz="2200" dirty="0" smtClean="0"/>
              <a:t> </a:t>
            </a:r>
            <a:r>
              <a:rPr lang="en-GB" sz="2200" dirty="0" err="1" smtClean="0"/>
              <a:t>ar</a:t>
            </a:r>
            <a:r>
              <a:rPr lang="en-GB" sz="2200" dirty="0" smtClean="0"/>
              <a:t> </a:t>
            </a:r>
            <a:r>
              <a:rPr lang="en-GB" sz="2200" dirty="0" err="1" smtClean="0"/>
              <a:t>eich</a:t>
            </a:r>
            <a:r>
              <a:rPr lang="en-GB" sz="2200" dirty="0" smtClean="0"/>
              <a:t> </a:t>
            </a:r>
            <a:r>
              <a:rPr lang="en-GB" sz="2200" dirty="0" err="1" smtClean="0"/>
              <a:t>gwaith</a:t>
            </a:r>
            <a:endParaRPr lang="en-GB" sz="2200" dirty="0" smtClean="0"/>
          </a:p>
          <a:p>
            <a:pPr>
              <a:buFont typeface="Wingdings" panose="05000000000000000000" pitchFamily="2" charset="2"/>
              <a:buChar char="Ø"/>
            </a:pPr>
            <a:r>
              <a:rPr lang="en-GB" sz="2200" dirty="0" err="1" smtClean="0"/>
              <a:t>Yn</a:t>
            </a:r>
            <a:r>
              <a:rPr lang="en-GB" sz="2200" dirty="0" smtClean="0"/>
              <a:t> </a:t>
            </a:r>
            <a:r>
              <a:rPr lang="en-GB" sz="2200" dirty="0" err="1" smtClean="0"/>
              <a:t>seiliedig</a:t>
            </a:r>
            <a:r>
              <a:rPr lang="en-GB" sz="2200" dirty="0" smtClean="0"/>
              <a:t> </a:t>
            </a:r>
            <a:r>
              <a:rPr lang="en-GB" sz="2200" dirty="0" err="1" smtClean="0"/>
              <a:t>ar</a:t>
            </a:r>
            <a:r>
              <a:rPr lang="en-GB" sz="2200" dirty="0" smtClean="0"/>
              <a:t> </a:t>
            </a:r>
            <a:r>
              <a:rPr lang="en-GB" sz="2200" dirty="0" err="1" smtClean="0"/>
              <a:t>hyn</a:t>
            </a:r>
            <a:r>
              <a:rPr lang="en-GB" sz="2200" dirty="0" smtClean="0"/>
              <a:t> a </a:t>
            </a:r>
            <a:r>
              <a:rPr lang="en-GB" sz="2200" dirty="0" err="1" smtClean="0"/>
              <a:t>chan</a:t>
            </a:r>
            <a:r>
              <a:rPr lang="en-GB" sz="2200" dirty="0" smtClean="0"/>
              <a:t> </a:t>
            </a:r>
            <a:r>
              <a:rPr lang="en-GB" sz="2200" dirty="0" err="1" smtClean="0"/>
              <a:t>barhau</a:t>
            </a:r>
            <a:r>
              <a:rPr lang="en-GB" sz="2200" dirty="0" smtClean="0"/>
              <a:t> </a:t>
            </a:r>
            <a:r>
              <a:rPr lang="en-GB" sz="2200" dirty="0" err="1" smtClean="0"/>
              <a:t>i</a:t>
            </a:r>
            <a:r>
              <a:rPr lang="en-GB" sz="2200" dirty="0" smtClean="0"/>
              <a:t> </a:t>
            </a:r>
            <a:r>
              <a:rPr lang="en-GB" sz="2200" dirty="0" err="1" smtClean="0"/>
              <a:t>ddefnyddio</a:t>
            </a:r>
            <a:r>
              <a:rPr lang="en-GB" sz="2200" dirty="0" smtClean="0"/>
              <a:t> model </a:t>
            </a:r>
            <a:r>
              <a:rPr lang="en-GB" sz="2200" dirty="0" err="1" smtClean="0"/>
              <a:t>myfyriol</a:t>
            </a:r>
            <a:r>
              <a:rPr lang="en-GB" sz="2200" dirty="0" smtClean="0"/>
              <a:t>, </a:t>
            </a:r>
            <a:r>
              <a:rPr lang="en-GB" sz="2200" dirty="0" err="1" smtClean="0"/>
              <a:t>amlinelwch</a:t>
            </a:r>
            <a:r>
              <a:rPr lang="en-GB" sz="2200" dirty="0" smtClean="0"/>
              <a:t> </a:t>
            </a:r>
            <a:r>
              <a:rPr lang="en-GB" sz="2200" dirty="0" err="1" smtClean="0"/>
              <a:t>beth</a:t>
            </a:r>
            <a:r>
              <a:rPr lang="en-GB" sz="2200" dirty="0" smtClean="0"/>
              <a:t> </a:t>
            </a:r>
            <a:r>
              <a:rPr lang="en-GB" sz="2200" dirty="0" err="1" smtClean="0"/>
              <a:t>rydych</a:t>
            </a:r>
            <a:r>
              <a:rPr lang="en-GB" sz="2200" dirty="0" smtClean="0"/>
              <a:t> chi </a:t>
            </a:r>
            <a:r>
              <a:rPr lang="en-GB" sz="2200" dirty="0" err="1" smtClean="0"/>
              <a:t>wedi’i</a:t>
            </a:r>
            <a:r>
              <a:rPr lang="en-GB" sz="2200" dirty="0" smtClean="0"/>
              <a:t> </a:t>
            </a:r>
            <a:r>
              <a:rPr lang="en-GB" sz="2200" dirty="0" err="1" smtClean="0"/>
              <a:t>nodi</a:t>
            </a:r>
            <a:r>
              <a:rPr lang="en-GB" sz="2200" dirty="0" smtClean="0"/>
              <a:t> </a:t>
            </a:r>
            <a:r>
              <a:rPr lang="en-GB" sz="2200" dirty="0" err="1" smtClean="0"/>
              <a:t>a’i</a:t>
            </a:r>
            <a:r>
              <a:rPr lang="en-GB" sz="2200" dirty="0" smtClean="0"/>
              <a:t> </a:t>
            </a:r>
            <a:r>
              <a:rPr lang="en-GB" sz="2200" dirty="0" err="1" smtClean="0"/>
              <a:t>gytuno</a:t>
            </a:r>
            <a:r>
              <a:rPr lang="en-GB" sz="2200" dirty="0" smtClean="0"/>
              <a:t> </a:t>
            </a:r>
            <a:r>
              <a:rPr lang="en-GB" sz="2200" dirty="0" err="1" smtClean="0"/>
              <a:t>gyda’ch</a:t>
            </a:r>
            <a:r>
              <a:rPr lang="en-GB" sz="2200" dirty="0" smtClean="0"/>
              <a:t> </a:t>
            </a:r>
            <a:r>
              <a:rPr lang="en-GB" sz="2200" dirty="0" err="1" smtClean="0"/>
              <a:t>rheolwr</a:t>
            </a:r>
            <a:r>
              <a:rPr lang="en-GB" sz="2200" dirty="0" smtClean="0"/>
              <a:t>/ mentor </a:t>
            </a:r>
            <a:r>
              <a:rPr lang="en-GB" sz="2200" dirty="0" err="1" smtClean="0"/>
              <a:t>ar</a:t>
            </a:r>
            <a:r>
              <a:rPr lang="en-GB" sz="2200" dirty="0" smtClean="0"/>
              <a:t> </a:t>
            </a:r>
            <a:r>
              <a:rPr lang="en-GB" sz="2200" dirty="0" err="1" smtClean="0"/>
              <a:t>gyfer</a:t>
            </a:r>
            <a:r>
              <a:rPr lang="en-GB" sz="2200" dirty="0" smtClean="0"/>
              <a:t> </a:t>
            </a:r>
            <a:r>
              <a:rPr lang="en-GB" sz="2200" dirty="0" err="1" smtClean="0"/>
              <a:t>eich</a:t>
            </a:r>
            <a:r>
              <a:rPr lang="en-GB" sz="2200" dirty="0" smtClean="0"/>
              <a:t> </a:t>
            </a:r>
            <a:r>
              <a:rPr lang="en-GB" sz="2200" dirty="0" err="1" smtClean="0"/>
              <a:t>datblygiad</a:t>
            </a:r>
            <a:r>
              <a:rPr lang="en-GB" sz="2200" dirty="0" smtClean="0"/>
              <a:t> </a:t>
            </a:r>
            <a:r>
              <a:rPr lang="en-GB" sz="2200" dirty="0" err="1" smtClean="0"/>
              <a:t>dros</a:t>
            </a:r>
            <a:r>
              <a:rPr lang="en-GB" sz="2200" dirty="0" smtClean="0"/>
              <a:t> y 12 </a:t>
            </a:r>
            <a:r>
              <a:rPr lang="en-GB" sz="2200" dirty="0" err="1" smtClean="0"/>
              <a:t>mis</a:t>
            </a:r>
            <a:r>
              <a:rPr lang="en-GB" sz="2200" dirty="0" smtClean="0"/>
              <a:t> </a:t>
            </a:r>
            <a:r>
              <a:rPr lang="en-GB" sz="2200" dirty="0" err="1" smtClean="0"/>
              <a:t>nesaf</a:t>
            </a:r>
            <a:endParaRPr lang="en-GB" sz="2200" dirty="0" smtClean="0"/>
          </a:p>
          <a:p>
            <a:pPr>
              <a:buFont typeface="Wingdings" panose="05000000000000000000" pitchFamily="2" charset="2"/>
              <a:buChar char="Ø"/>
            </a:pPr>
            <a:r>
              <a:rPr lang="en-GB" sz="2200" dirty="0" err="1" smtClean="0"/>
              <a:t>Rhaid</a:t>
            </a:r>
            <a:r>
              <a:rPr lang="en-GB" sz="2200" dirty="0" smtClean="0"/>
              <a:t> </a:t>
            </a:r>
            <a:r>
              <a:rPr lang="en-GB" sz="2200" dirty="0" err="1" smtClean="0"/>
              <a:t>i</a:t>
            </a:r>
            <a:r>
              <a:rPr lang="en-GB" sz="2200" dirty="0" smtClean="0"/>
              <a:t> chi </a:t>
            </a:r>
            <a:r>
              <a:rPr lang="en-GB" sz="2200" dirty="0" err="1" smtClean="0"/>
              <a:t>ddangos</a:t>
            </a:r>
            <a:r>
              <a:rPr lang="en-GB" sz="2200" dirty="0" smtClean="0"/>
              <a:t> </a:t>
            </a:r>
            <a:r>
              <a:rPr lang="en-GB" sz="2200" dirty="0" err="1" smtClean="0"/>
              <a:t>sut</a:t>
            </a:r>
            <a:r>
              <a:rPr lang="en-GB" sz="2200" dirty="0" smtClean="0"/>
              <a:t> </a:t>
            </a:r>
            <a:r>
              <a:rPr lang="en-GB" sz="2200" dirty="0" err="1" smtClean="0"/>
              <a:t>rydych</a:t>
            </a:r>
            <a:r>
              <a:rPr lang="en-GB" sz="2200" dirty="0" smtClean="0"/>
              <a:t> </a:t>
            </a:r>
            <a:r>
              <a:rPr lang="en-GB" sz="2200" dirty="0" err="1" smtClean="0"/>
              <a:t>yn</a:t>
            </a:r>
            <a:r>
              <a:rPr lang="en-GB" sz="2200" dirty="0" smtClean="0"/>
              <a:t> </a:t>
            </a:r>
            <a:r>
              <a:rPr lang="en-GB" sz="2200" dirty="0" err="1" smtClean="0"/>
              <a:t>bwriadu</a:t>
            </a:r>
            <a:r>
              <a:rPr lang="en-GB" sz="2200" dirty="0" smtClean="0"/>
              <a:t> </a:t>
            </a:r>
            <a:r>
              <a:rPr lang="en-GB" sz="2200" dirty="0" err="1" smtClean="0"/>
              <a:t>bodloni</a:t>
            </a:r>
            <a:r>
              <a:rPr lang="en-GB" sz="2200" dirty="0" smtClean="0"/>
              <a:t> </a:t>
            </a:r>
            <a:r>
              <a:rPr lang="en-GB" sz="2200" dirty="0" err="1" smtClean="0"/>
              <a:t>pob</a:t>
            </a:r>
            <a:r>
              <a:rPr lang="en-GB" sz="2200" dirty="0" smtClean="0"/>
              <a:t> un </a:t>
            </a:r>
            <a:r>
              <a:rPr lang="en-GB" sz="2200" dirty="0" err="1" smtClean="0"/>
              <a:t>o’r</a:t>
            </a:r>
            <a:r>
              <a:rPr lang="en-GB" sz="2200" dirty="0" smtClean="0"/>
              <a:t> </a:t>
            </a:r>
            <a:r>
              <a:rPr lang="en-GB" sz="2200" dirty="0" err="1" smtClean="0"/>
              <a:t>canlyniadau</a:t>
            </a:r>
            <a:r>
              <a:rPr lang="en-GB" sz="2200" dirty="0" smtClean="0"/>
              <a:t> </a:t>
            </a:r>
            <a:r>
              <a:rPr lang="en-GB" sz="2200" dirty="0" err="1" smtClean="0"/>
              <a:t>dysgu</a:t>
            </a:r>
            <a:r>
              <a:rPr lang="en-GB" sz="2200" dirty="0" smtClean="0"/>
              <a:t>.</a:t>
            </a:r>
            <a:endParaRPr lang="cy-GB" sz="22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679153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Cychwyn</a:t>
            </a:r>
            <a:r>
              <a:rPr lang="en-GB" b="1" dirty="0" smtClean="0"/>
              <a:t> </a:t>
            </a:r>
            <a:r>
              <a:rPr lang="en-GB" b="1" dirty="0" err="1" smtClean="0"/>
              <a:t>ar</a:t>
            </a:r>
            <a:r>
              <a:rPr lang="en-GB" b="1" dirty="0" smtClean="0"/>
              <a:t> y </a:t>
            </a:r>
            <a:r>
              <a:rPr lang="en-GB" b="1" dirty="0" err="1" smtClean="0"/>
              <a:t>gwaith</a:t>
            </a:r>
            <a:r>
              <a:rPr lang="en-GB" b="1" dirty="0" smtClean="0"/>
              <a:t>- </a:t>
            </a:r>
            <a:r>
              <a:rPr lang="en-GB" b="1" dirty="0" err="1" smtClean="0"/>
              <a:t>Datblygiad</a:t>
            </a:r>
            <a:r>
              <a:rPr lang="en-GB" b="1" dirty="0" smtClean="0"/>
              <a:t> </a:t>
            </a:r>
            <a:r>
              <a:rPr lang="en-GB" b="1" dirty="0" err="1" smtClean="0"/>
              <a:t>Proffesiynol</a:t>
            </a:r>
            <a:r>
              <a:rPr lang="en-GB" b="1" dirty="0" smtClean="0"/>
              <a:t> </a:t>
            </a:r>
            <a:r>
              <a:rPr lang="en-GB" b="1" dirty="0" err="1" smtClean="0"/>
              <a:t>ers</a:t>
            </a:r>
            <a:r>
              <a:rPr lang="en-GB" b="1" dirty="0" smtClean="0"/>
              <a:t> </a:t>
            </a:r>
            <a:r>
              <a:rPr lang="en-GB" b="1" dirty="0" err="1" smtClean="0"/>
              <a:t>cymhwyso</a:t>
            </a:r>
            <a:endParaRPr lang="cy-GB" b="1" dirty="0"/>
          </a:p>
        </p:txBody>
      </p:sp>
      <p:sp>
        <p:nvSpPr>
          <p:cNvPr id="3" name="Content Placeholder 2"/>
          <p:cNvSpPr>
            <a:spLocks noGrp="1"/>
          </p:cNvSpPr>
          <p:nvPr>
            <p:ph idx="1"/>
          </p:nvPr>
        </p:nvSpPr>
        <p:spPr/>
        <p:txBody>
          <a:bodyPr>
            <a:normAutofit/>
          </a:bodyPr>
          <a:lstStyle/>
          <a:p>
            <a:pPr marL="0" indent="0">
              <a:buNone/>
            </a:pPr>
            <a:r>
              <a:rPr lang="en-GB" sz="2400" dirty="0" err="1" smtClean="0"/>
              <a:t>Gellir</a:t>
            </a:r>
            <a:r>
              <a:rPr lang="en-GB" sz="2400" dirty="0" smtClean="0"/>
              <a:t> </a:t>
            </a:r>
            <a:r>
              <a:rPr lang="en-GB" sz="2400" dirty="0" err="1" smtClean="0"/>
              <a:t>edrych</a:t>
            </a:r>
            <a:r>
              <a:rPr lang="en-GB" sz="2400" dirty="0" smtClean="0"/>
              <a:t> </a:t>
            </a:r>
            <a:r>
              <a:rPr lang="en-GB" sz="2400" dirty="0" err="1" smtClean="0"/>
              <a:t>ar</a:t>
            </a:r>
            <a:r>
              <a:rPr lang="en-GB" sz="2400" dirty="0" smtClean="0"/>
              <a:t> </a:t>
            </a:r>
            <a:r>
              <a:rPr lang="en-GB" sz="2400" dirty="0" err="1" smtClean="0"/>
              <a:t>rhan</a:t>
            </a:r>
            <a:r>
              <a:rPr lang="en-GB" sz="2400" dirty="0" smtClean="0"/>
              <a:t> </a:t>
            </a:r>
            <a:r>
              <a:rPr lang="en-GB" sz="2400" dirty="0" err="1" smtClean="0"/>
              <a:t>cyntaf</a:t>
            </a:r>
            <a:r>
              <a:rPr lang="en-GB" sz="2400" dirty="0" smtClean="0"/>
              <a:t> y </a:t>
            </a:r>
            <a:r>
              <a:rPr lang="en-GB" sz="2400" dirty="0" err="1" smtClean="0"/>
              <a:t>tasg</a:t>
            </a:r>
            <a:r>
              <a:rPr lang="en-GB" sz="2400" dirty="0" smtClean="0"/>
              <a:t> </a:t>
            </a:r>
            <a:r>
              <a:rPr lang="en-GB" sz="2400" dirty="0" err="1" smtClean="0"/>
              <a:t>yma</a:t>
            </a:r>
            <a:r>
              <a:rPr lang="en-GB" sz="2400" dirty="0" smtClean="0"/>
              <a:t> (</a:t>
            </a:r>
            <a:r>
              <a:rPr lang="en-GB" sz="2400" dirty="0" err="1" smtClean="0"/>
              <a:t>tasg</a:t>
            </a:r>
            <a:r>
              <a:rPr lang="en-GB" sz="2400" dirty="0" smtClean="0"/>
              <a:t> 1 </a:t>
            </a:r>
            <a:r>
              <a:rPr lang="en-GB" sz="2400" dirty="0" err="1" smtClean="0"/>
              <a:t>rhan</a:t>
            </a:r>
            <a:r>
              <a:rPr lang="en-GB" sz="2400" dirty="0" smtClean="0"/>
              <a:t> a) </a:t>
            </a:r>
            <a:r>
              <a:rPr lang="en-GB" sz="2400" b="1" dirty="0" err="1" smtClean="0"/>
              <a:t>fel</a:t>
            </a:r>
            <a:r>
              <a:rPr lang="en-GB" sz="2400" b="1" dirty="0" smtClean="0"/>
              <a:t> y </a:t>
            </a:r>
            <a:r>
              <a:rPr lang="en-GB" sz="2400" b="1" dirty="0" err="1" smtClean="0"/>
              <a:t>rhagarweiniad</a:t>
            </a:r>
            <a:r>
              <a:rPr lang="en-GB" sz="2400" b="1" dirty="0" smtClean="0"/>
              <a:t> </a:t>
            </a:r>
            <a:r>
              <a:rPr lang="en-GB" sz="2400" dirty="0" err="1"/>
              <a:t>i</a:t>
            </a:r>
            <a:r>
              <a:rPr lang="en-GB" sz="2400" dirty="0" err="1" smtClean="0"/>
              <a:t>’r</a:t>
            </a:r>
            <a:r>
              <a:rPr lang="en-GB" sz="2400" dirty="0" smtClean="0"/>
              <a:t> </a:t>
            </a:r>
            <a:r>
              <a:rPr lang="en-GB" sz="2400" dirty="0" err="1" smtClean="0"/>
              <a:t>tasg</a:t>
            </a:r>
            <a:r>
              <a:rPr lang="en-GB" sz="2400" dirty="0" smtClean="0"/>
              <a:t>.</a:t>
            </a:r>
          </a:p>
          <a:p>
            <a:pPr marL="0" indent="0">
              <a:buNone/>
            </a:pPr>
            <a:endParaRPr lang="en-GB" sz="2400" dirty="0" smtClean="0"/>
          </a:p>
          <a:p>
            <a:pPr marL="0" indent="0">
              <a:buNone/>
            </a:pPr>
            <a:r>
              <a:rPr lang="en-GB" sz="2400" dirty="0" err="1" smtClean="0"/>
              <a:t>Wrth</a:t>
            </a:r>
            <a:r>
              <a:rPr lang="en-GB" sz="2400" dirty="0" smtClean="0"/>
              <a:t> </a:t>
            </a:r>
            <a:r>
              <a:rPr lang="en-GB" sz="2400" dirty="0" err="1" smtClean="0"/>
              <a:t>ateb</a:t>
            </a:r>
            <a:r>
              <a:rPr lang="en-GB" sz="2400" dirty="0" smtClean="0"/>
              <a:t> </a:t>
            </a:r>
            <a:r>
              <a:rPr lang="en-GB" sz="2400" dirty="0" err="1" smtClean="0"/>
              <a:t>hyn</a:t>
            </a:r>
            <a:r>
              <a:rPr lang="en-GB" sz="2400" dirty="0" smtClean="0"/>
              <a:t> </a:t>
            </a:r>
            <a:r>
              <a:rPr lang="en-GB" sz="2400" dirty="0" err="1" smtClean="0"/>
              <a:t>gallwch</a:t>
            </a:r>
            <a:r>
              <a:rPr lang="en-GB" sz="2400" dirty="0" smtClean="0"/>
              <a:t> </a:t>
            </a:r>
            <a:r>
              <a:rPr lang="en-GB" sz="2400" dirty="0" err="1" smtClean="0"/>
              <a:t>ystyried</a:t>
            </a:r>
            <a:r>
              <a:rPr lang="en-GB" sz="2400" dirty="0" smtClean="0"/>
              <a:t>:</a:t>
            </a:r>
          </a:p>
          <a:p>
            <a:pPr>
              <a:buFont typeface="Wingdings" panose="05000000000000000000" pitchFamily="2" charset="2"/>
              <a:buChar char="Ø"/>
            </a:pPr>
            <a:r>
              <a:rPr lang="en-GB" sz="2400" dirty="0" err="1" smtClean="0"/>
              <a:t>eich</a:t>
            </a:r>
            <a:r>
              <a:rPr lang="en-GB" sz="2400" dirty="0" smtClean="0"/>
              <a:t> </a:t>
            </a:r>
            <a:r>
              <a:rPr lang="en-GB" sz="2400" dirty="0" err="1" smtClean="0"/>
              <a:t>prif</a:t>
            </a:r>
            <a:r>
              <a:rPr lang="en-GB" sz="2400" dirty="0" smtClean="0"/>
              <a:t> </a:t>
            </a:r>
            <a:r>
              <a:rPr lang="en-GB" sz="2400" dirty="0" err="1" smtClean="0"/>
              <a:t>faes</a:t>
            </a:r>
            <a:r>
              <a:rPr lang="en-GB" sz="2400" dirty="0" smtClean="0"/>
              <a:t> </a:t>
            </a:r>
            <a:r>
              <a:rPr lang="en-GB" sz="2400" dirty="0" err="1" smtClean="0"/>
              <a:t>dysgu</a:t>
            </a:r>
            <a:r>
              <a:rPr lang="en-GB" sz="2400" dirty="0" smtClean="0"/>
              <a:t> a </a:t>
            </a:r>
            <a:r>
              <a:rPr lang="en-GB" sz="2400" dirty="0" err="1" smtClean="0"/>
              <a:t>datblygu</a:t>
            </a:r>
            <a:r>
              <a:rPr lang="en-GB" sz="2400" dirty="0" smtClean="0"/>
              <a:t> </a:t>
            </a:r>
            <a:r>
              <a:rPr lang="en-GB" sz="2400" dirty="0" err="1" smtClean="0"/>
              <a:t>ers</a:t>
            </a:r>
            <a:r>
              <a:rPr lang="en-GB" sz="2400" dirty="0" smtClean="0"/>
              <a:t> </a:t>
            </a:r>
            <a:r>
              <a:rPr lang="en-GB" sz="2400" dirty="0" err="1" smtClean="0"/>
              <a:t>i</a:t>
            </a:r>
            <a:r>
              <a:rPr lang="en-GB" sz="2400" dirty="0" smtClean="0"/>
              <a:t> chi </a:t>
            </a:r>
            <a:r>
              <a:rPr lang="en-GB" sz="2400" dirty="0" err="1" smtClean="0"/>
              <a:t>gymhwyso</a:t>
            </a:r>
            <a:r>
              <a:rPr lang="en-GB" sz="2400" dirty="0" smtClean="0"/>
              <a:t> </a:t>
            </a:r>
            <a:r>
              <a:rPr lang="en-GB" sz="2400" dirty="0" err="1" smtClean="0"/>
              <a:t>e.e</a:t>
            </a:r>
            <a:r>
              <a:rPr lang="en-GB" sz="2400" dirty="0" smtClean="0"/>
              <a:t>. </a:t>
            </a:r>
            <a:r>
              <a:rPr lang="en-GB" sz="2400" dirty="0" err="1" smtClean="0"/>
              <a:t>lle</a:t>
            </a:r>
            <a:r>
              <a:rPr lang="en-GB" sz="2400" dirty="0" smtClean="0"/>
              <a:t> </a:t>
            </a:r>
            <a:r>
              <a:rPr lang="en-GB" sz="2400" dirty="0" err="1" smtClean="0"/>
              <a:t>mae</a:t>
            </a:r>
            <a:r>
              <a:rPr lang="en-GB" sz="2400" dirty="0" smtClean="0"/>
              <a:t> </a:t>
            </a:r>
            <a:r>
              <a:rPr lang="en-GB" sz="2400" dirty="0" err="1" smtClean="0"/>
              <a:t>eich</a:t>
            </a:r>
            <a:r>
              <a:rPr lang="en-GB" sz="2400" dirty="0" smtClean="0"/>
              <a:t> </a:t>
            </a:r>
            <a:r>
              <a:rPr lang="en-GB" sz="2400" dirty="0" err="1" smtClean="0"/>
              <a:t>hyder</a:t>
            </a:r>
            <a:r>
              <a:rPr lang="en-GB" sz="2400" dirty="0" smtClean="0"/>
              <a:t> </a:t>
            </a:r>
            <a:r>
              <a:rPr lang="en-GB" sz="2400" dirty="0" err="1" smtClean="0"/>
              <a:t>a’ch</a:t>
            </a:r>
            <a:r>
              <a:rPr lang="en-GB" sz="2400" dirty="0" smtClean="0"/>
              <a:t> </a:t>
            </a:r>
            <a:r>
              <a:rPr lang="en-GB" sz="2400" dirty="0" err="1" smtClean="0"/>
              <a:t>cymhwysedd</a:t>
            </a:r>
            <a:r>
              <a:rPr lang="en-GB" sz="2400" dirty="0" smtClean="0"/>
              <a:t> </a:t>
            </a:r>
            <a:r>
              <a:rPr lang="en-GB" sz="2400" dirty="0" err="1" smtClean="0"/>
              <a:t>wedi</a:t>
            </a:r>
            <a:r>
              <a:rPr lang="en-GB" sz="2400" dirty="0" smtClean="0"/>
              <a:t> </a:t>
            </a:r>
            <a:r>
              <a:rPr lang="en-GB" sz="2400" dirty="0" err="1" smtClean="0"/>
              <a:t>ei</a:t>
            </a:r>
            <a:r>
              <a:rPr lang="en-GB" sz="2400" dirty="0" smtClean="0"/>
              <a:t> </a:t>
            </a:r>
            <a:r>
              <a:rPr lang="en-GB" sz="2400" dirty="0" err="1" smtClean="0"/>
              <a:t>tyfu</a:t>
            </a:r>
            <a:r>
              <a:rPr lang="en-GB" sz="2400" dirty="0" smtClean="0"/>
              <a:t> a </a:t>
            </a:r>
            <a:r>
              <a:rPr lang="en-GB" sz="2400" dirty="0" err="1" smtClean="0"/>
              <a:t>datblygu</a:t>
            </a:r>
            <a:r>
              <a:rPr lang="en-GB" sz="2400" dirty="0" smtClean="0"/>
              <a:t>?</a:t>
            </a:r>
          </a:p>
          <a:p>
            <a:pPr>
              <a:buFont typeface="Wingdings" panose="05000000000000000000" pitchFamily="2" charset="2"/>
              <a:buChar char="Ø"/>
            </a:pPr>
            <a:r>
              <a:rPr lang="en-GB" sz="2400" dirty="0" smtClean="0"/>
              <a:t>Be </a:t>
            </a:r>
            <a:r>
              <a:rPr lang="en-GB" sz="2400" dirty="0" err="1" smtClean="0"/>
              <a:t>sydd</a:t>
            </a:r>
            <a:r>
              <a:rPr lang="en-GB" sz="2400" dirty="0" smtClean="0"/>
              <a:t> </a:t>
            </a:r>
            <a:r>
              <a:rPr lang="en-GB" sz="2400" dirty="0" err="1" smtClean="0"/>
              <a:t>wedi</a:t>
            </a:r>
            <a:r>
              <a:rPr lang="en-GB" sz="2400" dirty="0" smtClean="0"/>
              <a:t> </a:t>
            </a:r>
            <a:r>
              <a:rPr lang="en-GB" sz="2400" dirty="0" err="1" smtClean="0"/>
              <a:t>eich</a:t>
            </a:r>
            <a:r>
              <a:rPr lang="en-GB" sz="2400" dirty="0" smtClean="0"/>
              <a:t> </a:t>
            </a:r>
            <a:r>
              <a:rPr lang="en-GB" sz="2400" dirty="0" err="1" smtClean="0"/>
              <a:t>cefnogi</a:t>
            </a:r>
            <a:r>
              <a:rPr lang="en-GB" sz="2400" dirty="0" smtClean="0"/>
              <a:t>/ </a:t>
            </a:r>
            <a:r>
              <a:rPr lang="en-GB" sz="2400" dirty="0" err="1" smtClean="0"/>
              <a:t>neu</a:t>
            </a:r>
            <a:r>
              <a:rPr lang="en-GB" sz="2400" dirty="0" smtClean="0"/>
              <a:t> </a:t>
            </a:r>
            <a:r>
              <a:rPr lang="en-GB" sz="2400" dirty="0" err="1" smtClean="0"/>
              <a:t>ddim</a:t>
            </a:r>
            <a:r>
              <a:rPr lang="en-GB" sz="2400" dirty="0" smtClean="0"/>
              <a:t> </a:t>
            </a:r>
            <a:r>
              <a:rPr lang="en-GB" sz="2400" dirty="0" err="1" smtClean="0"/>
              <a:t>wedi</a:t>
            </a:r>
            <a:r>
              <a:rPr lang="en-GB" sz="2400" dirty="0" smtClean="0"/>
              <a:t> </a:t>
            </a:r>
            <a:r>
              <a:rPr lang="en-GB" sz="2400" dirty="0" err="1" smtClean="0"/>
              <a:t>eich</a:t>
            </a:r>
            <a:r>
              <a:rPr lang="en-GB" sz="2400" dirty="0" smtClean="0"/>
              <a:t> </a:t>
            </a:r>
            <a:r>
              <a:rPr lang="en-GB" sz="2400" dirty="0" err="1" smtClean="0"/>
              <a:t>cefnogi</a:t>
            </a:r>
            <a:r>
              <a:rPr lang="en-GB" sz="2400" dirty="0" smtClean="0"/>
              <a:t> </a:t>
            </a:r>
            <a:r>
              <a:rPr lang="en-GB" sz="2400" dirty="0" err="1" smtClean="0"/>
              <a:t>gyda</a:t>
            </a:r>
            <a:r>
              <a:rPr lang="en-GB" sz="2400" dirty="0" smtClean="0"/>
              <a:t> </a:t>
            </a:r>
            <a:r>
              <a:rPr lang="en-GB" sz="2400" dirty="0" err="1" smtClean="0"/>
              <a:t>hyn</a:t>
            </a:r>
            <a:r>
              <a:rPr lang="en-GB" sz="2400" dirty="0" smtClean="0"/>
              <a:t> </a:t>
            </a:r>
            <a:r>
              <a:rPr lang="en-GB" sz="2400" dirty="0" err="1" smtClean="0"/>
              <a:t>e.e</a:t>
            </a:r>
            <a:r>
              <a:rPr lang="en-GB" sz="2400" dirty="0" smtClean="0"/>
              <a:t>. </a:t>
            </a:r>
            <a:r>
              <a:rPr lang="en-GB" sz="2400" dirty="0" err="1" smtClean="0"/>
              <a:t>goruchwyliaeth</a:t>
            </a:r>
            <a:r>
              <a:rPr lang="en-GB" sz="2400" dirty="0" smtClean="0"/>
              <a:t>, </a:t>
            </a:r>
            <a:r>
              <a:rPr lang="en-GB" sz="2400" dirty="0" err="1" smtClean="0"/>
              <a:t>hyfforddiant</a:t>
            </a:r>
            <a:r>
              <a:rPr lang="en-GB" sz="2400" dirty="0" smtClean="0"/>
              <a:t>, </a:t>
            </a:r>
            <a:r>
              <a:rPr lang="en-GB" sz="2400" dirty="0" err="1" smtClean="0"/>
              <a:t>dysgu</a:t>
            </a:r>
            <a:r>
              <a:rPr lang="en-GB" sz="2400" dirty="0" smtClean="0"/>
              <a:t> ac </a:t>
            </a:r>
            <a:r>
              <a:rPr lang="en-GB" sz="2400" dirty="0" err="1" smtClean="0"/>
              <a:t>ymchwil</a:t>
            </a:r>
            <a:r>
              <a:rPr lang="en-GB" sz="2400" dirty="0" smtClean="0"/>
              <a:t>.</a:t>
            </a:r>
            <a:endParaRPr lang="en-GB" sz="24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721083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15602"/>
          </a:xfrm>
        </p:spPr>
        <p:txBody>
          <a:bodyPr/>
          <a:lstStyle/>
          <a:p>
            <a:r>
              <a:rPr lang="en-GB" b="1" dirty="0" err="1" smtClean="0"/>
              <a:t>Lle</a:t>
            </a:r>
            <a:r>
              <a:rPr lang="en-GB" b="1" dirty="0" smtClean="0"/>
              <a:t> </a:t>
            </a:r>
            <a:r>
              <a:rPr lang="en-GB" b="1" dirty="0" err="1" smtClean="0"/>
              <a:t>hoffech</a:t>
            </a:r>
            <a:r>
              <a:rPr lang="en-GB" b="1" dirty="0" smtClean="0"/>
              <a:t> </a:t>
            </a:r>
            <a:r>
              <a:rPr lang="en-GB" b="1" dirty="0" err="1" smtClean="0"/>
              <a:t>ddatblygu</a:t>
            </a:r>
            <a:r>
              <a:rPr lang="en-GB" b="1" dirty="0" smtClean="0"/>
              <a:t> </a:t>
            </a:r>
            <a:r>
              <a:rPr lang="en-GB" b="1" dirty="0" err="1" smtClean="0"/>
              <a:t>ymhellach</a:t>
            </a:r>
            <a:endParaRPr lang="cy-GB" b="1" dirty="0"/>
          </a:p>
        </p:txBody>
      </p:sp>
      <p:sp>
        <p:nvSpPr>
          <p:cNvPr id="3" name="Content Placeholder 2"/>
          <p:cNvSpPr>
            <a:spLocks noGrp="1"/>
          </p:cNvSpPr>
          <p:nvPr>
            <p:ph idx="1"/>
          </p:nvPr>
        </p:nvSpPr>
        <p:spPr>
          <a:xfrm>
            <a:off x="628650" y="980730"/>
            <a:ext cx="7886700" cy="5196234"/>
          </a:xfrm>
        </p:spPr>
        <p:txBody>
          <a:bodyPr>
            <a:normAutofit/>
          </a:bodyPr>
          <a:lstStyle/>
          <a:p>
            <a:pPr marL="0" indent="0">
              <a:buNone/>
            </a:pPr>
            <a:r>
              <a:rPr lang="en-GB" dirty="0" err="1" smtClean="0"/>
              <a:t>Mewn</a:t>
            </a:r>
            <a:r>
              <a:rPr lang="en-GB" dirty="0" smtClean="0"/>
              <a:t> </a:t>
            </a:r>
            <a:r>
              <a:rPr lang="en-GB" dirty="0" err="1" smtClean="0"/>
              <a:t>perthynas</a:t>
            </a:r>
            <a:r>
              <a:rPr lang="en-GB" dirty="0" smtClean="0"/>
              <a:t> </a:t>
            </a:r>
            <a:r>
              <a:rPr lang="en-GB" dirty="0" err="1" smtClean="0"/>
              <a:t>a’ch</a:t>
            </a:r>
            <a:r>
              <a:rPr lang="en-GB" dirty="0" smtClean="0"/>
              <a:t> </a:t>
            </a:r>
            <a:r>
              <a:rPr lang="en-GB" dirty="0" err="1" smtClean="0"/>
              <a:t>datblygiad</a:t>
            </a:r>
            <a:r>
              <a:rPr lang="en-GB" dirty="0" smtClean="0"/>
              <a:t> </a:t>
            </a:r>
            <a:r>
              <a:rPr lang="en-GB" dirty="0" err="1" smtClean="0"/>
              <a:t>proffesiynol</a:t>
            </a:r>
            <a:r>
              <a:rPr lang="en-GB" dirty="0" smtClean="0"/>
              <a:t> </a:t>
            </a:r>
            <a:r>
              <a:rPr lang="en-GB" dirty="0" err="1" smtClean="0"/>
              <a:t>dros</a:t>
            </a:r>
            <a:r>
              <a:rPr lang="en-GB" dirty="0" smtClean="0"/>
              <a:t> y 12 </a:t>
            </a:r>
            <a:r>
              <a:rPr lang="en-GB" dirty="0" err="1" smtClean="0"/>
              <a:t>mis</a:t>
            </a:r>
            <a:r>
              <a:rPr lang="en-GB" dirty="0" smtClean="0"/>
              <a:t> </a:t>
            </a:r>
            <a:r>
              <a:rPr lang="en-GB" dirty="0" err="1" smtClean="0"/>
              <a:t>nesaf</a:t>
            </a:r>
            <a:r>
              <a:rPr lang="en-GB" dirty="0" smtClean="0"/>
              <a:t>, </a:t>
            </a:r>
            <a:r>
              <a:rPr lang="en-GB" dirty="0" err="1" smtClean="0"/>
              <a:t>ceisiwch</a:t>
            </a:r>
            <a:r>
              <a:rPr lang="en-GB" dirty="0" smtClean="0"/>
              <a:t> </a:t>
            </a:r>
            <a:r>
              <a:rPr lang="en-GB" dirty="0" err="1" smtClean="0"/>
              <a:t>adnabod</a:t>
            </a:r>
            <a:r>
              <a:rPr lang="en-GB" dirty="0" smtClean="0"/>
              <a:t> pa </a:t>
            </a:r>
            <a:r>
              <a:rPr lang="en-GB" dirty="0" err="1" smtClean="0"/>
              <a:t>sgiliau</a:t>
            </a:r>
            <a:r>
              <a:rPr lang="en-GB" dirty="0" smtClean="0"/>
              <a:t> </a:t>
            </a:r>
            <a:r>
              <a:rPr lang="en-GB" dirty="0" err="1" smtClean="0"/>
              <a:t>neu</a:t>
            </a:r>
            <a:r>
              <a:rPr lang="en-GB" dirty="0" smtClean="0"/>
              <a:t> </a:t>
            </a:r>
            <a:r>
              <a:rPr lang="en-GB" dirty="0" err="1" smtClean="0"/>
              <a:t>wybodaeth</a:t>
            </a:r>
            <a:r>
              <a:rPr lang="en-GB" dirty="0" smtClean="0"/>
              <a:t> </a:t>
            </a:r>
            <a:r>
              <a:rPr lang="en-GB" dirty="0" err="1" smtClean="0"/>
              <a:t>pellach</a:t>
            </a:r>
            <a:r>
              <a:rPr lang="en-GB" dirty="0" smtClean="0"/>
              <a:t> </a:t>
            </a:r>
            <a:r>
              <a:rPr lang="en-GB" dirty="0" err="1" smtClean="0"/>
              <a:t>rydych</a:t>
            </a:r>
            <a:r>
              <a:rPr lang="en-GB" dirty="0" smtClean="0"/>
              <a:t> </a:t>
            </a:r>
            <a:r>
              <a:rPr lang="en-GB" dirty="0" err="1" smtClean="0"/>
              <a:t>angen</a:t>
            </a:r>
            <a:r>
              <a:rPr lang="en-GB" dirty="0" smtClean="0"/>
              <a:t>/ </a:t>
            </a:r>
            <a:r>
              <a:rPr lang="en-GB" dirty="0" err="1" smtClean="0"/>
              <a:t>neu</a:t>
            </a:r>
            <a:r>
              <a:rPr lang="en-GB" dirty="0" smtClean="0"/>
              <a:t> </a:t>
            </a:r>
            <a:r>
              <a:rPr lang="en-GB" dirty="0" err="1" smtClean="0"/>
              <a:t>eisiau</a:t>
            </a:r>
            <a:r>
              <a:rPr lang="en-GB" dirty="0" smtClean="0"/>
              <a:t> </a:t>
            </a:r>
            <a:r>
              <a:rPr lang="en-GB" dirty="0" err="1" smtClean="0"/>
              <a:t>ei</a:t>
            </a:r>
            <a:r>
              <a:rPr lang="en-GB" dirty="0" smtClean="0"/>
              <a:t> </a:t>
            </a:r>
            <a:r>
              <a:rPr lang="en-GB" dirty="0" err="1" smtClean="0"/>
              <a:t>ddatblygu</a:t>
            </a:r>
            <a:r>
              <a:rPr lang="en-GB" dirty="0" smtClean="0"/>
              <a:t>.</a:t>
            </a:r>
          </a:p>
          <a:p>
            <a:pPr marL="0" indent="0">
              <a:buNone/>
            </a:pPr>
            <a:r>
              <a:rPr lang="en-GB" dirty="0" err="1" smtClean="0"/>
              <a:t>Wrth</a:t>
            </a:r>
            <a:r>
              <a:rPr lang="en-GB" dirty="0" smtClean="0"/>
              <a:t> </a:t>
            </a:r>
            <a:r>
              <a:rPr lang="en-GB" dirty="0" err="1" smtClean="0"/>
              <a:t>ateb</a:t>
            </a:r>
            <a:r>
              <a:rPr lang="en-GB" dirty="0" smtClean="0"/>
              <a:t> y </a:t>
            </a:r>
            <a:r>
              <a:rPr lang="en-GB" dirty="0" err="1" smtClean="0"/>
              <a:t>cwestwin</a:t>
            </a:r>
            <a:r>
              <a:rPr lang="en-GB" dirty="0" smtClean="0"/>
              <a:t> </a:t>
            </a:r>
            <a:r>
              <a:rPr lang="en-GB" dirty="0" err="1" smtClean="0"/>
              <a:t>yma</a:t>
            </a:r>
            <a:r>
              <a:rPr lang="en-GB" dirty="0" smtClean="0"/>
              <a:t> </a:t>
            </a:r>
            <a:r>
              <a:rPr lang="en-GB" dirty="0" err="1" smtClean="0"/>
              <a:t>gallwch</a:t>
            </a:r>
            <a:r>
              <a:rPr lang="en-GB" dirty="0" smtClean="0"/>
              <a:t> </a:t>
            </a:r>
            <a:r>
              <a:rPr lang="en-GB" dirty="0" err="1" smtClean="0"/>
              <a:t>ystyried</a:t>
            </a:r>
            <a:r>
              <a:rPr lang="en-GB" dirty="0" smtClean="0"/>
              <a:t>:</a:t>
            </a:r>
          </a:p>
          <a:p>
            <a:pPr>
              <a:buFont typeface="Wingdings" panose="05000000000000000000" pitchFamily="2" charset="2"/>
              <a:buChar char="Ø"/>
            </a:pPr>
            <a:r>
              <a:rPr lang="en-GB" dirty="0" err="1" smtClean="0"/>
              <a:t>Yr</a:t>
            </a:r>
            <a:r>
              <a:rPr lang="en-GB" dirty="0" smtClean="0"/>
              <a:t> </a:t>
            </a:r>
            <a:r>
              <a:rPr lang="en-GB" dirty="0" err="1" smtClean="0"/>
              <a:t>hyn</a:t>
            </a:r>
            <a:r>
              <a:rPr lang="en-GB" dirty="0" smtClean="0"/>
              <a:t> gall </a:t>
            </a:r>
            <a:r>
              <a:rPr lang="en-GB" dirty="0" err="1" smtClean="0"/>
              <a:t>eich</a:t>
            </a:r>
            <a:r>
              <a:rPr lang="en-GB" dirty="0" smtClean="0"/>
              <a:t> </a:t>
            </a:r>
            <a:r>
              <a:rPr lang="en-GB" dirty="0" err="1" smtClean="0"/>
              <a:t>cefnogi</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ymarferydd</a:t>
            </a:r>
            <a:r>
              <a:rPr lang="en-GB" dirty="0" smtClean="0"/>
              <a:t> </a:t>
            </a:r>
            <a:r>
              <a:rPr lang="en-GB" dirty="0" err="1" smtClean="0"/>
              <a:t>mwy</a:t>
            </a:r>
            <a:r>
              <a:rPr lang="en-GB" dirty="0" smtClean="0"/>
              <a:t> </a:t>
            </a:r>
            <a:r>
              <a:rPr lang="en-GB" dirty="0" err="1" smtClean="0"/>
              <a:t>hyderus</a:t>
            </a:r>
            <a:r>
              <a:rPr lang="en-GB" dirty="0" smtClean="0"/>
              <a:t>, </a:t>
            </a:r>
            <a:r>
              <a:rPr lang="en-GB" dirty="0" err="1" smtClean="0"/>
              <a:t>cymwys</a:t>
            </a:r>
            <a:r>
              <a:rPr lang="en-GB" dirty="0" smtClean="0"/>
              <a:t> a </a:t>
            </a:r>
            <a:r>
              <a:rPr lang="en-GB" dirty="0" err="1" smtClean="0"/>
              <a:t>gwydn</a:t>
            </a:r>
            <a:endParaRPr lang="en-GB" dirty="0" smtClean="0"/>
          </a:p>
          <a:p>
            <a:pPr>
              <a:buFont typeface="Wingdings" panose="05000000000000000000" pitchFamily="2" charset="2"/>
              <a:buChar char="Ø"/>
            </a:pPr>
            <a:r>
              <a:rPr lang="en-GB" dirty="0" smtClean="0"/>
              <a:t>A </a:t>
            </a:r>
            <a:r>
              <a:rPr lang="en-GB" dirty="0" err="1" smtClean="0"/>
              <a:t>oes</a:t>
            </a:r>
            <a:r>
              <a:rPr lang="en-GB" dirty="0" smtClean="0"/>
              <a:t> </a:t>
            </a:r>
            <a:r>
              <a:rPr lang="en-GB" dirty="0" err="1" smtClean="0"/>
              <a:t>unrhyw</a:t>
            </a:r>
            <a:r>
              <a:rPr lang="en-GB" dirty="0" smtClean="0"/>
              <a:t> </a:t>
            </a:r>
            <a:r>
              <a:rPr lang="en-GB" dirty="0" err="1" smtClean="0"/>
              <a:t>rwystrau</a:t>
            </a:r>
            <a:r>
              <a:rPr lang="en-GB" dirty="0"/>
              <a:t> </a:t>
            </a:r>
            <a:r>
              <a:rPr lang="en-GB" dirty="0" err="1" smtClean="0"/>
              <a:t>i</a:t>
            </a:r>
            <a:r>
              <a:rPr lang="en-GB" dirty="0" smtClean="0"/>
              <a:t> </a:t>
            </a:r>
            <a:r>
              <a:rPr lang="en-GB" dirty="0" err="1" smtClean="0"/>
              <a:t>hyn</a:t>
            </a:r>
            <a:r>
              <a:rPr lang="en-GB" dirty="0" smtClean="0"/>
              <a:t>?</a:t>
            </a:r>
          </a:p>
          <a:p>
            <a:pPr>
              <a:buFont typeface="Wingdings" panose="05000000000000000000" pitchFamily="2" charset="2"/>
              <a:buChar char="Ø"/>
            </a:pPr>
            <a:r>
              <a:rPr lang="en-GB" dirty="0" smtClean="0"/>
              <a:t>Beth </a:t>
            </a:r>
            <a:r>
              <a:rPr lang="en-GB" dirty="0" err="1" smtClean="0"/>
              <a:t>sydd</a:t>
            </a:r>
            <a:r>
              <a:rPr lang="en-GB" dirty="0" smtClean="0"/>
              <a:t> </a:t>
            </a:r>
            <a:r>
              <a:rPr lang="en-GB" dirty="0" err="1" smtClean="0"/>
              <a:t>yn</a:t>
            </a:r>
            <a:r>
              <a:rPr lang="en-GB" dirty="0" smtClean="0"/>
              <a:t> </a:t>
            </a:r>
            <a:r>
              <a:rPr lang="en-GB" dirty="0" err="1" smtClean="0"/>
              <a:t>bwysig</a:t>
            </a:r>
            <a:r>
              <a:rPr lang="en-GB" dirty="0" smtClean="0"/>
              <a:t> </a:t>
            </a:r>
            <a:r>
              <a:rPr lang="en-GB" dirty="0" err="1" smtClean="0"/>
              <a:t>i</a:t>
            </a:r>
            <a:r>
              <a:rPr lang="en-GB" dirty="0" smtClean="0"/>
              <a:t> chi?</a:t>
            </a:r>
          </a:p>
          <a:p>
            <a:pPr>
              <a:buFont typeface="Wingdings" panose="05000000000000000000" pitchFamily="2" charset="2"/>
              <a:buChar char="Ø"/>
            </a:pPr>
            <a:r>
              <a:rPr lang="en-GB" dirty="0" smtClean="0"/>
              <a:t>Pa </a:t>
            </a:r>
            <a:r>
              <a:rPr lang="en-GB" dirty="0" err="1" smtClean="0"/>
              <a:t>faes</a:t>
            </a:r>
            <a:r>
              <a:rPr lang="en-GB" dirty="0" smtClean="0"/>
              <a:t> </a:t>
            </a:r>
            <a:r>
              <a:rPr lang="en-GB" dirty="0" err="1" smtClean="0"/>
              <a:t>datblygiadol</a:t>
            </a:r>
            <a:r>
              <a:rPr lang="en-GB" dirty="0" smtClean="0"/>
              <a:t> </a:t>
            </a:r>
            <a:r>
              <a:rPr lang="en-GB" dirty="0" err="1" smtClean="0"/>
              <a:t>yn</a:t>
            </a:r>
            <a:r>
              <a:rPr lang="en-GB" dirty="0" smtClean="0"/>
              <a:t> </a:t>
            </a:r>
            <a:r>
              <a:rPr lang="en-GB" dirty="0" err="1" smtClean="0"/>
              <a:t>eich</a:t>
            </a:r>
            <a:r>
              <a:rPr lang="en-GB" dirty="0" smtClean="0"/>
              <a:t> barn chi </a:t>
            </a:r>
            <a:r>
              <a:rPr lang="en-GB" dirty="0" err="1" smtClean="0"/>
              <a:t>fydd</a:t>
            </a:r>
            <a:r>
              <a:rPr lang="en-GB" dirty="0" smtClean="0"/>
              <a:t> </a:t>
            </a:r>
            <a:r>
              <a:rPr lang="en-GB" dirty="0" err="1" smtClean="0"/>
              <a:t>yn</a:t>
            </a:r>
            <a:r>
              <a:rPr lang="en-GB" dirty="0" smtClean="0"/>
              <a:t> </a:t>
            </a:r>
            <a:r>
              <a:rPr lang="en-GB" dirty="0" err="1" smtClean="0"/>
              <a:t>bwysig</a:t>
            </a:r>
            <a:r>
              <a:rPr lang="en-GB" dirty="0" smtClean="0"/>
              <a:t> </a:t>
            </a:r>
            <a:r>
              <a:rPr lang="en-GB" dirty="0" err="1" smtClean="0"/>
              <a:t>i</a:t>
            </a:r>
            <a:r>
              <a:rPr lang="en-GB" dirty="0" smtClean="0"/>
              <a:t> </a:t>
            </a:r>
            <a:r>
              <a:rPr lang="en-GB" dirty="0" err="1" smtClean="0"/>
              <a:t>uniogolion</a:t>
            </a:r>
            <a:r>
              <a:rPr lang="en-GB" dirty="0" smtClean="0"/>
              <a:t>, </a:t>
            </a:r>
            <a:r>
              <a:rPr lang="en-GB" dirty="0" err="1" smtClean="0"/>
              <a:t>teuluoedd</a:t>
            </a:r>
            <a:r>
              <a:rPr lang="en-GB" dirty="0" smtClean="0"/>
              <a:t> </a:t>
            </a:r>
            <a:r>
              <a:rPr lang="en-GB" dirty="0" err="1" smtClean="0"/>
              <a:t>rydych</a:t>
            </a:r>
            <a:r>
              <a:rPr lang="en-GB" dirty="0" smtClean="0"/>
              <a:t> </a:t>
            </a:r>
            <a:r>
              <a:rPr lang="en-GB" dirty="0" err="1" smtClean="0"/>
              <a:t>yn</a:t>
            </a:r>
            <a:r>
              <a:rPr lang="en-GB" dirty="0" smtClean="0"/>
              <a:t> </a:t>
            </a:r>
            <a:r>
              <a:rPr lang="en-GB" dirty="0" err="1" smtClean="0"/>
              <a:t>gweithio</a:t>
            </a:r>
            <a:r>
              <a:rPr lang="en-GB" dirty="0" smtClean="0"/>
              <a:t> a </a:t>
            </a:r>
            <a:r>
              <a:rPr lang="en-GB" dirty="0" err="1" smtClean="0"/>
              <a:t>hwy</a:t>
            </a:r>
            <a:r>
              <a:rPr lang="en-GB" dirty="0" smtClean="0"/>
              <a:t> </a:t>
            </a:r>
            <a:r>
              <a:rPr lang="en-GB" dirty="0" err="1" smtClean="0"/>
              <a:t>yn</a:t>
            </a:r>
            <a:r>
              <a:rPr lang="en-GB" dirty="0" smtClean="0"/>
              <a:t> </a:t>
            </a:r>
            <a:r>
              <a:rPr lang="en-GB" dirty="0" err="1" smtClean="0"/>
              <a:t>ogystal</a:t>
            </a:r>
            <a:r>
              <a:rPr lang="en-GB" dirty="0" smtClean="0"/>
              <a:t> a </a:t>
            </a:r>
            <a:r>
              <a:rPr lang="en-GB" dirty="0" err="1" smtClean="0"/>
              <a:t>gweithwyr</a:t>
            </a:r>
            <a:r>
              <a:rPr lang="en-GB" dirty="0" smtClean="0"/>
              <a:t> </a:t>
            </a:r>
            <a:r>
              <a:rPr lang="en-GB" dirty="0" err="1" smtClean="0"/>
              <a:t>proffesiynol</a:t>
            </a:r>
            <a:r>
              <a:rPr lang="en-GB" dirty="0" smtClean="0"/>
              <a:t> </a:t>
            </a:r>
            <a:r>
              <a:rPr lang="en-GB" dirty="0" err="1" smtClean="0"/>
              <a:t>eraill</a:t>
            </a:r>
            <a:r>
              <a:rPr lang="en-GB" dirty="0" smtClean="0"/>
              <a:t>?</a:t>
            </a:r>
          </a:p>
          <a:p>
            <a:pPr>
              <a:buFont typeface="Wingdings" panose="05000000000000000000" pitchFamily="2" charset="2"/>
              <a:buChar char="Ø"/>
            </a:pPr>
            <a:r>
              <a:rPr lang="en-GB" dirty="0" err="1" smtClean="0"/>
              <a:t>Sut</a:t>
            </a:r>
            <a:r>
              <a:rPr lang="en-GB" dirty="0" smtClean="0"/>
              <a:t> </a:t>
            </a:r>
            <a:r>
              <a:rPr lang="en-GB" dirty="0" err="1" smtClean="0"/>
              <a:t>byddwch</a:t>
            </a:r>
            <a:r>
              <a:rPr lang="en-GB" dirty="0" smtClean="0"/>
              <a:t> </a:t>
            </a:r>
            <a:r>
              <a:rPr lang="en-GB" dirty="0" err="1" smtClean="0"/>
              <a:t>yn</a:t>
            </a:r>
            <a:r>
              <a:rPr lang="en-GB" dirty="0" smtClean="0"/>
              <a:t> </a:t>
            </a:r>
            <a:r>
              <a:rPr lang="en-GB" dirty="0" err="1" smtClean="0"/>
              <a:t>cwrdd</a:t>
            </a:r>
            <a:r>
              <a:rPr lang="en-GB" dirty="0"/>
              <a:t> </a:t>
            </a:r>
            <a:r>
              <a:rPr lang="en-GB" dirty="0" err="1" smtClean="0"/>
              <a:t>a’r</a:t>
            </a:r>
            <a:r>
              <a:rPr lang="en-GB" dirty="0" smtClean="0"/>
              <a:t> </a:t>
            </a:r>
            <a:r>
              <a:rPr lang="en-GB" dirty="0" err="1" smtClean="0"/>
              <a:t>aghenion</a:t>
            </a:r>
            <a:r>
              <a:rPr lang="en-GB" dirty="0" smtClean="0"/>
              <a:t> </a:t>
            </a:r>
            <a:r>
              <a:rPr lang="en-GB" dirty="0" err="1" smtClean="0"/>
              <a:t>dysgu</a:t>
            </a:r>
            <a:r>
              <a:rPr lang="en-GB" dirty="0" smtClean="0"/>
              <a:t> </a:t>
            </a:r>
            <a:r>
              <a:rPr lang="en-GB" dirty="0" err="1" smtClean="0"/>
              <a:t>yma</a:t>
            </a:r>
            <a:r>
              <a:rPr lang="en-GB" dirty="0" smtClean="0"/>
              <a:t>?</a:t>
            </a:r>
          </a:p>
          <a:p>
            <a:pPr>
              <a:buFont typeface="Wingdings" panose="05000000000000000000" pitchFamily="2" charset="2"/>
              <a:buChar char="Ø"/>
            </a:pPr>
            <a:r>
              <a:rPr lang="en-GB" dirty="0" err="1" smtClean="0"/>
              <a:t>Gan</a:t>
            </a:r>
            <a:r>
              <a:rPr lang="en-GB" dirty="0" smtClean="0"/>
              <a:t> </a:t>
            </a:r>
            <a:r>
              <a:rPr lang="en-GB" dirty="0" err="1" smtClean="0"/>
              <a:t>blethu</a:t>
            </a:r>
            <a:r>
              <a:rPr lang="en-GB" dirty="0" smtClean="0"/>
              <a:t> </a:t>
            </a:r>
            <a:r>
              <a:rPr lang="en-GB" dirty="0" err="1" smtClean="0"/>
              <a:t>rhai</a:t>
            </a:r>
            <a:r>
              <a:rPr lang="en-GB" dirty="0" smtClean="0"/>
              <a:t> </a:t>
            </a:r>
            <a:r>
              <a:rPr lang="en-GB" dirty="0" err="1"/>
              <a:t>i</a:t>
            </a:r>
            <a:r>
              <a:rPr lang="en-GB" dirty="0" err="1" smtClean="0"/>
              <a:t>’r</a:t>
            </a:r>
            <a:r>
              <a:rPr lang="en-GB" dirty="0" smtClean="0"/>
              <a:t> 3 o </a:t>
            </a:r>
            <a:r>
              <a:rPr lang="en-GB" dirty="0" err="1" smtClean="0"/>
              <a:t>anghenion</a:t>
            </a:r>
            <a:r>
              <a:rPr lang="en-GB" dirty="0" smtClean="0"/>
              <a:t> </a:t>
            </a:r>
            <a:r>
              <a:rPr lang="en-GB" dirty="0" err="1" smtClean="0"/>
              <a:t>dysgu’r</a:t>
            </a:r>
            <a:r>
              <a:rPr lang="en-GB" dirty="0" smtClean="0"/>
              <a:t> </a:t>
            </a:r>
            <a:r>
              <a:rPr lang="en-GB" dirty="0" err="1" smtClean="0"/>
              <a:t>rhaglen</a:t>
            </a:r>
            <a:r>
              <a:rPr lang="en-GB" dirty="0" smtClean="0"/>
              <a:t>.</a:t>
            </a:r>
          </a:p>
          <a:p>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a:p>
        </p:txBody>
      </p:sp>
    </p:spTree>
    <p:extLst>
      <p:ext uri="{BB962C8B-B14F-4D97-AF65-F5344CB8AC3E}">
        <p14:creationId xmlns:p14="http://schemas.microsoft.com/office/powerpoint/2010/main" val="36013747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3440"/>
            <a:ext cx="7886700" cy="797289"/>
          </a:xfrm>
        </p:spPr>
        <p:txBody>
          <a:bodyPr>
            <a:normAutofit/>
          </a:bodyPr>
          <a:lstStyle/>
          <a:p>
            <a:pPr algn="ctr"/>
            <a:r>
              <a:rPr lang="cy-GB" sz="3600" b="1" dirty="0"/>
              <a:t>Awgrymiadau </a:t>
            </a:r>
          </a:p>
        </p:txBody>
      </p:sp>
      <p:sp>
        <p:nvSpPr>
          <p:cNvPr id="3" name="Content Placeholder 2"/>
          <p:cNvSpPr>
            <a:spLocks noGrp="1"/>
          </p:cNvSpPr>
          <p:nvPr>
            <p:ph idx="1"/>
          </p:nvPr>
        </p:nvSpPr>
        <p:spPr>
          <a:xfrm>
            <a:off x="628650" y="836713"/>
            <a:ext cx="7886700" cy="4392488"/>
          </a:xfrm>
        </p:spPr>
        <p:txBody>
          <a:bodyPr>
            <a:normAutofit fontScale="92500" lnSpcReduction="20000"/>
          </a:bodyPr>
          <a:lstStyle/>
          <a:p>
            <a:r>
              <a:rPr lang="cy-GB" sz="2400" dirty="0"/>
              <a:t>Bydd eich anghenion datblygiad proffesiynol yn unigryw i chi. Er hynny, fe all fod rhai themâu cyffredin. </a:t>
            </a:r>
          </a:p>
          <a:p>
            <a:r>
              <a:rPr lang="cy-GB" sz="2400" dirty="0"/>
              <a:t>Byddwch angen adnabod rhywbeth dan y 3 </a:t>
            </a:r>
            <a:r>
              <a:rPr lang="cy-GB" sz="2400" dirty="0" smtClean="0"/>
              <a:t>deilliant/ angen datblygiadol</a:t>
            </a:r>
          </a:p>
          <a:p>
            <a:r>
              <a:rPr lang="cy-GB" sz="2400" dirty="0" smtClean="0"/>
              <a:t>Cofiwch </a:t>
            </a:r>
            <a:r>
              <a:rPr lang="cy-GB" sz="2400" dirty="0"/>
              <a:t>y byddwch yn edrych yn ôl ar hyn yn </a:t>
            </a:r>
            <a:r>
              <a:rPr lang="cy-GB" sz="2400" dirty="0" smtClean="0"/>
              <a:t>tasg 1 rhan b ar ddiwedd y portffolio felly </a:t>
            </a:r>
            <a:r>
              <a:rPr lang="cy-GB" sz="2400" dirty="0"/>
              <a:t>meddyliwch yn ofalus am yr hyn sy’n </a:t>
            </a:r>
            <a:r>
              <a:rPr lang="cy-GB" sz="2400" dirty="0" smtClean="0"/>
              <a:t>gyraeddadwy a </a:t>
            </a:r>
            <a:r>
              <a:rPr lang="cy-GB" sz="2400" dirty="0"/>
              <a:t>byddwch yn realistig </a:t>
            </a:r>
          </a:p>
          <a:p>
            <a:r>
              <a:rPr lang="cy-GB" sz="2400" dirty="0"/>
              <a:t>Byddwch yn greadigol; mae hyfforddiant yn bwysig ond sicrhewch eich bod hefyd yn ystyried; defnyddio goruchwyliaeth, ymchwil, cysgodi ac opsiynau eraill  </a:t>
            </a:r>
          </a:p>
          <a:p>
            <a:r>
              <a:rPr lang="cy-GB" sz="2400" dirty="0"/>
              <a:t>Ystyriwch eich dull dysgu eich hun a pha ffordd yw’r orau i chi fodloni hyn mewn perthynas </a:t>
            </a:r>
            <a:r>
              <a:rPr lang="cy-GB" sz="2400" dirty="0" err="1"/>
              <a:t>â’r</a:t>
            </a:r>
            <a:r>
              <a:rPr lang="cy-GB" sz="2400" dirty="0"/>
              <a:t> canlyniadau hyn, e.e. arsylwi, rhoi cynnig arni, ymchwilio, trafod, ac ati. </a:t>
            </a:r>
          </a:p>
          <a:p>
            <a:r>
              <a:rPr lang="cy-GB" sz="2400" dirty="0"/>
              <a:t>Mae angen i chi ddefnyddio cyfeiriadau academaidd yn yr adran hon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4098"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5756318"/>
            <a:ext cx="1152129" cy="1020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970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75642"/>
          </a:xfrm>
        </p:spPr>
        <p:txBody>
          <a:bodyPr>
            <a:normAutofit/>
          </a:bodyPr>
          <a:lstStyle/>
          <a:p>
            <a:pPr algn="ctr"/>
            <a:r>
              <a:rPr lang="cy-GB" sz="3600" b="1" dirty="0">
                <a:effectLst>
                  <a:outerShdw blurRad="38100" dist="38100" dir="2700000" algn="tl">
                    <a:srgbClr val="000000">
                      <a:alpha val="43137"/>
                    </a:srgbClr>
                  </a:outerShdw>
                </a:effectLst>
              </a:rPr>
              <a:t>Lefelau o ysgrifennu adfyfyriol</a:t>
            </a:r>
            <a:br>
              <a:rPr lang="cy-GB" sz="3600" b="1" dirty="0">
                <a:effectLst>
                  <a:outerShdw blurRad="38100" dist="38100" dir="2700000" algn="tl">
                    <a:srgbClr val="000000">
                      <a:alpha val="43137"/>
                    </a:srgbClr>
                  </a:outerShdw>
                </a:effectLst>
              </a:rPr>
            </a:br>
            <a:r>
              <a:rPr lang="en-GB" sz="1600" b="1" dirty="0">
                <a:effectLst>
                  <a:outerShdw blurRad="38100" dist="38100" dir="2700000" algn="tl">
                    <a:srgbClr val="000000">
                      <a:alpha val="43137"/>
                    </a:srgbClr>
                  </a:outerShdw>
                </a:effectLst>
              </a:rPr>
              <a:t>(Hatton a Smith 1995)</a:t>
            </a:r>
          </a:p>
        </p:txBody>
      </p:sp>
      <p:sp>
        <p:nvSpPr>
          <p:cNvPr id="3" name="Content Placeholder 2"/>
          <p:cNvSpPr>
            <a:spLocks noGrp="1"/>
          </p:cNvSpPr>
          <p:nvPr>
            <p:ph idx="1"/>
          </p:nvPr>
        </p:nvSpPr>
        <p:spPr>
          <a:xfrm>
            <a:off x="628650" y="1340769"/>
            <a:ext cx="7886700" cy="3816423"/>
          </a:xfrm>
        </p:spPr>
        <p:txBody>
          <a:bodyPr>
            <a:noAutofit/>
          </a:bodyPr>
          <a:lstStyle/>
          <a:p>
            <a:r>
              <a:rPr lang="cy-GB" sz="2400" b="1" dirty="0"/>
              <a:t>Disgrifiadol</a:t>
            </a:r>
          </a:p>
          <a:p>
            <a:r>
              <a:rPr lang="cy-GB" sz="2400" b="1" dirty="0"/>
              <a:t>Disgrifiadol adfyfyriol</a:t>
            </a:r>
            <a:r>
              <a:rPr lang="cy-GB" sz="2400" dirty="0"/>
              <a:t>: disgrifio digwyddiadau a’u hystyried yn ddyfnach</a:t>
            </a:r>
          </a:p>
          <a:p>
            <a:r>
              <a:rPr lang="cy-GB" sz="2400" b="1" dirty="0"/>
              <a:t>Ymddiddanol adfyfyriol</a:t>
            </a:r>
            <a:r>
              <a:rPr lang="cy-GB" sz="2400" dirty="0"/>
              <a:t>: camu yn ôl o’r sefyllfa, edrych ar ei rôl ei hun a damcaniaethu ynghylch yr hyn y gellid bod wedi’i wneud yn wahanol. Dadansoddi’r sefyllfa gan wneud cysylltiadau ehangach ac edrych ar wahanol bersbectifau. </a:t>
            </a:r>
          </a:p>
          <a:p>
            <a:r>
              <a:rPr lang="cy-GB" sz="2400" b="1" dirty="0"/>
              <a:t>Beirniadol adfyfyriol</a:t>
            </a:r>
            <a:r>
              <a:rPr lang="cy-GB" sz="2400" dirty="0"/>
              <a:t>: fel yr uchod ond hefyd ystyried y cyd-destun cymdeithasol-wleidyddol (yn enwedig pŵer)</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6540"/>
          </a:xfrm>
        </p:spPr>
        <p:txBody>
          <a:bodyPr>
            <a:normAutofit/>
          </a:bodyPr>
          <a:lstStyle/>
          <a:p>
            <a:pPr algn="ctr"/>
            <a:r>
              <a:rPr lang="cy-GB" b="1" dirty="0"/>
              <a:t>Model DEAL o ysgrifennu’n adfyfyriol</a:t>
            </a:r>
            <a:r>
              <a:rPr lang="cy-GB" dirty="0"/>
              <a:t/>
            </a:r>
            <a:br>
              <a:rPr lang="cy-GB" dirty="0"/>
            </a:br>
            <a:r>
              <a:rPr lang="cy-GB" sz="1600" dirty="0" err="1"/>
              <a:t>Ash</a:t>
            </a:r>
            <a:r>
              <a:rPr lang="cy-GB" sz="1600" dirty="0"/>
              <a:t> a </a:t>
            </a:r>
            <a:r>
              <a:rPr lang="cy-GB" sz="1600" dirty="0" err="1"/>
              <a:t>Clayton</a:t>
            </a:r>
            <a:r>
              <a:rPr lang="cy-GB" sz="1600" dirty="0"/>
              <a:t> (2004) addaswyd gan </a:t>
            </a:r>
            <a:r>
              <a:rPr lang="cy-GB" sz="1600" dirty="0" err="1"/>
              <a:t>Lay</a:t>
            </a:r>
            <a:r>
              <a:rPr lang="cy-GB" sz="1600" dirty="0"/>
              <a:t> a </a:t>
            </a:r>
            <a:r>
              <a:rPr lang="cy-GB" sz="1600" dirty="0" err="1"/>
              <a:t>McGuire</a:t>
            </a:r>
            <a:r>
              <a:rPr lang="cy-GB" sz="1600" dirty="0"/>
              <a:t> (2010)</a:t>
            </a:r>
          </a:p>
        </p:txBody>
      </p:sp>
      <p:sp>
        <p:nvSpPr>
          <p:cNvPr id="3" name="Content Placeholder 2"/>
          <p:cNvSpPr>
            <a:spLocks noGrp="1"/>
          </p:cNvSpPr>
          <p:nvPr>
            <p:ph idx="1"/>
          </p:nvPr>
        </p:nvSpPr>
        <p:spPr>
          <a:xfrm>
            <a:off x="628650" y="1191667"/>
            <a:ext cx="7886700" cy="4181549"/>
          </a:xfrm>
        </p:spPr>
        <p:txBody>
          <a:bodyPr>
            <a:normAutofit fontScale="92500" lnSpcReduction="10000"/>
          </a:bodyPr>
          <a:lstStyle/>
          <a:p>
            <a:pPr marL="457200" indent="-457200">
              <a:buFont typeface="+mj-lt"/>
              <a:buAutoNum type="arabicPeriod"/>
            </a:pPr>
            <a:r>
              <a:rPr lang="cy-GB" sz="2400" b="1" dirty="0"/>
              <a:t>Disgrifiwch y profiad</a:t>
            </a:r>
            <a:r>
              <a:rPr lang="cy-GB" sz="2400" dirty="0"/>
              <a:t>. Darparwch fanylion ynghylch y digwyddiad neu’r gweithgaredd yr ydych am adfyfyrio arni. </a:t>
            </a:r>
          </a:p>
          <a:p>
            <a:pPr marL="457200" indent="-457200">
              <a:buFont typeface="+mj-lt"/>
              <a:buAutoNum type="arabicPeriod"/>
            </a:pPr>
            <a:r>
              <a:rPr lang="cy-GB" sz="2400" b="1" dirty="0"/>
              <a:t>Archwiliwch y profiad</a:t>
            </a:r>
            <a:r>
              <a:rPr lang="cy-GB" sz="2400" dirty="0"/>
              <a:t>. Drwy lens sy’n integreiddio profiad personol a chynnwys academaidd. Gwnewch hyn gan ddadansoddi tybiaethau, bod ag ymwybyddiaeth gyd-destunol, synfyfyrdod dychmygus a </a:t>
            </a:r>
            <a:r>
              <a:rPr lang="cy-GB" sz="2400" dirty="0" err="1"/>
              <a:t>sgeptiaeth</a:t>
            </a:r>
            <a:r>
              <a:rPr lang="cy-GB" sz="2400" dirty="0"/>
              <a:t> adfyfyriol, dadansoddwch y profiad. </a:t>
            </a:r>
          </a:p>
          <a:p>
            <a:pPr marL="457200" indent="-457200">
              <a:buFont typeface="+mj-lt"/>
              <a:buAutoNum type="arabicPeriod"/>
            </a:pPr>
            <a:r>
              <a:rPr lang="cy-GB" sz="2400" b="1" dirty="0"/>
              <a:t>Mireiniwch eich dysgu </a:t>
            </a:r>
            <a:r>
              <a:rPr lang="cy-GB" sz="2400" dirty="0"/>
              <a:t>drwy ymateb i’r model adfyfyriol yr ydych wedi’i ddefnyddio.</a:t>
            </a:r>
          </a:p>
          <a:p>
            <a:pPr marL="0" indent="0">
              <a:buNone/>
            </a:pPr>
            <a:r>
              <a:rPr lang="cy-GB" sz="2400" b="1" dirty="0"/>
              <a:t>Er enghraifft:  </a:t>
            </a:r>
            <a:r>
              <a:rPr lang="cy-GB" sz="2400" dirty="0"/>
              <a:t>Beth ddysgais i? Sut wnes i ddysgu hynny? Pam fod hynny’n bwysig i mi fel gweithiwr cymdeithasol? Beth wnaf i wrth ymarfer mewn gwaith cymdeithasol yn y dyfodol yn sgil y dysg hwn?</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255718" cy="980728"/>
          </a:xfrm>
        </p:spPr>
        <p:txBody>
          <a:bodyPr>
            <a:normAutofit fontScale="90000"/>
          </a:bodyPr>
          <a:lstStyle/>
          <a:p>
            <a:r>
              <a:rPr lang="cy-GB" sz="3600" b="1" dirty="0"/>
              <a:t>Cwestiynau i’ch helpu wrth Adfyfyrio’n Feirniadol </a:t>
            </a:r>
          </a:p>
        </p:txBody>
      </p:sp>
      <p:sp>
        <p:nvSpPr>
          <p:cNvPr id="3" name="Content Placeholder 2"/>
          <p:cNvSpPr>
            <a:spLocks noGrp="1"/>
          </p:cNvSpPr>
          <p:nvPr>
            <p:ph sz="half" idx="1"/>
          </p:nvPr>
        </p:nvSpPr>
        <p:spPr>
          <a:xfrm>
            <a:off x="611560" y="1016733"/>
            <a:ext cx="3886200" cy="4968550"/>
          </a:xfrm>
        </p:spPr>
        <p:txBody>
          <a:bodyPr>
            <a:normAutofit fontScale="85000" lnSpcReduction="20000"/>
          </a:bodyPr>
          <a:lstStyle/>
          <a:p>
            <a:pPr marL="0" indent="0">
              <a:buNone/>
            </a:pPr>
            <a:r>
              <a:rPr lang="cy-GB" sz="2000" dirty="0"/>
              <a:t>Beth mae fy safbwynt i’n ei honni ynghylch:</a:t>
            </a:r>
          </a:p>
          <a:p>
            <a:r>
              <a:rPr lang="cy-GB" sz="2000" dirty="0"/>
              <a:t>Fy nelfryd neu fy ngwerthoedd cyffredinol </a:t>
            </a:r>
          </a:p>
          <a:p>
            <a:r>
              <a:rPr lang="cy-GB" sz="2000" dirty="0"/>
              <a:t>Fy nelfryd neu fy ngwerthoedd o ran cred</a:t>
            </a:r>
          </a:p>
          <a:p>
            <a:r>
              <a:rPr lang="cy-GB" sz="2000" dirty="0"/>
              <a:t>Fy marn ynghylch fy hun a phobl eraill</a:t>
            </a:r>
          </a:p>
          <a:p>
            <a:r>
              <a:rPr lang="cy-GB" sz="2000" dirty="0"/>
              <a:t>Yr hyn yr wyf i’n ei gredu am fod yn broffesiynol </a:t>
            </a:r>
          </a:p>
        </p:txBody>
      </p:sp>
      <p:sp>
        <p:nvSpPr>
          <p:cNvPr id="5" name="Content Placeholder 4"/>
          <p:cNvSpPr>
            <a:spLocks noGrp="1"/>
          </p:cNvSpPr>
          <p:nvPr>
            <p:ph sz="half" idx="2"/>
          </p:nvPr>
        </p:nvSpPr>
        <p:spPr>
          <a:xfrm>
            <a:off x="4629150" y="980729"/>
            <a:ext cx="3886200" cy="4248471"/>
          </a:xfrm>
        </p:spPr>
        <p:txBody>
          <a:bodyPr>
            <a:normAutofit fontScale="85000" lnSpcReduction="20000"/>
          </a:bodyPr>
          <a:lstStyle/>
          <a:p>
            <a:pPr marL="0" indent="0">
              <a:spcAft>
                <a:spcPts val="500"/>
              </a:spcAft>
              <a:buNone/>
            </a:pPr>
            <a:r>
              <a:rPr lang="cy-GB" sz="2400" dirty="0"/>
              <a:t>Cyd-destun:</a:t>
            </a:r>
          </a:p>
          <a:p>
            <a:pPr>
              <a:spcAft>
                <a:spcPts val="500"/>
              </a:spcAft>
            </a:pPr>
            <a:r>
              <a:rPr lang="cy-GB" sz="2400" dirty="0"/>
              <a:t>Risg, ansicrwydd, pa mor gyfnewidiol yw pethau, cymhlethdod </a:t>
            </a:r>
          </a:p>
          <a:p>
            <a:pPr>
              <a:spcAft>
                <a:spcPts val="500"/>
              </a:spcAft>
            </a:pPr>
            <a:r>
              <a:rPr lang="cy-GB" sz="2400" dirty="0"/>
              <a:t>Rhaid i’r ymarfer ymdrin â sefyllfaoedd annarogan </a:t>
            </a:r>
          </a:p>
          <a:p>
            <a:pPr>
              <a:spcAft>
                <a:spcPts val="500"/>
              </a:spcAft>
            </a:pPr>
            <a:r>
              <a:rPr lang="cy-GB" sz="2400" dirty="0"/>
              <a:t>Her o ran damcaniaethau haniaethol sy’n annigonol ar gyfer ymarfer proffesiynol </a:t>
            </a:r>
          </a:p>
          <a:p>
            <a:pPr>
              <a:spcAft>
                <a:spcPts val="500"/>
              </a:spcAft>
            </a:pPr>
            <a:r>
              <a:rPr lang="cy-GB" sz="2400" dirty="0"/>
              <a:t>Cyflwyno heriau i werthoedd gwaith cymdeithasol drwy ystyriaethau economaidd </a:t>
            </a:r>
          </a:p>
          <a:p>
            <a:pPr>
              <a:spcAft>
                <a:spcPts val="500"/>
              </a:spcAft>
            </a:pPr>
            <a:r>
              <a:rPr lang="cy-GB" sz="2400" dirty="0"/>
              <a:t>Rhaid ail-lunio gwybodaeth ymarfer mewn perthynas â chyd-destun sy’n newid</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pic>
        <p:nvPicPr>
          <p:cNvPr id="7" name="Picture 6"/>
          <p:cNvPicPr>
            <a:picLocks noChangeAspect="1"/>
          </p:cNvPicPr>
          <p:nvPr/>
        </p:nvPicPr>
        <p:blipFill>
          <a:blip r:embed="rId3"/>
          <a:stretch>
            <a:fillRect/>
          </a:stretch>
        </p:blipFill>
        <p:spPr>
          <a:xfrm>
            <a:off x="1043608" y="3501008"/>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900733"/>
          </a:xfrm>
        </p:spPr>
        <p:txBody>
          <a:bodyPr>
            <a:normAutofit fontScale="90000"/>
          </a:bodyPr>
          <a:lstStyle/>
          <a:p>
            <a:pPr algn="ctr"/>
            <a:r>
              <a:rPr lang="cy-GB" sz="3600" b="1" dirty="0"/>
              <a:t>Geiriau ac ymadroddion</a:t>
            </a:r>
            <a:r>
              <a:rPr lang="cy-GB" dirty="0"/>
              <a:t/>
            </a:r>
            <a:br>
              <a:rPr lang="cy-GB" dirty="0"/>
            </a:br>
            <a:r>
              <a:rPr lang="en-GB" dirty="0"/>
              <a:t> </a:t>
            </a:r>
          </a:p>
        </p:txBody>
      </p:sp>
      <p:sp>
        <p:nvSpPr>
          <p:cNvPr id="3" name="Content Placeholder 2"/>
          <p:cNvSpPr>
            <a:spLocks noGrp="1"/>
          </p:cNvSpPr>
          <p:nvPr>
            <p:ph sz="half" idx="1"/>
          </p:nvPr>
        </p:nvSpPr>
        <p:spPr>
          <a:xfrm>
            <a:off x="628650" y="1233390"/>
            <a:ext cx="3886200" cy="4943574"/>
          </a:xfrm>
        </p:spPr>
        <p:txBody>
          <a:bodyPr>
            <a:normAutofit/>
          </a:bodyPr>
          <a:lstStyle/>
          <a:p>
            <a:pPr marL="0" indent="0">
              <a:buNone/>
            </a:pPr>
            <a:r>
              <a:rPr lang="cy-GB" sz="2200" dirty="0"/>
              <a:t>Dyma rai geiriau ac ymadroddion allai fod yn gymorth i chi ysgrifennu’n adfyfyriol:</a:t>
            </a:r>
          </a:p>
          <a:p>
            <a:r>
              <a:rPr lang="cy-GB" sz="2200" dirty="0"/>
              <a:t>Yn flaenorol, ar y pryd, yn wreiddiol, ar ôl hynny, wedyn, i ddechrau.</a:t>
            </a:r>
          </a:p>
          <a:p>
            <a:r>
              <a:rPr lang="cy-GB" sz="2200" dirty="0"/>
              <a:t>Credais (ni chredais)</a:t>
            </a:r>
          </a:p>
          <a:p>
            <a:r>
              <a:rPr lang="cy-GB" sz="2200" dirty="0"/>
              <a:t>Teimlais (ni theimlais)</a:t>
            </a:r>
          </a:p>
          <a:p>
            <a:r>
              <a:rPr lang="cy-GB" sz="2200" dirty="0"/>
              <a:t>Gwyddwn (ni wyddwn) </a:t>
            </a:r>
          </a:p>
          <a:p>
            <a:r>
              <a:rPr lang="cy-GB" sz="2200" dirty="0"/>
              <a:t>Sylwais (ni sylwais)</a:t>
            </a:r>
          </a:p>
          <a:p>
            <a:r>
              <a:rPr lang="cy-GB" sz="2200" dirty="0"/>
              <a:t>Cwestiynais (ni chwestiynais )</a:t>
            </a:r>
          </a:p>
          <a:p>
            <a:r>
              <a:rPr lang="cy-GB" sz="2200" dirty="0"/>
              <a:t>Sylweddolais (ni sylweddolais)</a:t>
            </a:r>
          </a:p>
          <a:p>
            <a:pPr marL="0" indent="0">
              <a:buNone/>
            </a:pPr>
            <a:endParaRPr lang="cy-GB" dirty="0"/>
          </a:p>
          <a:p>
            <a:endParaRPr lang="en-GB" dirty="0"/>
          </a:p>
        </p:txBody>
      </p:sp>
      <p:sp>
        <p:nvSpPr>
          <p:cNvPr id="5" name="Content Placeholder 4"/>
          <p:cNvSpPr>
            <a:spLocks noGrp="1"/>
          </p:cNvSpPr>
          <p:nvPr>
            <p:ph sz="half" idx="2"/>
          </p:nvPr>
        </p:nvSpPr>
        <p:spPr>
          <a:xfrm>
            <a:off x="4629150" y="1233390"/>
            <a:ext cx="3886200" cy="4943574"/>
          </a:xfrm>
        </p:spPr>
        <p:txBody>
          <a:bodyPr>
            <a:normAutofit/>
          </a:bodyPr>
          <a:lstStyle/>
          <a:p>
            <a:pPr marL="0" indent="0">
              <a:buNone/>
            </a:pPr>
            <a:r>
              <a:rPr lang="cy-GB" dirty="0"/>
              <a:t>canlyniadau:</a:t>
            </a:r>
          </a:p>
          <a:p>
            <a:r>
              <a:rPr lang="cy-GB" dirty="0"/>
              <a:t>Wedi darllen, profi, defnyddio, trafod, dadansoddi, dysgu……..</a:t>
            </a:r>
          </a:p>
          <a:p>
            <a:r>
              <a:rPr lang="cy-GB" dirty="0"/>
              <a:t>Rwyf bellach yn teimlo…. credu… sylweddoli... ystyried…cwestiynu…gwybod....  casglu….</a:t>
            </a:r>
          </a:p>
          <a:p>
            <a:r>
              <a:rPr lang="cy-GB" dirty="0"/>
              <a:t>Yn ogystal</a:t>
            </a:r>
          </a:p>
          <a:p>
            <a:r>
              <a:rPr lang="cy-GB" dirty="0"/>
              <a:t>Ymhellach </a:t>
            </a:r>
          </a:p>
          <a:p>
            <a:r>
              <a:rPr lang="cy-GB" dirty="0"/>
              <a:t>Yn bwysicaf oll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30</a:t>
            </a:fld>
            <a:endParaRPr lang="en-GB" dirty="0"/>
          </a:p>
        </p:txBody>
      </p:sp>
    </p:spTree>
    <p:extLst>
      <p:ext uri="{BB962C8B-B14F-4D97-AF65-F5344CB8AC3E}">
        <p14:creationId xmlns:p14="http://schemas.microsoft.com/office/powerpoint/2010/main" val="26217435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73519"/>
          </a:xfrm>
        </p:spPr>
        <p:txBody>
          <a:bodyPr>
            <a:normAutofit fontScale="90000"/>
          </a:bodyPr>
          <a:lstStyle/>
          <a:p>
            <a:r>
              <a:rPr lang="cy-GB" sz="4400" b="1" dirty="0"/>
              <a:t>Awgrymiadau</a:t>
            </a:r>
          </a:p>
        </p:txBody>
      </p:sp>
      <p:sp>
        <p:nvSpPr>
          <p:cNvPr id="3" name="Content Placeholder 2"/>
          <p:cNvSpPr>
            <a:spLocks noGrp="1"/>
          </p:cNvSpPr>
          <p:nvPr>
            <p:ph sz="half" idx="1"/>
          </p:nvPr>
        </p:nvSpPr>
        <p:spPr>
          <a:xfrm>
            <a:off x="628650" y="980729"/>
            <a:ext cx="3886200" cy="4394422"/>
          </a:xfrm>
        </p:spPr>
        <p:txBody>
          <a:bodyPr>
            <a:normAutofit fontScale="92500" lnSpcReduction="20000"/>
          </a:bodyPr>
          <a:lstStyle/>
          <a:p>
            <a:pPr marL="514350" indent="-514350">
              <a:buAutoNum type="arabicPeriod"/>
            </a:pPr>
            <a:r>
              <a:rPr lang="cy-GB" dirty="0"/>
              <a:t>Datblygwch ddrafft cynnar, adolygu, golygu ac ailddatblygu’n rheolaidd</a:t>
            </a:r>
          </a:p>
          <a:p>
            <a:pPr marL="514350" indent="-514350">
              <a:buAutoNum type="arabicPeriod"/>
            </a:pPr>
            <a:r>
              <a:rPr lang="cy-GB" dirty="0"/>
              <a:t>Dangoswch eich bod yn defnyddio eich hunan</a:t>
            </a:r>
          </a:p>
          <a:p>
            <a:pPr marL="514350" indent="-514350">
              <a:buAutoNum type="arabicPeriod"/>
            </a:pPr>
            <a:r>
              <a:rPr lang="cy-GB" dirty="0"/>
              <a:t>Gall fod yn ddefnyddiol cadw dyddlyfr adfyfyriol. Neu ysgrifennwch am y profiad fel dyddiadur ac yna defnyddiwch y rhan orau o’r adfyfyrio i’w gynnwys mewn gwaith academaidd. </a:t>
            </a:r>
          </a:p>
          <a:p>
            <a:pPr marL="514350" indent="-514350">
              <a:buAutoNum type="arabicPeriod"/>
            </a:pPr>
            <a:r>
              <a:rPr lang="cy-GB" dirty="0"/>
              <a:t>Datblygwch ehangder eich gwybodaeth drwy ddangos sut mae amrediad o wybodaeth wedi effeithio ar eich ymarfer. </a:t>
            </a:r>
          </a:p>
          <a:p>
            <a:pPr marL="514350" indent="-514350">
              <a:buFont typeface="Arial" panose="020B0604020202020204" pitchFamily="34" charset="0"/>
              <a:buAutoNum type="arabicPeriod"/>
            </a:pPr>
            <a:r>
              <a:rPr lang="cy-GB" dirty="0"/>
              <a:t>Cwestiynwch dybiaethau a dealltwriaeth</a:t>
            </a:r>
          </a:p>
        </p:txBody>
      </p:sp>
      <p:sp>
        <p:nvSpPr>
          <p:cNvPr id="5" name="Content Placeholder 4"/>
          <p:cNvSpPr>
            <a:spLocks noGrp="1"/>
          </p:cNvSpPr>
          <p:nvPr>
            <p:ph sz="half" idx="2"/>
          </p:nvPr>
        </p:nvSpPr>
        <p:spPr>
          <a:xfrm>
            <a:off x="4629150" y="980729"/>
            <a:ext cx="3886200" cy="3888431"/>
          </a:xfrm>
        </p:spPr>
        <p:txBody>
          <a:bodyPr>
            <a:normAutofit fontScale="92500" lnSpcReduction="20000"/>
          </a:bodyPr>
          <a:lstStyle/>
          <a:p>
            <a:pPr marL="457200" indent="-457200">
              <a:buFont typeface="+mj-lt"/>
              <a:buAutoNum type="arabicPeriod"/>
            </a:pPr>
            <a:r>
              <a:rPr lang="cy-GB" dirty="0"/>
              <a:t>Dechreuwch â phrofiad personol, adfyfyriwch, datblygwch y ddadl ac yna cysylltwch hyn â ffynonellau academaidd</a:t>
            </a:r>
          </a:p>
          <a:p>
            <a:pPr marL="457200" indent="-457200">
              <a:buFont typeface="+mj-lt"/>
              <a:buAutoNum type="arabicPeriod"/>
            </a:pPr>
            <a:r>
              <a:rPr lang="cy-GB" dirty="0"/>
              <a:t>Cofiwch gynnwys adfyfyrio ar yr hyn aeth yn dda / ddim mor dda a beth allech chi ei newid yn y dyfodol   </a:t>
            </a:r>
          </a:p>
          <a:p>
            <a:pPr marL="457200" indent="-457200">
              <a:buFont typeface="+mj-lt"/>
              <a:buAutoNum type="arabicPeriod"/>
            </a:pPr>
            <a:r>
              <a:rPr lang="cy-GB" dirty="0"/>
              <a:t>Peidiwch ag anghofion cynnwys adfyfyrio ar ddeilliannau/ (</a:t>
            </a:r>
            <a:r>
              <a:rPr lang="cy-GB" dirty="0" err="1"/>
              <a:t>outcomes</a:t>
            </a:r>
            <a:r>
              <a:rPr lang="cy-GB" dirty="0"/>
              <a:t>)</a:t>
            </a:r>
          </a:p>
          <a:p>
            <a:pPr marL="457200" indent="-457200">
              <a:buFont typeface="+mj-lt"/>
              <a:buAutoNum type="arabicPeriod"/>
            </a:pPr>
            <a:r>
              <a:rPr lang="cy-GB" dirty="0"/>
              <a:t>Defnyddiwch fodel adfyfyrio</a:t>
            </a:r>
          </a:p>
          <a:p>
            <a:pPr marL="457200" indent="-457200">
              <a:buFont typeface="+mj-lt"/>
              <a:buAutoNum type="arabicPeriod"/>
            </a:pPr>
            <a:r>
              <a:rPr lang="cy-GB" dirty="0"/>
              <a:t>Dewiswch bwynt canolog yn unig -  peidiwch â sôn am ymyrraeth gyfan </a:t>
            </a:r>
          </a:p>
          <a:p>
            <a:endParaRPr lang="en-GB" dirty="0"/>
          </a:p>
        </p:txBody>
      </p:sp>
      <p:sp>
        <p:nvSpPr>
          <p:cNvPr id="6" name="Slide Number Placeholder 5"/>
          <p:cNvSpPr>
            <a:spLocks noGrp="1"/>
          </p:cNvSpPr>
          <p:nvPr>
            <p:ph type="sldNum" sz="quarter" idx="12"/>
          </p:nvPr>
        </p:nvSpPr>
        <p:spPr/>
        <p:txBody>
          <a:bodyPr/>
          <a:lstStyle/>
          <a:p>
            <a:fld id="{1E2FB795-8CD3-4813-9C65-0932CECE18E1}" type="slidenum">
              <a:rPr lang="en-GB" smtClean="0"/>
              <a:pPr/>
              <a:t>31</a:t>
            </a:fld>
            <a:endParaRPr lang="en-GB"/>
          </a:p>
        </p:txBody>
      </p:sp>
      <p:pic>
        <p:nvPicPr>
          <p:cNvPr id="5122"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360" y="34213"/>
            <a:ext cx="1068416" cy="946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696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7886700" cy="831626"/>
          </a:xfrm>
        </p:spPr>
        <p:txBody>
          <a:bodyPr>
            <a:normAutofit fontScale="90000"/>
          </a:bodyPr>
          <a:lstStyle/>
          <a:p>
            <a:pPr algn="ctr"/>
            <a:r>
              <a:rPr lang="cy-GB" sz="3600" b="1" dirty="0" smtClean="0"/>
              <a:t>Tasg 2– </a:t>
            </a:r>
            <a:r>
              <a:rPr lang="cy-GB" sz="3600" b="1" dirty="0"/>
              <a:t>Arsylwi mewn Ymarfer</a:t>
            </a:r>
            <a:br>
              <a:rPr lang="cy-GB" sz="3600" b="1" dirty="0"/>
            </a:br>
            <a:r>
              <a:rPr lang="cy-GB" sz="3600" dirty="0"/>
              <a:t/>
            </a:r>
            <a:br>
              <a:rPr lang="cy-GB" sz="3600" dirty="0"/>
            </a:br>
            <a:endParaRPr lang="cy-GB" sz="3600" b="1" dirty="0"/>
          </a:p>
        </p:txBody>
      </p:sp>
      <p:sp>
        <p:nvSpPr>
          <p:cNvPr id="3" name="Content Placeholder 2"/>
          <p:cNvSpPr>
            <a:spLocks noGrp="1"/>
          </p:cNvSpPr>
          <p:nvPr>
            <p:ph idx="1"/>
          </p:nvPr>
        </p:nvSpPr>
        <p:spPr>
          <a:xfrm>
            <a:off x="628650" y="980729"/>
            <a:ext cx="7886700" cy="4248472"/>
          </a:xfrm>
        </p:spPr>
        <p:txBody>
          <a:bodyPr>
            <a:normAutofit lnSpcReduction="10000"/>
          </a:bodyPr>
          <a:lstStyle/>
          <a:p>
            <a:pPr marL="0" indent="0">
              <a:buNone/>
            </a:pPr>
            <a:r>
              <a:rPr lang="cy-GB" sz="2400" dirty="0"/>
              <a:t>Dechreuwch gynllunio am yr arsylwad cyn gynted â phosib. Os cyfyd cyfle i wneud yr arsylwad, yna, peidiwch ag aros hyd gweithdy 3.</a:t>
            </a:r>
          </a:p>
          <a:p>
            <a:pPr marL="0" indent="0">
              <a:buNone/>
            </a:pPr>
            <a:r>
              <a:rPr lang="cy-GB" sz="2400" dirty="0"/>
              <a:t>Y prif bethau i’w hystyried yw:</a:t>
            </a:r>
          </a:p>
          <a:p>
            <a:r>
              <a:rPr lang="cy-GB" sz="2400" dirty="0"/>
              <a:t>Mae’n rhaid cael caniatâd gan yr unigolyn ymlaen llaw a dylai’r arsylwi bara am o leiaf 30 munud</a:t>
            </a:r>
          </a:p>
          <a:p>
            <a:r>
              <a:rPr lang="cy-GB" sz="2400" dirty="0"/>
              <a:t>Rhaid iddo fod yn waith cymdeithasol uniongyrchol </a:t>
            </a:r>
          </a:p>
          <a:p>
            <a:r>
              <a:rPr lang="cy-GB" sz="2400" dirty="0"/>
              <a:t>Mae’r pwyslais ar ddulliau cyfathrebu, sgiliau, gwerthoedd, ymarfer sy’n ddiwylliannol sensitif, anghenion ieithyddol ac ymarfer moesegol </a:t>
            </a:r>
          </a:p>
          <a:p>
            <a:r>
              <a:rPr lang="cy-GB" sz="2400" dirty="0"/>
              <a:t>Rhaid i’r arsylwr gasglu adborth gan yr unigolyn ar y diwedd, fe’ch anogir i lunio dull addas i wneud hynny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32</a:t>
            </a:fld>
            <a:endParaRPr lang="en-GB"/>
          </a:p>
        </p:txBody>
      </p:sp>
    </p:spTree>
    <p:extLst>
      <p:ext uri="{BB962C8B-B14F-4D97-AF65-F5344CB8AC3E}">
        <p14:creationId xmlns:p14="http://schemas.microsoft.com/office/powerpoint/2010/main" val="126871064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pPr algn="ctr"/>
            <a:r>
              <a:rPr lang="cy-GB" sz="3600" b="1" dirty="0"/>
              <a:t>Gofynion Gweithdy 2</a:t>
            </a:r>
          </a:p>
        </p:txBody>
      </p:sp>
      <p:sp>
        <p:nvSpPr>
          <p:cNvPr id="3" name="Content Placeholder 2"/>
          <p:cNvSpPr>
            <a:spLocks noGrp="1"/>
          </p:cNvSpPr>
          <p:nvPr>
            <p:ph idx="1"/>
          </p:nvPr>
        </p:nvSpPr>
        <p:spPr>
          <a:xfrm>
            <a:off x="467544" y="1124744"/>
            <a:ext cx="8229600" cy="4824536"/>
          </a:xfrm>
        </p:spPr>
        <p:txBody>
          <a:bodyPr>
            <a:normAutofit/>
          </a:bodyPr>
          <a:lstStyle/>
          <a:p>
            <a:r>
              <a:rPr lang="cy-GB" sz="2800" dirty="0"/>
              <a:t>Mewn trafodaeth gyda mentoriaid, cwblhewch ddrafft o Adran 2 y portffolio a dod ag ef i Weithdy 2</a:t>
            </a:r>
          </a:p>
          <a:p>
            <a:r>
              <a:rPr lang="cy-GB" sz="2800"/>
              <a:t>Ystyriwch </a:t>
            </a:r>
            <a:r>
              <a:rPr lang="cy-GB" sz="2800" dirty="0"/>
              <a:t>achos addas ar gyfer yr aseiniad diogelu i’w drafod yn y gweithdy nesaf (Gweler portffolio: Adran 4, tudalen 11 am fanylion) </a:t>
            </a:r>
          </a:p>
          <a:p>
            <a:r>
              <a:rPr lang="cy-GB" sz="2800" dirty="0"/>
              <a:t>Ewch draw i hwb Cyngor Gofal Cymru ac edrychwch ar Ddeddf GC a Llesiant (Cymru) 2014 mewn perthynas ag Asesu a Diogelu (Cod Ymarfer) </a:t>
            </a:r>
            <a:r>
              <a:rPr lang="cy-GB" sz="2800" dirty="0">
                <a:hlinkClick r:id="rId3"/>
              </a:rPr>
              <a:t>http://www.cgcymru.org.uk/y-ddeddf/?force=2</a:t>
            </a:r>
            <a:endParaRPr lang="cy-GB" sz="2800" dirty="0"/>
          </a:p>
          <a:p>
            <a:pPr marL="0" indent="0">
              <a:buNone/>
            </a:pPr>
            <a:endParaRPr lang="en-GB" sz="2800" dirty="0"/>
          </a:p>
          <a:p>
            <a:endParaRPr lang="en-GB" dirty="0"/>
          </a:p>
          <a:p>
            <a:endParaRPr lang="en-GB" dirty="0"/>
          </a:p>
          <a:p>
            <a:endParaRPr lang="en-GB" dirty="0"/>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33</a:t>
            </a:fld>
            <a:endParaRPr lang="en-GB" sz="2800" b="1" dirty="0">
              <a:solidFill>
                <a:schemeClr val="bg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3eea98ac-f451-44df-b5cb-3b1154eab1c5" ContentTypeId="0x01010027448A19590E40ABB966CC44EC05A41001"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Props1.xml><?xml version="1.0" encoding="utf-8"?>
<ds:datastoreItem xmlns:ds="http://schemas.openxmlformats.org/officeDocument/2006/customXml" ds:itemID="{243CEA04-B05D-4353-ACDF-6F20C090C9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6F0EAB-81D4-42BC-B299-EC152D5D032D}">
  <ds:schemaRefs>
    <ds:schemaRef ds:uri="Microsoft.SharePoint.Taxonomy.ContentTypeSync"/>
  </ds:schemaRefs>
</ds:datastoreItem>
</file>

<file path=customXml/itemProps3.xml><?xml version="1.0" encoding="utf-8"?>
<ds:datastoreItem xmlns:ds="http://schemas.openxmlformats.org/officeDocument/2006/customXml" ds:itemID="{2E139192-0873-4C04-BB46-659EE86FBAD5}">
  <ds:schemaRefs>
    <ds:schemaRef ds:uri="http://schemas.microsoft.com/sharepoint/v3/contenttype/forms"/>
  </ds:schemaRefs>
</ds:datastoreItem>
</file>

<file path=customXml/itemProps4.xml><?xml version="1.0" encoding="utf-8"?>
<ds:datastoreItem xmlns:ds="http://schemas.openxmlformats.org/officeDocument/2006/customXml" ds:itemID="{1F316BE1-0BC0-4CE8-8058-88765BAD832D}">
  <ds:schemaRefs>
    <ds:schemaRef ds:uri="http://schemas.microsoft.com/office/2006/documentManagement/types"/>
    <ds:schemaRef ds:uri="http://purl.org/dc/terms/"/>
    <ds:schemaRef ds:uri="http://purl.org/dc/dcmitype/"/>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d91f2355-c79c-4942-b1d4-b53202503f7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18251</TotalTime>
  <Words>4219</Words>
  <Application>Microsoft Office PowerPoint</Application>
  <PresentationFormat>Sioe Ar-sgrin (4:3)</PresentationFormat>
  <Paragraphs>311</Paragraphs>
  <Slides>33</Slides>
  <Notes>32</Notes>
  <HiddenSlides>0</HiddenSlides>
  <MMClips>0</MMClips>
  <ScaleCrop>false</ScaleCrop>
  <HeadingPairs>
    <vt:vector size="8" baseType="variant">
      <vt:variant>
        <vt:lpstr>Ffontiau a Ddefnyddiwyd</vt:lpstr>
      </vt:variant>
      <vt:variant>
        <vt:i4>6</vt:i4>
      </vt:variant>
      <vt:variant>
        <vt:lpstr>Thema</vt:lpstr>
      </vt:variant>
      <vt:variant>
        <vt:i4>1</vt:i4>
      </vt:variant>
      <vt:variant>
        <vt:lpstr>Gweinyddion OLE Planedig</vt:lpstr>
      </vt:variant>
      <vt:variant>
        <vt:i4>0</vt:i4>
      </vt:variant>
      <vt:variant>
        <vt:lpstr>Teitlau Sleidiau</vt:lpstr>
      </vt:variant>
      <vt:variant>
        <vt:i4>33</vt:i4>
      </vt:variant>
    </vt:vector>
  </HeadingPairs>
  <TitlesOfParts>
    <vt:vector size="40" baseType="lpstr">
      <vt:lpstr>Arial</vt:lpstr>
      <vt:lpstr>Calibri</vt:lpstr>
      <vt:lpstr>Calibri Light</vt:lpstr>
      <vt:lpstr>Euphemia</vt:lpstr>
      <vt:lpstr>Lucida Grande</vt:lpstr>
      <vt:lpstr>Wingdings</vt:lpstr>
      <vt:lpstr>Office Theme</vt:lpstr>
      <vt:lpstr> Porth Agored Tystysgrif i Raddedigion   Rhaglen Cadarnhau Gweithdy 1</vt:lpstr>
      <vt:lpstr>Disgwyliadau/Rheolau</vt:lpstr>
      <vt:lpstr>Fformat y Gweithdy </vt:lpstr>
      <vt:lpstr>Dal i fyny </vt:lpstr>
      <vt:lpstr>Gofynion Portffolio Gweler y llawlyfr am fwy o fanylion</vt:lpstr>
      <vt:lpstr>PAM FOD YMARFER ADFYFYRIOL MOR BWYSIG MEWN GWAITH CYMDEITHASOL?</vt:lpstr>
      <vt:lpstr> Mae ymarfer adfyfyriol yn bwysig mewn gwaith cymdeithasol gan ei fod yn:</vt:lpstr>
      <vt:lpstr>  Gweithwyr Cymdeithasol sy’n hedfan…..</vt:lpstr>
      <vt:lpstr>Adfyfyrio</vt:lpstr>
      <vt:lpstr>Deallusrwydd Emosiynol </vt:lpstr>
      <vt:lpstr>Datblygu’r Adfyfyrio</vt:lpstr>
      <vt:lpstr>Modelau Adfyfyrio </vt:lpstr>
      <vt:lpstr>Cyflwyniad PowerPoint</vt:lpstr>
      <vt:lpstr>Korthagen – Model y Nionyn</vt:lpstr>
      <vt:lpstr>Mae Kolb yn darparu model o ddysg oedolion arbrofol sy’n addasu’n rhwydd fel model adfyfyrio</vt:lpstr>
      <vt:lpstr>Cyflwyniad PowerPoint</vt:lpstr>
      <vt:lpstr>Chwilio am fodel sydd yn gweithio i chi?</vt:lpstr>
      <vt:lpstr>Agweddau Allweddol Ymarfer gan Adfyfyrio’n Feirniadol </vt:lpstr>
      <vt:lpstr>Nodweddion Ymarferwr Adfyfyriol (Brookfield 1998)</vt:lpstr>
      <vt:lpstr>Y Portffolio</vt:lpstr>
      <vt:lpstr>Tasg 1- Adolygiad Datblygiadol (rhan a)</vt:lpstr>
      <vt:lpstr>Canlyniadau Dysgu GCC</vt:lpstr>
      <vt:lpstr>Tasg 1 rhan a- Y cwestiwn</vt:lpstr>
      <vt:lpstr>Cychwyn ar y gwaith- Datblygiad Proffesiynol ers cymhwyso</vt:lpstr>
      <vt:lpstr>Lle hoffech ddatblygu ymhellach</vt:lpstr>
      <vt:lpstr>Awgrymiadau </vt:lpstr>
      <vt:lpstr>Lefelau o ysgrifennu adfyfyriol (Hatton a Smith 1995)</vt:lpstr>
      <vt:lpstr>Model DEAL o ysgrifennu’n adfyfyriol Ash a Clayton (2004) addaswyd gan Lay a McGuire (2010)</vt:lpstr>
      <vt:lpstr>Cwestiynau i’ch helpu wrth Adfyfyrio’n Feirniadol </vt:lpstr>
      <vt:lpstr>Geiriau ac ymadroddion  </vt:lpstr>
      <vt:lpstr>Awgrymiadau</vt:lpstr>
      <vt:lpstr>Tasg 2– Arsylwi mewn Ymarfer  </vt:lpstr>
      <vt:lpstr>Gofynion Gweithdy 2</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pmcreary</dc:creator>
  <cp:lastModifiedBy>Williams Awen (OEDOLION)</cp:lastModifiedBy>
  <cp:revision>331</cp:revision>
  <cp:lastPrinted>2016-11-16T14:16:29Z</cp:lastPrinted>
  <dcterms:created xsi:type="dcterms:W3CDTF">2014-10-22T12:11:45Z</dcterms:created>
  <dcterms:modified xsi:type="dcterms:W3CDTF">2020-05-19T10:52:53Z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0x01010027448A19590E40ABB966CC44EC05A4100100DDBEE0595C65424693521F46C90C6E88</vt:lpwstr>
  </property>
  <property fmtid="{D5CDD505-2E9C-101B-9397-08002B2CF9AE}" pid="3" name="TaxKeyword">
    <vt:lpwstr/>
  </property>
  <property fmtid="{D5CDD505-2E9C-101B-9397-08002B2CF9AE}" pid="4" name="_cx_SecurityMarkings">
    <vt:lpwstr>1;#Official|cc759f6a-42a8-4716-9405-b226874081d1</vt:lpwstr>
  </property>
  <property fmtid="{D5CDD505-2E9C-101B-9397-08002B2CF9AE}" pid="5" name="OriginatingFunction">
    <vt:lpwstr/>
  </property>
  <property fmtid="{D5CDD505-2E9C-101B-9397-08002B2CF9AE}" pid="6" name="Classification">
    <vt:lpwstr/>
  </property>
  <property fmtid="{D5CDD505-2E9C-101B-9397-08002B2CF9AE}" pid="7" name="TitusGUID">
    <vt:lpwstr>0bb6320b-26fb-4258-a5b1-5d21e23d372a</vt:lpwstr>
  </property>
</Properties>
</file>