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1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3" r:id="rId3"/>
    <p:sldId id="264" r:id="rId4"/>
    <p:sldId id="262" r:id="rId5"/>
    <p:sldId id="259" r:id="rId6"/>
    <p:sldId id="260" r:id="rId7"/>
    <p:sldId id="265" r:id="rId8"/>
    <p:sldId id="266" r:id="rId9"/>
    <p:sldId id="261" r:id="rId1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94660"/>
  </p:normalViewPr>
  <p:slideViewPr>
    <p:cSldViewPr snapToGrid="0">
      <p:cViewPr>
        <p:scale>
          <a:sx n="100" d="100"/>
          <a:sy n="100" d="100"/>
        </p:scale>
        <p:origin x="702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2CEF9E-792C-4C15-93DE-92EE6B1E03E6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190205-7764-4721-89C5-ABB0B97DC5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5780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C71FF-4B89-4A4C-98E1-07B6B13F36D1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930C22-885C-4EBD-A9AD-374CAE9B2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180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30C22-885C-4EBD-A9AD-374CAE9B23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72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30C22-885C-4EBD-A9AD-374CAE9B23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845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30C22-885C-4EBD-A9AD-374CAE9B23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604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30C22-885C-4EBD-A9AD-374CAE9B23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58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930C22-885C-4EBD-A9AD-374CAE9B23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2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A0E88-CA61-4763-AA7D-834156710031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091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D9F22-3CE0-48CA-8CAD-2BA3D9E64181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76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DCFE7-932A-43D5-9948-BCC67C4085AF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364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707C8-8982-407F-8F07-C2020B58AD5C}" type="datetime1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4478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E55A-AD26-4C47-B1A0-AD562D097C58}" type="datetime1">
              <a:rPr lang="en-GB" smtClean="0"/>
              <a:t>29/03/2017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6186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A31F4-4154-4ACD-AE15-9F278EAC69B1}" type="datetime1">
              <a:rPr lang="en-GB" smtClean="0"/>
              <a:t>29/03/2017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59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DF5D-032D-416F-81F8-477D4D1208AD}" type="datetime1">
              <a:rPr lang="en-GB" smtClean="0"/>
              <a:t>29/03/2017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771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ECE04-7333-4FB2-A357-0CB6ECD36B69}" type="datetime1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848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518-D235-41B4-8D79-02ACBF8ACEF6}" type="datetime1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047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2D21-958D-4F00-A0AE-527153697F65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92910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2D21-958D-4F00-A0AE-527153697F65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6785114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2D21-958D-4F00-A0AE-527153697F65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631770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2D21-958D-4F00-A0AE-527153697F65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1154974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2D21-958D-4F00-A0AE-527153697F65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696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94A99-6D77-4998-AC5F-9761071B04EC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596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DE36B-AA01-499A-BF06-ED0DA1F93F04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580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A2D21-958D-4F00-A0AE-527153697F65}" type="datetime1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7B8331A-175B-437F-9D4B-E5506522E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144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200" dirty="0" smtClean="0"/>
              <a:t>Summary of </a:t>
            </a:r>
            <a:r>
              <a:rPr lang="en-GB" sz="4200" i="1" dirty="0" smtClean="0"/>
              <a:t>The Lexical Approach</a:t>
            </a:r>
            <a:r>
              <a:rPr lang="en-GB" sz="5000" dirty="0" smtClean="0"/>
              <a:t/>
            </a:r>
            <a:br>
              <a:rPr lang="en-GB" sz="5000" dirty="0" smtClean="0"/>
            </a:br>
            <a:r>
              <a:rPr lang="en-GB" sz="5500" dirty="0" smtClean="0"/>
              <a:t> </a:t>
            </a:r>
            <a:endParaRPr lang="en-GB" sz="5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 smtClean="0"/>
              <a:t>	A </a:t>
            </a:r>
            <a:r>
              <a:rPr lang="en-GB" altLang="en-US" dirty="0"/>
              <a:t>presentation by David C. Williams </a:t>
            </a:r>
          </a:p>
          <a:p>
            <a:r>
              <a:rPr lang="en-GB" altLang="en-US" dirty="0" smtClean="0"/>
              <a:t>                   Session </a:t>
            </a:r>
            <a:r>
              <a:rPr lang="en-GB" altLang="en-US" dirty="0"/>
              <a:t>(8): Pre-Easter revision </a:t>
            </a:r>
          </a:p>
          <a:p>
            <a:r>
              <a:rPr lang="en-GB" altLang="en-US" dirty="0" smtClean="0"/>
              <a:t>                  Friday </a:t>
            </a:r>
            <a:r>
              <a:rPr lang="en-GB" altLang="en-US" dirty="0"/>
              <a:t>31/03/2017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89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Lexical Approach?</a:t>
            </a:r>
          </a:p>
          <a:p>
            <a:r>
              <a:rPr lang="en-GB" dirty="0" smtClean="0"/>
              <a:t>Direct results of the Lexical Approach</a:t>
            </a:r>
          </a:p>
          <a:p>
            <a:r>
              <a:rPr lang="en-GB" dirty="0" smtClean="0"/>
              <a:t>Criticism of the Lexical Approach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9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Lexical Approach?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754659"/>
            <a:ext cx="9872871" cy="4341341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According to Sullivan, L. (2016) the main features of the LA are:</a:t>
            </a:r>
          </a:p>
          <a:p>
            <a:pPr lvl="1"/>
            <a:r>
              <a:rPr lang="en-GB" dirty="0" smtClean="0"/>
              <a:t>Ban single words</a:t>
            </a:r>
          </a:p>
          <a:p>
            <a:pPr lvl="2"/>
            <a:r>
              <a:rPr lang="en-GB" dirty="0" smtClean="0"/>
              <a:t>Words are rarely used on their own</a:t>
            </a:r>
          </a:p>
          <a:p>
            <a:pPr lvl="2"/>
            <a:r>
              <a:rPr lang="en-GB" i="1" dirty="0" smtClean="0"/>
              <a:t>You shall know a word by the company it keeps </a:t>
            </a:r>
            <a:r>
              <a:rPr lang="en-GB" dirty="0" smtClean="0">
                <a:solidFill>
                  <a:schemeClr val="tx1"/>
                </a:solidFill>
              </a:rPr>
              <a:t>(Frith, J.R. 1957)  </a:t>
            </a:r>
          </a:p>
          <a:p>
            <a:pPr lvl="2"/>
            <a:r>
              <a:rPr lang="en-GB" dirty="0" smtClean="0"/>
              <a:t>T’s should write words only in their collocated forms on the WB </a:t>
            </a:r>
          </a:p>
          <a:p>
            <a:pPr lvl="1"/>
            <a:r>
              <a:rPr lang="en-GB" dirty="0" smtClean="0"/>
              <a:t>English words are not equivalent to L1 words</a:t>
            </a:r>
          </a:p>
          <a:p>
            <a:pPr lvl="2"/>
            <a:r>
              <a:rPr lang="en-GB" dirty="0" smtClean="0"/>
              <a:t>Get students to translate whole collocations rather than individual words</a:t>
            </a:r>
          </a:p>
          <a:p>
            <a:pPr lvl="2"/>
            <a:r>
              <a:rPr lang="en-GB" dirty="0" smtClean="0"/>
              <a:t>Contrastive analysis </a:t>
            </a:r>
            <a:r>
              <a:rPr lang="en-GB" dirty="0" smtClean="0"/>
              <a:t>claimed all L2 errors associated with L1 interference</a:t>
            </a:r>
            <a:endParaRPr lang="en-GB" dirty="0" smtClean="0"/>
          </a:p>
          <a:p>
            <a:pPr lvl="1"/>
            <a:r>
              <a:rPr lang="en-GB" dirty="0" smtClean="0"/>
              <a:t>Explain less, explore more</a:t>
            </a:r>
          </a:p>
          <a:p>
            <a:pPr lvl="2"/>
            <a:r>
              <a:rPr lang="en-GB" dirty="0" smtClean="0"/>
              <a:t>Language is an organism not a mechanism (adapted from quote by Richard Weaver 1958)</a:t>
            </a:r>
            <a:endParaRPr lang="en-GB" b="1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Corpus linguistics provides real word English language data</a:t>
            </a:r>
          </a:p>
          <a:p>
            <a:pPr lvl="1"/>
            <a:r>
              <a:rPr lang="en-GB" dirty="0" smtClean="0"/>
              <a:t>Pay attention to what students (think they) know </a:t>
            </a:r>
          </a:p>
          <a:p>
            <a:pPr lvl="2"/>
            <a:r>
              <a:rPr lang="en-GB" dirty="0" smtClean="0"/>
              <a:t>An idiom is not the sum of its parts</a:t>
            </a:r>
          </a:p>
          <a:p>
            <a:pPr lvl="2"/>
            <a:r>
              <a:rPr lang="en-GB" dirty="0" smtClean="0"/>
              <a:t>Lexical priming – we become primed to replicating word patterns that we encounter </a:t>
            </a:r>
          </a:p>
          <a:p>
            <a:pPr lvl="2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6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results of the Lexical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Collocation has come to the forefront of language learning</a:t>
            </a:r>
          </a:p>
          <a:p>
            <a:r>
              <a:rPr lang="en-GB" dirty="0" smtClean="0"/>
              <a:t>Corpus linguistics has become a highly valued </a:t>
            </a:r>
            <a:r>
              <a:rPr lang="en-GB" dirty="0" smtClean="0"/>
              <a:t>area</a:t>
            </a:r>
          </a:p>
          <a:p>
            <a:r>
              <a:rPr lang="en-GB" dirty="0" smtClean="0"/>
              <a:t>Lexis (Vocabulary) has taken centre stage away from Grammar</a:t>
            </a:r>
            <a:endParaRPr lang="en-GB" dirty="0" smtClean="0"/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48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Collocation </a:t>
            </a:r>
            <a:r>
              <a:rPr lang="en-GB" dirty="0"/>
              <a:t>has come to the forefront of language learning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Prefabricated </a:t>
            </a:r>
            <a:r>
              <a:rPr lang="en-GB" dirty="0"/>
              <a:t>chunks of language </a:t>
            </a:r>
            <a:endParaRPr lang="en-GB" dirty="0" smtClean="0"/>
          </a:p>
          <a:p>
            <a:pPr lvl="2"/>
            <a:r>
              <a:rPr lang="en-GB" dirty="0" smtClean="0"/>
              <a:t>e.g. train station/police station/railway station (variable)</a:t>
            </a:r>
          </a:p>
          <a:p>
            <a:pPr lvl="2"/>
            <a:r>
              <a:rPr lang="en-GB" dirty="0" smtClean="0"/>
              <a:t>e.g. vitally important (semi-fixed) – see slide (8) on Concordance</a:t>
            </a:r>
          </a:p>
          <a:p>
            <a:pPr lvl="2"/>
            <a:r>
              <a:rPr lang="en-GB" dirty="0" smtClean="0"/>
              <a:t>e.g. due to the fact that  (fixed)</a:t>
            </a:r>
            <a:endParaRPr lang="en-GB" dirty="0"/>
          </a:p>
          <a:p>
            <a:pPr lvl="1"/>
            <a:r>
              <a:rPr lang="en-GB" dirty="0" smtClean="0"/>
              <a:t>Now </a:t>
            </a:r>
            <a:r>
              <a:rPr lang="en-GB" dirty="0"/>
              <a:t>included in band descriptors for IELTS testing for productive </a:t>
            </a:r>
            <a:r>
              <a:rPr lang="en-GB" dirty="0" smtClean="0"/>
              <a:t>skills</a:t>
            </a:r>
          </a:p>
          <a:p>
            <a:pPr lvl="2"/>
            <a:r>
              <a:rPr lang="en-GB" dirty="0" smtClean="0"/>
              <a:t>Mentioned at band 7 for Lexical resource component of Speaking test</a:t>
            </a:r>
          </a:p>
          <a:p>
            <a:pPr lvl="2"/>
            <a:r>
              <a:rPr lang="en-GB" dirty="0"/>
              <a:t>Mentioned at </a:t>
            </a:r>
            <a:r>
              <a:rPr lang="en-GB" dirty="0" smtClean="0"/>
              <a:t>bands </a:t>
            </a:r>
            <a:r>
              <a:rPr lang="en-GB" dirty="0"/>
              <a:t>7 </a:t>
            </a:r>
            <a:r>
              <a:rPr lang="en-GB" dirty="0" smtClean="0"/>
              <a:t>and 8 for </a:t>
            </a:r>
            <a:r>
              <a:rPr lang="en-GB" dirty="0"/>
              <a:t>Lexical resource component of </a:t>
            </a:r>
            <a:r>
              <a:rPr lang="en-GB" dirty="0" smtClean="0"/>
              <a:t>Writing test</a:t>
            </a:r>
            <a:endParaRPr lang="en-GB" dirty="0"/>
          </a:p>
          <a:p>
            <a:pPr lvl="1"/>
            <a:r>
              <a:rPr lang="en-GB" dirty="0" smtClean="0"/>
              <a:t>More </a:t>
            </a:r>
            <a:r>
              <a:rPr lang="en-GB" dirty="0"/>
              <a:t>publications focused on this area</a:t>
            </a:r>
          </a:p>
          <a:p>
            <a:pPr lvl="2"/>
            <a:r>
              <a:rPr lang="en-GB" dirty="0"/>
              <a:t>e.g. Oxford Collocations dictionary – (2009)</a:t>
            </a:r>
          </a:p>
          <a:p>
            <a:pPr lvl="2"/>
            <a:r>
              <a:rPr lang="en-GB" dirty="0"/>
              <a:t>e.g. English collocations in use – McCarthy, M. &amp; O’Dell, F.  (2007)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41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Corpus </a:t>
            </a:r>
            <a:r>
              <a:rPr lang="en-GB" dirty="0"/>
              <a:t>linguistics has become </a:t>
            </a:r>
            <a:r>
              <a:rPr lang="en-GB" dirty="0" smtClean="0"/>
              <a:t>highly valued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Language Corpuses help with research. Here are some examples: </a:t>
            </a:r>
          </a:p>
          <a:p>
            <a:pPr lvl="2"/>
            <a:r>
              <a:rPr lang="en-GB" dirty="0" smtClean="0"/>
              <a:t>Oxford </a:t>
            </a:r>
            <a:r>
              <a:rPr lang="en-GB" dirty="0"/>
              <a:t>English Corpus (</a:t>
            </a:r>
            <a:r>
              <a:rPr lang="en-GB" dirty="0" smtClean="0"/>
              <a:t>2.5 </a:t>
            </a:r>
            <a:r>
              <a:rPr lang="en-GB" dirty="0"/>
              <a:t>billion words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Bank of English - 300 million words (subset of 4.5 billion word  COBUILD corpus) </a:t>
            </a:r>
            <a:endParaRPr lang="en-GB" dirty="0" smtClean="0"/>
          </a:p>
          <a:p>
            <a:pPr lvl="2"/>
            <a:r>
              <a:rPr lang="en-GB" dirty="0" smtClean="0"/>
              <a:t>British </a:t>
            </a:r>
            <a:r>
              <a:rPr lang="en-GB" dirty="0"/>
              <a:t>National Corpus </a:t>
            </a:r>
            <a:r>
              <a:rPr lang="en-GB" dirty="0" smtClean="0"/>
              <a:t>(100 million words) </a:t>
            </a:r>
            <a:endParaRPr lang="en-GB" dirty="0" smtClean="0"/>
          </a:p>
          <a:p>
            <a:pPr lvl="1"/>
            <a:r>
              <a:rPr lang="en-GB" dirty="0" smtClean="0"/>
              <a:t>Can provide input to the creation of authentic grammar exercises</a:t>
            </a:r>
          </a:p>
          <a:p>
            <a:pPr lvl="1"/>
            <a:r>
              <a:rPr lang="en-GB" dirty="0"/>
              <a:t>Can provide input to </a:t>
            </a:r>
            <a:r>
              <a:rPr lang="en-GB" dirty="0" smtClean="0"/>
              <a:t>….better dictionaries (via more accurate examples)</a:t>
            </a:r>
          </a:p>
          <a:p>
            <a:pPr lvl="2"/>
            <a:r>
              <a:rPr lang="en-GB" dirty="0" smtClean="0"/>
              <a:t>Collins COBUILD dictionary is based on the 300 million word Bank of English corpus</a:t>
            </a:r>
          </a:p>
          <a:p>
            <a:pPr lvl="2"/>
            <a:r>
              <a:rPr lang="en-GB" dirty="0" smtClean="0"/>
              <a:t>Longman Exams Dictionary is based on the British National Corpus </a:t>
            </a:r>
          </a:p>
          <a:p>
            <a:pPr lvl="1"/>
            <a:r>
              <a:rPr lang="en-GB" dirty="0" smtClean="0"/>
              <a:t>Grammar and Lexis no longer treated as separate entities</a:t>
            </a:r>
          </a:p>
          <a:p>
            <a:pPr lvl="2"/>
            <a:r>
              <a:rPr lang="en-GB" dirty="0" smtClean="0"/>
              <a:t>replaced by syntax (sentence grammar) and morphology  (word-formation grammar)</a:t>
            </a:r>
          </a:p>
          <a:p>
            <a:pPr lvl="2"/>
            <a:r>
              <a:rPr lang="en-GB" dirty="0" smtClean="0"/>
              <a:t>David </a:t>
            </a:r>
            <a:r>
              <a:rPr lang="en-GB" dirty="0" smtClean="0"/>
              <a:t>Crystal’s book </a:t>
            </a:r>
            <a:r>
              <a:rPr lang="en-GB" i="1" dirty="0" smtClean="0"/>
              <a:t>Rediscover Grammar </a:t>
            </a:r>
            <a:r>
              <a:rPr lang="en-GB" dirty="0" smtClean="0"/>
              <a:t>(1996) is excellent here   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12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Computer Linguistics (concordancers)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What is a concordancer?</a:t>
            </a:r>
            <a:endParaRPr lang="en-GB" dirty="0"/>
          </a:p>
          <a:p>
            <a:pPr lvl="1"/>
            <a:r>
              <a:rPr lang="en-GB" dirty="0"/>
              <a:t>A concordancer is a piece of software, either installed on a computer or accessed through a website, which can be used to search, access and analyse language from a corpus. They can be particularly useful in exploring the relationships between words and can give us very accurate information about the way language is authentically used.</a:t>
            </a:r>
          </a:p>
          <a:p>
            <a:r>
              <a:rPr lang="en-GB" b="1" dirty="0"/>
              <a:t>Ideas for using concordancers with students.</a:t>
            </a:r>
            <a:endParaRPr lang="en-GB" dirty="0"/>
          </a:p>
          <a:p>
            <a:pPr lvl="1"/>
            <a:r>
              <a:rPr lang="en-GB" dirty="0" smtClean="0"/>
              <a:t>Exploring collocations</a:t>
            </a:r>
          </a:p>
          <a:p>
            <a:pPr lvl="1"/>
            <a:r>
              <a:rPr lang="en-GB" dirty="0"/>
              <a:t>Looking at their own </a:t>
            </a:r>
            <a:r>
              <a:rPr lang="en-GB" dirty="0" smtClean="0"/>
              <a:t>errors</a:t>
            </a:r>
          </a:p>
          <a:p>
            <a:pPr lvl="1"/>
            <a:r>
              <a:rPr lang="en-GB" dirty="0"/>
              <a:t>Understanding different uses / </a:t>
            </a:r>
            <a:r>
              <a:rPr lang="en-GB" dirty="0" smtClean="0"/>
              <a:t>meanings</a:t>
            </a:r>
          </a:p>
          <a:p>
            <a:pPr lvl="1"/>
            <a:r>
              <a:rPr lang="en-GB" dirty="0"/>
              <a:t>Finding genuine examples. </a:t>
            </a:r>
            <a:endParaRPr lang="en-GB" dirty="0" smtClean="0"/>
          </a:p>
          <a:p>
            <a:pPr lvl="1"/>
            <a:r>
              <a:rPr lang="en-GB" dirty="0"/>
              <a:t>Materials creation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05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7250"/>
          </a:xfrm>
        </p:spPr>
        <p:txBody>
          <a:bodyPr/>
          <a:lstStyle/>
          <a:p>
            <a:r>
              <a:rPr lang="en-GB" dirty="0"/>
              <a:t>Computer Linguistics </a:t>
            </a:r>
            <a:r>
              <a:rPr lang="en-GB" dirty="0" smtClean="0"/>
              <a:t>(A concordance)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655764"/>
            <a:ext cx="8596668" cy="3880773"/>
          </a:xfrm>
        </p:spPr>
        <p:txBody>
          <a:bodyPr/>
          <a:lstStyle/>
          <a:p>
            <a:r>
              <a:rPr lang="en-GB" dirty="0" smtClean="0"/>
              <a:t>Extract from BNC when searching for collocations of the adverb </a:t>
            </a:r>
            <a:r>
              <a:rPr lang="en-GB" i="1" dirty="0" smtClean="0"/>
              <a:t>vitally</a:t>
            </a:r>
            <a:endParaRPr lang="en-GB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5003936"/>
              </p:ext>
            </p:extLst>
          </p:nvPr>
        </p:nvGraphicFramePr>
        <p:xfrm>
          <a:off x="514350" y="2228851"/>
          <a:ext cx="8877299" cy="3812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0" name="Document" r:id="rId3" imgW="8877336" imgH="3435478" progId="Word.Document.12">
                  <p:embed/>
                </p:oleObj>
              </mc:Choice>
              <mc:Fallback>
                <p:oleObj name="Document" r:id="rId3" imgW="8877336" imgH="343547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14350" y="2228851"/>
                        <a:ext cx="8877299" cy="3812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733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of the Lexical </a:t>
            </a:r>
            <a:r>
              <a:rPr lang="en-GB" dirty="0" smtClean="0"/>
              <a:t>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his book,  </a:t>
            </a:r>
            <a:r>
              <a:rPr lang="en-GB" i="1" dirty="0" smtClean="0"/>
              <a:t>The </a:t>
            </a:r>
            <a:r>
              <a:rPr lang="en-GB" i="1" dirty="0" smtClean="0"/>
              <a:t>Lexical </a:t>
            </a:r>
            <a:r>
              <a:rPr lang="en-GB" i="1" dirty="0" smtClean="0"/>
              <a:t>Approach </a:t>
            </a:r>
            <a:r>
              <a:rPr lang="en-GB" dirty="0" smtClean="0"/>
              <a:t>(1993), </a:t>
            </a:r>
            <a:r>
              <a:rPr lang="en-GB" dirty="0" smtClean="0"/>
              <a:t>Michael Lewis </a:t>
            </a:r>
            <a:r>
              <a:rPr lang="en-GB" dirty="0" smtClean="0"/>
              <a:t>explains </a:t>
            </a:r>
            <a:r>
              <a:rPr lang="en-GB" dirty="0" smtClean="0"/>
              <a:t>that to follow his theory, less attention should be paid to, amongst other things, sentence </a:t>
            </a:r>
            <a:r>
              <a:rPr lang="en-GB" dirty="0" smtClean="0"/>
              <a:t>grammar:-</a:t>
            </a:r>
          </a:p>
          <a:p>
            <a:pPr lvl="1"/>
            <a:r>
              <a:rPr lang="en-GB" dirty="0" smtClean="0"/>
              <a:t>EFL </a:t>
            </a:r>
            <a:r>
              <a:rPr lang="en-GB" dirty="0" smtClean="0"/>
              <a:t>Practitioners unhappy about this as they had historically taught grammar</a:t>
            </a:r>
          </a:p>
          <a:p>
            <a:pPr lvl="1"/>
            <a:r>
              <a:rPr lang="en-GB" dirty="0" smtClean="0"/>
              <a:t>Students unhappy about this as they expect grammatical explanations</a:t>
            </a:r>
          </a:p>
          <a:p>
            <a:pPr lvl="1"/>
            <a:r>
              <a:rPr lang="en-GB" dirty="0" smtClean="0"/>
              <a:t>School directors not keen to change </a:t>
            </a:r>
            <a:r>
              <a:rPr lang="en-GB" dirty="0" err="1" smtClean="0"/>
              <a:t>coursebooks</a:t>
            </a:r>
            <a:r>
              <a:rPr lang="en-GB" dirty="0" smtClean="0"/>
              <a:t> overnight</a:t>
            </a:r>
          </a:p>
          <a:p>
            <a:pPr lvl="1"/>
            <a:r>
              <a:rPr lang="en-GB" dirty="0" smtClean="0"/>
              <a:t>EFL publishers did not wish to lose revenue from non-LA- oriented books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331A-175B-437F-9D4B-E5506522E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174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637</Words>
  <Application>Microsoft Office PowerPoint</Application>
  <PresentationFormat>Widescreen</PresentationFormat>
  <Paragraphs>84</Paragraphs>
  <Slides>9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Microsoft Word Document</vt:lpstr>
      <vt:lpstr>    Summary of The Lexical Approach  </vt:lpstr>
      <vt:lpstr>Contents of presentation</vt:lpstr>
      <vt:lpstr>What is the Lexical Approach? </vt:lpstr>
      <vt:lpstr>Direct results of the Lexical Approach</vt:lpstr>
      <vt:lpstr> Collocation has come to the forefront of language learning </vt:lpstr>
      <vt:lpstr> Corpus linguistics has become highly valued </vt:lpstr>
      <vt:lpstr>Computer Linguistics (concordancers)</vt:lpstr>
      <vt:lpstr>Computer Linguistics (A concordance)</vt:lpstr>
      <vt:lpstr>Criticism of the Lexical Approach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Summary of Lexical Approach</dc:title>
  <dc:creator>David Charles Williams (International Centre)</dc:creator>
  <cp:lastModifiedBy>David Charles Williams (International Centre)</cp:lastModifiedBy>
  <cp:revision>66</cp:revision>
  <cp:lastPrinted>2017-03-29T10:15:54Z</cp:lastPrinted>
  <dcterms:created xsi:type="dcterms:W3CDTF">2017-03-29T08:33:32Z</dcterms:created>
  <dcterms:modified xsi:type="dcterms:W3CDTF">2017-03-29T11:17:57Z</dcterms:modified>
</cp:coreProperties>
</file>