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8"/>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183883-4B37-765F-56F4-50676D632C2E}" v="121" dt="2026-06-13T19:44:11.7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arbara Singh (2507806)" userId="S::2507806@student.uwtsd.ac.uk::ceed9484-344c-4132-ae04-6dc0b55ef19c" providerId="AD" clId="Web-{13183883-4B37-765F-56F4-50676D632C2E}"/>
    <pc:docChg chg="modSld">
      <pc:chgData name="Barbara Singh (2507806)" userId="S::2507806@student.uwtsd.ac.uk::ceed9484-344c-4132-ae04-6dc0b55ef19c" providerId="AD" clId="Web-{13183883-4B37-765F-56F4-50676D632C2E}" dt="2026-06-13T19:44:11.714" v="126" actId="20577"/>
      <pc:docMkLst>
        <pc:docMk/>
      </pc:docMkLst>
      <pc:sldChg chg="modSp">
        <pc:chgData name="Barbara Singh (2507806)" userId="S::2507806@student.uwtsd.ac.uk::ceed9484-344c-4132-ae04-6dc0b55ef19c" providerId="AD" clId="Web-{13183883-4B37-765F-56F4-50676D632C2E}" dt="2026-06-13T19:44:11.714" v="126" actId="20577"/>
        <pc:sldMkLst>
          <pc:docMk/>
          <pc:sldMk cId="3374932825" sldId="256"/>
        </pc:sldMkLst>
        <pc:spChg chg="mod">
          <ac:chgData name="Barbara Singh (2507806)" userId="S::2507806@student.uwtsd.ac.uk::ceed9484-344c-4132-ae04-6dc0b55ef19c" providerId="AD" clId="Web-{13183883-4B37-765F-56F4-50676D632C2E}" dt="2026-06-13T19:44:11.714" v="126" actId="20577"/>
          <ac:spMkLst>
            <pc:docMk/>
            <pc:sldMk cId="3374932825" sldId="256"/>
            <ac:spMk id="3" creationId="{F4D233F3-DD5E-FFC7-BB16-DE12D640006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8DD0ED-8AC9-4E9D-96BD-727315DBF7BA}" type="datetimeFigureOut">
              <a:rPr lang="en-GB" smtClean="0"/>
              <a:t>13/06/2026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3D93DE-A839-477A-849B-4322B85E978B}" type="slidenum">
              <a:rPr lang="en-GB" smtClean="0"/>
              <a:t>‹#›</a:t>
            </a:fld>
            <a:endParaRPr lang="en-GB"/>
          </a:p>
        </p:txBody>
      </p:sp>
    </p:spTree>
    <p:extLst>
      <p:ext uri="{BB962C8B-B14F-4D97-AF65-F5344CB8AC3E}">
        <p14:creationId xmlns:p14="http://schemas.microsoft.com/office/powerpoint/2010/main" val="10470554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presentation seeks to go over the development of early years of Isaac within the framework of Bowlby's Attachment Theory. It </a:t>
            </a:r>
            <a:r>
              <a:rPr lang="en-US" err="1"/>
              <a:t>emphasises</a:t>
            </a:r>
            <a:r>
              <a:rPr lang="en-US"/>
              <a:t> the importance of good relationships and the role of the environment and caring experiences in emotional, social and language development. The conversation focuses on the struggles and difficulties Isaac experiences, explores nature and nurture, and recommends some attachment practices that can help ensure Isaac's wellbeing and development in an early years setting.</a:t>
            </a:r>
            <a:endParaRPr lang="en-GB"/>
          </a:p>
        </p:txBody>
      </p:sp>
      <p:sp>
        <p:nvSpPr>
          <p:cNvPr id="4" name="Slide Number Placeholder 3"/>
          <p:cNvSpPr>
            <a:spLocks noGrp="1"/>
          </p:cNvSpPr>
          <p:nvPr>
            <p:ph type="sldNum" sz="quarter" idx="5"/>
          </p:nvPr>
        </p:nvSpPr>
        <p:spPr/>
        <p:txBody>
          <a:bodyPr/>
          <a:lstStyle/>
          <a:p>
            <a:fld id="{C53D93DE-A839-477A-849B-4322B85E978B}" type="slidenum">
              <a:rPr lang="en-GB" smtClean="0"/>
              <a:t>1</a:t>
            </a:fld>
            <a:endParaRPr lang="en-GB"/>
          </a:p>
        </p:txBody>
      </p:sp>
    </p:spTree>
    <p:extLst>
      <p:ext uri="{BB962C8B-B14F-4D97-AF65-F5344CB8AC3E}">
        <p14:creationId xmlns:p14="http://schemas.microsoft.com/office/powerpoint/2010/main" val="4265749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This presentation concentrates on discussing the case of Isaac, a 4-year-old child attending a Children's Centre in London. Isaac is facing a number of developmental difficulties, such as being withdrawn from others, having communication difficulties, and suffering from separation anxiety. Early childhood is a critical period when children experience emotional, social and cognitive development that is influenced by their experience and relationships. An understanding will be gained of how Isaac's early experiences may have shaped his behaviours through Bowlby's Attachment Theory. It will also explore factors related to nature and to nurture as well as suitable support strategies.</a:t>
            </a:r>
          </a:p>
          <a:p>
            <a:br>
              <a:rPr lang="en-GB" sz="1200" kern="1200">
                <a:solidFill>
                  <a:schemeClr val="tx1"/>
                </a:solidFill>
                <a:effectLst/>
                <a:latin typeface="+mn-lt"/>
                <a:ea typeface="+mn-ea"/>
                <a:cs typeface="+mn-cs"/>
              </a:rPr>
            </a:br>
            <a:endParaRPr lang="en-GB"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C53D93DE-A839-477A-849B-4322B85E978B}" type="slidenum">
              <a:rPr lang="en-GB" smtClean="0"/>
              <a:t>2</a:t>
            </a:fld>
            <a:endParaRPr lang="en-GB"/>
          </a:p>
        </p:txBody>
      </p:sp>
    </p:spTree>
    <p:extLst>
      <p:ext uri="{BB962C8B-B14F-4D97-AF65-F5344CB8AC3E}">
        <p14:creationId xmlns:p14="http://schemas.microsoft.com/office/powerpoint/2010/main" val="15226193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Bowlby's Attachment Theory is the theory behind the significance of emotional bonds between children and their primary caregivers. According to Bowlby, for children to form secure attachments to others, they require consistent, sensitive, and responsive care. Early relationships affect children's confidence, emotional health and wellbeing and future relationships. The internal working model is a crucial component of the theory as the children learn expectations of themselves and others from early caregiving experiences. This theory is applicable to the understanding of the developmental needs of Isaac.</a:t>
            </a:r>
          </a:p>
          <a:p>
            <a:endParaRPr lang="en-GB"/>
          </a:p>
        </p:txBody>
      </p:sp>
      <p:sp>
        <p:nvSpPr>
          <p:cNvPr id="4" name="Slide Number Placeholder 3"/>
          <p:cNvSpPr>
            <a:spLocks noGrp="1"/>
          </p:cNvSpPr>
          <p:nvPr>
            <p:ph type="sldNum" sz="quarter" idx="5"/>
          </p:nvPr>
        </p:nvSpPr>
        <p:spPr/>
        <p:txBody>
          <a:bodyPr/>
          <a:lstStyle/>
          <a:p>
            <a:fld id="{C53D93DE-A839-477A-849B-4322B85E978B}" type="slidenum">
              <a:rPr lang="en-GB" smtClean="0"/>
              <a:t>3</a:t>
            </a:fld>
            <a:endParaRPr lang="en-GB"/>
          </a:p>
        </p:txBody>
      </p:sp>
    </p:spTree>
    <p:extLst>
      <p:ext uri="{BB962C8B-B14F-4D97-AF65-F5344CB8AC3E}">
        <p14:creationId xmlns:p14="http://schemas.microsoft.com/office/powerpoint/2010/main" val="31088762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Attachment Theory emphasises that children form their emotional relationships through repeated experiences with their caregivers. Secure attachment allows children to be confident and explore, learn and act independently while having a safe base. Relationships that are inconsistent or are disturbed, however, could raise the chance of emotional and behaviour issues. In the early years, securely established relationships have a special significance since in this period, children are building communication capabilities, emotional controls and socialisation. Isaac's difficulties with separation, confidence and social interaction are explained by Bowlby’s theory.</a:t>
            </a:r>
          </a:p>
          <a:p>
            <a:endParaRPr lang="en-GB"/>
          </a:p>
        </p:txBody>
      </p:sp>
      <p:sp>
        <p:nvSpPr>
          <p:cNvPr id="4" name="Slide Number Placeholder 3"/>
          <p:cNvSpPr>
            <a:spLocks noGrp="1"/>
          </p:cNvSpPr>
          <p:nvPr>
            <p:ph type="sldNum" sz="quarter" idx="5"/>
          </p:nvPr>
        </p:nvSpPr>
        <p:spPr/>
        <p:txBody>
          <a:bodyPr/>
          <a:lstStyle/>
          <a:p>
            <a:fld id="{C53D93DE-A839-477A-849B-4322B85E978B}" type="slidenum">
              <a:rPr lang="en-GB" smtClean="0"/>
              <a:t>4</a:t>
            </a:fld>
            <a:endParaRPr lang="en-GB"/>
          </a:p>
        </p:txBody>
      </p:sp>
    </p:spTree>
    <p:extLst>
      <p:ext uri="{BB962C8B-B14F-4D97-AF65-F5344CB8AC3E}">
        <p14:creationId xmlns:p14="http://schemas.microsoft.com/office/powerpoint/2010/main" val="34566837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An understanding of Bowlby's Attachment theory can be used to explain Isaac's experiences because he has had a number of problems which can cause disruption to his sense of attachment security. He might not have formed and sustained good relationships with trusted adults due to the disruptions of his child care arrangements. Postnatal depression could also have been a factor in his mother's emotional availability and interaction at home. Isaac's distress while apart, dependence and not allowing him to play independently, can all be signs of insecurity and need for reassurance. Isaac's confidence and emotional stability can be increased through the development of positive relationships.</a:t>
            </a:r>
          </a:p>
          <a:p>
            <a:endParaRPr lang="en-GB"/>
          </a:p>
        </p:txBody>
      </p:sp>
      <p:sp>
        <p:nvSpPr>
          <p:cNvPr id="4" name="Slide Number Placeholder 3"/>
          <p:cNvSpPr>
            <a:spLocks noGrp="1"/>
          </p:cNvSpPr>
          <p:nvPr>
            <p:ph type="sldNum" sz="quarter" idx="5"/>
          </p:nvPr>
        </p:nvSpPr>
        <p:spPr/>
        <p:txBody>
          <a:bodyPr/>
          <a:lstStyle/>
          <a:p>
            <a:fld id="{C53D93DE-A839-477A-849B-4322B85E978B}" type="slidenum">
              <a:rPr lang="en-GB" smtClean="0"/>
              <a:t>5</a:t>
            </a:fld>
            <a:endParaRPr lang="en-GB"/>
          </a:p>
        </p:txBody>
      </p:sp>
    </p:spTree>
    <p:extLst>
      <p:ext uri="{BB962C8B-B14F-4D97-AF65-F5344CB8AC3E}">
        <p14:creationId xmlns:p14="http://schemas.microsoft.com/office/powerpoint/2010/main" val="31043012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Issues with attachment can affect various aspects of Isaac's life. Avoiding withdrawal in free play and problems keeping up with other group activities might limit communication and social skills practice. Confidence, independence and handling feelings can be impacted by emotional insecurity. To a certain degree, not having other people interact with them may be partly responsible for language delays, because children need others to teach them about communication through relationship and social situations. Supportive environments, that include trusted adults, can help improve Isaac's emotional wellbeing, social participation, and communication skills.</a:t>
            </a:r>
          </a:p>
          <a:p>
            <a:br>
              <a:rPr lang="en-GB" sz="1200" kern="1200">
                <a:solidFill>
                  <a:schemeClr val="tx1"/>
                </a:solidFill>
                <a:effectLst/>
                <a:latin typeface="+mn-lt"/>
                <a:ea typeface="+mn-ea"/>
                <a:cs typeface="+mn-cs"/>
              </a:rPr>
            </a:br>
            <a:endParaRPr lang="en-GB"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C53D93DE-A839-477A-849B-4322B85E978B}" type="slidenum">
              <a:rPr lang="en-GB" smtClean="0"/>
              <a:t>6</a:t>
            </a:fld>
            <a:endParaRPr lang="en-GB"/>
          </a:p>
        </p:txBody>
      </p:sp>
    </p:spTree>
    <p:extLst>
      <p:ext uri="{BB962C8B-B14F-4D97-AF65-F5344CB8AC3E}">
        <p14:creationId xmlns:p14="http://schemas.microsoft.com/office/powerpoint/2010/main" val="29930017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Nature and nurture can be applied to understanding the development of Isaac. He may have a more temperamentally adjusted approach to situations and emotions, due to birth traits. Birth traits can play a part in how he responds to situations and how he handles emotions. But other life experiences, such as care experiences, social experiences, transitions in children's care and family context also have a significant impact. This may be because of Isaac's reduced social support and altered routines, potentially influencing his level of attachment security. Biological and environmental factors collected can be important for practitioners to consider when offering better and tailored support.</a:t>
            </a:r>
          </a:p>
          <a:p>
            <a:br>
              <a:rPr lang="en-GB" sz="1200" kern="1200">
                <a:solidFill>
                  <a:schemeClr val="tx1"/>
                </a:solidFill>
                <a:effectLst/>
                <a:latin typeface="+mn-lt"/>
                <a:ea typeface="+mn-ea"/>
                <a:cs typeface="+mn-cs"/>
              </a:rPr>
            </a:br>
            <a:endParaRPr lang="en-GB"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C53D93DE-A839-477A-849B-4322B85E978B}" type="slidenum">
              <a:rPr lang="en-GB" smtClean="0"/>
              <a:t>7</a:t>
            </a:fld>
            <a:endParaRPr lang="en-GB"/>
          </a:p>
        </p:txBody>
      </p:sp>
    </p:spTree>
    <p:extLst>
      <p:ext uri="{BB962C8B-B14F-4D97-AF65-F5344CB8AC3E}">
        <p14:creationId xmlns:p14="http://schemas.microsoft.com/office/powerpoint/2010/main" val="32702799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Support for Isaac can be provided through the use of attachment based approaches facilitating safe and predictable relationships within the Children's Centre. A consistent key worker can help to give emotional security and to help Isaac develop trust with adults. Routine is a way to lessen anxiety and promote independent functioning. Positive relationship, communication and confidence can be developed when learning activities are play based. Staff need to be sensitive towards Isaac's emotions and provide reassurance when required. Professional collaboration with Isaac and his mother to develop strong partnerships can provide a nurturing context for Isaac's development.</a:t>
            </a:r>
          </a:p>
          <a:p>
            <a:endParaRPr lang="en-GB"/>
          </a:p>
        </p:txBody>
      </p:sp>
      <p:sp>
        <p:nvSpPr>
          <p:cNvPr id="4" name="Slide Number Placeholder 3"/>
          <p:cNvSpPr>
            <a:spLocks noGrp="1"/>
          </p:cNvSpPr>
          <p:nvPr>
            <p:ph type="sldNum" sz="quarter" idx="5"/>
          </p:nvPr>
        </p:nvSpPr>
        <p:spPr/>
        <p:txBody>
          <a:bodyPr/>
          <a:lstStyle/>
          <a:p>
            <a:fld id="{C53D93DE-A839-477A-849B-4322B85E978B}" type="slidenum">
              <a:rPr lang="en-GB" smtClean="0"/>
              <a:t>8</a:t>
            </a:fld>
            <a:endParaRPr lang="en-GB"/>
          </a:p>
        </p:txBody>
      </p:sp>
    </p:spTree>
    <p:extLst>
      <p:ext uri="{BB962C8B-B14F-4D97-AF65-F5344CB8AC3E}">
        <p14:creationId xmlns:p14="http://schemas.microsoft.com/office/powerpoint/2010/main" val="37363889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There needs to be a sort of multidisciplinary as well as family involvement in an effective support plan for Isaac. Language rich activities (such as stories, conversations, play) may facilitate development of communication. Isaac might need further assistance from speech and language professionals in relation to his communication challenges. By offering guidance and building confidence with their mother, this can help to reinforce a positive bond with her. Social skills can be developed by the use of group activities. Multi-agency working to ensure early help to meet Isaac's emotional, developmental and family needs are identified and supported.</a:t>
            </a:r>
          </a:p>
          <a:p>
            <a:endParaRPr lang="en-GB"/>
          </a:p>
        </p:txBody>
      </p:sp>
      <p:sp>
        <p:nvSpPr>
          <p:cNvPr id="4" name="Slide Number Placeholder 3"/>
          <p:cNvSpPr>
            <a:spLocks noGrp="1"/>
          </p:cNvSpPr>
          <p:nvPr>
            <p:ph type="sldNum" sz="quarter" idx="5"/>
          </p:nvPr>
        </p:nvSpPr>
        <p:spPr/>
        <p:txBody>
          <a:bodyPr/>
          <a:lstStyle/>
          <a:p>
            <a:fld id="{C53D93DE-A839-477A-849B-4322B85E978B}" type="slidenum">
              <a:rPr lang="en-GB" smtClean="0"/>
              <a:t>9</a:t>
            </a:fld>
            <a:endParaRPr lang="en-GB"/>
          </a:p>
        </p:txBody>
      </p:sp>
    </p:spTree>
    <p:extLst>
      <p:ext uri="{BB962C8B-B14F-4D97-AF65-F5344CB8AC3E}">
        <p14:creationId xmlns:p14="http://schemas.microsoft.com/office/powerpoint/2010/main" val="10230219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value of Bowlby's theory of attachment is the idea of the importance of the early relationships and emotional security that is crucial in child development. It has had an impact on early years practice by promoting responsive care and attachment approaches. The theory has been criticised for its emphasis on the mother-child relationship and the emphasis accorded to the relationships with broader social and cultural factors. Caregiver practices can vary from culture to culture. Hence, it is important for professionals engaged within working within a variety of communities in London to take individual contexts within families into account when implementing the theory.</a:t>
            </a:r>
          </a:p>
          <a:p>
            <a:endParaRPr lang="en-GB"/>
          </a:p>
        </p:txBody>
      </p:sp>
      <p:sp>
        <p:nvSpPr>
          <p:cNvPr id="4" name="Slide Number Placeholder 3"/>
          <p:cNvSpPr>
            <a:spLocks noGrp="1"/>
          </p:cNvSpPr>
          <p:nvPr>
            <p:ph type="sldNum" sz="quarter" idx="5"/>
          </p:nvPr>
        </p:nvSpPr>
        <p:spPr/>
        <p:txBody>
          <a:bodyPr/>
          <a:lstStyle/>
          <a:p>
            <a:fld id="{C53D93DE-A839-477A-849B-4322B85E978B}" type="slidenum">
              <a:rPr lang="en-GB" smtClean="0"/>
              <a:t>10</a:t>
            </a:fld>
            <a:endParaRPr lang="en-GB"/>
          </a:p>
        </p:txBody>
      </p:sp>
    </p:spTree>
    <p:extLst>
      <p:ext uri="{BB962C8B-B14F-4D97-AF65-F5344CB8AC3E}">
        <p14:creationId xmlns:p14="http://schemas.microsoft.com/office/powerpoint/2010/main" val="30569518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Bowlby's Attachment Theory promotes itself as a useful description of understanding the emotional, social, and developmental issues that Isaac faced. He may also have had additional childhood experiences that affected his attachment and level of confidence, such as not having regular care or spending time with his family outside school. Favourable relationships, regular schedules, a play-based education, and family involvement have the potential to support positive development, however. To grasp the needs of Isaac we must be mindful of effects of nurture as well as nature. Family and professionals working together can make a difference to support Isaac's wellbeing and future development.</a:t>
            </a:r>
          </a:p>
          <a:p>
            <a:endParaRPr lang="en-GB"/>
          </a:p>
        </p:txBody>
      </p:sp>
      <p:sp>
        <p:nvSpPr>
          <p:cNvPr id="4" name="Slide Number Placeholder 3"/>
          <p:cNvSpPr>
            <a:spLocks noGrp="1"/>
          </p:cNvSpPr>
          <p:nvPr>
            <p:ph type="sldNum" sz="quarter" idx="5"/>
          </p:nvPr>
        </p:nvSpPr>
        <p:spPr/>
        <p:txBody>
          <a:bodyPr/>
          <a:lstStyle/>
          <a:p>
            <a:fld id="{C53D93DE-A839-477A-849B-4322B85E978B}" type="slidenum">
              <a:rPr lang="en-GB" smtClean="0"/>
              <a:t>11</a:t>
            </a:fld>
            <a:endParaRPr lang="en-GB"/>
          </a:p>
        </p:txBody>
      </p:sp>
    </p:spTree>
    <p:extLst>
      <p:ext uri="{BB962C8B-B14F-4D97-AF65-F5344CB8AC3E}">
        <p14:creationId xmlns:p14="http://schemas.microsoft.com/office/powerpoint/2010/main" val="25348527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0BDD880B-5F36-4CB0-9D4A-B61B8E313E72}"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1F950948-2C2D-49B3-BAA9-DF1B214082D0}" type="slidenum">
              <a:rPr lang="en-GB" smtClean="0"/>
              <a:t>‹#›</a:t>
            </a:fld>
            <a:endParaRPr lang="en-GB"/>
          </a:p>
        </p:txBody>
      </p:sp>
    </p:spTree>
    <p:extLst>
      <p:ext uri="{BB962C8B-B14F-4D97-AF65-F5344CB8AC3E}">
        <p14:creationId xmlns:p14="http://schemas.microsoft.com/office/powerpoint/2010/main" val="17018012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BDD880B-5F36-4CB0-9D4A-B61B8E313E72}"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1F950948-2C2D-49B3-BAA9-DF1B214082D0}" type="slidenum">
              <a:rPr lang="en-GB" smtClean="0"/>
              <a:t>‹#›</a:t>
            </a:fld>
            <a:endParaRPr lang="en-GB"/>
          </a:p>
        </p:txBody>
      </p:sp>
    </p:spTree>
    <p:extLst>
      <p:ext uri="{BB962C8B-B14F-4D97-AF65-F5344CB8AC3E}">
        <p14:creationId xmlns:p14="http://schemas.microsoft.com/office/powerpoint/2010/main" val="16146099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DD880B-5F36-4CB0-9D4A-B61B8E313E72}"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F950948-2C2D-49B3-BAA9-DF1B214082D0}" type="slidenum">
              <a:rPr lang="en-GB" smtClean="0"/>
              <a:t>‹#›</a:t>
            </a:fld>
            <a:endParaRPr lang="en-GB"/>
          </a:p>
        </p:txBody>
      </p:sp>
    </p:spTree>
    <p:extLst>
      <p:ext uri="{BB962C8B-B14F-4D97-AF65-F5344CB8AC3E}">
        <p14:creationId xmlns:p14="http://schemas.microsoft.com/office/powerpoint/2010/main" val="14103737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BDD880B-5F36-4CB0-9D4A-B61B8E313E72}" type="datetimeFigureOut">
              <a:rPr lang="en-GB" smtClean="0"/>
              <a:t>13/06/2026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1F950948-2C2D-49B3-BAA9-DF1B214082D0}" type="slidenum">
              <a:rPr lang="en-GB" smtClean="0"/>
              <a:t>‹#›</a:t>
            </a:fld>
            <a:endParaRPr lang="en-GB"/>
          </a:p>
        </p:txBody>
      </p:sp>
    </p:spTree>
    <p:extLst>
      <p:ext uri="{BB962C8B-B14F-4D97-AF65-F5344CB8AC3E}">
        <p14:creationId xmlns:p14="http://schemas.microsoft.com/office/powerpoint/2010/main" val="7858011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BDD880B-5F36-4CB0-9D4A-B61B8E313E72}" type="datetimeFigureOut">
              <a:rPr lang="en-GB" smtClean="0"/>
              <a:t>13/06/2026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1F950948-2C2D-49B3-BAA9-DF1B214082D0}" type="slidenum">
              <a:rPr lang="en-GB" smtClean="0"/>
              <a:t>‹#›</a:t>
            </a:fld>
            <a:endParaRPr lang="en-GB"/>
          </a:p>
        </p:txBody>
      </p:sp>
    </p:spTree>
    <p:extLst>
      <p:ext uri="{BB962C8B-B14F-4D97-AF65-F5344CB8AC3E}">
        <p14:creationId xmlns:p14="http://schemas.microsoft.com/office/powerpoint/2010/main" val="8324368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BDD880B-5F36-4CB0-9D4A-B61B8E313E72}" type="datetimeFigureOut">
              <a:rPr lang="en-GB" smtClean="0"/>
              <a:t>13/06/2026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1F950948-2C2D-49B3-BAA9-DF1B214082D0}" type="slidenum">
              <a:rPr lang="en-GB" smtClean="0"/>
              <a:t>‹#›</a:t>
            </a:fld>
            <a:endParaRPr lang="en-GB"/>
          </a:p>
        </p:txBody>
      </p:sp>
    </p:spTree>
    <p:extLst>
      <p:ext uri="{BB962C8B-B14F-4D97-AF65-F5344CB8AC3E}">
        <p14:creationId xmlns:p14="http://schemas.microsoft.com/office/powerpoint/2010/main" val="20045771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DD880B-5F36-4CB0-9D4A-B61B8E313E72}" type="datetimeFigureOut">
              <a:rPr lang="en-GB" smtClean="0"/>
              <a:t>13/06/2026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1F950948-2C2D-49B3-BAA9-DF1B214082D0}" type="slidenum">
              <a:rPr lang="en-GB" smtClean="0"/>
              <a:t>‹#›</a:t>
            </a:fld>
            <a:endParaRPr lang="en-GB"/>
          </a:p>
        </p:txBody>
      </p:sp>
    </p:spTree>
    <p:extLst>
      <p:ext uri="{BB962C8B-B14F-4D97-AF65-F5344CB8AC3E}">
        <p14:creationId xmlns:p14="http://schemas.microsoft.com/office/powerpoint/2010/main" val="2853844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BDD880B-5F36-4CB0-9D4A-B61B8E313E72}" type="datetimeFigureOut">
              <a:rPr lang="en-GB" smtClean="0"/>
              <a:t>13/06/2026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1F950948-2C2D-49B3-BAA9-DF1B214082D0}" type="slidenum">
              <a:rPr lang="en-GB" smtClean="0"/>
              <a:t>‹#›</a:t>
            </a:fld>
            <a:endParaRPr lang="en-GB"/>
          </a:p>
        </p:txBody>
      </p:sp>
    </p:spTree>
    <p:extLst>
      <p:ext uri="{BB962C8B-B14F-4D97-AF65-F5344CB8AC3E}">
        <p14:creationId xmlns:p14="http://schemas.microsoft.com/office/powerpoint/2010/main" val="4420978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BDD880B-5F36-4CB0-9D4A-B61B8E313E72}" type="datetimeFigureOut">
              <a:rPr lang="en-GB" smtClean="0"/>
              <a:t>13/06/2026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F950948-2C2D-49B3-BAA9-DF1B214082D0}" type="slidenum">
              <a:rPr lang="en-GB" smtClean="0"/>
              <a:t>‹#›</a:t>
            </a:fld>
            <a:endParaRPr lang="en-GB"/>
          </a:p>
        </p:txBody>
      </p:sp>
    </p:spTree>
    <p:extLst>
      <p:ext uri="{BB962C8B-B14F-4D97-AF65-F5344CB8AC3E}">
        <p14:creationId xmlns:p14="http://schemas.microsoft.com/office/powerpoint/2010/main" val="33238205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DD880B-5F36-4CB0-9D4A-B61B8E313E72}"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F950948-2C2D-49B3-BAA9-DF1B214082D0}" type="slidenum">
              <a:rPr lang="en-GB" smtClean="0"/>
              <a:t>‹#›</a:t>
            </a:fld>
            <a:endParaRPr lang="en-GB"/>
          </a:p>
        </p:txBody>
      </p:sp>
    </p:spTree>
    <p:extLst>
      <p:ext uri="{BB962C8B-B14F-4D97-AF65-F5344CB8AC3E}">
        <p14:creationId xmlns:p14="http://schemas.microsoft.com/office/powerpoint/2010/main" val="42355890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DD880B-5F36-4CB0-9D4A-B61B8E313E72}"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F950948-2C2D-49B3-BAA9-DF1B214082D0}"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34847252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BDD880B-5F36-4CB0-9D4A-B61B8E313E72}" type="datetimeFigureOut">
              <a:rPr lang="en-GB" smtClean="0"/>
              <a:t>13/06/2026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F950948-2C2D-49B3-BAA9-DF1B214082D0}" type="slidenum">
              <a:rPr lang="en-GB" smtClean="0"/>
              <a:t>‹#›</a:t>
            </a:fld>
            <a:endParaRPr lang="en-GB"/>
          </a:p>
        </p:txBody>
      </p:sp>
    </p:spTree>
    <p:extLst>
      <p:ext uri="{BB962C8B-B14F-4D97-AF65-F5344CB8AC3E}">
        <p14:creationId xmlns:p14="http://schemas.microsoft.com/office/powerpoint/2010/main" val="37038045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BDD880B-5F36-4CB0-9D4A-B61B8E313E72}" type="datetimeFigureOut">
              <a:rPr lang="en-GB" smtClean="0"/>
              <a:t>13/06/2026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F950948-2C2D-49B3-BAA9-DF1B214082D0}"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6469365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BDD880B-5F36-4CB0-9D4A-B61B8E313E72}" type="datetimeFigureOut">
              <a:rPr lang="en-GB" smtClean="0"/>
              <a:t>13/06/2026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F950948-2C2D-49B3-BAA9-DF1B214082D0}" type="slidenum">
              <a:rPr lang="en-GB" smtClean="0"/>
              <a:t>‹#›</a:t>
            </a:fld>
            <a:endParaRPr lang="en-GB"/>
          </a:p>
        </p:txBody>
      </p:sp>
    </p:spTree>
    <p:extLst>
      <p:ext uri="{BB962C8B-B14F-4D97-AF65-F5344CB8AC3E}">
        <p14:creationId xmlns:p14="http://schemas.microsoft.com/office/powerpoint/2010/main" val="31305768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BDD880B-5F36-4CB0-9D4A-B61B8E313E72}"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F950948-2C2D-49B3-BAA9-DF1B214082D0}" type="slidenum">
              <a:rPr lang="en-GB" smtClean="0"/>
              <a:t>‹#›</a:t>
            </a:fld>
            <a:endParaRPr lang="en-GB"/>
          </a:p>
        </p:txBody>
      </p:sp>
    </p:spTree>
    <p:extLst>
      <p:ext uri="{BB962C8B-B14F-4D97-AF65-F5344CB8AC3E}">
        <p14:creationId xmlns:p14="http://schemas.microsoft.com/office/powerpoint/2010/main" val="39592310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BDD880B-5F36-4CB0-9D4A-B61B8E313E72}"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F950948-2C2D-49B3-BAA9-DF1B214082D0}" type="slidenum">
              <a:rPr lang="en-GB" smtClean="0"/>
              <a:t>‹#›</a:t>
            </a:fld>
            <a:endParaRPr lang="en-GB"/>
          </a:p>
        </p:txBody>
      </p:sp>
    </p:spTree>
    <p:extLst>
      <p:ext uri="{BB962C8B-B14F-4D97-AF65-F5344CB8AC3E}">
        <p14:creationId xmlns:p14="http://schemas.microsoft.com/office/powerpoint/2010/main" val="19176851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0BDD880B-5F36-4CB0-9D4A-B61B8E313E72}" type="datetimeFigureOut">
              <a:rPr lang="en-GB" smtClean="0"/>
              <a:t>13/06/2026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1F950948-2C2D-49B3-BAA9-DF1B214082D0}" type="slidenum">
              <a:rPr lang="en-GB" smtClean="0"/>
              <a:t>‹#›</a:t>
            </a:fld>
            <a:endParaRPr lang="en-GB"/>
          </a:p>
        </p:txBody>
      </p:sp>
    </p:spTree>
    <p:extLst>
      <p:ext uri="{BB962C8B-B14F-4D97-AF65-F5344CB8AC3E}">
        <p14:creationId xmlns:p14="http://schemas.microsoft.com/office/powerpoint/2010/main" val="6591884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05A98-8C06-80AB-E564-C522B5F947CD}"/>
              </a:ext>
            </a:extLst>
          </p:cNvPr>
          <p:cNvSpPr>
            <a:spLocks noGrp="1"/>
          </p:cNvSpPr>
          <p:nvPr>
            <p:ph type="ctrTitle"/>
          </p:nvPr>
        </p:nvSpPr>
        <p:spPr>
          <a:xfrm>
            <a:off x="512064" y="978408"/>
            <a:ext cx="11375135" cy="3010268"/>
          </a:xfrm>
        </p:spPr>
        <p:txBody>
          <a:bodyPr anchor="ctr">
            <a:noAutofit/>
          </a:bodyPr>
          <a:lstStyle/>
          <a:p>
            <a:pPr algn="ctr"/>
            <a:r>
              <a:rPr lang="en-GB" sz="4000" b="1">
                <a:latin typeface="Aptos Light" panose="020B0004020202020204" pitchFamily="34" charset="0"/>
              </a:rPr>
              <a:t>UNDERSTANDING EARLY CHILDHOOD DEVELOPMENT THROUGH BOWLBY’S ATTACHMENT THEORY: AN ANALYSIS OF ISAAC’S SOCIAL, EMOTIONAL, AND DEVELOPMENTAL NEEDS</a:t>
            </a:r>
          </a:p>
        </p:txBody>
      </p:sp>
      <p:sp>
        <p:nvSpPr>
          <p:cNvPr id="3" name="Subtitle 2">
            <a:extLst>
              <a:ext uri="{FF2B5EF4-FFF2-40B4-BE49-F238E27FC236}">
                <a16:creationId xmlns:a16="http://schemas.microsoft.com/office/drawing/2014/main" id="{F4D233F3-DD5E-FFC7-BB16-DE12D640006D}"/>
              </a:ext>
            </a:extLst>
          </p:cNvPr>
          <p:cNvSpPr>
            <a:spLocks noGrp="1"/>
          </p:cNvSpPr>
          <p:nvPr>
            <p:ph type="subTitle" idx="1"/>
          </p:nvPr>
        </p:nvSpPr>
        <p:spPr>
          <a:xfrm>
            <a:off x="1769534" y="3986722"/>
            <a:ext cx="8915399" cy="2052406"/>
          </a:xfrm>
        </p:spPr>
        <p:txBody>
          <a:bodyPr anchor="ctr">
            <a:normAutofit fontScale="85000" lnSpcReduction="10000"/>
          </a:bodyPr>
          <a:lstStyle/>
          <a:p>
            <a:pPr algn="ctr"/>
            <a:r>
              <a:rPr lang="en-US" sz="2800" b="1" err="1">
                <a:latin typeface="Aptos Light"/>
              </a:rPr>
              <a:t>Modool</a:t>
            </a:r>
            <a:r>
              <a:rPr lang="en-US" sz="2800" b="1">
                <a:latin typeface="Aptos Light"/>
              </a:rPr>
              <a:t>:</a:t>
            </a:r>
            <a:r>
              <a:rPr lang="en-US" sz="2800" b="1">
                <a:solidFill>
                  <a:srgbClr val="595959"/>
                </a:solidFill>
                <a:latin typeface="Aptos Light"/>
              </a:rPr>
              <a:t> Psychology in Health and Social Care (LCHS4010)</a:t>
            </a:r>
            <a:r>
              <a:rPr lang="en-US" b="1">
                <a:solidFill>
                  <a:srgbClr val="FFFFFF"/>
                </a:solidFill>
                <a:latin typeface="Century Gothic"/>
              </a:rPr>
              <a:t>Health</a:t>
            </a:r>
            <a:r>
              <a:rPr lang="en-US" b="1">
                <a:solidFill>
                  <a:srgbClr val="FFFFFF"/>
                </a:solidFill>
              </a:rPr>
              <a:t> and S</a:t>
            </a:r>
            <a:endParaRPr lang="en-US" sz="2800" b="1">
              <a:latin typeface="Aptos Light"/>
            </a:endParaRPr>
          </a:p>
          <a:p>
            <a:pPr algn="ctr"/>
            <a:r>
              <a:rPr lang="en-US" sz="2800" b="1">
                <a:latin typeface="Aptos Light"/>
              </a:rPr>
              <a:t>NAME: Barbara Singh</a:t>
            </a:r>
            <a:endParaRPr lang="en-US" sz="2800" b="1">
              <a:latin typeface="Aptos Light" panose="020B0004020202020204" pitchFamily="34" charset="0"/>
            </a:endParaRPr>
          </a:p>
          <a:p>
            <a:pPr algn="ctr"/>
            <a:r>
              <a:rPr lang="en-US" sz="2800" b="1">
                <a:latin typeface="Aptos Light"/>
              </a:rPr>
              <a:t>ID:2507806</a:t>
            </a:r>
            <a:endParaRPr lang="en-GB" sz="2800" b="1">
              <a:latin typeface="Aptos Light" panose="020B0004020202020204" pitchFamily="34" charset="0"/>
            </a:endParaRPr>
          </a:p>
          <a:p>
            <a:pPr algn="ctr"/>
            <a:r>
              <a:rPr lang="en-US" sz="2800" b="1">
                <a:latin typeface="Aptos Light"/>
              </a:rPr>
              <a:t>Lecture: Rizwan Nadim</a:t>
            </a:r>
          </a:p>
        </p:txBody>
      </p:sp>
    </p:spTree>
    <p:extLst>
      <p:ext uri="{BB962C8B-B14F-4D97-AF65-F5344CB8AC3E}">
        <p14:creationId xmlns:p14="http://schemas.microsoft.com/office/powerpoint/2010/main" val="33749328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B991F-500E-6A88-93B4-D86B3ACAA72C}"/>
              </a:ext>
            </a:extLst>
          </p:cNvPr>
          <p:cNvSpPr>
            <a:spLocks noGrp="1"/>
          </p:cNvSpPr>
          <p:nvPr>
            <p:ph type="title"/>
          </p:nvPr>
        </p:nvSpPr>
        <p:spPr>
          <a:xfrm>
            <a:off x="2592925" y="624110"/>
            <a:ext cx="9429742" cy="1280890"/>
          </a:xfrm>
        </p:spPr>
        <p:txBody>
          <a:bodyPr/>
          <a:lstStyle/>
          <a:p>
            <a:r>
              <a:rPr lang="en-GB" b="1" i="1">
                <a:latin typeface="Aptos Light" panose="020B0004020202020204" pitchFamily="34" charset="0"/>
              </a:rPr>
              <a:t>Introduction to Isaac’s Case and Early Childhood Development</a:t>
            </a:r>
          </a:p>
        </p:txBody>
      </p:sp>
      <p:sp>
        <p:nvSpPr>
          <p:cNvPr id="3" name="Content Placeholder 2">
            <a:extLst>
              <a:ext uri="{FF2B5EF4-FFF2-40B4-BE49-F238E27FC236}">
                <a16:creationId xmlns:a16="http://schemas.microsoft.com/office/drawing/2014/main" id="{D4C878A5-3D52-E96E-9E15-D6DC9A980870}"/>
              </a:ext>
            </a:extLst>
          </p:cNvPr>
          <p:cNvSpPr>
            <a:spLocks noGrp="1"/>
          </p:cNvSpPr>
          <p:nvPr>
            <p:ph idx="1"/>
          </p:nvPr>
        </p:nvSpPr>
        <p:spPr>
          <a:xfrm>
            <a:off x="1142497" y="2093661"/>
            <a:ext cx="5494785" cy="3777622"/>
          </a:xfrm>
        </p:spPr>
        <p:txBody>
          <a:bodyPr>
            <a:normAutofit/>
          </a:bodyPr>
          <a:lstStyle/>
          <a:p>
            <a:pPr algn="just" defTabSz="914400" eaLnBrk="0" fontAlgn="base" hangingPunct="0">
              <a:lnSpc>
                <a:spcPct val="150000"/>
              </a:lnSpc>
              <a:spcBef>
                <a:spcPct val="0"/>
              </a:spcBef>
              <a:spcAft>
                <a:spcPct val="0"/>
              </a:spcAft>
              <a:buClrTx/>
            </a:pPr>
            <a:endParaRPr lang="en-US" altLang="en-US">
              <a:solidFill>
                <a:schemeClr val="tx1"/>
              </a:solidFill>
              <a:latin typeface="Arial" panose="020B0604020202020204" pitchFamily="34" charset="0"/>
            </a:endParaRPr>
          </a:p>
          <a:p>
            <a:pPr algn="just" defTabSz="914400" eaLnBrk="0" fontAlgn="base" hangingPunct="0">
              <a:lnSpc>
                <a:spcPct val="150000"/>
              </a:lnSpc>
              <a:spcBef>
                <a:spcPct val="0"/>
              </a:spcBef>
              <a:spcAft>
                <a:spcPct val="0"/>
              </a:spcAft>
              <a:buClrTx/>
            </a:pPr>
            <a:r>
              <a:rPr lang="en-US" altLang="en-US">
                <a:solidFill>
                  <a:schemeClr val="tx1"/>
                </a:solidFill>
                <a:latin typeface="Arial" panose="020B0604020202020204" pitchFamily="34" charset="0"/>
              </a:rPr>
              <a:t>Isaac attends London Children’s Centre. </a:t>
            </a:r>
          </a:p>
          <a:p>
            <a:pPr algn="just" defTabSz="914400" eaLnBrk="0" fontAlgn="base" hangingPunct="0">
              <a:lnSpc>
                <a:spcPct val="150000"/>
              </a:lnSpc>
              <a:spcBef>
                <a:spcPct val="0"/>
              </a:spcBef>
              <a:spcAft>
                <a:spcPct val="0"/>
              </a:spcAft>
              <a:buClrTx/>
            </a:pPr>
            <a:r>
              <a:rPr lang="en-US" altLang="en-US">
                <a:solidFill>
                  <a:schemeClr val="tx1"/>
                </a:solidFill>
                <a:latin typeface="Arial" panose="020B0604020202020204" pitchFamily="34" charset="0"/>
              </a:rPr>
              <a:t>Experiences separation anxiety and communication difficulties. </a:t>
            </a:r>
          </a:p>
          <a:p>
            <a:pPr algn="just" defTabSz="914400" eaLnBrk="0" fontAlgn="base" hangingPunct="0">
              <a:lnSpc>
                <a:spcPct val="150000"/>
              </a:lnSpc>
              <a:spcBef>
                <a:spcPct val="0"/>
              </a:spcBef>
              <a:spcAft>
                <a:spcPct val="0"/>
              </a:spcAft>
              <a:buClrTx/>
            </a:pPr>
            <a:r>
              <a:rPr lang="en-US" altLang="en-US">
                <a:solidFill>
                  <a:schemeClr val="tx1"/>
                </a:solidFill>
                <a:latin typeface="Arial" panose="020B0604020202020204" pitchFamily="34" charset="0"/>
              </a:rPr>
              <a:t>Childhood experiences influence overall developmental growth. </a:t>
            </a:r>
          </a:p>
          <a:p>
            <a:pPr algn="just" defTabSz="914400" eaLnBrk="0" fontAlgn="base" hangingPunct="0">
              <a:lnSpc>
                <a:spcPct val="150000"/>
              </a:lnSpc>
              <a:spcBef>
                <a:spcPct val="0"/>
              </a:spcBef>
              <a:spcAft>
                <a:spcPct val="0"/>
              </a:spcAft>
              <a:buClrTx/>
            </a:pPr>
            <a:r>
              <a:rPr lang="en-US" altLang="en-US">
                <a:solidFill>
                  <a:schemeClr val="tx1"/>
                </a:solidFill>
                <a:latin typeface="Arial" panose="020B0604020202020204" pitchFamily="34" charset="0"/>
              </a:rPr>
              <a:t>Bowlby’s theory explains Isaac’s challenges. </a:t>
            </a:r>
          </a:p>
          <a:p>
            <a:pPr algn="just" defTabSz="914400" eaLnBrk="0" fontAlgn="base" hangingPunct="0">
              <a:lnSpc>
                <a:spcPct val="150000"/>
              </a:lnSpc>
              <a:spcBef>
                <a:spcPct val="0"/>
              </a:spcBef>
              <a:spcAft>
                <a:spcPct val="0"/>
              </a:spcAft>
              <a:buClrTx/>
            </a:pPr>
            <a:r>
              <a:rPr lang="en-US" altLang="en-US">
                <a:solidFill>
                  <a:schemeClr val="tx1"/>
                </a:solidFill>
                <a:latin typeface="Arial" panose="020B0604020202020204" pitchFamily="34" charset="0"/>
              </a:rPr>
              <a:t>Explores influences and suitable support strategies. </a:t>
            </a:r>
          </a:p>
        </p:txBody>
      </p:sp>
      <p:pic>
        <p:nvPicPr>
          <p:cNvPr id="1026" name="Picture 2" descr="Separation Anxiety in Relationships: Signs, Causes &amp; Coping Tips">
            <a:extLst>
              <a:ext uri="{FF2B5EF4-FFF2-40B4-BE49-F238E27FC236}">
                <a16:creationId xmlns:a16="http://schemas.microsoft.com/office/drawing/2014/main" id="{71C60C15-6FBD-4E79-7AAF-E3184A6C012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0367"/>
          <a:stretch>
            <a:fillRect/>
          </a:stretch>
        </p:blipFill>
        <p:spPr bwMode="auto">
          <a:xfrm>
            <a:off x="6921063" y="2480194"/>
            <a:ext cx="4940996" cy="319539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6B9D83C-5F27-3B42-F538-24B0B4173772}"/>
              </a:ext>
            </a:extLst>
          </p:cNvPr>
          <p:cNvSpPr txBox="1"/>
          <p:nvPr/>
        </p:nvSpPr>
        <p:spPr>
          <a:xfrm>
            <a:off x="7307796" y="6345837"/>
            <a:ext cx="4554263" cy="307777"/>
          </a:xfrm>
          <a:prstGeom prst="rect">
            <a:avLst/>
          </a:prstGeom>
          <a:noFill/>
        </p:spPr>
        <p:txBody>
          <a:bodyPr wrap="square">
            <a:spAutoFit/>
          </a:bodyPr>
          <a:lstStyle/>
          <a:p>
            <a:pPr algn="ctr"/>
            <a:r>
              <a:rPr lang="en-GB" sz="1400"/>
              <a:t>(Source: </a:t>
            </a:r>
            <a:r>
              <a:rPr lang="en-US" sz="1400"/>
              <a:t>Love to Pivot, 2026</a:t>
            </a:r>
            <a:r>
              <a:rPr lang="en-GB" sz="1400" b="1"/>
              <a:t>)</a:t>
            </a:r>
          </a:p>
        </p:txBody>
      </p:sp>
      <p:sp>
        <p:nvSpPr>
          <p:cNvPr id="6" name="TextBox 5">
            <a:extLst>
              <a:ext uri="{FF2B5EF4-FFF2-40B4-BE49-F238E27FC236}">
                <a16:creationId xmlns:a16="http://schemas.microsoft.com/office/drawing/2014/main" id="{B7BDEC22-7E64-209D-60F3-207C32EF3736}"/>
              </a:ext>
            </a:extLst>
          </p:cNvPr>
          <p:cNvSpPr txBox="1"/>
          <p:nvPr/>
        </p:nvSpPr>
        <p:spPr>
          <a:xfrm>
            <a:off x="7499453" y="5789115"/>
            <a:ext cx="4170947" cy="276999"/>
          </a:xfrm>
          <a:prstGeom prst="rect">
            <a:avLst/>
          </a:prstGeom>
          <a:noFill/>
        </p:spPr>
        <p:txBody>
          <a:bodyPr wrap="square">
            <a:spAutoFit/>
          </a:bodyPr>
          <a:lstStyle/>
          <a:p>
            <a:pPr algn="ctr"/>
            <a:r>
              <a:rPr lang="en-US" sz="1200" b="1"/>
              <a:t>Physical Signs and Symptoms of Separation Anxiety</a:t>
            </a:r>
            <a:endParaRPr lang="en-US" sz="1200"/>
          </a:p>
        </p:txBody>
      </p:sp>
    </p:spTree>
    <p:extLst>
      <p:ext uri="{BB962C8B-B14F-4D97-AF65-F5344CB8AC3E}">
        <p14:creationId xmlns:p14="http://schemas.microsoft.com/office/powerpoint/2010/main" val="38797176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79C815-54EC-F1A6-83A3-2E88C318A0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3BE0FC-12C8-63D8-BFC5-E3DD9FF45523}"/>
              </a:ext>
            </a:extLst>
          </p:cNvPr>
          <p:cNvSpPr>
            <a:spLocks noGrp="1"/>
          </p:cNvSpPr>
          <p:nvPr>
            <p:ph type="title"/>
          </p:nvPr>
        </p:nvSpPr>
        <p:spPr/>
        <p:txBody>
          <a:bodyPr/>
          <a:lstStyle/>
          <a:p>
            <a:r>
              <a:rPr lang="en-GB" b="1"/>
              <a:t>Overview of Bowlby’s Attachment Theory</a:t>
            </a:r>
            <a:endParaRPr lang="en-GB"/>
          </a:p>
        </p:txBody>
      </p:sp>
      <p:sp>
        <p:nvSpPr>
          <p:cNvPr id="3" name="Content Placeholder 2">
            <a:extLst>
              <a:ext uri="{FF2B5EF4-FFF2-40B4-BE49-F238E27FC236}">
                <a16:creationId xmlns:a16="http://schemas.microsoft.com/office/drawing/2014/main" id="{9582B720-8CFC-82C1-CD27-1952127D5527}"/>
              </a:ext>
            </a:extLst>
          </p:cNvPr>
          <p:cNvSpPr>
            <a:spLocks noGrp="1"/>
          </p:cNvSpPr>
          <p:nvPr>
            <p:ph idx="1"/>
          </p:nvPr>
        </p:nvSpPr>
        <p:spPr>
          <a:xfrm>
            <a:off x="1236133" y="2218267"/>
            <a:ext cx="5317067" cy="4148666"/>
          </a:xfrm>
        </p:spPr>
        <p:txBody>
          <a:bodyPr>
            <a:normAutofit/>
          </a:bodyPr>
          <a:lstStyle/>
          <a:p>
            <a:r>
              <a:rPr lang="en-US"/>
              <a:t>Developed to explain child-caregiver relationships. </a:t>
            </a:r>
          </a:p>
          <a:p>
            <a:r>
              <a:rPr lang="en-US"/>
              <a:t>Attachment creates strong emotional bonds. </a:t>
            </a:r>
          </a:p>
          <a:p>
            <a:r>
              <a:rPr lang="en-US"/>
              <a:t>Secure attachment supports emotional wellbeing (Robledo et al., 2022). </a:t>
            </a:r>
          </a:p>
          <a:p>
            <a:r>
              <a:rPr lang="en-US"/>
              <a:t>Relationships develop internal working models. </a:t>
            </a:r>
          </a:p>
          <a:p>
            <a:r>
              <a:rPr lang="en-US"/>
              <a:t>Highlights importance of consistent caregiving practices. </a:t>
            </a:r>
          </a:p>
        </p:txBody>
      </p:sp>
      <p:pic>
        <p:nvPicPr>
          <p:cNvPr id="1026" name="Picture 2" descr="John Bowlby's Attachment Theory">
            <a:extLst>
              <a:ext uri="{FF2B5EF4-FFF2-40B4-BE49-F238E27FC236}">
                <a16:creationId xmlns:a16="http://schemas.microsoft.com/office/drawing/2014/main" id="{8E327472-06E4-A7AD-B68A-F2F0D9DD0F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8471" y="2218267"/>
            <a:ext cx="4479395" cy="309071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FD9E9CA-5876-73F7-80A9-ED451CE9A95F}"/>
              </a:ext>
            </a:extLst>
          </p:cNvPr>
          <p:cNvSpPr txBox="1"/>
          <p:nvPr/>
        </p:nvSpPr>
        <p:spPr>
          <a:xfrm>
            <a:off x="7381875" y="5995889"/>
            <a:ext cx="4190470" cy="369332"/>
          </a:xfrm>
          <a:prstGeom prst="rect">
            <a:avLst/>
          </a:prstGeom>
          <a:noFill/>
        </p:spPr>
        <p:txBody>
          <a:bodyPr wrap="square">
            <a:spAutoFit/>
          </a:bodyPr>
          <a:lstStyle/>
          <a:p>
            <a:pPr algn="ctr"/>
            <a:r>
              <a:rPr lang="en-GB"/>
              <a:t>(Source: McLeod, 2024)</a:t>
            </a:r>
          </a:p>
        </p:txBody>
      </p:sp>
      <p:sp>
        <p:nvSpPr>
          <p:cNvPr id="7" name="TextBox 6">
            <a:extLst>
              <a:ext uri="{FF2B5EF4-FFF2-40B4-BE49-F238E27FC236}">
                <a16:creationId xmlns:a16="http://schemas.microsoft.com/office/drawing/2014/main" id="{8008C813-EB37-7432-BEB5-249F0866E5BA}"/>
              </a:ext>
            </a:extLst>
          </p:cNvPr>
          <p:cNvSpPr txBox="1"/>
          <p:nvPr/>
        </p:nvSpPr>
        <p:spPr>
          <a:xfrm>
            <a:off x="7639843" y="5467771"/>
            <a:ext cx="3674533" cy="369332"/>
          </a:xfrm>
          <a:prstGeom prst="rect">
            <a:avLst/>
          </a:prstGeom>
          <a:noFill/>
        </p:spPr>
        <p:txBody>
          <a:bodyPr wrap="square">
            <a:spAutoFit/>
          </a:bodyPr>
          <a:lstStyle/>
          <a:p>
            <a:pPr algn="ctr"/>
            <a:r>
              <a:rPr lang="en-GB" b="1"/>
              <a:t>Bowlby’s Attachment Theory</a:t>
            </a:r>
            <a:endParaRPr lang="en-GB"/>
          </a:p>
        </p:txBody>
      </p:sp>
    </p:spTree>
    <p:extLst>
      <p:ext uri="{BB962C8B-B14F-4D97-AF65-F5344CB8AC3E}">
        <p14:creationId xmlns:p14="http://schemas.microsoft.com/office/powerpoint/2010/main" val="10482420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D2E87C-EC0E-FF30-27F0-2A37808908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2C6449-1A68-4D5D-F3DD-601C9A064F89}"/>
              </a:ext>
            </a:extLst>
          </p:cNvPr>
          <p:cNvSpPr>
            <a:spLocks noGrp="1"/>
          </p:cNvSpPr>
          <p:nvPr>
            <p:ph type="title"/>
          </p:nvPr>
        </p:nvSpPr>
        <p:spPr/>
        <p:txBody>
          <a:bodyPr/>
          <a:lstStyle/>
          <a:p>
            <a:r>
              <a:rPr lang="en-GB" b="1"/>
              <a:t>Key Concepts and Relevance of Attachment Theory in Early Years</a:t>
            </a:r>
            <a:endParaRPr lang="en-GB"/>
          </a:p>
        </p:txBody>
      </p:sp>
      <p:sp>
        <p:nvSpPr>
          <p:cNvPr id="3" name="Content Placeholder 2">
            <a:extLst>
              <a:ext uri="{FF2B5EF4-FFF2-40B4-BE49-F238E27FC236}">
                <a16:creationId xmlns:a16="http://schemas.microsoft.com/office/drawing/2014/main" id="{E1F3DBDE-9953-184D-DB17-E95F9AB42A5E}"/>
              </a:ext>
            </a:extLst>
          </p:cNvPr>
          <p:cNvSpPr>
            <a:spLocks noGrp="1"/>
          </p:cNvSpPr>
          <p:nvPr>
            <p:ph idx="1"/>
          </p:nvPr>
        </p:nvSpPr>
        <p:spPr>
          <a:xfrm>
            <a:off x="1181363" y="2392362"/>
            <a:ext cx="6012921" cy="3777622"/>
          </a:xfrm>
        </p:spPr>
        <p:txBody>
          <a:bodyPr>
            <a:normAutofit/>
          </a:bodyPr>
          <a:lstStyle/>
          <a:p>
            <a:r>
              <a:rPr lang="en-GB" sz="2000"/>
              <a:t>Attachment develops through caregiver interactions. </a:t>
            </a:r>
          </a:p>
          <a:p>
            <a:r>
              <a:rPr lang="en-GB" sz="2000"/>
              <a:t>Secure base encourages confident exploration (Behrens, Jones-Mason and Forslund, 2025). </a:t>
            </a:r>
          </a:p>
          <a:p>
            <a:r>
              <a:rPr lang="en-GB" sz="2000"/>
              <a:t>Insecure attachment causes emotional challenges. </a:t>
            </a:r>
          </a:p>
          <a:p>
            <a:r>
              <a:rPr lang="en-GB" sz="2000"/>
              <a:t>Childhood remains critical relationship development period. </a:t>
            </a:r>
          </a:p>
          <a:p>
            <a:r>
              <a:rPr lang="en-GB" sz="2000"/>
              <a:t>Theory explains Isaac’s emotional needs. </a:t>
            </a:r>
          </a:p>
        </p:txBody>
      </p:sp>
      <p:pic>
        <p:nvPicPr>
          <p:cNvPr id="2050" name="Picture 2" descr="Attachment Styles In Relationships">
            <a:extLst>
              <a:ext uri="{FF2B5EF4-FFF2-40B4-BE49-F238E27FC236}">
                <a16:creationId xmlns:a16="http://schemas.microsoft.com/office/drawing/2014/main" id="{A15324C2-523A-B8D2-083D-4BF665A0AE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27370" y="2286000"/>
            <a:ext cx="4356629" cy="353536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CD389E2-0974-2281-900D-CB18B760C30E}"/>
              </a:ext>
            </a:extLst>
          </p:cNvPr>
          <p:cNvSpPr txBox="1"/>
          <p:nvPr/>
        </p:nvSpPr>
        <p:spPr>
          <a:xfrm>
            <a:off x="7194284" y="6202362"/>
            <a:ext cx="4622800" cy="369332"/>
          </a:xfrm>
          <a:prstGeom prst="rect">
            <a:avLst/>
          </a:prstGeom>
          <a:noFill/>
        </p:spPr>
        <p:txBody>
          <a:bodyPr wrap="square">
            <a:spAutoFit/>
          </a:bodyPr>
          <a:lstStyle/>
          <a:p>
            <a:pPr algn="ctr"/>
            <a:r>
              <a:rPr lang="en-GB"/>
              <a:t>(Source: McLeod, 2024)</a:t>
            </a:r>
          </a:p>
        </p:txBody>
      </p:sp>
      <p:sp>
        <p:nvSpPr>
          <p:cNvPr id="7" name="TextBox 6">
            <a:extLst>
              <a:ext uri="{FF2B5EF4-FFF2-40B4-BE49-F238E27FC236}">
                <a16:creationId xmlns:a16="http://schemas.microsoft.com/office/drawing/2014/main" id="{3ECD5D75-76BB-9DED-4EA9-4628061CDE12}"/>
              </a:ext>
            </a:extLst>
          </p:cNvPr>
          <p:cNvSpPr txBox="1"/>
          <p:nvPr/>
        </p:nvSpPr>
        <p:spPr>
          <a:xfrm>
            <a:off x="7626084" y="5878956"/>
            <a:ext cx="3759200" cy="369332"/>
          </a:xfrm>
          <a:prstGeom prst="rect">
            <a:avLst/>
          </a:prstGeom>
          <a:noFill/>
        </p:spPr>
        <p:txBody>
          <a:bodyPr wrap="square">
            <a:spAutoFit/>
          </a:bodyPr>
          <a:lstStyle/>
          <a:p>
            <a:pPr algn="ctr"/>
            <a:r>
              <a:rPr lang="en-GB" b="1"/>
              <a:t>Attachment Theory </a:t>
            </a:r>
            <a:endParaRPr lang="en-GB"/>
          </a:p>
        </p:txBody>
      </p:sp>
    </p:spTree>
    <p:extLst>
      <p:ext uri="{BB962C8B-B14F-4D97-AF65-F5344CB8AC3E}">
        <p14:creationId xmlns:p14="http://schemas.microsoft.com/office/powerpoint/2010/main" val="36018832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23C065-E9A1-D66C-39AD-D583A397B47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DF8DAB-9689-A895-91D7-D6F6524CC1F2}"/>
              </a:ext>
            </a:extLst>
          </p:cNvPr>
          <p:cNvSpPr>
            <a:spLocks noGrp="1"/>
          </p:cNvSpPr>
          <p:nvPr>
            <p:ph type="title"/>
          </p:nvPr>
        </p:nvSpPr>
        <p:spPr/>
        <p:txBody>
          <a:bodyPr>
            <a:normAutofit fontScale="90000"/>
          </a:bodyPr>
          <a:lstStyle/>
          <a:p>
            <a:r>
              <a:rPr lang="en-GB" b="1"/>
              <a:t>Application of Attachment Theory to Isaac’s Early Experiences</a:t>
            </a:r>
            <a:br>
              <a:rPr lang="en-GB"/>
            </a:br>
            <a:endParaRPr lang="en-GB"/>
          </a:p>
        </p:txBody>
      </p:sp>
      <p:sp>
        <p:nvSpPr>
          <p:cNvPr id="3" name="Content Placeholder 2">
            <a:extLst>
              <a:ext uri="{FF2B5EF4-FFF2-40B4-BE49-F238E27FC236}">
                <a16:creationId xmlns:a16="http://schemas.microsoft.com/office/drawing/2014/main" id="{254B5903-DC60-88AF-9CDD-F175EAE01176}"/>
              </a:ext>
            </a:extLst>
          </p:cNvPr>
          <p:cNvSpPr>
            <a:spLocks noGrp="1"/>
          </p:cNvSpPr>
          <p:nvPr>
            <p:ph idx="1"/>
          </p:nvPr>
        </p:nvSpPr>
        <p:spPr>
          <a:xfrm>
            <a:off x="1270163" y="2212428"/>
            <a:ext cx="5493244" cy="4645572"/>
          </a:xfrm>
        </p:spPr>
        <p:txBody>
          <a:bodyPr>
            <a:normAutofit/>
          </a:bodyPr>
          <a:lstStyle/>
          <a:p>
            <a:pPr algn="just" defTabSz="914400" eaLnBrk="0" fontAlgn="base" hangingPunct="0">
              <a:lnSpc>
                <a:spcPct val="160000"/>
              </a:lnSpc>
              <a:spcBef>
                <a:spcPct val="0"/>
              </a:spcBef>
              <a:spcAft>
                <a:spcPct val="0"/>
              </a:spcAft>
              <a:buClrTx/>
            </a:pPr>
            <a:endParaRPr lang="en-US" altLang="en-US" sz="1600">
              <a:solidFill>
                <a:schemeClr val="tx1"/>
              </a:solidFill>
              <a:latin typeface="Arial" panose="020B0604020202020204" pitchFamily="34" charset="0"/>
            </a:endParaRPr>
          </a:p>
          <a:p>
            <a:pPr algn="just" defTabSz="914400" eaLnBrk="0" fontAlgn="base" hangingPunct="0">
              <a:lnSpc>
                <a:spcPct val="160000"/>
              </a:lnSpc>
              <a:spcBef>
                <a:spcPct val="0"/>
              </a:spcBef>
              <a:spcAft>
                <a:spcPct val="0"/>
              </a:spcAft>
              <a:buClrTx/>
            </a:pPr>
            <a:r>
              <a:rPr lang="en-US" altLang="en-US" sz="1600">
                <a:solidFill>
                  <a:schemeClr val="tx1"/>
                </a:solidFill>
                <a:latin typeface="Arial" panose="020B0604020202020204" pitchFamily="34" charset="0"/>
              </a:rPr>
              <a:t>Isaac experienced disrupted childcare arrangements. </a:t>
            </a:r>
          </a:p>
          <a:p>
            <a:pPr algn="just" defTabSz="914400" eaLnBrk="0" fontAlgn="base" hangingPunct="0">
              <a:lnSpc>
                <a:spcPct val="160000"/>
              </a:lnSpc>
              <a:spcBef>
                <a:spcPct val="0"/>
              </a:spcBef>
              <a:spcAft>
                <a:spcPct val="0"/>
              </a:spcAft>
              <a:buClrTx/>
            </a:pPr>
            <a:r>
              <a:rPr lang="en-US" altLang="en-US" sz="1600">
                <a:solidFill>
                  <a:schemeClr val="tx1"/>
                </a:solidFill>
                <a:latin typeface="Arial" panose="020B0604020202020204" pitchFamily="34" charset="0"/>
              </a:rPr>
              <a:t>Changes affected security and trust (van der Horst, van Rosmalen and van der Veer, 2025). </a:t>
            </a:r>
          </a:p>
          <a:p>
            <a:pPr algn="just" defTabSz="914400" eaLnBrk="0" fontAlgn="base" hangingPunct="0">
              <a:lnSpc>
                <a:spcPct val="160000"/>
              </a:lnSpc>
              <a:spcBef>
                <a:spcPct val="0"/>
              </a:spcBef>
              <a:spcAft>
                <a:spcPct val="0"/>
              </a:spcAft>
              <a:buClrTx/>
            </a:pPr>
            <a:r>
              <a:rPr lang="en-US" altLang="en-US" sz="1600">
                <a:solidFill>
                  <a:schemeClr val="tx1"/>
                </a:solidFill>
                <a:latin typeface="Arial" panose="020B0604020202020204" pitchFamily="34" charset="0"/>
              </a:rPr>
              <a:t>Maternal depression influences emotional connection. </a:t>
            </a:r>
          </a:p>
          <a:p>
            <a:pPr algn="just" defTabSz="914400" eaLnBrk="0" fontAlgn="base" hangingPunct="0">
              <a:lnSpc>
                <a:spcPct val="160000"/>
              </a:lnSpc>
              <a:spcBef>
                <a:spcPct val="0"/>
              </a:spcBef>
              <a:spcAft>
                <a:spcPct val="0"/>
              </a:spcAft>
              <a:buClrTx/>
            </a:pPr>
            <a:r>
              <a:rPr lang="en-US" altLang="en-US" sz="1600">
                <a:solidFill>
                  <a:schemeClr val="tx1"/>
                </a:solidFill>
                <a:latin typeface="Arial" panose="020B0604020202020204" pitchFamily="34" charset="0"/>
              </a:rPr>
              <a:t>Separation distress indicates attachment difficulties. </a:t>
            </a:r>
          </a:p>
          <a:p>
            <a:pPr algn="just" defTabSz="914400" eaLnBrk="0" fontAlgn="base" hangingPunct="0">
              <a:lnSpc>
                <a:spcPct val="160000"/>
              </a:lnSpc>
              <a:spcBef>
                <a:spcPct val="0"/>
              </a:spcBef>
              <a:spcAft>
                <a:spcPct val="0"/>
              </a:spcAft>
              <a:buClrTx/>
            </a:pPr>
            <a:r>
              <a:rPr lang="en-US" altLang="en-US" sz="1600">
                <a:solidFill>
                  <a:schemeClr val="tx1"/>
                </a:solidFill>
                <a:latin typeface="Arial" panose="020B0604020202020204" pitchFamily="34" charset="0"/>
              </a:rPr>
              <a:t>Limited interactions reduce confidence, independence. </a:t>
            </a:r>
          </a:p>
        </p:txBody>
      </p:sp>
      <p:pic>
        <p:nvPicPr>
          <p:cNvPr id="2050" name="Picture 2" descr="Attachment Theory in Early Years Psychology">
            <a:extLst>
              <a:ext uri="{FF2B5EF4-FFF2-40B4-BE49-F238E27FC236}">
                <a16:creationId xmlns:a16="http://schemas.microsoft.com/office/drawing/2014/main" id="{674EF20B-99D4-0804-A275-274A93762B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68615" y="2212428"/>
            <a:ext cx="4082557" cy="346611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49081A86-C109-C1FD-C714-3DF351498E82}"/>
              </a:ext>
            </a:extLst>
          </p:cNvPr>
          <p:cNvSpPr txBox="1"/>
          <p:nvPr/>
        </p:nvSpPr>
        <p:spPr>
          <a:xfrm>
            <a:off x="6261893" y="6233890"/>
            <a:ext cx="6096000" cy="338554"/>
          </a:xfrm>
          <a:prstGeom prst="rect">
            <a:avLst/>
          </a:prstGeom>
          <a:noFill/>
        </p:spPr>
        <p:txBody>
          <a:bodyPr wrap="square">
            <a:spAutoFit/>
          </a:bodyPr>
          <a:lstStyle/>
          <a:p>
            <a:pPr algn="ctr"/>
            <a:r>
              <a:rPr lang="en-US" sz="1600"/>
              <a:t>(Source: Early Years TV, 2025)</a:t>
            </a:r>
            <a:endParaRPr lang="en-IN" sz="1600"/>
          </a:p>
        </p:txBody>
      </p:sp>
      <p:sp>
        <p:nvSpPr>
          <p:cNvPr id="8" name="TextBox 7">
            <a:extLst>
              <a:ext uri="{FF2B5EF4-FFF2-40B4-BE49-F238E27FC236}">
                <a16:creationId xmlns:a16="http://schemas.microsoft.com/office/drawing/2014/main" id="{CD425BE8-B8F5-285D-E8D8-EACA75E163A5}"/>
              </a:ext>
            </a:extLst>
          </p:cNvPr>
          <p:cNvSpPr txBox="1"/>
          <p:nvPr/>
        </p:nvSpPr>
        <p:spPr>
          <a:xfrm>
            <a:off x="5991282" y="5563943"/>
            <a:ext cx="6176210" cy="646331"/>
          </a:xfrm>
          <a:prstGeom prst="rect">
            <a:avLst/>
          </a:prstGeom>
          <a:noFill/>
        </p:spPr>
        <p:txBody>
          <a:bodyPr wrap="square">
            <a:spAutoFit/>
          </a:bodyPr>
          <a:lstStyle/>
          <a:p>
            <a:pPr algn="ctr"/>
            <a:r>
              <a:rPr lang="en-US" b="1"/>
              <a:t>Four Attachment Styles Based on Anxiety and Avoidance Levels</a:t>
            </a:r>
            <a:endParaRPr lang="en-IN" b="1"/>
          </a:p>
        </p:txBody>
      </p:sp>
    </p:spTree>
    <p:extLst>
      <p:ext uri="{BB962C8B-B14F-4D97-AF65-F5344CB8AC3E}">
        <p14:creationId xmlns:p14="http://schemas.microsoft.com/office/powerpoint/2010/main" val="39269388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526867-E558-2BA6-DD94-E3893B10DE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65C278-559D-532B-20DD-DB8C1AC7E335}"/>
              </a:ext>
            </a:extLst>
          </p:cNvPr>
          <p:cNvSpPr>
            <a:spLocks noGrp="1"/>
          </p:cNvSpPr>
          <p:nvPr>
            <p:ph type="title"/>
          </p:nvPr>
        </p:nvSpPr>
        <p:spPr/>
        <p:txBody>
          <a:bodyPr>
            <a:normAutofit fontScale="90000"/>
          </a:bodyPr>
          <a:lstStyle/>
          <a:p>
            <a:r>
              <a:rPr lang="en-GB" b="1"/>
              <a:t>Impact of Attachment Difficulties on Isaac’s Social, Emotional and Language Development</a:t>
            </a:r>
            <a:endParaRPr lang="en-GB"/>
          </a:p>
        </p:txBody>
      </p:sp>
      <p:sp>
        <p:nvSpPr>
          <p:cNvPr id="3" name="Content Placeholder 2">
            <a:extLst>
              <a:ext uri="{FF2B5EF4-FFF2-40B4-BE49-F238E27FC236}">
                <a16:creationId xmlns:a16="http://schemas.microsoft.com/office/drawing/2014/main" id="{021090A9-38FD-C3B2-C362-7C30E38567CF}"/>
              </a:ext>
            </a:extLst>
          </p:cNvPr>
          <p:cNvSpPr>
            <a:spLocks noGrp="1"/>
          </p:cNvSpPr>
          <p:nvPr>
            <p:ph idx="1"/>
          </p:nvPr>
        </p:nvSpPr>
        <p:spPr>
          <a:xfrm>
            <a:off x="1140373" y="2326873"/>
            <a:ext cx="5545795" cy="4058161"/>
          </a:xfrm>
        </p:spPr>
        <p:txBody>
          <a:bodyPr>
            <a:normAutofit fontScale="92500"/>
          </a:bodyPr>
          <a:lstStyle/>
          <a:p>
            <a:pPr algn="just" defTabSz="914400" eaLnBrk="0" fontAlgn="base" hangingPunct="0">
              <a:lnSpc>
                <a:spcPct val="150000"/>
              </a:lnSpc>
              <a:spcBef>
                <a:spcPct val="0"/>
              </a:spcBef>
              <a:spcAft>
                <a:spcPct val="0"/>
              </a:spcAft>
              <a:buClrTx/>
            </a:pPr>
            <a:endParaRPr lang="en-US" altLang="en-US" sz="2000">
              <a:solidFill>
                <a:schemeClr val="tx1"/>
              </a:solidFill>
              <a:latin typeface="Arial" panose="020B0604020202020204" pitchFamily="34" charset="0"/>
            </a:endParaRPr>
          </a:p>
          <a:p>
            <a:pPr algn="just" defTabSz="914400" eaLnBrk="0" fontAlgn="base" hangingPunct="0">
              <a:lnSpc>
                <a:spcPct val="150000"/>
              </a:lnSpc>
              <a:spcBef>
                <a:spcPct val="0"/>
              </a:spcBef>
              <a:spcAft>
                <a:spcPct val="0"/>
              </a:spcAft>
              <a:buClrTx/>
            </a:pPr>
            <a:r>
              <a:rPr lang="en-US" altLang="en-US" sz="2000">
                <a:solidFill>
                  <a:schemeClr val="tx1"/>
                </a:solidFill>
                <a:latin typeface="Arial" panose="020B0604020202020204" pitchFamily="34" charset="0"/>
              </a:rPr>
              <a:t>Isaac struggles with group participation. </a:t>
            </a:r>
          </a:p>
          <a:p>
            <a:pPr algn="just" defTabSz="914400" eaLnBrk="0" fontAlgn="base" hangingPunct="0">
              <a:lnSpc>
                <a:spcPct val="150000"/>
              </a:lnSpc>
              <a:spcBef>
                <a:spcPct val="0"/>
              </a:spcBef>
              <a:spcAft>
                <a:spcPct val="0"/>
              </a:spcAft>
              <a:buClrTx/>
            </a:pPr>
            <a:r>
              <a:rPr lang="en-US" altLang="en-US" sz="2000">
                <a:solidFill>
                  <a:schemeClr val="tx1"/>
                </a:solidFill>
                <a:latin typeface="Arial" panose="020B0604020202020204" pitchFamily="34" charset="0"/>
              </a:rPr>
              <a:t>Withdrawal limits social learning opportunities. </a:t>
            </a:r>
          </a:p>
          <a:p>
            <a:pPr algn="just" defTabSz="914400" eaLnBrk="0" fontAlgn="base" hangingPunct="0">
              <a:lnSpc>
                <a:spcPct val="150000"/>
              </a:lnSpc>
              <a:spcBef>
                <a:spcPct val="0"/>
              </a:spcBef>
              <a:spcAft>
                <a:spcPct val="0"/>
              </a:spcAft>
              <a:buClrTx/>
            </a:pPr>
            <a:r>
              <a:rPr lang="en-US" altLang="en-US" sz="2000">
                <a:solidFill>
                  <a:schemeClr val="tx1"/>
                </a:solidFill>
                <a:latin typeface="Arial" panose="020B0604020202020204" pitchFamily="34" charset="0"/>
              </a:rPr>
              <a:t>Insecurity affects confidence and </a:t>
            </a:r>
            <a:r>
              <a:rPr lang="en-US" altLang="en-US" sz="2000" err="1">
                <a:solidFill>
                  <a:schemeClr val="tx1"/>
                </a:solidFill>
                <a:latin typeface="Arial" panose="020B0604020202020204" pitchFamily="34" charset="0"/>
              </a:rPr>
              <a:t>behaviour</a:t>
            </a:r>
            <a:r>
              <a:rPr lang="en-US" altLang="en-US" sz="2000">
                <a:solidFill>
                  <a:schemeClr val="tx1"/>
                </a:solidFill>
                <a:latin typeface="Arial" panose="020B0604020202020204" pitchFamily="34" charset="0"/>
              </a:rPr>
              <a:t> (</a:t>
            </a:r>
            <a:r>
              <a:rPr lang="en-US" altLang="en-US" sz="2000" err="1">
                <a:solidFill>
                  <a:schemeClr val="tx1"/>
                </a:solidFill>
                <a:latin typeface="Arial" panose="020B0604020202020204" pitchFamily="34" charset="0"/>
              </a:rPr>
              <a:t>Basarabova</a:t>
            </a:r>
            <a:r>
              <a:rPr lang="en-US" altLang="en-US" sz="2000">
                <a:solidFill>
                  <a:schemeClr val="tx1"/>
                </a:solidFill>
                <a:latin typeface="Arial" panose="020B0604020202020204" pitchFamily="34" charset="0"/>
              </a:rPr>
              <a:t> and </a:t>
            </a:r>
            <a:r>
              <a:rPr lang="en-US" altLang="en-US" sz="2000" err="1">
                <a:solidFill>
                  <a:schemeClr val="tx1"/>
                </a:solidFill>
                <a:latin typeface="Arial" panose="020B0604020202020204" pitchFamily="34" charset="0"/>
              </a:rPr>
              <a:t>Hanesová</a:t>
            </a:r>
            <a:r>
              <a:rPr lang="en-US" altLang="en-US" sz="2000">
                <a:solidFill>
                  <a:schemeClr val="tx1"/>
                </a:solidFill>
                <a:latin typeface="Arial" panose="020B0604020202020204" pitchFamily="34" charset="0"/>
              </a:rPr>
              <a:t>, 2023). </a:t>
            </a:r>
          </a:p>
          <a:p>
            <a:pPr algn="just" defTabSz="914400" eaLnBrk="0" fontAlgn="base" hangingPunct="0">
              <a:lnSpc>
                <a:spcPct val="150000"/>
              </a:lnSpc>
              <a:spcBef>
                <a:spcPct val="0"/>
              </a:spcBef>
              <a:spcAft>
                <a:spcPct val="0"/>
              </a:spcAft>
              <a:buClrTx/>
            </a:pPr>
            <a:r>
              <a:rPr lang="en-US" altLang="en-US" sz="2000">
                <a:solidFill>
                  <a:schemeClr val="tx1"/>
                </a:solidFill>
                <a:latin typeface="Arial" panose="020B0604020202020204" pitchFamily="34" charset="0"/>
              </a:rPr>
              <a:t>Limited communication contributes language delays. </a:t>
            </a:r>
          </a:p>
          <a:p>
            <a:pPr algn="just" defTabSz="914400" eaLnBrk="0" fontAlgn="base" hangingPunct="0">
              <a:lnSpc>
                <a:spcPct val="150000"/>
              </a:lnSpc>
              <a:spcBef>
                <a:spcPct val="0"/>
              </a:spcBef>
              <a:spcAft>
                <a:spcPct val="0"/>
              </a:spcAft>
              <a:buClrTx/>
            </a:pPr>
            <a:r>
              <a:rPr lang="en-US" altLang="en-US" sz="2000">
                <a:solidFill>
                  <a:schemeClr val="tx1"/>
                </a:solidFill>
                <a:latin typeface="Arial" panose="020B0604020202020204" pitchFamily="34" charset="0"/>
              </a:rPr>
              <a:t>Supportive relationships improve overall development. </a:t>
            </a:r>
          </a:p>
        </p:txBody>
      </p:sp>
      <p:pic>
        <p:nvPicPr>
          <p:cNvPr id="3074" name="Picture 2" descr="Social-Emotional Learning">
            <a:extLst>
              <a:ext uri="{FF2B5EF4-FFF2-40B4-BE49-F238E27FC236}">
                <a16:creationId xmlns:a16="http://schemas.microsoft.com/office/drawing/2014/main" id="{F6FB27BC-023A-5C3C-0C68-AA9634D117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83895" y="2578647"/>
            <a:ext cx="3267732" cy="326773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A3801E7-3238-64EB-4FFE-04A2D2F79AB8}"/>
              </a:ext>
            </a:extLst>
          </p:cNvPr>
          <p:cNvSpPr txBox="1"/>
          <p:nvPr/>
        </p:nvSpPr>
        <p:spPr>
          <a:xfrm>
            <a:off x="6948654" y="5972280"/>
            <a:ext cx="4555958" cy="523220"/>
          </a:xfrm>
          <a:prstGeom prst="rect">
            <a:avLst/>
          </a:prstGeom>
          <a:noFill/>
        </p:spPr>
        <p:txBody>
          <a:bodyPr wrap="square">
            <a:spAutoFit/>
          </a:bodyPr>
          <a:lstStyle/>
          <a:p>
            <a:pPr algn="ctr"/>
            <a:r>
              <a:rPr lang="en-US" sz="1400" b="1"/>
              <a:t>Core Components of Social and Emotional Learning (SEL)</a:t>
            </a:r>
            <a:endParaRPr lang="en-US" sz="1400"/>
          </a:p>
        </p:txBody>
      </p:sp>
      <p:sp>
        <p:nvSpPr>
          <p:cNvPr id="7" name="TextBox 6">
            <a:extLst>
              <a:ext uri="{FF2B5EF4-FFF2-40B4-BE49-F238E27FC236}">
                <a16:creationId xmlns:a16="http://schemas.microsoft.com/office/drawing/2014/main" id="{56903C29-5D5E-9A05-507D-34D399D0EA85}"/>
              </a:ext>
            </a:extLst>
          </p:cNvPr>
          <p:cNvSpPr txBox="1"/>
          <p:nvPr/>
        </p:nvSpPr>
        <p:spPr>
          <a:xfrm>
            <a:off x="6768717" y="6495500"/>
            <a:ext cx="4735895" cy="276999"/>
          </a:xfrm>
          <a:prstGeom prst="rect">
            <a:avLst/>
          </a:prstGeom>
          <a:noFill/>
        </p:spPr>
        <p:txBody>
          <a:bodyPr wrap="square">
            <a:spAutoFit/>
          </a:bodyPr>
          <a:lstStyle/>
          <a:p>
            <a:pPr algn="ctr"/>
            <a:r>
              <a:rPr lang="en-US" sz="1200"/>
              <a:t>(Source: Seacoast Waldorf School, 2024)</a:t>
            </a:r>
            <a:endParaRPr lang="en-IN" sz="1200"/>
          </a:p>
        </p:txBody>
      </p:sp>
    </p:spTree>
    <p:extLst>
      <p:ext uri="{BB962C8B-B14F-4D97-AF65-F5344CB8AC3E}">
        <p14:creationId xmlns:p14="http://schemas.microsoft.com/office/powerpoint/2010/main" val="28380727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317A20-A133-C25A-2765-046501E087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5A1E35E-C005-293E-92AC-12066360FBB6}"/>
              </a:ext>
            </a:extLst>
          </p:cNvPr>
          <p:cNvSpPr>
            <a:spLocks noGrp="1"/>
          </p:cNvSpPr>
          <p:nvPr>
            <p:ph type="title"/>
          </p:nvPr>
        </p:nvSpPr>
        <p:spPr/>
        <p:txBody>
          <a:bodyPr/>
          <a:lstStyle/>
          <a:p>
            <a:r>
              <a:rPr lang="en-GB" b="1"/>
              <a:t>Nature and Nurture Influences on Isaac’s Development</a:t>
            </a:r>
            <a:endParaRPr lang="en-GB"/>
          </a:p>
        </p:txBody>
      </p:sp>
      <p:sp>
        <p:nvSpPr>
          <p:cNvPr id="3" name="Content Placeholder 2">
            <a:extLst>
              <a:ext uri="{FF2B5EF4-FFF2-40B4-BE49-F238E27FC236}">
                <a16:creationId xmlns:a16="http://schemas.microsoft.com/office/drawing/2014/main" id="{012D3BA5-8C33-183F-C9FC-F10BE9266A90}"/>
              </a:ext>
            </a:extLst>
          </p:cNvPr>
          <p:cNvSpPr>
            <a:spLocks noGrp="1"/>
          </p:cNvSpPr>
          <p:nvPr>
            <p:ph idx="1"/>
          </p:nvPr>
        </p:nvSpPr>
        <p:spPr>
          <a:xfrm>
            <a:off x="2133594" y="2039594"/>
            <a:ext cx="4915174" cy="3777622"/>
          </a:xfrm>
        </p:spPr>
        <p:txBody>
          <a:bodyPr>
            <a:normAutofit fontScale="92500" lnSpcReduction="10000"/>
          </a:bodyPr>
          <a:lstStyle/>
          <a:p>
            <a:pPr algn="just" defTabSz="914400" eaLnBrk="0" fontAlgn="base" hangingPunct="0">
              <a:lnSpc>
                <a:spcPct val="150000"/>
              </a:lnSpc>
              <a:spcBef>
                <a:spcPct val="0"/>
              </a:spcBef>
              <a:spcAft>
                <a:spcPct val="0"/>
              </a:spcAft>
              <a:buClrTx/>
            </a:pPr>
            <a:endParaRPr lang="en-US" altLang="en-US">
              <a:solidFill>
                <a:schemeClr val="tx1"/>
              </a:solidFill>
              <a:latin typeface="Arial" panose="020B0604020202020204" pitchFamily="34" charset="0"/>
            </a:endParaRPr>
          </a:p>
          <a:p>
            <a:pPr algn="just" defTabSz="914400" eaLnBrk="0" fontAlgn="base" hangingPunct="0">
              <a:lnSpc>
                <a:spcPct val="150000"/>
              </a:lnSpc>
              <a:spcBef>
                <a:spcPct val="0"/>
              </a:spcBef>
              <a:spcAft>
                <a:spcPct val="0"/>
              </a:spcAft>
              <a:buClrTx/>
            </a:pPr>
            <a:r>
              <a:rPr lang="en-US" altLang="en-US">
                <a:solidFill>
                  <a:schemeClr val="tx1"/>
                </a:solidFill>
                <a:latin typeface="Arial" panose="020B0604020202020204" pitchFamily="34" charset="0"/>
              </a:rPr>
              <a:t>Biology includes temperament, brain development. </a:t>
            </a:r>
          </a:p>
          <a:p>
            <a:pPr algn="just" defTabSz="914400" eaLnBrk="0" fontAlgn="base" hangingPunct="0">
              <a:lnSpc>
                <a:spcPct val="150000"/>
              </a:lnSpc>
              <a:spcBef>
                <a:spcPct val="0"/>
              </a:spcBef>
              <a:spcAft>
                <a:spcPct val="0"/>
              </a:spcAft>
              <a:buClrTx/>
            </a:pPr>
            <a:r>
              <a:rPr lang="en-US" altLang="en-US">
                <a:solidFill>
                  <a:schemeClr val="tx1"/>
                </a:solidFill>
                <a:latin typeface="Arial" panose="020B0604020202020204" pitchFamily="34" charset="0"/>
              </a:rPr>
              <a:t>Experiences influence emotional regulation abilities. </a:t>
            </a:r>
          </a:p>
          <a:p>
            <a:pPr algn="just" defTabSz="914400" eaLnBrk="0" fontAlgn="base" hangingPunct="0">
              <a:lnSpc>
                <a:spcPct val="150000"/>
              </a:lnSpc>
              <a:spcBef>
                <a:spcPct val="0"/>
              </a:spcBef>
              <a:spcAft>
                <a:spcPct val="0"/>
              </a:spcAft>
              <a:buClrTx/>
            </a:pPr>
            <a:r>
              <a:rPr lang="en-US" altLang="en-US">
                <a:solidFill>
                  <a:schemeClr val="tx1"/>
                </a:solidFill>
                <a:latin typeface="Arial" panose="020B0604020202020204" pitchFamily="34" charset="0"/>
              </a:rPr>
              <a:t>Parenting relationships shape development (Thompson, Simpson and Berlin, 2022). </a:t>
            </a:r>
          </a:p>
          <a:p>
            <a:pPr algn="just" defTabSz="914400" eaLnBrk="0" fontAlgn="base" hangingPunct="0">
              <a:lnSpc>
                <a:spcPct val="150000"/>
              </a:lnSpc>
              <a:spcBef>
                <a:spcPct val="0"/>
              </a:spcBef>
              <a:spcAft>
                <a:spcPct val="0"/>
              </a:spcAft>
              <a:buClrTx/>
            </a:pPr>
            <a:r>
              <a:rPr lang="en-US" altLang="en-US">
                <a:solidFill>
                  <a:schemeClr val="tx1"/>
                </a:solidFill>
                <a:latin typeface="Arial" panose="020B0604020202020204" pitchFamily="34" charset="0"/>
              </a:rPr>
              <a:t>Environmental changes affect attachment security. </a:t>
            </a:r>
          </a:p>
          <a:p>
            <a:pPr algn="just" defTabSz="914400" eaLnBrk="0" fontAlgn="base" hangingPunct="0">
              <a:lnSpc>
                <a:spcPct val="150000"/>
              </a:lnSpc>
              <a:spcBef>
                <a:spcPct val="0"/>
              </a:spcBef>
              <a:spcAft>
                <a:spcPct val="0"/>
              </a:spcAft>
              <a:buClrTx/>
            </a:pPr>
            <a:r>
              <a:rPr lang="en-US" altLang="en-US">
                <a:solidFill>
                  <a:schemeClr val="tx1"/>
                </a:solidFill>
                <a:latin typeface="Arial" panose="020B0604020202020204" pitchFamily="34" charset="0"/>
              </a:rPr>
              <a:t>Nature and nurture shape development. </a:t>
            </a:r>
          </a:p>
        </p:txBody>
      </p:sp>
      <p:pic>
        <p:nvPicPr>
          <p:cNvPr id="4098" name="Picture 2" descr="John Bowlby's Attachment Theory">
            <a:extLst>
              <a:ext uri="{FF2B5EF4-FFF2-40B4-BE49-F238E27FC236}">
                <a16:creationId xmlns:a16="http://schemas.microsoft.com/office/drawing/2014/main" id="{3767B102-98AC-BF68-CB61-F466B41B7C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5795" y="1905000"/>
            <a:ext cx="4046811" cy="404681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53FF877-E99E-E71F-A333-AF1B98649415}"/>
              </a:ext>
            </a:extLst>
          </p:cNvPr>
          <p:cNvSpPr txBox="1"/>
          <p:nvPr/>
        </p:nvSpPr>
        <p:spPr>
          <a:xfrm>
            <a:off x="6545179" y="6488668"/>
            <a:ext cx="6096000" cy="369332"/>
          </a:xfrm>
          <a:prstGeom prst="rect">
            <a:avLst/>
          </a:prstGeom>
          <a:noFill/>
        </p:spPr>
        <p:txBody>
          <a:bodyPr wrap="square">
            <a:spAutoFit/>
          </a:bodyPr>
          <a:lstStyle/>
          <a:p>
            <a:pPr algn="ctr"/>
            <a:r>
              <a:rPr lang="en-IN"/>
              <a:t>(Source: McLeod, 2025)</a:t>
            </a:r>
          </a:p>
        </p:txBody>
      </p:sp>
      <p:sp>
        <p:nvSpPr>
          <p:cNvPr id="7" name="TextBox 6">
            <a:extLst>
              <a:ext uri="{FF2B5EF4-FFF2-40B4-BE49-F238E27FC236}">
                <a16:creationId xmlns:a16="http://schemas.microsoft.com/office/drawing/2014/main" id="{3DA532C4-7A03-4D70-9E71-96979FEAF7FC}"/>
              </a:ext>
            </a:extLst>
          </p:cNvPr>
          <p:cNvSpPr txBox="1"/>
          <p:nvPr/>
        </p:nvSpPr>
        <p:spPr>
          <a:xfrm>
            <a:off x="6432885" y="5984741"/>
            <a:ext cx="6320588" cy="369332"/>
          </a:xfrm>
          <a:prstGeom prst="rect">
            <a:avLst/>
          </a:prstGeom>
          <a:noFill/>
        </p:spPr>
        <p:txBody>
          <a:bodyPr wrap="square">
            <a:spAutoFit/>
          </a:bodyPr>
          <a:lstStyle/>
          <a:p>
            <a:pPr algn="ctr"/>
            <a:r>
              <a:rPr lang="en-US" altLang="en-US">
                <a:solidFill>
                  <a:schemeClr val="tx1"/>
                </a:solidFill>
                <a:latin typeface="Arial" panose="020B0604020202020204" pitchFamily="34" charset="0"/>
              </a:rPr>
              <a:t>Circle of security</a:t>
            </a:r>
            <a:endParaRPr lang="en-IN"/>
          </a:p>
        </p:txBody>
      </p:sp>
    </p:spTree>
    <p:extLst>
      <p:ext uri="{BB962C8B-B14F-4D97-AF65-F5344CB8AC3E}">
        <p14:creationId xmlns:p14="http://schemas.microsoft.com/office/powerpoint/2010/main" val="35054944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02BA48-6D9E-E687-ED97-FDACC35D2F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8CC1B8-31AB-ED42-5C1C-C83E281133FE}"/>
              </a:ext>
            </a:extLst>
          </p:cNvPr>
          <p:cNvSpPr>
            <a:spLocks noGrp="1"/>
          </p:cNvSpPr>
          <p:nvPr>
            <p:ph type="title"/>
          </p:nvPr>
        </p:nvSpPr>
        <p:spPr/>
        <p:txBody>
          <a:bodyPr>
            <a:normAutofit fontScale="90000"/>
          </a:bodyPr>
          <a:lstStyle/>
          <a:p>
            <a:r>
              <a:rPr lang="en-GB" b="1"/>
              <a:t>Attachment-Based Strategies to Support Isaac’s Development</a:t>
            </a:r>
            <a:br>
              <a:rPr lang="en-GB"/>
            </a:br>
            <a:endParaRPr lang="en-GB"/>
          </a:p>
        </p:txBody>
      </p:sp>
      <p:sp>
        <p:nvSpPr>
          <p:cNvPr id="3" name="Content Placeholder 2">
            <a:extLst>
              <a:ext uri="{FF2B5EF4-FFF2-40B4-BE49-F238E27FC236}">
                <a16:creationId xmlns:a16="http://schemas.microsoft.com/office/drawing/2014/main" id="{46CA0BD3-37B1-2AEE-3666-A947FA0FC98F}"/>
              </a:ext>
            </a:extLst>
          </p:cNvPr>
          <p:cNvSpPr>
            <a:spLocks noGrp="1"/>
          </p:cNvSpPr>
          <p:nvPr>
            <p:ph idx="1"/>
          </p:nvPr>
        </p:nvSpPr>
        <p:spPr>
          <a:xfrm>
            <a:off x="1596286" y="2133600"/>
            <a:ext cx="5845340" cy="3777622"/>
          </a:xfrm>
        </p:spPr>
        <p:txBody>
          <a:bodyPr/>
          <a:lstStyle/>
          <a:p>
            <a:pPr algn="just" defTabSz="914400" eaLnBrk="0" fontAlgn="base" hangingPunct="0">
              <a:lnSpc>
                <a:spcPct val="150000"/>
              </a:lnSpc>
              <a:spcBef>
                <a:spcPct val="0"/>
              </a:spcBef>
              <a:spcAft>
                <a:spcPct val="0"/>
              </a:spcAft>
              <a:buClrTx/>
            </a:pPr>
            <a:endParaRPr lang="en-US" altLang="en-US">
              <a:solidFill>
                <a:schemeClr val="tx1"/>
              </a:solidFill>
              <a:latin typeface="Arial" panose="020B0604020202020204" pitchFamily="34" charset="0"/>
            </a:endParaRPr>
          </a:p>
          <a:p>
            <a:pPr algn="just" defTabSz="914400" eaLnBrk="0" fontAlgn="base" hangingPunct="0">
              <a:lnSpc>
                <a:spcPct val="150000"/>
              </a:lnSpc>
              <a:spcBef>
                <a:spcPct val="0"/>
              </a:spcBef>
              <a:spcAft>
                <a:spcPct val="0"/>
              </a:spcAft>
              <a:buClrTx/>
            </a:pPr>
            <a:r>
              <a:rPr lang="en-US" altLang="en-US">
                <a:solidFill>
                  <a:schemeClr val="tx1"/>
                </a:solidFill>
                <a:latin typeface="Arial" panose="020B0604020202020204" pitchFamily="34" charset="0"/>
              </a:rPr>
              <a:t>Provide consistent key worker relationship. </a:t>
            </a:r>
          </a:p>
          <a:p>
            <a:pPr algn="just" defTabSz="914400" eaLnBrk="0" fontAlgn="base" hangingPunct="0">
              <a:lnSpc>
                <a:spcPct val="150000"/>
              </a:lnSpc>
              <a:spcBef>
                <a:spcPct val="0"/>
              </a:spcBef>
              <a:spcAft>
                <a:spcPct val="0"/>
              </a:spcAft>
              <a:buClrTx/>
            </a:pPr>
            <a:r>
              <a:rPr lang="en-US" altLang="en-US">
                <a:solidFill>
                  <a:schemeClr val="tx1"/>
                </a:solidFill>
                <a:latin typeface="Arial" panose="020B0604020202020204" pitchFamily="34" charset="0"/>
              </a:rPr>
              <a:t>Predictable routines increase Isaac’s security. </a:t>
            </a:r>
          </a:p>
          <a:p>
            <a:pPr algn="just" defTabSz="914400" eaLnBrk="0" fontAlgn="base" hangingPunct="0">
              <a:lnSpc>
                <a:spcPct val="150000"/>
              </a:lnSpc>
              <a:spcBef>
                <a:spcPct val="0"/>
              </a:spcBef>
              <a:spcAft>
                <a:spcPct val="0"/>
              </a:spcAft>
              <a:buClrTx/>
            </a:pPr>
            <a:r>
              <a:rPr lang="en-US" altLang="en-US">
                <a:solidFill>
                  <a:schemeClr val="tx1"/>
                </a:solidFill>
                <a:latin typeface="Arial" panose="020B0604020202020204" pitchFamily="34" charset="0"/>
              </a:rPr>
              <a:t>Encourage interactions through play activities (Bosmans et al., 2022). </a:t>
            </a:r>
          </a:p>
          <a:p>
            <a:pPr algn="just" defTabSz="914400" eaLnBrk="0" fontAlgn="base" hangingPunct="0">
              <a:lnSpc>
                <a:spcPct val="150000"/>
              </a:lnSpc>
              <a:spcBef>
                <a:spcPct val="0"/>
              </a:spcBef>
              <a:spcAft>
                <a:spcPct val="0"/>
              </a:spcAft>
              <a:buClrTx/>
            </a:pPr>
            <a:r>
              <a:rPr lang="en-US" altLang="en-US">
                <a:solidFill>
                  <a:schemeClr val="tx1"/>
                </a:solidFill>
                <a:latin typeface="Arial" panose="020B0604020202020204" pitchFamily="34" charset="0"/>
              </a:rPr>
              <a:t>Emotional support develops Isaac’s confidence. </a:t>
            </a:r>
          </a:p>
          <a:p>
            <a:pPr algn="just" defTabSz="914400" eaLnBrk="0" fontAlgn="base" hangingPunct="0">
              <a:lnSpc>
                <a:spcPct val="150000"/>
              </a:lnSpc>
              <a:spcBef>
                <a:spcPct val="0"/>
              </a:spcBef>
              <a:spcAft>
                <a:spcPct val="0"/>
              </a:spcAft>
              <a:buClrTx/>
            </a:pPr>
            <a:r>
              <a:rPr lang="en-US" altLang="en-US">
                <a:solidFill>
                  <a:schemeClr val="tx1"/>
                </a:solidFill>
                <a:latin typeface="Arial" panose="020B0604020202020204" pitchFamily="34" charset="0"/>
              </a:rPr>
              <a:t>Build trust between family, professionals. </a:t>
            </a:r>
          </a:p>
        </p:txBody>
      </p:sp>
      <p:pic>
        <p:nvPicPr>
          <p:cNvPr id="8194" name="Picture 2" descr="Building Trust That Lasts: How to Create Strong Family-Professional  Partnerships in Child Mental Health - Kids Mental Health">
            <a:extLst>
              <a:ext uri="{FF2B5EF4-FFF2-40B4-BE49-F238E27FC236}">
                <a16:creationId xmlns:a16="http://schemas.microsoft.com/office/drawing/2014/main" id="{0C541F54-83BE-0A93-091D-2A9AE199E5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73045" y="2381960"/>
            <a:ext cx="4166859" cy="257104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F765EF1-1A72-78CB-E38A-8BA1A9FAF07F}"/>
              </a:ext>
            </a:extLst>
          </p:cNvPr>
          <p:cNvSpPr txBox="1"/>
          <p:nvPr/>
        </p:nvSpPr>
        <p:spPr>
          <a:xfrm>
            <a:off x="6304547" y="5726556"/>
            <a:ext cx="6096000" cy="369332"/>
          </a:xfrm>
          <a:prstGeom prst="rect">
            <a:avLst/>
          </a:prstGeom>
          <a:noFill/>
        </p:spPr>
        <p:txBody>
          <a:bodyPr wrap="square">
            <a:spAutoFit/>
          </a:bodyPr>
          <a:lstStyle/>
          <a:p>
            <a:pPr algn="ctr"/>
            <a:r>
              <a:rPr lang="en-US"/>
              <a:t>(Source: Kids Mental Health, 2025)</a:t>
            </a:r>
            <a:endParaRPr lang="en-IN"/>
          </a:p>
        </p:txBody>
      </p:sp>
      <p:sp>
        <p:nvSpPr>
          <p:cNvPr id="7" name="TextBox 6">
            <a:extLst>
              <a:ext uri="{FF2B5EF4-FFF2-40B4-BE49-F238E27FC236}">
                <a16:creationId xmlns:a16="http://schemas.microsoft.com/office/drawing/2014/main" id="{E605E100-EA3D-67B6-9125-11AD44C4BA00}"/>
              </a:ext>
            </a:extLst>
          </p:cNvPr>
          <p:cNvSpPr txBox="1"/>
          <p:nvPr/>
        </p:nvSpPr>
        <p:spPr>
          <a:xfrm>
            <a:off x="6252411" y="5313290"/>
            <a:ext cx="6200272" cy="369332"/>
          </a:xfrm>
          <a:prstGeom prst="rect">
            <a:avLst/>
          </a:prstGeom>
          <a:noFill/>
        </p:spPr>
        <p:txBody>
          <a:bodyPr wrap="square">
            <a:spAutoFit/>
          </a:bodyPr>
          <a:lstStyle/>
          <a:p>
            <a:pPr algn="ctr"/>
            <a:r>
              <a:rPr lang="en-GB" b="1"/>
              <a:t>Support Isaac’s Development</a:t>
            </a:r>
            <a:endParaRPr lang="en-IN"/>
          </a:p>
        </p:txBody>
      </p:sp>
    </p:spTree>
    <p:extLst>
      <p:ext uri="{BB962C8B-B14F-4D97-AF65-F5344CB8AC3E}">
        <p14:creationId xmlns:p14="http://schemas.microsoft.com/office/powerpoint/2010/main" val="24823523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49BC16-4F9A-416A-7D8F-8625B85EE5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2DBF37-65CF-D809-E76B-07E74BAD6546}"/>
              </a:ext>
            </a:extLst>
          </p:cNvPr>
          <p:cNvSpPr>
            <a:spLocks noGrp="1"/>
          </p:cNvSpPr>
          <p:nvPr>
            <p:ph type="title"/>
          </p:nvPr>
        </p:nvSpPr>
        <p:spPr/>
        <p:txBody>
          <a:bodyPr/>
          <a:lstStyle/>
          <a:p>
            <a:r>
              <a:rPr lang="en-GB" b="1"/>
              <a:t>Early Years Intervention and Multi-Agency Support Plan</a:t>
            </a:r>
            <a:endParaRPr lang="en-GB"/>
          </a:p>
        </p:txBody>
      </p:sp>
      <p:sp>
        <p:nvSpPr>
          <p:cNvPr id="3" name="Content Placeholder 2">
            <a:extLst>
              <a:ext uri="{FF2B5EF4-FFF2-40B4-BE49-F238E27FC236}">
                <a16:creationId xmlns:a16="http://schemas.microsoft.com/office/drawing/2014/main" id="{D4031044-D96D-2A5D-D49E-831D9E7132CE}"/>
              </a:ext>
            </a:extLst>
          </p:cNvPr>
          <p:cNvSpPr>
            <a:spLocks noGrp="1"/>
          </p:cNvSpPr>
          <p:nvPr>
            <p:ph idx="1"/>
          </p:nvPr>
        </p:nvSpPr>
        <p:spPr>
          <a:xfrm>
            <a:off x="1927061" y="2329793"/>
            <a:ext cx="5435436" cy="3676022"/>
          </a:xfrm>
        </p:spPr>
        <p:txBody>
          <a:bodyPr>
            <a:normAutofit lnSpcReduction="10000"/>
          </a:bodyPr>
          <a:lstStyle/>
          <a:p>
            <a:pPr algn="just" defTabSz="914400" eaLnBrk="0" fontAlgn="base" hangingPunct="0">
              <a:lnSpc>
                <a:spcPct val="150000"/>
              </a:lnSpc>
              <a:spcBef>
                <a:spcPct val="0"/>
              </a:spcBef>
              <a:spcAft>
                <a:spcPct val="0"/>
              </a:spcAft>
              <a:buClrTx/>
            </a:pPr>
            <a:endParaRPr lang="en-US" altLang="en-US">
              <a:solidFill>
                <a:schemeClr val="tx1"/>
              </a:solidFill>
              <a:latin typeface="Arial" panose="020B0604020202020204" pitchFamily="34" charset="0"/>
            </a:endParaRPr>
          </a:p>
          <a:p>
            <a:pPr algn="just" defTabSz="914400" eaLnBrk="0" fontAlgn="base" hangingPunct="0">
              <a:lnSpc>
                <a:spcPct val="150000"/>
              </a:lnSpc>
              <a:spcBef>
                <a:spcPct val="0"/>
              </a:spcBef>
              <a:spcAft>
                <a:spcPct val="0"/>
              </a:spcAft>
              <a:buClrTx/>
            </a:pPr>
            <a:r>
              <a:rPr lang="en-US" altLang="en-US">
                <a:solidFill>
                  <a:schemeClr val="tx1"/>
                </a:solidFill>
                <a:latin typeface="Arial" panose="020B0604020202020204" pitchFamily="34" charset="0"/>
              </a:rPr>
              <a:t>Develop language through communication activities. </a:t>
            </a:r>
          </a:p>
          <a:p>
            <a:pPr algn="just" defTabSz="914400" eaLnBrk="0" fontAlgn="base" hangingPunct="0">
              <a:lnSpc>
                <a:spcPct val="150000"/>
              </a:lnSpc>
              <a:spcBef>
                <a:spcPct val="0"/>
              </a:spcBef>
              <a:spcAft>
                <a:spcPct val="0"/>
              </a:spcAft>
              <a:buClrTx/>
            </a:pPr>
            <a:r>
              <a:rPr lang="en-US" altLang="en-US">
                <a:solidFill>
                  <a:schemeClr val="tx1"/>
                </a:solidFill>
                <a:latin typeface="Arial" panose="020B0604020202020204" pitchFamily="34" charset="0"/>
              </a:rPr>
              <a:t>Support mother with professional guidance. </a:t>
            </a:r>
          </a:p>
          <a:p>
            <a:pPr algn="just" defTabSz="914400" eaLnBrk="0" fontAlgn="base" hangingPunct="0">
              <a:lnSpc>
                <a:spcPct val="150000"/>
              </a:lnSpc>
              <a:spcBef>
                <a:spcPct val="0"/>
              </a:spcBef>
              <a:spcAft>
                <a:spcPct val="0"/>
              </a:spcAft>
              <a:buClrTx/>
            </a:pPr>
            <a:r>
              <a:rPr lang="en-US" altLang="en-US">
                <a:solidFill>
                  <a:schemeClr val="tx1"/>
                </a:solidFill>
                <a:latin typeface="Arial" panose="020B0604020202020204" pitchFamily="34" charset="0"/>
              </a:rPr>
              <a:t>Collaborate with speech therapists (</a:t>
            </a:r>
            <a:r>
              <a:rPr lang="en-US" altLang="en-US" err="1">
                <a:solidFill>
                  <a:schemeClr val="tx1"/>
                </a:solidFill>
                <a:latin typeface="Arial" panose="020B0604020202020204" pitchFamily="34" charset="0"/>
              </a:rPr>
              <a:t>Karantzas</a:t>
            </a:r>
            <a:r>
              <a:rPr lang="en-US" altLang="en-US">
                <a:solidFill>
                  <a:schemeClr val="tx1"/>
                </a:solidFill>
                <a:latin typeface="Arial" panose="020B0604020202020204" pitchFamily="34" charset="0"/>
              </a:rPr>
              <a:t>, Younan and Pilkington, 2023). </a:t>
            </a:r>
          </a:p>
          <a:p>
            <a:pPr algn="just" defTabSz="914400" eaLnBrk="0" fontAlgn="base" hangingPunct="0">
              <a:lnSpc>
                <a:spcPct val="150000"/>
              </a:lnSpc>
              <a:spcBef>
                <a:spcPct val="0"/>
              </a:spcBef>
              <a:spcAft>
                <a:spcPct val="0"/>
              </a:spcAft>
              <a:buClrTx/>
            </a:pPr>
            <a:r>
              <a:rPr lang="en-US" altLang="en-US">
                <a:solidFill>
                  <a:schemeClr val="tx1"/>
                </a:solidFill>
                <a:latin typeface="Arial" panose="020B0604020202020204" pitchFamily="34" charset="0"/>
              </a:rPr>
              <a:t>Encourage structured group play development. </a:t>
            </a:r>
          </a:p>
          <a:p>
            <a:pPr algn="just" defTabSz="914400" eaLnBrk="0" fontAlgn="base" hangingPunct="0">
              <a:lnSpc>
                <a:spcPct val="150000"/>
              </a:lnSpc>
              <a:spcBef>
                <a:spcPct val="0"/>
              </a:spcBef>
              <a:spcAft>
                <a:spcPct val="0"/>
              </a:spcAft>
              <a:buClrTx/>
            </a:pPr>
            <a:r>
              <a:rPr lang="en-US" altLang="en-US">
                <a:solidFill>
                  <a:schemeClr val="tx1"/>
                </a:solidFill>
                <a:latin typeface="Arial" panose="020B0604020202020204" pitchFamily="34" charset="0"/>
              </a:rPr>
              <a:t>Multi-agency teamwork supports early intervention. </a:t>
            </a:r>
          </a:p>
        </p:txBody>
      </p:sp>
      <p:pic>
        <p:nvPicPr>
          <p:cNvPr id="5122" name="Picture 2" descr="The multi-agency support model proposed in this study | Download Scientific  Diagram">
            <a:extLst>
              <a:ext uri="{FF2B5EF4-FFF2-40B4-BE49-F238E27FC236}">
                <a16:creationId xmlns:a16="http://schemas.microsoft.com/office/drawing/2014/main" id="{8CC9815B-58EA-292E-C03F-659906B32E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41046" y="2656793"/>
            <a:ext cx="4018826" cy="334902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EC756D6-21E1-4CCA-7302-C00B4B9E77B1}"/>
              </a:ext>
            </a:extLst>
          </p:cNvPr>
          <p:cNvSpPr txBox="1"/>
          <p:nvPr/>
        </p:nvSpPr>
        <p:spPr>
          <a:xfrm>
            <a:off x="6802459" y="6430608"/>
            <a:ext cx="6096000" cy="369332"/>
          </a:xfrm>
          <a:prstGeom prst="rect">
            <a:avLst/>
          </a:prstGeom>
          <a:noFill/>
        </p:spPr>
        <p:txBody>
          <a:bodyPr wrap="square">
            <a:spAutoFit/>
          </a:bodyPr>
          <a:lstStyle/>
          <a:p>
            <a:pPr algn="ctr"/>
            <a:r>
              <a:rPr lang="en-IN"/>
              <a:t>(Source: ResearchGate, 2025)</a:t>
            </a:r>
          </a:p>
        </p:txBody>
      </p:sp>
      <p:sp>
        <p:nvSpPr>
          <p:cNvPr id="7" name="TextBox 6">
            <a:extLst>
              <a:ext uri="{FF2B5EF4-FFF2-40B4-BE49-F238E27FC236}">
                <a16:creationId xmlns:a16="http://schemas.microsoft.com/office/drawing/2014/main" id="{E5731724-40B7-CDED-A478-95ECC5F53E9E}"/>
              </a:ext>
            </a:extLst>
          </p:cNvPr>
          <p:cNvSpPr txBox="1"/>
          <p:nvPr/>
        </p:nvSpPr>
        <p:spPr>
          <a:xfrm>
            <a:off x="7704967" y="6005815"/>
            <a:ext cx="4154905" cy="369332"/>
          </a:xfrm>
          <a:prstGeom prst="rect">
            <a:avLst/>
          </a:prstGeom>
          <a:noFill/>
        </p:spPr>
        <p:txBody>
          <a:bodyPr wrap="square">
            <a:spAutoFit/>
          </a:bodyPr>
          <a:lstStyle/>
          <a:p>
            <a:pPr algn="ctr"/>
            <a:r>
              <a:rPr lang="en-GB" b="1"/>
              <a:t>Multi-Agency Support Plan</a:t>
            </a:r>
            <a:endParaRPr lang="en-IN"/>
          </a:p>
        </p:txBody>
      </p:sp>
    </p:spTree>
    <p:extLst>
      <p:ext uri="{BB962C8B-B14F-4D97-AF65-F5344CB8AC3E}">
        <p14:creationId xmlns:p14="http://schemas.microsoft.com/office/powerpoint/2010/main" val="23852592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D0EB8B-FE2B-B76B-B8E3-6B9F56ACBCA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9F99D0-E2DD-5D00-7D35-92FE5F98CC6C}"/>
              </a:ext>
            </a:extLst>
          </p:cNvPr>
          <p:cNvSpPr>
            <a:spLocks noGrp="1"/>
          </p:cNvSpPr>
          <p:nvPr>
            <p:ph type="title"/>
          </p:nvPr>
        </p:nvSpPr>
        <p:spPr/>
        <p:txBody>
          <a:bodyPr/>
          <a:lstStyle/>
          <a:p>
            <a:r>
              <a:rPr lang="en-GB" b="1"/>
              <a:t>Critical Evaluation of Bowlby’s Attachment Theory</a:t>
            </a:r>
            <a:endParaRPr lang="en-GB"/>
          </a:p>
        </p:txBody>
      </p:sp>
      <p:sp>
        <p:nvSpPr>
          <p:cNvPr id="4" name="Rectangle 1">
            <a:extLst>
              <a:ext uri="{FF2B5EF4-FFF2-40B4-BE49-F238E27FC236}">
                <a16:creationId xmlns:a16="http://schemas.microsoft.com/office/drawing/2014/main" id="{BEC4DA0E-A64B-AD99-CF25-F9CAB85618BA}"/>
              </a:ext>
            </a:extLst>
          </p:cNvPr>
          <p:cNvSpPr>
            <a:spLocks noGrp="1" noChangeArrowheads="1"/>
          </p:cNvSpPr>
          <p:nvPr>
            <p:ph idx="1"/>
          </p:nvPr>
        </p:nvSpPr>
        <p:spPr bwMode="auto">
          <a:xfrm>
            <a:off x="2242370" y="2003476"/>
            <a:ext cx="4331851" cy="37805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defTabSz="914400" eaLnBrk="0" fontAlgn="base" hangingPunct="0">
              <a:lnSpc>
                <a:spcPct val="150000"/>
              </a:lnSpc>
              <a:spcBef>
                <a:spcPct val="0"/>
              </a:spcBef>
              <a:spcAft>
                <a:spcPct val="0"/>
              </a:spcAft>
              <a:buClrTx/>
            </a:pPr>
            <a:r>
              <a:rPr kumimoji="0" lang="en-US" altLang="en-US" sz="1800" b="0" i="0" u="none" strike="noStrike" cap="none" normalizeH="0" baseline="0">
                <a:ln>
                  <a:noFill/>
                </a:ln>
                <a:solidFill>
                  <a:schemeClr val="tx1"/>
                </a:solidFill>
                <a:effectLst/>
                <a:latin typeface="Arial" panose="020B0604020202020204" pitchFamily="34" charset="0"/>
              </a:rPr>
              <a:t>Highlights importance of early relationships. </a:t>
            </a:r>
          </a:p>
          <a:p>
            <a:pPr algn="just" defTabSz="914400" eaLnBrk="0" fontAlgn="base" hangingPunct="0">
              <a:lnSpc>
                <a:spcPct val="150000"/>
              </a:lnSpc>
              <a:spcBef>
                <a:spcPct val="0"/>
              </a:spcBef>
              <a:spcAft>
                <a:spcPct val="0"/>
              </a:spcAft>
              <a:buClrTx/>
            </a:pPr>
            <a:r>
              <a:rPr kumimoji="0" lang="en-US" altLang="en-US" sz="1800" b="0" i="0" u="none" strike="noStrike" cap="none" normalizeH="0" baseline="0">
                <a:ln>
                  <a:noFill/>
                </a:ln>
                <a:solidFill>
                  <a:schemeClr val="tx1"/>
                </a:solidFill>
                <a:effectLst/>
                <a:latin typeface="Arial" panose="020B0604020202020204" pitchFamily="34" charset="0"/>
              </a:rPr>
              <a:t>Supports attachment-focused early years practice. </a:t>
            </a:r>
          </a:p>
          <a:p>
            <a:pPr algn="just" defTabSz="914400" eaLnBrk="0" fontAlgn="base" hangingPunct="0">
              <a:lnSpc>
                <a:spcPct val="150000"/>
              </a:lnSpc>
              <a:spcBef>
                <a:spcPct val="0"/>
              </a:spcBef>
              <a:spcAft>
                <a:spcPct val="0"/>
              </a:spcAft>
              <a:buClrTx/>
            </a:pPr>
            <a:r>
              <a:rPr kumimoji="0" lang="en-US" altLang="en-US" sz="1800" b="0" i="0" u="none" strike="noStrike" cap="none" normalizeH="0" baseline="0">
                <a:ln>
                  <a:noFill/>
                </a:ln>
                <a:solidFill>
                  <a:schemeClr val="tx1"/>
                </a:solidFill>
                <a:effectLst/>
                <a:latin typeface="Arial" panose="020B0604020202020204" pitchFamily="34" charset="0"/>
              </a:rPr>
              <a:t>Underestimates wider influences (Mayat, 2024). </a:t>
            </a:r>
          </a:p>
          <a:p>
            <a:pPr algn="just" defTabSz="914400" eaLnBrk="0" fontAlgn="base" hangingPunct="0">
              <a:lnSpc>
                <a:spcPct val="150000"/>
              </a:lnSpc>
              <a:spcBef>
                <a:spcPct val="0"/>
              </a:spcBef>
              <a:spcAft>
                <a:spcPct val="0"/>
              </a:spcAft>
              <a:buClrTx/>
            </a:pPr>
            <a:r>
              <a:rPr kumimoji="0" lang="en-US" altLang="en-US" sz="1800" b="0" i="0" u="none" strike="noStrike" cap="none" normalizeH="0" baseline="0">
                <a:ln>
                  <a:noFill/>
                </a:ln>
                <a:solidFill>
                  <a:schemeClr val="tx1"/>
                </a:solidFill>
                <a:effectLst/>
                <a:latin typeface="Arial" panose="020B0604020202020204" pitchFamily="34" charset="0"/>
              </a:rPr>
              <a:t>Culture affects attachment caregiving patterns. </a:t>
            </a:r>
          </a:p>
          <a:p>
            <a:pPr algn="just" defTabSz="914400" eaLnBrk="0" fontAlgn="base" hangingPunct="0">
              <a:lnSpc>
                <a:spcPct val="150000"/>
              </a:lnSpc>
              <a:spcBef>
                <a:spcPct val="0"/>
              </a:spcBef>
              <a:spcAft>
                <a:spcPct val="0"/>
              </a:spcAft>
              <a:buClrTx/>
            </a:pPr>
            <a:r>
              <a:rPr kumimoji="0" lang="en-US" altLang="en-US" sz="1800" b="0" i="0" u="none" strike="noStrike" cap="none" normalizeH="0" baseline="0">
                <a:ln>
                  <a:noFill/>
                </a:ln>
                <a:solidFill>
                  <a:schemeClr val="tx1"/>
                </a:solidFill>
                <a:effectLst/>
                <a:latin typeface="Arial" panose="020B0604020202020204" pitchFamily="34" charset="0"/>
              </a:rPr>
              <a:t>Considers family diversity and needs. </a:t>
            </a:r>
          </a:p>
        </p:txBody>
      </p:sp>
      <p:pic>
        <p:nvPicPr>
          <p:cNvPr id="6146" name="Picture 2" descr="John Bowlby's Attachment Theory">
            <a:extLst>
              <a:ext uri="{FF2B5EF4-FFF2-40B4-BE49-F238E27FC236}">
                <a16:creationId xmlns:a16="http://schemas.microsoft.com/office/drawing/2014/main" id="{2366A0E4-DD40-F0B5-D514-F1894ACE2A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46907" y="2593729"/>
            <a:ext cx="3762375" cy="260001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68F9D6B-6D33-AE60-608D-21B33ED799A6}"/>
              </a:ext>
            </a:extLst>
          </p:cNvPr>
          <p:cNvSpPr txBox="1"/>
          <p:nvPr/>
        </p:nvSpPr>
        <p:spPr>
          <a:xfrm>
            <a:off x="6280094" y="5882473"/>
            <a:ext cx="6096000" cy="369332"/>
          </a:xfrm>
          <a:prstGeom prst="rect">
            <a:avLst/>
          </a:prstGeom>
          <a:noFill/>
        </p:spPr>
        <p:txBody>
          <a:bodyPr wrap="square">
            <a:spAutoFit/>
          </a:bodyPr>
          <a:lstStyle/>
          <a:p>
            <a:pPr algn="ctr"/>
            <a:r>
              <a:rPr lang="en-IN"/>
              <a:t>(Source: McLeod, 2024)</a:t>
            </a:r>
          </a:p>
        </p:txBody>
      </p:sp>
      <p:sp>
        <p:nvSpPr>
          <p:cNvPr id="7" name="TextBox 6">
            <a:extLst>
              <a:ext uri="{FF2B5EF4-FFF2-40B4-BE49-F238E27FC236}">
                <a16:creationId xmlns:a16="http://schemas.microsoft.com/office/drawing/2014/main" id="{4B4452A5-96CB-F5A0-0541-27AFF3E74965}"/>
              </a:ext>
            </a:extLst>
          </p:cNvPr>
          <p:cNvSpPr txBox="1"/>
          <p:nvPr/>
        </p:nvSpPr>
        <p:spPr>
          <a:xfrm>
            <a:off x="6280094" y="5463904"/>
            <a:ext cx="6184230" cy="369332"/>
          </a:xfrm>
          <a:prstGeom prst="rect">
            <a:avLst/>
          </a:prstGeom>
          <a:noFill/>
        </p:spPr>
        <p:txBody>
          <a:bodyPr wrap="square">
            <a:spAutoFit/>
          </a:bodyPr>
          <a:lstStyle/>
          <a:p>
            <a:pPr algn="ctr"/>
            <a:r>
              <a:rPr lang="en-GB" b="1"/>
              <a:t>Bowlby’s Attachment Theory</a:t>
            </a:r>
            <a:endParaRPr lang="en-IN"/>
          </a:p>
        </p:txBody>
      </p:sp>
    </p:spTree>
    <p:extLst>
      <p:ext uri="{BB962C8B-B14F-4D97-AF65-F5344CB8AC3E}">
        <p14:creationId xmlns:p14="http://schemas.microsoft.com/office/powerpoint/2010/main" val="34660904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C99149-EA0A-DEDF-2E43-A098F26C83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06CDF2-F81C-1958-A9A0-FEDCD28FB647}"/>
              </a:ext>
            </a:extLst>
          </p:cNvPr>
          <p:cNvSpPr>
            <a:spLocks noGrp="1"/>
          </p:cNvSpPr>
          <p:nvPr>
            <p:ph type="title"/>
          </p:nvPr>
        </p:nvSpPr>
        <p:spPr/>
        <p:txBody>
          <a:bodyPr/>
          <a:lstStyle/>
          <a:p>
            <a:r>
              <a:rPr lang="en-GB" b="1"/>
              <a:t>Conclusion </a:t>
            </a:r>
            <a:endParaRPr lang="en-GB"/>
          </a:p>
        </p:txBody>
      </p:sp>
      <p:sp>
        <p:nvSpPr>
          <p:cNvPr id="3" name="Content Placeholder 2">
            <a:extLst>
              <a:ext uri="{FF2B5EF4-FFF2-40B4-BE49-F238E27FC236}">
                <a16:creationId xmlns:a16="http://schemas.microsoft.com/office/drawing/2014/main" id="{F22327E2-9757-C145-4EFC-9596BC7B567F}"/>
              </a:ext>
            </a:extLst>
          </p:cNvPr>
          <p:cNvSpPr>
            <a:spLocks noGrp="1"/>
          </p:cNvSpPr>
          <p:nvPr>
            <p:ph idx="1"/>
          </p:nvPr>
        </p:nvSpPr>
        <p:spPr>
          <a:xfrm>
            <a:off x="1501391" y="2149365"/>
            <a:ext cx="5782278" cy="3777622"/>
          </a:xfrm>
        </p:spPr>
        <p:txBody>
          <a:bodyPr/>
          <a:lstStyle/>
          <a:p>
            <a:r>
              <a:rPr lang="en-US"/>
              <a:t>Isaac’s experiences highlight attachment importance. </a:t>
            </a:r>
          </a:p>
          <a:p>
            <a:r>
              <a:rPr lang="en-US"/>
              <a:t>Relationships influence social-emotional development. </a:t>
            </a:r>
          </a:p>
          <a:p>
            <a:r>
              <a:rPr lang="en-US"/>
              <a:t>Theory explains Isaac’s </a:t>
            </a:r>
            <a:r>
              <a:rPr lang="en-US" err="1"/>
              <a:t>behaviour</a:t>
            </a:r>
            <a:r>
              <a:rPr lang="en-US"/>
              <a:t> (</a:t>
            </a:r>
            <a:r>
              <a:rPr lang="en-US" err="1"/>
              <a:t>Eodanable</a:t>
            </a:r>
            <a:r>
              <a:rPr lang="en-US"/>
              <a:t> and MacLean, 2025). </a:t>
            </a:r>
          </a:p>
          <a:p>
            <a:r>
              <a:rPr lang="en-US"/>
              <a:t>Interventions improve developmental outcomes. </a:t>
            </a:r>
          </a:p>
          <a:p>
            <a:r>
              <a:rPr lang="en-US"/>
              <a:t>Family-</a:t>
            </a:r>
            <a:r>
              <a:rPr lang="en-US" err="1"/>
              <a:t>centred</a:t>
            </a:r>
            <a:r>
              <a:rPr lang="en-US"/>
              <a:t> collaboration supports effective practice. </a:t>
            </a:r>
          </a:p>
        </p:txBody>
      </p:sp>
      <p:pic>
        <p:nvPicPr>
          <p:cNvPr id="7170" name="Picture 2" descr="What Is Social and Emotional Development?">
            <a:extLst>
              <a:ext uri="{FF2B5EF4-FFF2-40B4-BE49-F238E27FC236}">
                <a16:creationId xmlns:a16="http://schemas.microsoft.com/office/drawing/2014/main" id="{B4A49B5D-92C2-7924-3F0E-116E4F96A0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7332" y="2149365"/>
            <a:ext cx="4076043" cy="371060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EBBFDB6-B32A-ABE9-ADCB-26ADEACCBB14}"/>
              </a:ext>
            </a:extLst>
          </p:cNvPr>
          <p:cNvSpPr txBox="1"/>
          <p:nvPr/>
        </p:nvSpPr>
        <p:spPr>
          <a:xfrm>
            <a:off x="6159373" y="6233890"/>
            <a:ext cx="6096000" cy="369332"/>
          </a:xfrm>
          <a:prstGeom prst="rect">
            <a:avLst/>
          </a:prstGeom>
          <a:noFill/>
        </p:spPr>
        <p:txBody>
          <a:bodyPr wrap="square">
            <a:spAutoFit/>
          </a:bodyPr>
          <a:lstStyle/>
          <a:p>
            <a:pPr algn="ctr"/>
            <a:r>
              <a:rPr lang="en-US"/>
              <a:t>(Source: </a:t>
            </a:r>
            <a:r>
              <a:rPr lang="en-US" err="1"/>
              <a:t>Venkateshwar</a:t>
            </a:r>
            <a:r>
              <a:rPr lang="en-US"/>
              <a:t> International School, 2026)</a:t>
            </a:r>
            <a:endParaRPr lang="en-IN"/>
          </a:p>
        </p:txBody>
      </p:sp>
      <p:sp>
        <p:nvSpPr>
          <p:cNvPr id="7" name="TextBox 6">
            <a:extLst>
              <a:ext uri="{FF2B5EF4-FFF2-40B4-BE49-F238E27FC236}">
                <a16:creationId xmlns:a16="http://schemas.microsoft.com/office/drawing/2014/main" id="{8471E882-EFAE-A570-2F73-1AE702103639}"/>
              </a:ext>
            </a:extLst>
          </p:cNvPr>
          <p:cNvSpPr txBox="1"/>
          <p:nvPr/>
        </p:nvSpPr>
        <p:spPr>
          <a:xfrm>
            <a:off x="6641311" y="5926987"/>
            <a:ext cx="6128084" cy="369332"/>
          </a:xfrm>
          <a:prstGeom prst="rect">
            <a:avLst/>
          </a:prstGeom>
          <a:noFill/>
        </p:spPr>
        <p:txBody>
          <a:bodyPr wrap="square">
            <a:spAutoFit/>
          </a:bodyPr>
          <a:lstStyle/>
          <a:p>
            <a:pPr algn="ctr"/>
            <a:r>
              <a:rPr lang="en-US" b="1"/>
              <a:t>social-emotional development </a:t>
            </a:r>
          </a:p>
        </p:txBody>
      </p:sp>
    </p:spTree>
    <p:extLst>
      <p:ext uri="{BB962C8B-B14F-4D97-AF65-F5344CB8AC3E}">
        <p14:creationId xmlns:p14="http://schemas.microsoft.com/office/powerpoint/2010/main" val="11616504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29DACF-106A-E788-1212-6D2C0D8523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E56038-740A-B776-A4E3-A23620D4314F}"/>
              </a:ext>
            </a:extLst>
          </p:cNvPr>
          <p:cNvSpPr>
            <a:spLocks noGrp="1"/>
          </p:cNvSpPr>
          <p:nvPr>
            <p:ph type="title"/>
          </p:nvPr>
        </p:nvSpPr>
        <p:spPr>
          <a:xfrm>
            <a:off x="2446621" y="0"/>
            <a:ext cx="8911687" cy="491066"/>
          </a:xfrm>
        </p:spPr>
        <p:txBody>
          <a:bodyPr>
            <a:normAutofit fontScale="90000"/>
          </a:bodyPr>
          <a:lstStyle/>
          <a:p>
            <a:r>
              <a:rPr lang="en-US" b="1"/>
              <a:t>References</a:t>
            </a:r>
            <a:endParaRPr lang="en-GB" b="1"/>
          </a:p>
        </p:txBody>
      </p:sp>
      <p:sp>
        <p:nvSpPr>
          <p:cNvPr id="3" name="Content Placeholder 2">
            <a:extLst>
              <a:ext uri="{FF2B5EF4-FFF2-40B4-BE49-F238E27FC236}">
                <a16:creationId xmlns:a16="http://schemas.microsoft.com/office/drawing/2014/main" id="{F9889964-0D06-7F26-2DD2-1D919099101E}"/>
              </a:ext>
            </a:extLst>
          </p:cNvPr>
          <p:cNvSpPr>
            <a:spLocks noGrp="1"/>
          </p:cNvSpPr>
          <p:nvPr>
            <p:ph idx="1"/>
          </p:nvPr>
        </p:nvSpPr>
        <p:spPr>
          <a:xfrm>
            <a:off x="164592" y="564218"/>
            <a:ext cx="11868912" cy="6146800"/>
          </a:xfrm>
          <a:solidFill>
            <a:schemeClr val="bg1"/>
          </a:solidFill>
        </p:spPr>
        <p:txBody>
          <a:bodyPr anchor="ctr">
            <a:normAutofit/>
          </a:bodyPr>
          <a:lstStyle/>
          <a:p>
            <a:pPr marL="0" indent="0" algn="just">
              <a:lnSpc>
                <a:spcPct val="120000"/>
              </a:lnSpc>
              <a:spcBef>
                <a:spcPts val="0"/>
              </a:spcBef>
              <a:buNone/>
            </a:pPr>
            <a:r>
              <a:rPr lang="en-US" sz="1100" err="1"/>
              <a:t>Basarabova</a:t>
            </a:r>
            <a:r>
              <a:rPr lang="en-US" sz="1100"/>
              <a:t>, B. and </a:t>
            </a:r>
            <a:r>
              <a:rPr lang="en-US" sz="1100" err="1"/>
              <a:t>Hanesová</a:t>
            </a:r>
            <a:r>
              <a:rPr lang="en-US" sz="1100"/>
              <a:t>, D., 2023. The importance of attachment theories in early childhood language education. In ICERI2023 Proceedings (pp. 3343-3350). IATED.</a:t>
            </a:r>
          </a:p>
          <a:p>
            <a:pPr marL="0" indent="0" algn="just">
              <a:lnSpc>
                <a:spcPct val="120000"/>
              </a:lnSpc>
              <a:spcBef>
                <a:spcPts val="0"/>
              </a:spcBef>
              <a:buNone/>
            </a:pPr>
            <a:r>
              <a:rPr lang="en-US" sz="1100"/>
              <a:t>Behrens, K.Y., Jones-Mason, K. and </a:t>
            </a:r>
            <a:r>
              <a:rPr lang="en-US" sz="1100" err="1"/>
              <a:t>Forslund</a:t>
            </a:r>
            <a:r>
              <a:rPr lang="en-US" sz="1100"/>
              <a:t>, T., 2025. John Bowlby’s theory of attachment and separation: revisiting his original visions after 50+ years, what we know today, and where to go from here?. Attachment &amp; Human Development, 27(5), pp.657-661.</a:t>
            </a:r>
          </a:p>
          <a:p>
            <a:pPr marL="0" indent="0" algn="just">
              <a:lnSpc>
                <a:spcPct val="120000"/>
              </a:lnSpc>
              <a:spcBef>
                <a:spcPts val="0"/>
              </a:spcBef>
              <a:buNone/>
            </a:pPr>
            <a:r>
              <a:rPr lang="en-US" sz="1100" err="1"/>
              <a:t>Bosmans</a:t>
            </a:r>
            <a:r>
              <a:rPr lang="en-US" sz="1100"/>
              <a:t>, G., Van </a:t>
            </a:r>
            <a:r>
              <a:rPr lang="en-US" sz="1100" err="1"/>
              <a:t>Vlierberghe</a:t>
            </a:r>
            <a:r>
              <a:rPr lang="en-US" sz="1100"/>
              <a:t>, L., </a:t>
            </a:r>
            <a:r>
              <a:rPr lang="en-US" sz="1100" err="1"/>
              <a:t>Bakermans-Kranenburg</a:t>
            </a:r>
            <a:r>
              <a:rPr lang="en-US" sz="1100"/>
              <a:t>, M.J., Kobak, R., </a:t>
            </a:r>
            <a:r>
              <a:rPr lang="en-US" sz="1100" err="1"/>
              <a:t>Hermans</a:t>
            </a:r>
            <a:r>
              <a:rPr lang="en-US" sz="1100"/>
              <a:t>, D. and van </a:t>
            </a:r>
            <a:r>
              <a:rPr lang="en-US" sz="1100" err="1"/>
              <a:t>IJzendoorn</a:t>
            </a:r>
            <a:r>
              <a:rPr lang="en-US" sz="1100"/>
              <a:t>, M.H., 2022. A learning theory approach to attachment theory: Exploring clinical applications. Clinical child and family psychology review, 25(3), pp.591-612.</a:t>
            </a:r>
          </a:p>
          <a:p>
            <a:pPr marL="0" indent="0" algn="just">
              <a:lnSpc>
                <a:spcPct val="120000"/>
              </a:lnSpc>
              <a:spcBef>
                <a:spcPts val="0"/>
              </a:spcBef>
              <a:buNone/>
            </a:pPr>
            <a:r>
              <a:rPr lang="en-US" sz="1100"/>
              <a:t>Early Years TV, 2025. Attachment Theory in Early Years Psychology. Available at: https://www.earlyyears.tv/attachment-theory-in-early-years-psychology/ (Accessed: 12 June 2026).</a:t>
            </a:r>
          </a:p>
          <a:p>
            <a:pPr marL="0" indent="0" algn="just">
              <a:lnSpc>
                <a:spcPct val="120000"/>
              </a:lnSpc>
              <a:spcBef>
                <a:spcPts val="0"/>
              </a:spcBef>
              <a:buNone/>
            </a:pPr>
            <a:r>
              <a:rPr lang="en-US" sz="1100" err="1"/>
              <a:t>Eodanable</a:t>
            </a:r>
            <a:r>
              <a:rPr lang="en-US" sz="1100"/>
              <a:t>, M. and MacLean, H., 2025. Diagnosis of intellectual disability: updates on multi-agency screening, assessment, reporting and interventions for children and young people. </a:t>
            </a:r>
            <a:r>
              <a:rPr lang="en-US" sz="1100" err="1"/>
              <a:t>Paediatrics</a:t>
            </a:r>
            <a:r>
              <a:rPr lang="en-US" sz="1100"/>
              <a:t> and Child Health, 35(8), pp.275-281.</a:t>
            </a:r>
          </a:p>
          <a:p>
            <a:pPr marL="0" indent="0" algn="just">
              <a:lnSpc>
                <a:spcPct val="120000"/>
              </a:lnSpc>
              <a:spcBef>
                <a:spcPts val="0"/>
              </a:spcBef>
              <a:buNone/>
            </a:pPr>
            <a:r>
              <a:rPr lang="en-US" sz="1100" err="1"/>
              <a:t>Karantzas</a:t>
            </a:r>
            <a:r>
              <a:rPr lang="en-US" sz="1100"/>
              <a:t>, G.C., </a:t>
            </a:r>
            <a:r>
              <a:rPr lang="en-US" sz="1100" err="1"/>
              <a:t>Younan</a:t>
            </a:r>
            <a:r>
              <a:rPr lang="en-US" sz="1100"/>
              <a:t>, R. and Pilkington, P.D., 2023. The associations between early maladaptive schemas and adult attachment styles: A meta-analysis. Clinical Psychology: Science and Practice, 30(1), p.1.</a:t>
            </a:r>
          </a:p>
          <a:p>
            <a:pPr marL="0" indent="0" algn="just">
              <a:lnSpc>
                <a:spcPct val="120000"/>
              </a:lnSpc>
              <a:spcBef>
                <a:spcPts val="0"/>
              </a:spcBef>
              <a:buNone/>
            </a:pPr>
            <a:r>
              <a:rPr lang="en-US" sz="1100"/>
              <a:t>Kids Mental Health, 2025. Building Trust That Lasts: How to Create Strong Family-Professional Partnerships in Child Mental Health. Available at: https://www.kidsmentalhealth.ca/building-trust-that-lasts-how-to-create-strong-family-professional-partnerships-in-child-mental-health/ (Accessed: 12 June 2026).</a:t>
            </a:r>
          </a:p>
          <a:p>
            <a:pPr marL="0" indent="0" algn="just">
              <a:lnSpc>
                <a:spcPct val="120000"/>
              </a:lnSpc>
              <a:spcBef>
                <a:spcPts val="0"/>
              </a:spcBef>
              <a:buNone/>
            </a:pPr>
            <a:r>
              <a:rPr lang="en-US" sz="1100"/>
              <a:t>Love to Pivot, 2026. Separation Anxiety in Relationships: Causes, Signs and How to Cope. Available at: https://www.lovetopivot.com/separation-anxiety-in-relationships-pv/ (Accessed: 12 June 2026).</a:t>
            </a:r>
          </a:p>
          <a:p>
            <a:pPr marL="0" indent="0" algn="just">
              <a:lnSpc>
                <a:spcPct val="120000"/>
              </a:lnSpc>
              <a:spcBef>
                <a:spcPts val="0"/>
              </a:spcBef>
              <a:buNone/>
            </a:pPr>
            <a:r>
              <a:rPr lang="en-US" sz="1100" err="1"/>
              <a:t>Mayat</a:t>
            </a:r>
            <a:r>
              <a:rPr lang="en-US" sz="1100"/>
              <a:t>, F.Y., 2024. Multi-agency working between educational psychologists and services working with special educational needs children of 0-5 years. PQDT-Global.</a:t>
            </a:r>
          </a:p>
          <a:p>
            <a:pPr marL="0" indent="0" algn="just">
              <a:lnSpc>
                <a:spcPct val="120000"/>
              </a:lnSpc>
              <a:spcBef>
                <a:spcPts val="0"/>
              </a:spcBef>
              <a:buNone/>
            </a:pPr>
            <a:r>
              <a:rPr lang="en-US" sz="1100"/>
              <a:t>McLeod, S., 2024. Bowlby’s Attachment Theory. Simply Psychology. Available at: https://www.simplypsychology.org/bowlby.html (Accessed: 11 June 2026).</a:t>
            </a:r>
          </a:p>
          <a:p>
            <a:pPr marL="0" indent="0" algn="just">
              <a:lnSpc>
                <a:spcPct val="120000"/>
              </a:lnSpc>
              <a:spcBef>
                <a:spcPts val="0"/>
              </a:spcBef>
              <a:buNone/>
            </a:pPr>
            <a:r>
              <a:rPr lang="en-US" sz="1100"/>
              <a:t>McLeod, S., 2025. Circle of Security Parenting Program Shows No Clinical Advantage in NHS Study. Simply Psychology. Available at: https://www.simplypsychology.org/news/circle-of-security-parenting-program-shows-no-clinical-advantage-in-nhs-study (Accessed: 12 June 2026).</a:t>
            </a:r>
          </a:p>
          <a:p>
            <a:pPr marL="0" indent="0" algn="just">
              <a:lnSpc>
                <a:spcPct val="120000"/>
              </a:lnSpc>
              <a:spcBef>
                <a:spcPts val="0"/>
              </a:spcBef>
              <a:buNone/>
            </a:pPr>
            <a:r>
              <a:rPr lang="en-US" sz="1100"/>
              <a:t>ResearchGate, 2025. The Multi-Agency Support Model Proposed in this Study. Available at: https://www.researchgate.net/figure/The-multi-agency-support-model-proposed-in-this-study_fig1_396248925 (Accessed: 12 June 2026).</a:t>
            </a:r>
          </a:p>
          <a:p>
            <a:pPr marL="0" indent="0" algn="just">
              <a:lnSpc>
                <a:spcPct val="120000"/>
              </a:lnSpc>
              <a:spcBef>
                <a:spcPts val="0"/>
              </a:spcBef>
              <a:buNone/>
            </a:pPr>
            <a:r>
              <a:rPr lang="en-US" sz="1100"/>
              <a:t>Robledo, J.P., Cross, I., Boada-</a:t>
            </a:r>
            <a:r>
              <a:rPr lang="en-US" sz="1100" err="1"/>
              <a:t>Bayona</a:t>
            </a:r>
            <a:r>
              <a:rPr lang="en-US" sz="1100"/>
              <a:t>, L. and </a:t>
            </a:r>
            <a:r>
              <a:rPr lang="en-US" sz="1100" err="1"/>
              <a:t>Demogeot</a:t>
            </a:r>
            <a:r>
              <a:rPr lang="en-US" sz="1100"/>
              <a:t>, N., 2022. Back to basics: A re-evaluation of the relevance of imprinting in the genesis of Bowlby’s attachment theory. Frontiers in Psychology, 13, p.1033746.</a:t>
            </a:r>
          </a:p>
          <a:p>
            <a:pPr marL="0" indent="0" algn="just">
              <a:lnSpc>
                <a:spcPct val="120000"/>
              </a:lnSpc>
              <a:spcBef>
                <a:spcPts val="0"/>
              </a:spcBef>
              <a:buNone/>
            </a:pPr>
            <a:r>
              <a:rPr lang="en-US" sz="1100"/>
              <a:t>Seacoast Waldorf School, 2024. What is Social Emotional Learning and Why is it so Important (Especially Now)? Available at: https://www.seacoastwaldorfschool.org/blog/what-is-social-emotional-learning-and-why-is-it-so-important-especially-now (Accessed: 12 June 2026).</a:t>
            </a:r>
          </a:p>
          <a:p>
            <a:pPr marL="0" indent="0" algn="just">
              <a:lnSpc>
                <a:spcPct val="120000"/>
              </a:lnSpc>
              <a:spcBef>
                <a:spcPts val="0"/>
              </a:spcBef>
              <a:buNone/>
            </a:pPr>
            <a:r>
              <a:rPr lang="en-US" sz="1100"/>
              <a:t>Thompson, R.A., Simpson, J.A. and Berlin, L.J., 2022. Taking perspective on attachment theory and research: Nine fundamental questions. Attachment &amp; human development, 24(5), pp.543-560.</a:t>
            </a:r>
          </a:p>
          <a:p>
            <a:pPr marL="0" indent="0" algn="just">
              <a:lnSpc>
                <a:spcPct val="120000"/>
              </a:lnSpc>
              <a:spcBef>
                <a:spcPts val="0"/>
              </a:spcBef>
              <a:buNone/>
            </a:pPr>
            <a:r>
              <a:rPr lang="en-US" sz="1100"/>
              <a:t>van der Horst, F.C., van </a:t>
            </a:r>
            <a:r>
              <a:rPr lang="en-US" sz="1100" err="1"/>
              <a:t>Rosmalen</a:t>
            </a:r>
            <a:r>
              <a:rPr lang="en-US" sz="1100"/>
              <a:t>, L. and van der Veer, R., 2025. The American contribution to attachment theory: John Bowlby’s WHO trip to the USA in 1950 and the development of his ideas on separation and attachment. Attachment &amp; Human Development, 27(5), pp.662-683.</a:t>
            </a:r>
          </a:p>
          <a:p>
            <a:pPr marL="0" indent="0" algn="just">
              <a:lnSpc>
                <a:spcPct val="120000"/>
              </a:lnSpc>
              <a:spcBef>
                <a:spcPts val="0"/>
              </a:spcBef>
              <a:buNone/>
            </a:pPr>
            <a:r>
              <a:rPr lang="en-US" sz="1100" err="1"/>
              <a:t>Venkateshwar</a:t>
            </a:r>
            <a:r>
              <a:rPr lang="en-US" sz="1100"/>
              <a:t> International School, 2026. Social Emotional Learning. Available at: https://www.vis10dwarka.com/social-emotional-learning.html (Accessed: 12 June 2026).</a:t>
            </a:r>
          </a:p>
        </p:txBody>
      </p:sp>
    </p:spTree>
    <p:extLst>
      <p:ext uri="{BB962C8B-B14F-4D97-AF65-F5344CB8AC3E}">
        <p14:creationId xmlns:p14="http://schemas.microsoft.com/office/powerpoint/2010/main" val="10311004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BD3D3A-21DD-EFE6-4C30-07D5CFDB6F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1E8EF3-79E1-93B5-B671-27B3A52CC2A1}"/>
              </a:ext>
            </a:extLst>
          </p:cNvPr>
          <p:cNvSpPr>
            <a:spLocks noGrp="1"/>
          </p:cNvSpPr>
          <p:nvPr>
            <p:ph type="title"/>
          </p:nvPr>
        </p:nvSpPr>
        <p:spPr>
          <a:xfrm>
            <a:off x="2355858" y="2452910"/>
            <a:ext cx="8911687" cy="1280890"/>
          </a:xfrm>
        </p:spPr>
        <p:txBody>
          <a:bodyPr>
            <a:normAutofit fontScale="90000"/>
          </a:bodyPr>
          <a:lstStyle/>
          <a:p>
            <a:pPr algn="ctr"/>
            <a:r>
              <a:rPr lang="en-US" sz="8000" b="1" i="1">
                <a:solidFill>
                  <a:schemeClr val="accent1">
                    <a:lumMod val="75000"/>
                  </a:schemeClr>
                </a:solidFill>
                <a:latin typeface="Arial Narrow" panose="020B0606020202030204" pitchFamily="34" charset="0"/>
              </a:rPr>
              <a:t>THANK YOU</a:t>
            </a:r>
            <a:endParaRPr lang="en-GB" sz="8000" b="1" i="1">
              <a:solidFill>
                <a:schemeClr val="accent1">
                  <a:lumMod val="75000"/>
                </a:schemeClr>
              </a:solidFill>
              <a:latin typeface="Arial Narrow" panose="020B0606020202030204" pitchFamily="34" charset="0"/>
            </a:endParaRPr>
          </a:p>
        </p:txBody>
      </p:sp>
    </p:spTree>
    <p:extLst>
      <p:ext uri="{BB962C8B-B14F-4D97-AF65-F5344CB8AC3E}">
        <p14:creationId xmlns:p14="http://schemas.microsoft.com/office/powerpoint/2010/main" val="2055565398"/>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8ecddd3b0bbdf2842529f5265cc37a8d">
  <xsd:schema xmlns:xsd="http://www.w3.org/2001/XMLSchema" xmlns:xs="http://www.w3.org/2001/XMLSchema" xmlns:p="http://schemas.microsoft.com/office/2006/metadata/properties" xmlns:ns3="3ef5847a-e696-4fee-a2c0-6c3f87568321" targetNamespace="http://schemas.microsoft.com/office/2006/metadata/properties" ma:root="true" ma:fieldsID="69071df78b38bfd9ae0e55be9b1f54d0"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51E77E3-8197-43D2-8E47-A65A95806E05}">
  <ds:schemaRefs>
    <ds:schemaRef ds:uri="3ef5847a-e696-4fee-a2c0-6c3f8756832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BECF254A-1DB0-4E4A-BB0E-4E0E3809904A}">
  <ds:schemaRefs>
    <ds:schemaRef ds:uri="http://schemas.microsoft.com/sharepoint/v3/contenttype/forms"/>
  </ds:schemaRefs>
</ds:datastoreItem>
</file>

<file path=customXml/itemProps3.xml><?xml version="1.0" encoding="utf-8"?>
<ds:datastoreItem xmlns:ds="http://schemas.openxmlformats.org/officeDocument/2006/customXml" ds:itemID="{57CD7054-DC21-4750-8794-1EDA134BAE31}">
  <ds:schemaRefs>
    <ds:schemaRef ds:uri="3ef5847a-e696-4fee-a2c0-6c3f8756832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Wisp</Template>
  <Application>Microsoft Office PowerPoint</Application>
  <PresentationFormat>Widescreen</PresentationFormat>
  <Slides>13</Slides>
  <Notes>11</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Wisp</vt:lpstr>
      <vt:lpstr>UNDERSTANDING EARLY CHILDHOOD DEVELOPMENT THROUGH BOWLBY’S ATTACHMENT THEORY: AN ANALYSIS OF ISAAC’S SOCIAL, EMOTIONAL, AND DEVELOPMENTAL NEEDS</vt:lpstr>
      <vt:lpstr>Introduction to Isaac’s Case and Early Childhood Development</vt:lpstr>
      <vt:lpstr>Overview of Bowlby’s Attachment Theory</vt:lpstr>
      <vt:lpstr>Key Concepts and Relevance of Attachment Theory in Early Years</vt:lpstr>
      <vt:lpstr>Application of Attachment Theory to Isaac’s Early Experiences </vt:lpstr>
      <vt:lpstr>Impact of Attachment Difficulties on Isaac’s Social, Emotional and Language Development</vt:lpstr>
      <vt:lpstr>Nature and Nurture Influences on Isaac’s Development</vt:lpstr>
      <vt:lpstr>Attachment-Based Strategies to Support Isaac’s Development </vt:lpstr>
      <vt:lpstr>Early Years Intervention and Multi-Agency Support Plan</vt:lpstr>
      <vt:lpstr>Critical Evaluation of Bowlby’s Attachment Theory</vt:lpstr>
      <vt:lpstr>Conclusion </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EARLY CHILDHOOD DEVELOPMENT THROUGH BOWLBY’S ATTACHMENT THEORY: AN ANALYSIS OF ISAAC’S SOCIAL, EMOTIONAL, AND DEVELOPMENTAL NEEDS</dc:title>
  <dc:creator>user</dc:creator>
  <cp:revision>1</cp:revision>
  <dcterms:created xsi:type="dcterms:W3CDTF">2026-06-11T16:54:17Z</dcterms:created>
  <dcterms:modified xsi:type="dcterms:W3CDTF">2026-06-13T19:44:32Z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