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9" r:id="rId12"/>
    <p:sldId id="280" r:id="rId13"/>
    <p:sldId id="281" r:id="rId14"/>
    <p:sldId id="282" r:id="rId15"/>
    <p:sldId id="270" r:id="rId16"/>
    <p:sldId id="271" r:id="rId17"/>
    <p:sldId id="272" r:id="rId18"/>
    <p:sldId id="273" r:id="rId19"/>
    <p:sldId id="274" r:id="rId20"/>
    <p:sldId id="276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88C0D-BFF2-4A16-8BD7-70D09394A4C3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B4FB47-2EFE-41FE-8BE9-2E86187105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34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9C19A8-E63E-4571-BD9B-C564236F08C3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Lynch, T. (2004). Study listening. A course in listening to lectures and note-taking.Second ed. Cambridge University Press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0A9ADAE-6BEF-41D4-BE9C-A451CAD68F54}" type="datetimeFigureOut">
              <a:rPr lang="en-GB" smtClean="0"/>
              <a:pPr/>
              <a:t>26/11/2013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jox6kpgObA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 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/>
              <a:t>Note-taking</a:t>
            </a:r>
            <a:r>
              <a:rPr lang="en-GB" sz="4000" dirty="0" smtClean="0"/>
              <a:t> 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Note Taking:  </a:t>
            </a:r>
            <a:r>
              <a:rPr lang="en-GB" sz="4000" b="1" dirty="0" smtClean="0"/>
              <a:t/>
            </a:r>
            <a:br>
              <a:rPr lang="en-GB" sz="4000" b="1" dirty="0" smtClean="0"/>
            </a:br>
            <a:r>
              <a:rPr lang="en-GB" b="1" dirty="0" smtClean="0"/>
              <a:t>why? </a:t>
            </a:r>
            <a:r>
              <a:rPr lang="en-GB" sz="4000" b="1" dirty="0" smtClean="0"/>
              <a:t>how? when?</a:t>
            </a:r>
            <a:r>
              <a:rPr lang="en-GB" sz="4000" dirty="0" smtClean="0"/>
              <a:t>  </a:t>
            </a:r>
            <a:endParaRPr lang="en-GB" sz="4000" dirty="0"/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683568" y="2276872"/>
            <a:ext cx="8158807" cy="371911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b="1" dirty="0" smtClean="0"/>
          </a:p>
          <a:p>
            <a:pPr>
              <a:buFont typeface="Wingdings" pitchFamily="2" charset="2"/>
              <a:buNone/>
            </a:pPr>
            <a:r>
              <a:rPr lang="en-GB" b="1" dirty="0" smtClean="0"/>
              <a:t>Class </a:t>
            </a:r>
            <a:r>
              <a:rPr lang="en-GB" b="1" dirty="0"/>
              <a:t>Activity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In groups, </a:t>
            </a:r>
            <a:r>
              <a:rPr lang="en-GB" dirty="0" smtClean="0"/>
              <a:t>discuss:</a:t>
            </a:r>
            <a:endParaRPr lang="en-GB" dirty="0"/>
          </a:p>
          <a:p>
            <a:r>
              <a:rPr lang="en-GB" dirty="0"/>
              <a:t>Why you should take notes?</a:t>
            </a:r>
          </a:p>
          <a:p>
            <a:r>
              <a:rPr lang="en-GB" dirty="0"/>
              <a:t>How do you take notes?  - do you have a </a:t>
            </a:r>
            <a:r>
              <a:rPr lang="en-GB" dirty="0" smtClean="0"/>
              <a:t>system?</a:t>
            </a:r>
            <a:endParaRPr lang="en-GB" dirty="0"/>
          </a:p>
          <a:p>
            <a:r>
              <a:rPr lang="en-GB" dirty="0"/>
              <a:t>When do you take notes?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Why?...  How?... When?...</a:t>
            </a:r>
            <a:endParaRPr lang="en-GB" sz="36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99592" y="1700808"/>
            <a:ext cx="7704856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r>
              <a:rPr lang="en-GB" b="1" dirty="0" smtClean="0"/>
              <a:t>Linear </a:t>
            </a:r>
            <a:r>
              <a:rPr lang="en-GB" b="1" dirty="0" err="1" smtClean="0"/>
              <a:t>vs</a:t>
            </a:r>
            <a:r>
              <a:rPr lang="en-GB" b="1" dirty="0" smtClean="0"/>
              <a:t> Diagram Notes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2204864"/>
            <a:ext cx="8229599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smtClean="0"/>
              <a:t>Which style of note-taking do you prefer?</a:t>
            </a:r>
          </a:p>
          <a:p>
            <a:endParaRPr lang="en-GB" dirty="0"/>
          </a:p>
          <a:p>
            <a:r>
              <a:rPr lang="en-GB" dirty="0" smtClean="0"/>
              <a:t>What are the advantages and disadvantages of each style of note-taking?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596336" y="5852160"/>
            <a:ext cx="547264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E749DE59-F540-496D-B63D-19DF5C5D0A78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53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43608" y="332656"/>
            <a:ext cx="8229600" cy="138430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Note-taking </a:t>
            </a:r>
            <a:r>
              <a:rPr lang="en-GB" sz="3200" b="1" dirty="0"/>
              <a:t>for books and articles</a:t>
            </a:r>
          </a:p>
        </p:txBody>
      </p:sp>
      <p:sp>
        <p:nvSpPr>
          <p:cNvPr id="440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916113"/>
            <a:ext cx="8229600" cy="4114800"/>
          </a:xfrm>
        </p:spPr>
        <p:txBody>
          <a:bodyPr/>
          <a:lstStyle/>
          <a:p>
            <a:r>
              <a:rPr lang="en-GB" dirty="0"/>
              <a:t>Should NOT be a shorthand version of the </a:t>
            </a:r>
            <a:r>
              <a:rPr lang="en-GB" dirty="0" smtClean="0"/>
              <a:t>text</a:t>
            </a:r>
          </a:p>
          <a:p>
            <a:endParaRPr lang="en-GB" dirty="0"/>
          </a:p>
          <a:p>
            <a:r>
              <a:rPr lang="en-GB" dirty="0"/>
              <a:t>Should pick out key ideas and </a:t>
            </a:r>
            <a:r>
              <a:rPr lang="en-GB" dirty="0" smtClean="0"/>
              <a:t>concepts</a:t>
            </a:r>
          </a:p>
          <a:p>
            <a:endParaRPr lang="en-GB" dirty="0"/>
          </a:p>
          <a:p>
            <a:r>
              <a:rPr lang="en-GB" dirty="0"/>
              <a:t>Should provide the ‘skeleton’ of the </a:t>
            </a:r>
            <a:r>
              <a:rPr lang="en-GB" dirty="0" smtClean="0"/>
              <a:t>argument or ideas </a:t>
            </a:r>
            <a:r>
              <a:rPr lang="en-GB" dirty="0"/>
              <a:t>presented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457200" y="1052513"/>
            <a:ext cx="8229600" cy="4967287"/>
          </a:xfrm>
        </p:spPr>
        <p:txBody>
          <a:bodyPr/>
          <a:lstStyle/>
          <a:p>
            <a:r>
              <a:rPr lang="en-GB"/>
              <a:t>Avoid copying chunks of text – this could later become inadvertent plagiarism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r>
              <a:rPr lang="en-GB"/>
              <a:t>Make just one set of notes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r>
              <a:rPr lang="en-GB"/>
              <a:t>Leaving space around notes means you can add more later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457200" y="1052513"/>
            <a:ext cx="8229600" cy="49672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Use post-it notes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Number and reference pages  (and cross reference)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Use consistent abbreviations &amp; summary systems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Note-taking </a:t>
            </a:r>
            <a:r>
              <a:rPr lang="en-US" dirty="0"/>
              <a:t>for books and articles</a:t>
            </a:r>
          </a:p>
        </p:txBody>
      </p:sp>
      <p:sp>
        <p:nvSpPr>
          <p:cNvPr id="471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Step by step guide:</a:t>
            </a:r>
          </a:p>
          <a:p>
            <a:pPr marL="609600" indent="-609600">
              <a:buFont typeface="Wingdings" pitchFamily="2" charset="2"/>
              <a:buNone/>
            </a:pPr>
            <a:endParaRPr lang="en-US" dirty="0"/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dirty="0"/>
              <a:t>Read the original passage several times until you </a:t>
            </a:r>
            <a:r>
              <a:rPr lang="en-US" b="1" dirty="0"/>
              <a:t>understand</a:t>
            </a:r>
            <a:r>
              <a:rPr lang="en-US" dirty="0"/>
              <a:t> it</a:t>
            </a:r>
            <a:r>
              <a:rPr lang="en-US" dirty="0" smtClean="0"/>
              <a:t>.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dirty="0" smtClean="0"/>
              <a:t>Underline/ highlight key words </a:t>
            </a:r>
            <a:endParaRPr lang="en-US" dirty="0"/>
          </a:p>
          <a:p>
            <a:pPr marL="609600" indent="-609600">
              <a:buFont typeface="Wingdings" pitchFamily="2" charset="2"/>
              <a:buAutoNum type="arabicParenR"/>
            </a:pPr>
            <a:endParaRPr lang="en-US" dirty="0"/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dirty="0"/>
              <a:t>Look up unfamiliar words (using a monolingual dictionary), and find synonyms for them (using a thesaurus</a:t>
            </a:r>
            <a:r>
              <a:rPr lang="en-US" dirty="0" smtClean="0"/>
              <a:t>).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GB" dirty="0" smtClean="0"/>
              <a:t>Note </a:t>
            </a:r>
            <a:r>
              <a:rPr lang="en-GB" dirty="0"/>
              <a:t>down the important ideas using only one or two words for </a:t>
            </a:r>
            <a:r>
              <a:rPr lang="en-GB" dirty="0" smtClean="0"/>
              <a:t>each </a:t>
            </a:r>
            <a:r>
              <a:rPr lang="en-GB" dirty="0"/>
              <a:t>idea.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Note-taking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7632964" cy="3508977"/>
          </a:xfrm>
        </p:spPr>
        <p:txBody>
          <a:bodyPr/>
          <a:lstStyle/>
          <a:p>
            <a:pPr>
              <a:buNone/>
            </a:pPr>
            <a:r>
              <a:rPr lang="en-GB" b="1" dirty="0" smtClean="0"/>
              <a:t>Activity:</a:t>
            </a:r>
          </a:p>
          <a:p>
            <a:r>
              <a:rPr lang="en-GB" dirty="0" smtClean="0"/>
              <a:t>Take notes on the source material provided </a:t>
            </a:r>
          </a:p>
          <a:p>
            <a:endParaRPr lang="en-GB" dirty="0" smtClean="0"/>
          </a:p>
          <a:p>
            <a:r>
              <a:rPr lang="en-GB" dirty="0" smtClean="0"/>
              <a:t>Compare note-taking styles with your group.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en-GB" dirty="0"/>
              <a:t>Try to find out what the lecture is about beforehand and brainstorm ideas about it.</a:t>
            </a:r>
          </a:p>
          <a:p>
            <a:pPr marL="609600" indent="-609600">
              <a:lnSpc>
                <a:spcPct val="90000"/>
              </a:lnSpc>
              <a:buNone/>
            </a:pPr>
            <a:endParaRPr lang="en-GB" dirty="0"/>
          </a:p>
          <a:p>
            <a:pPr marL="609600" indent="-609600">
              <a:lnSpc>
                <a:spcPct val="90000"/>
              </a:lnSpc>
            </a:pPr>
            <a:r>
              <a:rPr lang="en-GB" dirty="0"/>
              <a:t>This is a very useful strategy for speakers of English as a second </a:t>
            </a:r>
            <a:r>
              <a:rPr lang="en-GB" dirty="0" smtClean="0"/>
              <a:t>language. It increases students’ marks by an average of </a:t>
            </a:r>
            <a:r>
              <a:rPr lang="en-GB" b="1" dirty="0" smtClean="0">
                <a:solidFill>
                  <a:srgbClr val="92D050"/>
                </a:solidFill>
              </a:rPr>
              <a:t>15%!</a:t>
            </a:r>
            <a:endParaRPr lang="en-GB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2)  </a:t>
            </a:r>
            <a:r>
              <a:rPr lang="en-GB" dirty="0"/>
              <a:t>Some lecturers make their slides available before the lecture. Print the off (remember to be kind to the environment)</a:t>
            </a:r>
          </a:p>
          <a:p>
            <a:pPr marL="609600" indent="-609600"/>
            <a:endParaRPr lang="en-GB" dirty="0"/>
          </a:p>
          <a:p>
            <a:pPr marL="609600" indent="-609600"/>
            <a:r>
              <a:rPr lang="en-GB" dirty="0"/>
              <a:t>If you have the slides, is your job done?</a:t>
            </a:r>
          </a:p>
        </p:txBody>
      </p:sp>
    </p:spTree>
    <p:extLst>
      <p:ext uri="{BB962C8B-B14F-4D97-AF65-F5344CB8AC3E}">
        <p14:creationId xmlns:p14="http://schemas.microsoft.com/office/powerpoint/2010/main" val="296675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 fontScale="92500"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3) </a:t>
            </a:r>
            <a:r>
              <a:rPr lang="en-GB" dirty="0" smtClean="0">
                <a:solidFill>
                  <a:srgbClr val="92D050"/>
                </a:solidFill>
              </a:rPr>
              <a:t>   </a:t>
            </a:r>
            <a:r>
              <a:rPr lang="en-GB" dirty="0" smtClean="0"/>
              <a:t>Take </a:t>
            </a:r>
            <a:r>
              <a:rPr lang="en-GB" dirty="0"/>
              <a:t>note of the key points and relationships.</a:t>
            </a:r>
          </a:p>
          <a:p>
            <a:pPr marL="609600" indent="-609600"/>
            <a:endParaRPr lang="en-GB" dirty="0"/>
          </a:p>
          <a:p>
            <a:pPr marL="0" indent="0">
              <a:buNone/>
            </a:pPr>
            <a:r>
              <a:rPr lang="en-GB" dirty="0"/>
              <a:t>What clues will the lecturer give you</a:t>
            </a:r>
            <a:r>
              <a:rPr lang="en-GB" dirty="0" smtClean="0"/>
              <a:t>?</a:t>
            </a:r>
          </a:p>
          <a:p>
            <a:pPr marL="906780" lvl="1" indent="-609600"/>
            <a:r>
              <a:rPr lang="en-GB" dirty="0"/>
              <a:t>Slides</a:t>
            </a:r>
          </a:p>
          <a:p>
            <a:pPr marL="906780" lvl="1" indent="-609600"/>
            <a:r>
              <a:rPr lang="en-GB" dirty="0"/>
              <a:t>Whiteboard</a:t>
            </a:r>
          </a:p>
          <a:p>
            <a:pPr marL="906780" lvl="1" indent="-609600"/>
            <a:r>
              <a:rPr lang="en-GB" dirty="0"/>
              <a:t>Tone of voice</a:t>
            </a:r>
          </a:p>
          <a:p>
            <a:pPr marL="906780" lvl="1" indent="-609600"/>
            <a:r>
              <a:rPr lang="en-GB" dirty="0"/>
              <a:t>Non-verbal cues</a:t>
            </a:r>
          </a:p>
          <a:p>
            <a:pPr marL="609600" indent="-6096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73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5) </a:t>
            </a:r>
            <a:r>
              <a:rPr lang="en-GB" dirty="0"/>
              <a:t>Don’t write in full sentences</a:t>
            </a:r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6)  </a:t>
            </a:r>
            <a:r>
              <a:rPr lang="en-GB" dirty="0"/>
              <a:t>Reconstruct your notes in sentence form after the lecture. This will help you to remember.</a:t>
            </a:r>
            <a:endParaRPr lang="en-GB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51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4) </a:t>
            </a:r>
            <a:r>
              <a:rPr lang="en-GB" dirty="0"/>
              <a:t>If you lose track – don’t give up</a:t>
            </a:r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/>
            <a:r>
              <a:rPr lang="en-GB" dirty="0"/>
              <a:t>Don’t expect to understand every </a:t>
            </a:r>
            <a:r>
              <a:rPr lang="en-GB" dirty="0" smtClean="0"/>
              <a:t>word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61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5809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 smtClean="0"/>
              <a:t>Symbols and Abbreviations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40768"/>
            <a:ext cx="7850832" cy="52124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dirty="0" smtClean="0"/>
              <a:t>	</a:t>
            </a:r>
            <a:r>
              <a:rPr lang="en-US" sz="2000" b="1" dirty="0" smtClean="0"/>
              <a:t>What do these conventional abbreviations (of Latin origin) mean?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e.g.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N.B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i.e.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etc.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cf.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v.v. =</a:t>
            </a:r>
          </a:p>
          <a:p>
            <a:pPr marL="457200" indent="-457200" algn="just">
              <a:lnSpc>
                <a:spcPct val="150000"/>
              </a:lnSpc>
              <a:buNone/>
            </a:pPr>
            <a:r>
              <a:rPr lang="en-US" sz="2000" dirty="0" smtClean="0"/>
              <a:t>	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11560" y="6021288"/>
            <a:ext cx="8927976" cy="381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 smtClean="0"/>
              <a:t>Lynch, T. (2004). Study Listening. A course in listening to lectures and note-taking. </a:t>
            </a:r>
          </a:p>
          <a:p>
            <a:pPr algn="l"/>
            <a:r>
              <a:rPr lang="en-US" dirty="0" smtClean="0"/>
              <a:t>Second Ed.Cambridge University Press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50891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Answers: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8686800" cy="4784725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e.g.  = (</a:t>
            </a:r>
            <a:r>
              <a:rPr lang="en-US" i="1" dirty="0" smtClean="0"/>
              <a:t>exempli gratia</a:t>
            </a:r>
            <a:r>
              <a:rPr lang="en-US" dirty="0" smtClean="0"/>
              <a:t>) for example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N.B = (</a:t>
            </a:r>
            <a:r>
              <a:rPr lang="en-US" i="1" dirty="0" smtClean="0"/>
              <a:t>Nota </a:t>
            </a:r>
            <a:r>
              <a:rPr lang="en-US" i="1" dirty="0" err="1" smtClean="0"/>
              <a:t>Bene</a:t>
            </a:r>
            <a:r>
              <a:rPr lang="en-US" dirty="0" smtClean="0"/>
              <a:t>) </a:t>
            </a:r>
            <a:r>
              <a:rPr lang="en-US" b="1" u="sng" dirty="0" smtClean="0"/>
              <a:t>bear</a:t>
            </a:r>
            <a:r>
              <a:rPr lang="en-US" dirty="0" smtClean="0"/>
              <a:t> in mind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i.e. = (</a:t>
            </a:r>
            <a:r>
              <a:rPr lang="en-US" i="1" dirty="0" smtClean="0"/>
              <a:t>id </a:t>
            </a:r>
            <a:r>
              <a:rPr lang="en-US" i="1" dirty="0" err="1" smtClean="0"/>
              <a:t>est</a:t>
            </a:r>
            <a:r>
              <a:rPr lang="en-US" dirty="0" smtClean="0"/>
              <a:t>) that is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etc. = (</a:t>
            </a:r>
            <a:r>
              <a:rPr lang="en-US" i="1" dirty="0" smtClean="0"/>
              <a:t>et cetera</a:t>
            </a:r>
            <a:r>
              <a:rPr lang="en-US" dirty="0" smtClean="0"/>
              <a:t>) and so on</a:t>
            </a:r>
            <a:endParaRPr lang="en-US" dirty="0" smtClean="0"/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cf. = (</a:t>
            </a:r>
            <a:r>
              <a:rPr lang="en-US" i="1" dirty="0" err="1" smtClean="0"/>
              <a:t>confere</a:t>
            </a:r>
            <a:r>
              <a:rPr lang="en-US" dirty="0" smtClean="0"/>
              <a:t>) compare with this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v.v. = (</a:t>
            </a:r>
            <a:r>
              <a:rPr lang="en-US" i="1" dirty="0" smtClean="0"/>
              <a:t>vice versa</a:t>
            </a:r>
            <a:r>
              <a:rPr lang="en-US" dirty="0" smtClean="0"/>
              <a:t>) the other way round 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0" y="6248400"/>
            <a:ext cx="9144000" cy="762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Lynch, T. (2004). Study Listening. A course in listening to lectures and note-taking. Second Ed.Cambridge University Press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467600" cy="652934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Symbols and Abbreviations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700808"/>
            <a:ext cx="6777317" cy="35089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US" sz="2000" dirty="0" smtClean="0"/>
              <a:t>Symbols and abbreviations are powerful tools in note-taking, enable us to express complex ideas in a time-efficient way. 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Although there are a number of ‘official’ abbreviations and symbols it is also very useful to develop your own</a:t>
            </a:r>
            <a:endParaRPr lang="en-US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39552" y="6021288"/>
            <a:ext cx="8532440" cy="381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 smtClean="0"/>
              <a:t>Lynch, T. (2004). Study Listening. A course in listening to lectures and note-taking. </a:t>
            </a:r>
          </a:p>
          <a:p>
            <a:pPr algn="l"/>
            <a:r>
              <a:rPr lang="en-US" dirty="0" smtClean="0"/>
              <a:t>Second Ed.Cambridge University Press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0528" y="692696"/>
            <a:ext cx="9172128" cy="609600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/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/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>Write in a symbol alongside each of the meanings below, </a:t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>and vice versa.</a:t>
            </a:r>
            <a:endParaRPr lang="en-US" sz="20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701113"/>
              </p:ext>
            </p:extLst>
          </p:nvPr>
        </p:nvGraphicFramePr>
        <p:xfrm>
          <a:off x="251520" y="1412776"/>
          <a:ext cx="8515673" cy="5189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0483"/>
                <a:gridCol w="2091569"/>
                <a:gridCol w="5303621"/>
              </a:tblGrid>
              <a:tr h="37562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a)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 ‘is the same as’</a:t>
                      </a:r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b)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+</a:t>
                      </a:r>
                      <a:r>
                        <a:rPr lang="en-US" sz="2400" dirty="0" smtClean="0"/>
                        <a:t> 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‘causes’ or ‘leads to’ or ‘results in’</a:t>
                      </a:r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d)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      ??</a:t>
                      </a:r>
                      <a:r>
                        <a:rPr lang="en-US" sz="1800" dirty="0" smtClean="0"/>
                        <a:t>	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‘ is greater than’ </a:t>
                      </a:r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f)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!</a:t>
                      </a:r>
                      <a:endParaRPr 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657343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g)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 ‘grows’, ‘rises’, or ‘raises’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32635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h)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32635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i</a:t>
                      </a:r>
                      <a:r>
                        <a:rPr lang="en-US" dirty="0" smtClean="0"/>
                        <a:t>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‘varies with’ or ‘changes according to’ 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0" y="6400800"/>
            <a:ext cx="9144000" cy="4572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Lynch, T. (2004). Study Listening. A course in listening to lectures and note-taking. Second Ed.Cambridge University Press</a:t>
            </a:r>
            <a:endParaRPr lang="en-US" dirty="0"/>
          </a:p>
        </p:txBody>
      </p:sp>
      <p:sp>
        <p:nvSpPr>
          <p:cNvPr id="5" name="Left Arrow 4"/>
          <p:cNvSpPr/>
          <p:nvPr/>
        </p:nvSpPr>
        <p:spPr>
          <a:xfrm>
            <a:off x="2145792" y="5562600"/>
            <a:ext cx="902208" cy="3810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2536" y="332656"/>
            <a:ext cx="5966521" cy="609600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Possible Answers</a:t>
            </a:r>
            <a:endParaRPr lang="en-US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0406520"/>
              </p:ext>
            </p:extLst>
          </p:nvPr>
        </p:nvGraphicFramePr>
        <p:xfrm>
          <a:off x="251520" y="980728"/>
          <a:ext cx="8496944" cy="57647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1621"/>
                <a:gridCol w="3204988"/>
                <a:gridCol w="3950335"/>
              </a:tblGrid>
              <a:tr h="34791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9287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a)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smtClean="0">
                          <a:latin typeface="Arial Black" pitchFamily="34" charset="0"/>
                        </a:rPr>
                        <a:t>=</a:t>
                      </a:r>
                      <a:endParaRPr lang="en-US" sz="28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‘is the same as’</a:t>
                      </a:r>
                      <a:endParaRPr lang="en-US" dirty="0" smtClean="0"/>
                    </a:p>
                  </a:txBody>
                  <a:tcPr/>
                </a:tc>
              </a:tr>
              <a:tr h="49287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b)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smtClean="0">
                          <a:latin typeface="Arial Black" pitchFamily="34" charset="0"/>
                        </a:rPr>
                        <a:t>+ </a:t>
                      </a:r>
                      <a:endParaRPr lang="en-US" sz="2800" b="1" dirty="0" smtClean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‘in addition’</a:t>
                      </a:r>
                      <a:endParaRPr lang="en-US" dirty="0"/>
                    </a:p>
                  </a:txBody>
                  <a:tcPr/>
                </a:tc>
              </a:tr>
              <a:tr h="86978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‘causes’ or ‘leads to’ or ‘results in’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/>
                    </a:p>
                  </a:txBody>
                  <a:tcPr/>
                </a:tc>
              </a:tr>
              <a:tr h="43489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d)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latin typeface="Arial Black" pitchFamily="34" charset="0"/>
                        </a:rPr>
                        <a:t> ??</a:t>
                      </a:r>
                      <a:endParaRPr lang="en-US" sz="24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‘not clear to me’ or ‘is that true’</a:t>
                      </a:r>
                      <a:endParaRPr lang="en-US" dirty="0"/>
                    </a:p>
                  </a:txBody>
                  <a:tcPr/>
                </a:tc>
              </a:tr>
              <a:tr h="60884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latin typeface="Arial Black" pitchFamily="34" charset="0"/>
                        </a:rPr>
                        <a:t>&gt;</a:t>
                      </a:r>
                      <a:endParaRPr lang="en-US" sz="24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 is greater than’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/>
                    </a:p>
                  </a:txBody>
                  <a:tcPr/>
                </a:tc>
              </a:tr>
              <a:tr h="43489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f)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latin typeface="Arial Black" pitchFamily="34" charset="0"/>
                        </a:rPr>
                        <a:t>!</a:t>
                      </a:r>
                      <a:endParaRPr lang="en-US" sz="24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‘important</a:t>
                      </a:r>
                      <a:r>
                        <a:rPr lang="en-US" baseline="0" dirty="0" smtClean="0"/>
                        <a:t> point’</a:t>
                      </a:r>
                      <a:endParaRPr lang="en-US" dirty="0"/>
                    </a:p>
                  </a:txBody>
                  <a:tcPr/>
                </a:tc>
              </a:tr>
              <a:tr h="60884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g)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 ‘grows’, ‘rises’, or ‘raises’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383919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h)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‘is caused by’,</a:t>
                      </a:r>
                      <a:r>
                        <a:rPr lang="en-US" baseline="0" dirty="0" smtClean="0"/>
                        <a:t> results from</a:t>
                      </a:r>
                      <a:endParaRPr lang="en-US" dirty="0"/>
                    </a:p>
                  </a:txBody>
                  <a:tcPr/>
                </a:tc>
              </a:tr>
              <a:tr h="869780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i</a:t>
                      </a:r>
                      <a:r>
                        <a:rPr lang="en-US" dirty="0" smtClean="0"/>
                        <a:t>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smtClean="0">
                          <a:latin typeface="Arial Black" pitchFamily="34" charset="0"/>
                        </a:rPr>
                        <a:t>≈</a:t>
                      </a:r>
                      <a:endParaRPr lang="en-US" sz="4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‘varies with’ or ‘changes according to’ </a:t>
                      </a:r>
                      <a:endParaRPr lang="en-US" dirty="0" smtClean="0"/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0" y="6477001"/>
            <a:ext cx="9144000" cy="381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Lynch, T. (2004). Study Listening. A course in listening to lectures and note-taking. Second Ed.Cambridge University Press</a:t>
            </a:r>
            <a:endParaRPr lang="en-US" dirty="0"/>
          </a:p>
        </p:txBody>
      </p:sp>
      <p:sp>
        <p:nvSpPr>
          <p:cNvPr id="6" name="Left Arrow 5"/>
          <p:cNvSpPr/>
          <p:nvPr/>
        </p:nvSpPr>
        <p:spPr>
          <a:xfrm>
            <a:off x="2819400" y="5486400"/>
            <a:ext cx="826008" cy="2286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Left Arrow 6"/>
          <p:cNvSpPr/>
          <p:nvPr/>
        </p:nvSpPr>
        <p:spPr>
          <a:xfrm rot="10800000">
            <a:off x="2971800" y="2743200"/>
            <a:ext cx="749808" cy="2286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Left Arrow 7"/>
          <p:cNvSpPr/>
          <p:nvPr/>
        </p:nvSpPr>
        <p:spPr>
          <a:xfrm rot="5400000">
            <a:off x="3070098" y="4930902"/>
            <a:ext cx="457200" cy="19659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58092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Note-taking practice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3" y="1348074"/>
            <a:ext cx="778720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You are going to take notes on a short lecture about classic errors in academic writing.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Before you listen, what do you think the issues mentioned in the lecture will be?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http://www.youtube.com/watch?v=Djox6kpgObA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(26 </a:t>
            </a:r>
            <a:r>
              <a:rPr lang="en-GB" dirty="0" err="1" smtClean="0"/>
              <a:t>mins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Compare your notes with a partner.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E749DE59-F540-496D-B63D-19DF5C5D0A78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24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Bibliography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 smtClean="0"/>
              <a:t>Lynch, T (2004). </a:t>
            </a:r>
            <a:r>
              <a:rPr lang="en-US" sz="1600" i="1" dirty="0" smtClean="0"/>
              <a:t>Study listening. A course in listening to lectures and note-taking</a:t>
            </a:r>
            <a:r>
              <a:rPr lang="en-US" sz="1600" dirty="0" smtClean="0"/>
              <a:t>. Second Ed. Cambridge University Press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111</TotalTime>
  <Words>909</Words>
  <Application>Microsoft Office PowerPoint</Application>
  <PresentationFormat>On-screen Show (4:3)</PresentationFormat>
  <Paragraphs>166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Austin</vt:lpstr>
      <vt:lpstr> </vt:lpstr>
      <vt:lpstr>Note Taking:   why? how? when?  </vt:lpstr>
      <vt:lpstr>Why?...  How?... When?...</vt:lpstr>
      <vt:lpstr>Linear vs Diagram Notes</vt:lpstr>
      <vt:lpstr>Note-taking for books and articles</vt:lpstr>
      <vt:lpstr>PowerPoint Presentation</vt:lpstr>
      <vt:lpstr>PowerPoint Presentation</vt:lpstr>
      <vt:lpstr>Note-taking for books and articles</vt:lpstr>
      <vt:lpstr>Note-taking Practice</vt:lpstr>
      <vt:lpstr>Note-taking in lectures</vt:lpstr>
      <vt:lpstr>Note-taking in lectures</vt:lpstr>
      <vt:lpstr>Note-taking in lectures</vt:lpstr>
      <vt:lpstr>Note-taking in lectures</vt:lpstr>
      <vt:lpstr>Note-taking in lectures</vt:lpstr>
      <vt:lpstr>Symbols and Abbreviations</vt:lpstr>
      <vt:lpstr>Answers:</vt:lpstr>
      <vt:lpstr>Symbols and Abbreviations</vt:lpstr>
      <vt:lpstr>     Write in a symbol alongside each of the meanings below,  and vice versa.</vt:lpstr>
      <vt:lpstr>Possible Answers</vt:lpstr>
      <vt:lpstr>Note-taking practice</vt:lpstr>
      <vt:lpstr>Bibliography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EAP</dc:title>
  <dc:creator>LibLoan23</dc:creator>
  <cp:lastModifiedBy>Administrator</cp:lastModifiedBy>
  <cp:revision>14</cp:revision>
  <dcterms:created xsi:type="dcterms:W3CDTF">2013-07-02T14:48:30Z</dcterms:created>
  <dcterms:modified xsi:type="dcterms:W3CDTF">2013-11-26T10:58:05Z</dcterms:modified>
</cp:coreProperties>
</file>