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32" autoAdjust="0"/>
    <p:restoredTop sz="94660"/>
  </p:normalViewPr>
  <p:slideViewPr>
    <p:cSldViewPr snapToGrid="0">
      <p:cViewPr>
        <p:scale>
          <a:sx n="67" d="100"/>
          <a:sy n="67" d="100"/>
        </p:scale>
        <p:origin x="8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E0752-1C8C-4E65-A59C-826967088E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6B9DFB-3347-447E-8284-5409D18FF0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B5982E-9EF8-432A-880F-1D2B041BF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4E4A9-5504-485E-B822-A14D0363E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65A332-CD6F-4534-8B14-406C50A48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310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E2D68-5F05-4815-87F0-BDE96CDA3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25DAF-D9EB-4AE1-A687-FC8F881367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97C564-0E22-4177-B4C6-616FCF0F2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DC7EF-4BD9-4252-B3BE-E8A30C092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0B6A6D-8001-4B3C-9186-6BD8E7ED2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585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87584-B7E2-4E6F-9FE3-BB7407DF2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11CB82-9AAF-4057-BF74-C7A66100DC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0B0C7-D53C-49B3-BB20-0CD7987AF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89F9C-0804-49DA-901E-4A6E8E0C6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4A69DB-1C92-4DE8-81B8-4C9A984C6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88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A198A-F706-4D03-994F-DAC631256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96878-CA20-413F-ADE8-DA3DE43BD2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0F6FEE-42F3-4A70-9948-11FA3E5541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A0755C-4A17-42BA-82A7-69E2E2696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E5539B-F37A-4476-878C-48C044E0E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BD73DD-9A22-4FD4-90DA-53FA02AF3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238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8D90A-E9B8-415A-98A7-99349B5F1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8D4048-8923-42F7-99BA-F173AA05B8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DDCF11-70D1-4240-90FE-BE63F16851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17884C-A418-41DE-BB41-58672F7C31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57FFC6-F33D-4B9D-B7E7-4791884BD0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87C9FB-53E2-46BB-AAB8-6D5177833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E243CA-A65F-4179-8740-CF681B2D0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3F6851-69EB-4EC9-805C-F534CCAC8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254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33D60-4841-4C2B-B34B-85855EC0F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053912-592D-4C82-8F29-B7A8F3EA5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EFC89C-EA34-46E4-B92D-3C38965BB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F6AC5C-8711-4F54-8913-607A20C34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697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28D512-8BEF-4BAD-9244-9562E20B6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0BE79F-168A-4239-9F0A-E07E63CAE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B3B8E-5848-4063-9CFC-6DD9C1FD2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565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8596A-453F-41DD-BD45-21DFD0424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6095F-5BD8-4B5A-B3D9-C8E43A039A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A10F36-4AF9-4795-91F4-9BA1FBC2D6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9C4F2E-25FC-482D-A101-B2D17D3FE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FECF92-40EE-4D44-A761-5A962F554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931536-E8E1-405E-849B-747ABB2DE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532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96DA9-A287-4EF9-AC60-CD9D8F750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EAC11A-A2DF-446C-B28E-AF524B97AC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1E8A6D-2E74-4E6C-BBF0-DD77750E36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B580A9-C792-4868-99CB-CB0496DBD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357F6F-ADC8-4B05-9055-3F92EF15A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245B2F-E19D-40D3-8776-6C3DF8E69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6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D9F16-CCC7-4227-82D7-CB9A66EEE0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0FC249-16B6-49AD-BED4-CA60E24037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D7B2C5-29ED-47B4-96E4-1F4EA5979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171E6B-3BBF-42C5-B6C6-FB796159ED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FDABB-8ADE-4026-BEF5-D82BD0E22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797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D3B23D-176A-40D9-B9BD-5DBC5DFEB2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89CB26-F1FF-4E8A-9C72-C307D77E45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C0B194-CE15-471C-8A79-8351E4D95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8821B-6F06-4EFF-9256-3C8F87083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27DD0-1F22-45C4-89E3-0FF694C4C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705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4C61C4-9B98-42CB-8432-2EE28E490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20840D-2DB8-460A-984E-F1A170072A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FB1EF-DC63-4720-BDED-720A24A377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E24A0-C44D-4AAF-995D-052FE2FC0554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60BC8-322D-4F85-80FE-E8A4053A24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74C6E-C1BF-4477-ADF6-3039F2452A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E8A5B-E8AE-4B6E-AAD3-6AB0855D4A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607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ourses.lumenlearning.com/austincc-learningframeworks/chapter/chapter-7-critical-thinking-and-evaluating-information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thought.com/learning/what-is-blooms-taxonomy-a-definition-for-teachers/" TargetMode="External"/><Relationship Id="rId2" Type="http://schemas.openxmlformats.org/officeDocument/2006/relationships/hyperlink" Target="http://www.criticalthinking.org/pages/our-conception-of-critical-thinking/41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balancecareers.com/analytical-skills-list-2063729" TargetMode="External"/><Relationship Id="rId5" Type="http://schemas.openxmlformats.org/officeDocument/2006/relationships/hyperlink" Target="https://courses.lumenlearning.com/austincc-learningframeworks/chapter/chapter-7-critical-thinking-and-evaluating-information/" TargetMode="External"/><Relationship Id="rId4" Type="http://schemas.openxmlformats.org/officeDocument/2006/relationships/hyperlink" Target="https://tips.uark.edu/using-blooms-taxonom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Bloom's Taxonomy cake style graphic">
            <a:extLst>
              <a:ext uri="{FF2B5EF4-FFF2-40B4-BE49-F238E27FC236}">
                <a16:creationId xmlns:a16="http://schemas.microsoft.com/office/drawing/2014/main" id="{3B00E4D1-4F74-4451-B75B-4942FAC626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16" y="832442"/>
            <a:ext cx="2538881" cy="1864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3706A7-F4A1-41B0-A07C-CC8593BEB5F6}"/>
              </a:ext>
            </a:extLst>
          </p:cNvPr>
          <p:cNvPicPr/>
          <p:nvPr/>
        </p:nvPicPr>
        <p:blipFill rotWithShape="1">
          <a:blip r:embed="rId3"/>
          <a:srcRect l="36281" t="28656" r="33354" b="20263"/>
          <a:stretch/>
        </p:blipFill>
        <p:spPr bwMode="auto">
          <a:xfrm>
            <a:off x="6653548" y="4605352"/>
            <a:ext cx="2487295" cy="23526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1A473E4-24C7-451E-BF06-1190F92078EC}"/>
              </a:ext>
            </a:extLst>
          </p:cNvPr>
          <p:cNvSpPr/>
          <p:nvPr/>
        </p:nvSpPr>
        <p:spPr>
          <a:xfrm>
            <a:off x="5522843" y="0"/>
            <a:ext cx="1146313" cy="6858000"/>
          </a:xfrm>
          <a:prstGeom prst="rect">
            <a:avLst/>
          </a:prstGeom>
          <a:solidFill>
            <a:schemeClr val="accent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2BC45B0-241B-4202-B219-854554B4E1FD}"/>
              </a:ext>
            </a:extLst>
          </p:cNvPr>
          <p:cNvSpPr/>
          <p:nvPr/>
        </p:nvSpPr>
        <p:spPr>
          <a:xfrm rot="5400000">
            <a:off x="5564257" y="-2667000"/>
            <a:ext cx="1063487" cy="12192000"/>
          </a:xfrm>
          <a:prstGeom prst="rect">
            <a:avLst/>
          </a:prstGeom>
          <a:ln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AC8873C-39DF-4D66-B86F-22B1C19285FC}"/>
              </a:ext>
            </a:extLst>
          </p:cNvPr>
          <p:cNvSpPr/>
          <p:nvPr/>
        </p:nvSpPr>
        <p:spPr>
          <a:xfrm>
            <a:off x="4618378" y="2011017"/>
            <a:ext cx="2955235" cy="2835965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6098035-5B0C-49E2-91B6-F8624DF86737}"/>
              </a:ext>
            </a:extLst>
          </p:cNvPr>
          <p:cNvSpPr/>
          <p:nvPr/>
        </p:nvSpPr>
        <p:spPr>
          <a:xfrm>
            <a:off x="4159075" y="2235536"/>
            <a:ext cx="387384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Critical Thinking</a:t>
            </a:r>
            <a:endParaRPr lang="en-US" sz="2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A3AA85-ADC8-40DE-99AE-A252496E1234}"/>
              </a:ext>
            </a:extLst>
          </p:cNvPr>
          <p:cNvSpPr txBox="1"/>
          <p:nvPr/>
        </p:nvSpPr>
        <p:spPr>
          <a:xfrm>
            <a:off x="4774093" y="2641693"/>
            <a:ext cx="26438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Critical thinking is that mode of thinking — about any subject, content, or problem — in which the thinker improves the quality of his or her thinking by skilfully analysing, assessing, and reconstructing it.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FF3D3D-F4E9-470C-AFE6-2E8A6C64F8EA}"/>
              </a:ext>
            </a:extLst>
          </p:cNvPr>
          <p:cNvSpPr txBox="1"/>
          <p:nvPr/>
        </p:nvSpPr>
        <p:spPr>
          <a:xfrm>
            <a:off x="4976186" y="3854253"/>
            <a:ext cx="223961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Our Concept and Definition of Critical Thinking (The Foundation for Critical Thinking 2017)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12B7847-DAA1-401A-A990-92490B846A3B}"/>
              </a:ext>
            </a:extLst>
          </p:cNvPr>
          <p:cNvSpPr/>
          <p:nvPr/>
        </p:nvSpPr>
        <p:spPr>
          <a:xfrm>
            <a:off x="0" y="0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1.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0A2157-60C3-4E87-A43E-9DC5E3CCFDB3}"/>
              </a:ext>
            </a:extLst>
          </p:cNvPr>
          <p:cNvSpPr/>
          <p:nvPr/>
        </p:nvSpPr>
        <p:spPr>
          <a:xfrm>
            <a:off x="11471930" y="0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2</a:t>
            </a:r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B91134F-6084-47B4-BED3-C2FDFED2D526}"/>
              </a:ext>
            </a:extLst>
          </p:cNvPr>
          <p:cNvSpPr/>
          <p:nvPr/>
        </p:nvSpPr>
        <p:spPr>
          <a:xfrm>
            <a:off x="0" y="5934670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3</a:t>
            </a:r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8DA031-B999-458A-9F68-24D0684BD2C5}"/>
              </a:ext>
            </a:extLst>
          </p:cNvPr>
          <p:cNvSpPr/>
          <p:nvPr/>
        </p:nvSpPr>
        <p:spPr>
          <a:xfrm>
            <a:off x="11471929" y="5934670"/>
            <a:ext cx="720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4</a:t>
            </a:r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D3634E9-696F-4EB6-8A3E-9D87EF280C25}"/>
              </a:ext>
            </a:extLst>
          </p:cNvPr>
          <p:cNvSpPr txBox="1"/>
          <p:nvPr/>
        </p:nvSpPr>
        <p:spPr>
          <a:xfrm>
            <a:off x="9000242" y="4846982"/>
            <a:ext cx="295523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Gibbs’ Reflective Cycle can be used to challenge your assumptions </a:t>
            </a:r>
          </a:p>
          <a:p>
            <a:pPr algn="ctr"/>
            <a:r>
              <a:rPr lang="en-GB" sz="1600" dirty="0"/>
              <a:t>(1988, cited in Peter Lia, 2016, p.1)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6535BE-3870-41AF-97A5-1098D9C52693}"/>
              </a:ext>
            </a:extLst>
          </p:cNvPr>
          <p:cNvSpPr/>
          <p:nvPr/>
        </p:nvSpPr>
        <p:spPr>
          <a:xfrm>
            <a:off x="8322363" y="3951655"/>
            <a:ext cx="248729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Reflection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0797DF4-1CCD-466D-8F18-AFE182DF3786}"/>
              </a:ext>
            </a:extLst>
          </p:cNvPr>
          <p:cNvSpPr txBox="1"/>
          <p:nvPr/>
        </p:nvSpPr>
        <p:spPr>
          <a:xfrm>
            <a:off x="2628297" y="1073755"/>
            <a:ext cx="2955235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We can use Blooms’ Taxonomy to order our cognitive skills to help students and teachers work together to achieve desired outcomes. </a:t>
            </a:r>
          </a:p>
          <a:p>
            <a:pPr algn="ctr"/>
            <a:r>
              <a:rPr lang="en-GB" sz="1600" dirty="0" err="1"/>
              <a:t>Heick</a:t>
            </a:r>
            <a:r>
              <a:rPr lang="en-GB" sz="1600" dirty="0"/>
              <a:t>(2018)</a:t>
            </a:r>
          </a:p>
          <a:p>
            <a:pPr algn="ctr"/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DF50AB5-95C7-4769-87ED-B87DE5332195}"/>
              </a:ext>
            </a:extLst>
          </p:cNvPr>
          <p:cNvSpPr txBox="1"/>
          <p:nvPr/>
        </p:nvSpPr>
        <p:spPr>
          <a:xfrm>
            <a:off x="0" y="2641693"/>
            <a:ext cx="26282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 Jessica </a:t>
            </a:r>
            <a:r>
              <a:rPr lang="en-GB" sz="1200" dirty="0" err="1"/>
              <a:t>Shabatura</a:t>
            </a:r>
            <a:r>
              <a:rPr lang="en-GB" sz="1200" dirty="0"/>
              <a:t> (2018)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DE0D809-7C08-4524-9DEB-2701655146CF}"/>
              </a:ext>
            </a:extLst>
          </p:cNvPr>
          <p:cNvSpPr/>
          <p:nvPr/>
        </p:nvSpPr>
        <p:spPr>
          <a:xfrm>
            <a:off x="8264885" y="-13794"/>
            <a:ext cx="25976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Problem Solving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469496A-7856-4649-B5C5-FB54BD0A4FFE}"/>
              </a:ext>
            </a:extLst>
          </p:cNvPr>
          <p:cNvSpPr/>
          <p:nvPr/>
        </p:nvSpPr>
        <p:spPr>
          <a:xfrm>
            <a:off x="1891323" y="-13794"/>
            <a:ext cx="17232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Evaluating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28DB106-C6FC-4A04-98CA-F34038D3527F}"/>
              </a:ext>
            </a:extLst>
          </p:cNvPr>
          <p:cNvSpPr txBox="1"/>
          <p:nvPr/>
        </p:nvSpPr>
        <p:spPr>
          <a:xfrm>
            <a:off x="7573613" y="1069142"/>
            <a:ext cx="38738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600" dirty="0"/>
              <a:t>Define the problem</a:t>
            </a:r>
          </a:p>
          <a:p>
            <a:pPr marL="342900" indent="-342900">
              <a:buAutoNum type="arabicPeriod"/>
            </a:pPr>
            <a:r>
              <a:rPr lang="en-GB" sz="1600" dirty="0"/>
              <a:t>Identify the available solution</a:t>
            </a:r>
          </a:p>
          <a:p>
            <a:pPr marL="342900" indent="-342900">
              <a:buAutoNum type="arabicPeriod"/>
            </a:pPr>
            <a:r>
              <a:rPr lang="en-GB" sz="1600" dirty="0"/>
              <a:t>Select your solution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195E7BA-4BA1-43A1-8CF6-E717322DED30}"/>
              </a:ext>
            </a:extLst>
          </p:cNvPr>
          <p:cNvSpPr txBox="1"/>
          <p:nvPr/>
        </p:nvSpPr>
        <p:spPr>
          <a:xfrm>
            <a:off x="7417900" y="2272246"/>
            <a:ext cx="45375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Lumen Learning, (</a:t>
            </a:r>
            <a:r>
              <a:rPr lang="en-GB" sz="1200" dirty="0">
                <a:hlinkClick r:id="rId4"/>
              </a:rPr>
              <a:t>https://courses.lumenlearning.com/austincc-learningframeworks/chapter/chapter-7-critical-thinking-and-evaluating-information/</a:t>
            </a:r>
            <a:r>
              <a:rPr lang="en-GB" sz="1200" dirty="0"/>
              <a:t>, no date).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6ED328F-2FB4-4FC6-99D1-7B7D7B83DAD9}"/>
              </a:ext>
            </a:extLst>
          </p:cNvPr>
          <p:cNvSpPr/>
          <p:nvPr/>
        </p:nvSpPr>
        <p:spPr>
          <a:xfrm>
            <a:off x="1066406" y="3956200"/>
            <a:ext cx="30167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Analytical Thinking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4E4B7F0-59FD-4CA7-A62A-10030722684E}"/>
              </a:ext>
            </a:extLst>
          </p:cNvPr>
          <p:cNvSpPr txBox="1"/>
          <p:nvPr/>
        </p:nvSpPr>
        <p:spPr>
          <a:xfrm>
            <a:off x="1064495" y="4727943"/>
            <a:ext cx="40218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Communication</a:t>
            </a:r>
          </a:p>
          <a:p>
            <a:pPr marL="342900" indent="-342900">
              <a:buAutoNum type="arabicPeriod"/>
            </a:pPr>
            <a:r>
              <a:rPr lang="en-GB" dirty="0"/>
              <a:t>Creativity</a:t>
            </a:r>
          </a:p>
          <a:p>
            <a:pPr marL="342900" indent="-342900">
              <a:buAutoNum type="arabicPeriod"/>
            </a:pPr>
            <a:r>
              <a:rPr lang="en-GB" dirty="0"/>
              <a:t>Critical Thinking</a:t>
            </a:r>
          </a:p>
          <a:p>
            <a:pPr marL="342900" indent="-342900">
              <a:buAutoNum type="arabicPeriod"/>
            </a:pPr>
            <a:r>
              <a:rPr lang="en-GB" dirty="0"/>
              <a:t>Data-Analysis</a:t>
            </a:r>
          </a:p>
          <a:p>
            <a:pPr marL="342900" indent="-342900">
              <a:buAutoNum type="arabicPeriod"/>
            </a:pPr>
            <a:r>
              <a:rPr lang="en-GB" dirty="0"/>
              <a:t>Research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384E7ED-77A7-45F3-B967-5C1BE7035630}"/>
              </a:ext>
            </a:extLst>
          </p:cNvPr>
          <p:cNvSpPr txBox="1"/>
          <p:nvPr/>
        </p:nvSpPr>
        <p:spPr>
          <a:xfrm>
            <a:off x="1064058" y="6196013"/>
            <a:ext cx="4114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(Doyle, 2018)</a:t>
            </a:r>
          </a:p>
        </p:txBody>
      </p:sp>
    </p:spTree>
    <p:extLst>
      <p:ext uri="{BB962C8B-B14F-4D97-AF65-F5344CB8AC3E}">
        <p14:creationId xmlns:p14="http://schemas.microsoft.com/office/powerpoint/2010/main" val="1296675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E37A2-4BFA-42F1-BF20-946933B28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78096-CD31-4063-9D46-53D8E6D05A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The Foundation for Critical Thinking (2017) </a:t>
            </a:r>
            <a:r>
              <a:rPr lang="en-GB" sz="1200" i="1" dirty="0"/>
              <a:t>Our Conception and Definition of Critical Thinking</a:t>
            </a:r>
            <a:r>
              <a:rPr lang="en-GB" sz="1200" dirty="0"/>
              <a:t>. Available at: </a:t>
            </a:r>
            <a:r>
              <a:rPr lang="en-GB" sz="1200" dirty="0">
                <a:hlinkClick r:id="rId2"/>
              </a:rPr>
              <a:t>http://www.criticalthinking.org/pages/our-conception-of-critical-thinking/411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October 2018)</a:t>
            </a:r>
          </a:p>
          <a:p>
            <a:r>
              <a:rPr lang="en-GB" sz="1200" dirty="0"/>
              <a:t>Gibbs, G. (1988) </a:t>
            </a:r>
            <a:r>
              <a:rPr lang="en-GB" sz="1200" i="1" dirty="0"/>
              <a:t>Learning by </a:t>
            </a:r>
            <a:r>
              <a:rPr lang="en-GB" sz="1200" i="1" dirty="0" err="1"/>
              <a:t>Doing.</a:t>
            </a:r>
            <a:r>
              <a:rPr lang="en-GB" sz="1200" dirty="0" err="1"/>
              <a:t>Oxford</a:t>
            </a:r>
            <a:r>
              <a:rPr lang="en-GB" sz="1200" dirty="0"/>
              <a:t> Centre for Staff and Learning Development: Oxford Brookes University, Wheatley Campus, Wheatley, Oxford, UK, OX33 1HX.</a:t>
            </a:r>
          </a:p>
          <a:p>
            <a:r>
              <a:rPr lang="en-GB" sz="1200" dirty="0"/>
              <a:t>Terry </a:t>
            </a:r>
            <a:r>
              <a:rPr lang="en-GB" sz="1200" dirty="0" err="1"/>
              <a:t>Heick</a:t>
            </a:r>
            <a:r>
              <a:rPr lang="en-GB" sz="1200" dirty="0"/>
              <a:t> (2018) </a:t>
            </a:r>
            <a:r>
              <a:rPr lang="en-GB" sz="1200" i="1" dirty="0"/>
              <a:t>What Is Bloom’s Taxonomy? A Definition For Teachers. </a:t>
            </a:r>
            <a:r>
              <a:rPr lang="en-GB" sz="1200" dirty="0"/>
              <a:t>Available at: </a:t>
            </a:r>
            <a:r>
              <a:rPr lang="en-GB" sz="1200" dirty="0">
                <a:hlinkClick r:id="rId3"/>
              </a:rPr>
              <a:t>https://www.teachthought.com/learning/what-is-blooms-taxonomy-a-definition-for-teachers/#</a:t>
            </a:r>
            <a:r>
              <a:rPr lang="en-GB" sz="1200" dirty="0"/>
              <a:t> (Accessed: 18</a:t>
            </a:r>
            <a:r>
              <a:rPr lang="en-GB" sz="1200" baseline="30000" dirty="0"/>
              <a:t>th</a:t>
            </a:r>
            <a:r>
              <a:rPr lang="en-GB" sz="1200" dirty="0"/>
              <a:t> October 2018)</a:t>
            </a:r>
            <a:endParaRPr lang="en-GB" sz="1200" i="1" dirty="0"/>
          </a:p>
          <a:p>
            <a:r>
              <a:rPr lang="en-GB" sz="1200" dirty="0"/>
              <a:t>Jessica </a:t>
            </a:r>
            <a:r>
              <a:rPr lang="en-GB" sz="1200" dirty="0" err="1"/>
              <a:t>Shabatura</a:t>
            </a:r>
            <a:r>
              <a:rPr lang="en-GB" sz="1200" dirty="0"/>
              <a:t> (2018) Available at: </a:t>
            </a:r>
            <a:r>
              <a:rPr lang="en-GB" sz="1200" dirty="0">
                <a:hlinkClick r:id="rId4"/>
              </a:rPr>
              <a:t>https://tips.uark.edu/using-blooms-taxonomy/</a:t>
            </a:r>
            <a:r>
              <a:rPr lang="en-GB" sz="1200" dirty="0"/>
              <a:t> (</a:t>
            </a:r>
            <a:r>
              <a:rPr lang="en-GB" sz="1200" dirty="0" err="1"/>
              <a:t>Acccessed</a:t>
            </a:r>
            <a:r>
              <a:rPr lang="en-GB" sz="1200" dirty="0"/>
              <a:t> 18</a:t>
            </a:r>
            <a:r>
              <a:rPr lang="en-GB" sz="1200" baseline="30000" dirty="0"/>
              <a:t>th</a:t>
            </a:r>
            <a:r>
              <a:rPr lang="en-GB" sz="1200" dirty="0"/>
              <a:t> October 2018)</a:t>
            </a:r>
          </a:p>
          <a:p>
            <a:r>
              <a:rPr lang="en-GB" sz="1200" dirty="0"/>
              <a:t>Lumen Learning, </a:t>
            </a:r>
            <a:r>
              <a:rPr lang="en-GB" sz="1200" i="1" dirty="0"/>
              <a:t>Chapter 7: Critical Thinking and Evaluating Information.</a:t>
            </a:r>
            <a:r>
              <a:rPr lang="en-GB" sz="1200" dirty="0"/>
              <a:t> Available at: </a:t>
            </a:r>
            <a:r>
              <a:rPr lang="en-GB" sz="1200" dirty="0">
                <a:hlinkClick r:id="rId5"/>
              </a:rPr>
              <a:t>https://courses.lumenlearning.com/austincc-learningframeworks/chapter/chapter-7-critical-thinking-and-evaluating-information/</a:t>
            </a:r>
            <a:r>
              <a:rPr lang="en-GB" sz="1200" dirty="0"/>
              <a:t> (Accessed 18</a:t>
            </a:r>
            <a:r>
              <a:rPr lang="en-GB" sz="1200" baseline="30000" dirty="0"/>
              <a:t>th</a:t>
            </a:r>
            <a:r>
              <a:rPr lang="en-GB" sz="1200" dirty="0"/>
              <a:t> October 2018)</a:t>
            </a:r>
          </a:p>
          <a:p>
            <a:r>
              <a:rPr lang="en-GB" sz="1200" i="1" dirty="0"/>
              <a:t>Doyle, A. (2018) Analytical Skills Definition, List, and Examples</a:t>
            </a:r>
            <a:r>
              <a:rPr lang="en-GB" sz="1200" dirty="0"/>
              <a:t>. Available at</a:t>
            </a:r>
            <a:r>
              <a:rPr lang="en-GB" sz="1200" i="1" dirty="0"/>
              <a:t>: </a:t>
            </a:r>
            <a:r>
              <a:rPr lang="en-GB" sz="1200" i="1" dirty="0">
                <a:hlinkClick r:id="rId6"/>
              </a:rPr>
              <a:t>https://www.thebalancecareers.com/analytical-skills-list-2063729</a:t>
            </a:r>
            <a:r>
              <a:rPr lang="en-GB" sz="1200" i="1" dirty="0"/>
              <a:t> (Accessed 18th October) </a:t>
            </a:r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301116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5889</TotalTime>
  <Words>336</Words>
  <Application>Microsoft Office PowerPoint</Application>
  <PresentationFormat>Widescreen</PresentationFormat>
  <Paragraphs>33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Connor Planner</dc:creator>
  <cp:lastModifiedBy>Connor Planner</cp:lastModifiedBy>
  <cp:revision>10</cp:revision>
  <dcterms:created xsi:type="dcterms:W3CDTF">2018-10-18T17:40:24Z</dcterms:created>
  <dcterms:modified xsi:type="dcterms:W3CDTF">2018-10-22T19:49:48Z</dcterms:modified>
</cp:coreProperties>
</file>