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>
        <p:scale>
          <a:sx n="66" d="100"/>
          <a:sy n="66" d="100"/>
        </p:scale>
        <p:origin x="1530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02DB0-C18E-B8F6-4349-411E998A48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D324A5-9FAE-CD9E-6E58-0CD6374148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7BC5D-0736-BC07-4BCA-A235020F7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38CEB-0862-1950-A45C-844217A331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4F97BB-F03B-F362-D67B-D7D473B56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178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4172A-943E-ED33-6D4F-7BD5E9A1D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8B921-4A25-BF65-8065-1300BE1427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01F0B-ADA3-0685-16F4-2D88B350D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691AA-0BAD-BC83-2043-A8019CC5E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9F02F4-355D-CBEE-9FF7-F3344B36A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380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9EB18-3639-A939-3F1D-FBBC4F8B9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ED1B20-4056-30E5-D9F8-FB78378B4E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36276-E2C8-C36A-EA22-7FE6A7B976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2A9D50-35AC-8230-A476-404D40973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4CE92-869A-EACC-846D-F1D4008FD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008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08480-CB99-7E8D-02D9-5D68E3EC17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22C16-60FA-908A-B41E-746278DE13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64B5ED-454A-5D34-0596-291BCC1EF5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A457D4-321E-681C-BB00-5D77B5203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7F93C9-95BE-DA24-7A39-CD020686E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27B3CA-3AFA-DDC2-D8A6-BF8480A686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1346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7D13B-8C8B-BCDD-263C-E3F77A61C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073843-ECA7-30F3-5291-28C7E2BB26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0C03D3-3A68-DCDD-78A1-4D6F51B101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59147F-29E7-76E2-E05D-867E93331D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67ACDB-1B23-F325-4FE5-7FE161C6DCF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D82EEB-1097-DE97-BBCF-F8C8C46AC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04155F-3386-4ECB-87B8-89DB8BDAA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1316541-866F-5B4A-5729-C5A584C00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279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FB87C-A1B0-2342-A583-58734CE41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EE16561-014F-C3D4-2347-00B81D15B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79D45-4860-1110-8869-F6F25AD62C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BB95B-3846-C888-F057-C784CE0C5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959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55C685-70B5-3C8D-A0B5-8C77DE012D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478AC9-BD05-8DCD-A765-D0986A19A7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47D569-6ABD-07EF-EB94-5B35455EA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624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95B49-7B3E-0D3F-C239-A9DFFF535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7FDA9-62A3-98D5-2F7C-8A50211FB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CC7D5A-A060-C466-8EB1-04A1EAE34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5B61F-8A44-F7F7-C50D-4105172FB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8237A-B80C-55E8-7614-5E94E47EF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B22ACB-2072-5B4D-477D-D16DEA2D2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2538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AFFD7-7D3C-62FA-BF3C-0788043CE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FE11B-7C4E-6B4F-E84E-4AB8386B46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5C1215-8B50-3CD4-2450-E0B8DE8E5C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080EF-B8AA-E316-20AC-42FA175E7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98FAEE-3250-EC96-CB48-2342D568F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4EDC07-E768-A594-643B-6C08D0C77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280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0EF59-B0D0-B356-3F24-DAB427BE5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072B5B-F814-E7E0-5B55-0D29985D68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1201A2-775F-1C34-F8B9-C5C3F2B26A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1E908-A1AF-8132-8B41-7ACC14D47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FDB904-5F3C-22FF-47D5-30A6EE2B5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0369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786899-474B-34E3-4601-79031EA56B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27BD3-E326-80EC-490D-65C39BA38B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DD30EC-4E3A-74C2-C234-1A76248EC0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874FC-9FD2-AE8F-025E-26A593C89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C5B47-7E78-FC6C-FF5C-17233DCB1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214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D17695-99E0-7164-436D-B9F04A52AF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A2CF21-2D35-F1D5-B332-A4E1B6EADE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50855-94BB-9F19-0F14-4DCD06D769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FEA868-CBA6-4ED4-B30E-158B502AFFA2}" type="datetimeFigureOut">
              <a:rPr lang="en-US" smtClean="0"/>
              <a:t>10/22/2026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C57A5-B4F6-9028-56B4-8926C01C7A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C03EC-0494-C25A-8541-5D5D087EDD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9A521-09F6-4EEB-A86F-C029AC299C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46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long-read/nhs-digital-inclusion/?utm_source=chatgpt.com" TargetMode="External"/><Relationship Id="rId13" Type="http://schemas.openxmlformats.org/officeDocument/2006/relationships/image" Target="../media/image4.png"/><Relationship Id="rId3" Type="http://schemas.openxmlformats.org/officeDocument/2006/relationships/image" Target="../media/image2.png"/><Relationship Id="rId7" Type="http://schemas.openxmlformats.org/officeDocument/2006/relationships/hyperlink" Target="https://www.nhs.uk/better-health/quit-smoking/?utm_source=chatgpt.com" TargetMode="External"/><Relationship Id="rId12" Type="http://schemas.openxmlformats.org/officeDocument/2006/relationships/hyperlink" Target="https://www.who.int/?utm_source=chatgpt.co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209" TargetMode="External"/><Relationship Id="rId11" Type="http://schemas.openxmlformats.org/officeDocument/2006/relationships/hyperlink" Target="https://www.rcplondon.ac.uk/?utm_source=chatgpt.com" TargetMode="External"/><Relationship Id="rId5" Type="http://schemas.openxmlformats.org/officeDocument/2006/relationships/hyperlink" Target="https://www.gov.uk/government/publications/stopping-the-start-our-new-plan-to-create-a-smokefree-generation?utm_source=chatgpt.com" TargetMode="External"/><Relationship Id="rId10" Type="http://schemas.openxmlformats.org/officeDocument/2006/relationships/hyperlink" Target="https://www.gov.uk/government/publications/health-matters-smoking-and-quitting-in-england?utm_source=chatgpt.com" TargetMode="External"/><Relationship Id="rId4" Type="http://schemas.openxmlformats.org/officeDocument/2006/relationships/image" Target="../media/image3.png"/><Relationship Id="rId9" Type="http://schemas.openxmlformats.org/officeDocument/2006/relationships/hyperlink" Target="https://www.ons.gov.uk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F1A85EE-FF0C-4E21-6D32-BFA721E4C544}"/>
              </a:ext>
            </a:extLst>
          </p:cNvPr>
          <p:cNvSpPr/>
          <p:nvPr/>
        </p:nvSpPr>
        <p:spPr>
          <a:xfrm>
            <a:off x="0" y="0"/>
            <a:ext cx="9144000" cy="5207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Smoking Cessation Apps and Digital Health Promotion</a:t>
            </a:r>
          </a:p>
          <a:p>
            <a:pPr algn="ctr"/>
            <a:r>
              <a:rPr lang="en-US" dirty="0"/>
              <a:t>Supporting smoking cessation among adults in the United Kingdom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7B122EF-BF61-5BFB-6E8C-EC5081FAF6C6}"/>
              </a:ext>
            </a:extLst>
          </p:cNvPr>
          <p:cNvSpPr/>
          <p:nvPr/>
        </p:nvSpPr>
        <p:spPr>
          <a:xfrm>
            <a:off x="0" y="520700"/>
            <a:ext cx="2489200" cy="2317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403476C-50DD-148E-6969-63054BD6F9B9}"/>
              </a:ext>
            </a:extLst>
          </p:cNvPr>
          <p:cNvSpPr/>
          <p:nvPr/>
        </p:nvSpPr>
        <p:spPr>
          <a:xfrm>
            <a:off x="0" y="2867025"/>
            <a:ext cx="3619500" cy="381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/>
              <a:t>3. </a:t>
            </a:r>
            <a:r>
              <a:rPr lang="en-US" sz="1200" b="1" dirty="0" err="1"/>
              <a:t>Behavioural</a:t>
            </a:r>
            <a:r>
              <a:rPr lang="en-US" sz="1200" b="1" dirty="0"/>
              <a:t> Change Theory: Social Cognitive Theory (SCT)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5E3A9ED-C6F7-E8A1-6FB8-76B20D785265}"/>
              </a:ext>
            </a:extLst>
          </p:cNvPr>
          <p:cNvSpPr/>
          <p:nvPr/>
        </p:nvSpPr>
        <p:spPr>
          <a:xfrm>
            <a:off x="3636960" y="2867025"/>
            <a:ext cx="2592389" cy="381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b="1" dirty="0"/>
              <a:t>Applying Social Cognitive Theory to a Smoking Cessation App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5B0993D-D5D6-CA48-BAB5-FCEF84D80A66}"/>
              </a:ext>
            </a:extLst>
          </p:cNvPr>
          <p:cNvSpPr/>
          <p:nvPr/>
        </p:nvSpPr>
        <p:spPr>
          <a:xfrm>
            <a:off x="6246810" y="2867025"/>
            <a:ext cx="2897190" cy="381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4. Expected Outcomes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7460128-0D2B-6D59-AE61-EDF08D79E3B2}"/>
              </a:ext>
            </a:extLst>
          </p:cNvPr>
          <p:cNvSpPr/>
          <p:nvPr/>
        </p:nvSpPr>
        <p:spPr>
          <a:xfrm>
            <a:off x="0" y="4864100"/>
            <a:ext cx="3619500" cy="2159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5. 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B367D62-A442-9827-4534-00BA18DC367B}"/>
              </a:ext>
            </a:extLst>
          </p:cNvPr>
          <p:cNvSpPr/>
          <p:nvPr/>
        </p:nvSpPr>
        <p:spPr>
          <a:xfrm>
            <a:off x="3636960" y="5095286"/>
            <a:ext cx="2665408" cy="2107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References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19E2C8D-5328-1657-745A-86698E2908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76"/>
          <a:stretch>
            <a:fillRect/>
          </a:stretch>
        </p:blipFill>
        <p:spPr>
          <a:xfrm>
            <a:off x="2443164" y="517524"/>
            <a:ext cx="2295525" cy="161925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BD3483-18F4-6794-2C9A-4B1581C84F3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0103"/>
          <a:stretch>
            <a:fillRect/>
          </a:stretch>
        </p:blipFill>
        <p:spPr>
          <a:xfrm>
            <a:off x="4738688" y="517526"/>
            <a:ext cx="1916113" cy="194241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AF92062D-4E96-4402-A5F0-C63905F2BC7D}"/>
              </a:ext>
            </a:extLst>
          </p:cNvPr>
          <p:cNvSpPr txBox="1"/>
          <p:nvPr/>
        </p:nvSpPr>
        <p:spPr>
          <a:xfrm>
            <a:off x="-17460" y="729039"/>
            <a:ext cx="2489198" cy="2185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Public health concern: </a:t>
            </a:r>
            <a:r>
              <a:rPr lang="en-US" sz="800" dirty="0"/>
              <a:t>Smoking causes cancer, cardiovascular and respiratory diseases, and premature death.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UK prevalence: </a:t>
            </a:r>
            <a:r>
              <a:rPr lang="en-US" sz="800" dirty="0"/>
              <a:t>10.6% of UK adults smoked in 2024 (ONS, 2025).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Health inequalities: </a:t>
            </a:r>
            <a:r>
              <a:rPr lang="en-US" sz="800" dirty="0"/>
              <a:t>Smoking is more common among disadvantaged groups and people experiencing mental health difficulties (OHID,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Existing interventions: </a:t>
            </a:r>
            <a:r>
              <a:rPr lang="en-US" sz="800" dirty="0"/>
              <a:t>NHS stop-smoking services, counselling and pharmacological treatments support cessation (NICE, 2021; WHO, 2024).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dirty="0"/>
              <a:t>Digital opportunity:</a:t>
            </a:r>
            <a:r>
              <a:rPr lang="en-US" sz="800" dirty="0"/>
              <a:t> Apps provide </a:t>
            </a:r>
            <a:r>
              <a:rPr lang="en-US" sz="800" dirty="0" err="1"/>
              <a:t>personalised</a:t>
            </a:r>
            <a:r>
              <a:rPr lang="en-US" sz="800" dirty="0"/>
              <a:t> goals, craving-management tools, reminders and progress tracking.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Critical issue: </a:t>
            </a:r>
            <a:r>
              <a:rPr lang="en-US" sz="800" dirty="0"/>
              <a:t>Effectiveness depends on sustained engagement, accessibility and equitable access.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857BDC8-1F9F-EA25-F79A-A0F2C4A0253D}"/>
              </a:ext>
            </a:extLst>
          </p:cNvPr>
          <p:cNvSpPr txBox="1"/>
          <p:nvPr/>
        </p:nvSpPr>
        <p:spPr>
          <a:xfrm>
            <a:off x="290910" y="455593"/>
            <a:ext cx="187245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1. Background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7345483-6D25-479A-ABF9-89828EE3F431}"/>
              </a:ext>
            </a:extLst>
          </p:cNvPr>
          <p:cNvSpPr txBox="1"/>
          <p:nvPr/>
        </p:nvSpPr>
        <p:spPr>
          <a:xfrm>
            <a:off x="2379664" y="2196881"/>
            <a:ext cx="229552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900" dirty="0"/>
              <a:t>Figure 1. Adult cigarette-smoking prevalence in the UK (adults aged 18 and over).</a:t>
            </a:r>
          </a:p>
          <a:p>
            <a:pPr algn="ctr">
              <a:buNone/>
            </a:pPr>
            <a:r>
              <a:rPr lang="en-US" sz="900" dirty="0"/>
              <a:t>Source: Office for National Statistics </a:t>
            </a:r>
          </a:p>
          <a:p>
            <a:pPr algn="ctr">
              <a:buNone/>
            </a:pPr>
            <a:r>
              <a:rPr lang="en-US" sz="900" dirty="0"/>
              <a:t>(ONS, 2025).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AD81F4B-C86A-6E67-A998-628094DEA8E0}"/>
              </a:ext>
            </a:extLst>
          </p:cNvPr>
          <p:cNvSpPr txBox="1"/>
          <p:nvPr/>
        </p:nvSpPr>
        <p:spPr>
          <a:xfrm>
            <a:off x="4618040" y="2466004"/>
            <a:ext cx="229552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800" dirty="0"/>
              <a:t>Figure 2. Example of app-based cessation support.</a:t>
            </a:r>
          </a:p>
          <a:p>
            <a:pPr algn="ctr">
              <a:buNone/>
            </a:pPr>
            <a:r>
              <a:rPr lang="en-US" sz="800" dirty="0"/>
              <a:t>Source: NHS Quit Smoking app (NHS, n.d.).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2B6774C-A7E4-3009-1943-F2BF41A15159}"/>
              </a:ext>
            </a:extLst>
          </p:cNvPr>
          <p:cNvSpPr/>
          <p:nvPr/>
        </p:nvSpPr>
        <p:spPr>
          <a:xfrm>
            <a:off x="6638930" y="515641"/>
            <a:ext cx="2505070" cy="23177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b="1" dirty="0"/>
              <a:t>2. Health Promotion Values and Principles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5D35D4C-C65A-F236-3C83-78BE94EEE973}"/>
              </a:ext>
            </a:extLst>
          </p:cNvPr>
          <p:cNvSpPr txBox="1"/>
          <p:nvPr/>
        </p:nvSpPr>
        <p:spPr>
          <a:xfrm>
            <a:off x="6628220" y="699943"/>
            <a:ext cx="2522532" cy="21046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 i="1" u="sng" dirty="0"/>
              <a:t>Empowerment: </a:t>
            </a:r>
            <a:r>
              <a:rPr lang="en-US" sz="800" dirty="0" err="1"/>
              <a:t>Personalised</a:t>
            </a:r>
            <a:r>
              <a:rPr lang="en-US" sz="800" dirty="0"/>
              <a:t> goals and progress tracking build confidence.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 i="1" u="sng" dirty="0"/>
              <a:t>Participation:</a:t>
            </a:r>
            <a:r>
              <a:rPr lang="en-US" sz="800" dirty="0"/>
              <a:t> User-selected quit dates and coping strategies support shared decisions.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 i="1" u="sng" dirty="0"/>
              <a:t>Equity:</a:t>
            </a:r>
            <a:r>
              <a:rPr lang="en-US" sz="800" dirty="0"/>
              <a:t> Free, low-data apps reduce access barriers.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 i="1" u="sng" dirty="0"/>
              <a:t>Accessibility: </a:t>
            </a:r>
            <a:r>
              <a:rPr lang="en-US" sz="800" dirty="0"/>
              <a:t>Simple, multilingual and screen-reader-friendly designs support diverse users.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 i="1" u="sng" dirty="0"/>
              <a:t>Critical issue: </a:t>
            </a:r>
            <a:r>
              <a:rPr lang="en-US" sz="800" dirty="0"/>
              <a:t>Cost, digital skills, disability and privacy concerns may limit access.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800" b="1" i="1" u="sng" dirty="0"/>
              <a:t>Practice implication: </a:t>
            </a:r>
            <a:r>
              <a:rPr lang="en-US" sz="800" dirty="0"/>
              <a:t>Apps should complement NHS and face-to-face support (NICE, 2021; WHO, 2024).</a:t>
            </a:r>
          </a:p>
        </p:txBody>
      </p:sp>
      <p:sp>
        <p:nvSpPr>
          <p:cNvPr id="32" name="Rectangle 5">
            <a:extLst>
              <a:ext uri="{FF2B5EF4-FFF2-40B4-BE49-F238E27FC236}">
                <a16:creationId xmlns:a16="http://schemas.microsoft.com/office/drawing/2014/main" id="{FD92CFF5-D18D-BA1D-5E6A-1B025D217A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61" y="3211953"/>
            <a:ext cx="3619499" cy="1688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Core concept: 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SCT links personal factors, </a:t>
            </a:r>
            <a:r>
              <a:rPr kumimoji="0" lang="en-US" altLang="en-US" sz="7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the social environment (Bandura, 2004).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Self-efficacy: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Achievable goals and progress feedback build quitting confidence.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1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Behavioural</a:t>
            </a:r>
            <a:r>
              <a:rPr kumimoji="0" lang="en-US" altLang="en-US" sz="7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capability: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Trigger diaries and coping plans help manage cravings.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support: Peer communities and cessation advisers encourage quitting.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Application: </a:t>
            </a:r>
            <a:r>
              <a:rPr kumimoji="0" lang="en-US" altLang="en-US" sz="7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reminders reinforce healthier habits.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Critical evaluation: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Apps alone may not address nicotine dependence, withdrawal or social pressures.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Implication:</a:t>
            </a:r>
            <a:r>
              <a:rPr kumimoji="0" lang="en-US" altLang="en-US" sz="7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Combining apps with counselling and appropriate treatment offers more comprehensive support (Bandura, 2004; WHO, 2024).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43BFFFDD-2484-5EE1-C4A0-0B4D52F606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808"/>
          <a:stretch>
            <a:fillRect/>
          </a:stretch>
        </p:blipFill>
        <p:spPr>
          <a:xfrm>
            <a:off x="3654420" y="3271838"/>
            <a:ext cx="2574929" cy="1566342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3BBD2D11-CB64-5288-6124-3B75327BE867}"/>
              </a:ext>
            </a:extLst>
          </p:cNvPr>
          <p:cNvSpPr txBox="1"/>
          <p:nvPr/>
        </p:nvSpPr>
        <p:spPr>
          <a:xfrm>
            <a:off x="3636960" y="4802773"/>
            <a:ext cx="24471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800" dirty="0"/>
              <a:t>Figure 3. Applying Social Cognitive Theory</a:t>
            </a:r>
          </a:p>
          <a:p>
            <a:pPr algn="ctr">
              <a:buNone/>
            </a:pPr>
            <a:r>
              <a:rPr lang="en-US" sz="800" dirty="0"/>
              <a:t>Source: Adapted from Bandura (2004).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2D87A24-9C96-FA65-675A-1A79C1BEE958}"/>
              </a:ext>
            </a:extLst>
          </p:cNvPr>
          <p:cNvSpPr txBox="1"/>
          <p:nvPr/>
        </p:nvSpPr>
        <p:spPr>
          <a:xfrm>
            <a:off x="6229349" y="3341184"/>
            <a:ext cx="289719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Engagement:</a:t>
            </a:r>
            <a:r>
              <a:rPr lang="en-US" sz="800" dirty="0"/>
              <a:t> </a:t>
            </a:r>
            <a:r>
              <a:rPr lang="en-US" sz="800" dirty="0" err="1"/>
              <a:t>Personalised</a:t>
            </a:r>
            <a:r>
              <a:rPr lang="en-US" sz="800" dirty="0"/>
              <a:t> feedback and reminders encourage continued app use.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Quit attempts: </a:t>
            </a:r>
            <a:r>
              <a:rPr lang="en-US" sz="800" dirty="0"/>
              <a:t>Goal-setting and coping strategies support quitting.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Abstinence: </a:t>
            </a:r>
            <a:r>
              <a:rPr lang="en-US" sz="800" dirty="0"/>
              <a:t>Effectiveness varies across digital interventions (Whittaker et al., 2019).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Relapse risk: </a:t>
            </a:r>
            <a:r>
              <a:rPr lang="en-US" sz="800" dirty="0"/>
              <a:t>Withdrawal, triggers and disengagement may hinder long-term success.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Equity: </a:t>
            </a:r>
            <a:r>
              <a:rPr lang="en-US" sz="800" dirty="0"/>
              <a:t>Digital access and socioeconomic factors influence outcomes.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b="1" i="1" u="sng" dirty="0"/>
              <a:t>Evaluation:</a:t>
            </a:r>
            <a:r>
              <a:rPr lang="en-US" sz="800" dirty="0"/>
              <a:t> Assess engagement, quit attempts and abstinence at 6 and 12 months across socioeconomic groups.</a:t>
            </a: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B32B204-43CD-3D00-E927-C545E0A06E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61" y="5133376"/>
            <a:ext cx="3619499" cy="1546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Policy: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Integrate evaluated cessation apps with accessible NHS and community-based services.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Education: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Provide accurate, 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personalised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non-</a:t>
            </a:r>
            <a:r>
              <a:rPr kumimoji="0" lang="en-US" altLang="en-US" sz="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stigmatising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information about quitting.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Equity: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Preserve non-digital alternatives for adults facing digital exclusion.</a:t>
            </a:r>
          </a:p>
          <a:p>
            <a:pPr marL="171450" marR="0" lvl="0" indent="-17145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800" b="1" i="1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Research: </a:t>
            </a: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Investigate long-term abstinence, relapse, cost-effectiveness, privacy and differential outcomes.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95CDF83-4E24-0EA1-4B83-7291C69176DA}"/>
              </a:ext>
            </a:extLst>
          </p:cNvPr>
          <p:cNvSpPr txBox="1"/>
          <p:nvPr/>
        </p:nvSpPr>
        <p:spPr>
          <a:xfrm>
            <a:off x="3326208" y="5306024"/>
            <a:ext cx="306863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600" dirty="0"/>
              <a:t>1. Bandura, A. (2004) ‘Health promotion by social cognitive means’, Health Education &amp; Behavior, 31(2), pp. 143–164.</a:t>
            </a:r>
          </a:p>
          <a:p>
            <a:pPr>
              <a:buNone/>
            </a:pPr>
            <a:r>
              <a:rPr lang="en-US" sz="600" dirty="0"/>
              <a:t>2. Cochrane (2019) ‘Can </a:t>
            </a:r>
            <a:r>
              <a:rPr lang="en-US" sz="600" dirty="0" err="1"/>
              <a:t>programmes</a:t>
            </a:r>
            <a:r>
              <a:rPr lang="en-US" sz="600" dirty="0"/>
              <a:t> delivered by mobile phones help people to stop smoking?’. Cochrane Database of Systematic Reviews, 10, CD006611.</a:t>
            </a:r>
          </a:p>
          <a:p>
            <a:pPr>
              <a:buNone/>
            </a:pPr>
            <a:r>
              <a:rPr lang="en-US" sz="600" dirty="0"/>
              <a:t>3. Department of Health and Social Care (2023) Stopping the start: our new plan to create a smokefree generation. Available at: </a:t>
            </a:r>
            <a:r>
              <a:rPr lang="en-US" sz="600" dirty="0">
                <a:hlinkClick r:id="rId5"/>
              </a:rPr>
              <a:t>https://www.gov.uk/government/publications/stopping-the-start-our-new-plan-to-create-a-smokefree-generation</a:t>
            </a:r>
            <a:endParaRPr lang="en-US" sz="600" dirty="0"/>
          </a:p>
          <a:p>
            <a:pPr>
              <a:buNone/>
            </a:pPr>
            <a:r>
              <a:rPr lang="en-US" sz="600" dirty="0"/>
              <a:t>4. National Institute for Health and Care Excellence (NICE) (2021) Tobacco: preventing uptake, promoting quitting and treating dependence (NG209). Available at: </a:t>
            </a:r>
            <a:r>
              <a:rPr lang="en-US" sz="600" dirty="0">
                <a:hlinkClick r:id="rId6"/>
              </a:rPr>
              <a:t>https://www.nice.org.uk/guidance/ng209</a:t>
            </a:r>
            <a:endParaRPr lang="en-US" sz="600" dirty="0"/>
          </a:p>
          <a:p>
            <a:pPr>
              <a:buNone/>
            </a:pPr>
            <a:r>
              <a:rPr lang="en-US" sz="600" dirty="0"/>
              <a:t>5. NHS (n.d.) Quit smoking. Available at: </a:t>
            </a:r>
            <a:r>
              <a:rPr lang="en-US" sz="600" dirty="0">
                <a:hlinkClick r:id="rId7"/>
              </a:rPr>
              <a:t>https://www.nhs.uk/better-health/quit-smoking/</a:t>
            </a:r>
            <a:endParaRPr lang="en-US" sz="600" dirty="0"/>
          </a:p>
          <a:p>
            <a:pPr>
              <a:buNone/>
            </a:pPr>
            <a:r>
              <a:rPr lang="en-US" sz="600" dirty="0"/>
              <a:t>6. NHS England (n.d.) NHS digital inclusion. Available at: </a:t>
            </a:r>
            <a:r>
              <a:rPr lang="en-US" sz="600" dirty="0">
                <a:hlinkClick r:id="rId8"/>
              </a:rPr>
              <a:t>https://www.england.nhs.uk/long-read/nhs-digital-inclusion/</a:t>
            </a:r>
            <a:endParaRPr lang="en-US" sz="600" dirty="0"/>
          </a:p>
          <a:p>
            <a:pPr>
              <a:buNone/>
            </a:pPr>
            <a:r>
              <a:rPr lang="en-US" sz="600" dirty="0"/>
              <a:t>7. Office for National Statistics (ONS) (2025) Adult smoking habits in the UK: 2024. Available at: </a:t>
            </a:r>
            <a:r>
              <a:rPr lang="en-US" sz="600" dirty="0">
                <a:hlinkClick r:id="rId9"/>
              </a:rPr>
              <a:t>https://www.ons.gov.uk/</a:t>
            </a:r>
            <a:endParaRPr lang="en-US" sz="6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0A2AC60-A1BA-8681-1A8A-78CEDF9CC8FA}"/>
              </a:ext>
            </a:extLst>
          </p:cNvPr>
          <p:cNvSpPr txBox="1"/>
          <p:nvPr/>
        </p:nvSpPr>
        <p:spPr>
          <a:xfrm>
            <a:off x="6362700" y="5133376"/>
            <a:ext cx="2897190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600" dirty="0"/>
              <a:t>8. Public Health England (2017) Health matters: smoking and quitting in England. Available at: </a:t>
            </a:r>
            <a:r>
              <a:rPr lang="en-US" sz="600" dirty="0">
                <a:hlinkClick r:id="rId10"/>
              </a:rPr>
              <a:t>https://www.gov.uk/government/publications/health-matters-smoking-and-quitting-in-england</a:t>
            </a:r>
            <a:endParaRPr lang="en-US" sz="600" dirty="0"/>
          </a:p>
          <a:p>
            <a:pPr>
              <a:buNone/>
            </a:pPr>
            <a:r>
              <a:rPr lang="en-US" sz="600" dirty="0"/>
              <a:t>9. Royal College of Physicians (2018) Hiding in plain sight: treating tobacco dependency in the NHS. Available at: </a:t>
            </a:r>
            <a:r>
              <a:rPr lang="en-US" sz="600" dirty="0">
                <a:hlinkClick r:id="rId11"/>
              </a:rPr>
              <a:t>https://www.rcplondon.ac.uk/</a:t>
            </a:r>
            <a:endParaRPr lang="en-US" sz="600" dirty="0"/>
          </a:p>
          <a:p>
            <a:pPr>
              <a:buNone/>
            </a:pPr>
            <a:r>
              <a:rPr lang="en-US" sz="600" dirty="0"/>
              <a:t>10. Whittaker, R. et al. (2019) ‘Mobile phone text messaging and app-based interventions for smoking cessation’, Cochrane Database of Systematic Reviews.</a:t>
            </a:r>
          </a:p>
          <a:p>
            <a:pPr>
              <a:buNone/>
            </a:pPr>
            <a:r>
              <a:rPr lang="en-US" sz="600" dirty="0"/>
              <a:t>11. World Health Organization (WHO) (2021) WHO report on the global tobacco epidemic 2021. Available at: </a:t>
            </a:r>
            <a:r>
              <a:rPr lang="en-US" sz="600" dirty="0">
                <a:hlinkClick r:id="rId12"/>
              </a:rPr>
              <a:t>https://www.who.int/</a:t>
            </a:r>
            <a:endParaRPr lang="en-US" sz="600" dirty="0"/>
          </a:p>
          <a:p>
            <a:pPr>
              <a:buNone/>
            </a:pPr>
            <a:r>
              <a:rPr lang="en-US" sz="600" dirty="0"/>
              <a:t>12. World Health Organization (WHO) (2024) Clinical treatment guideline for tobacco cessation in adults. Available at: </a:t>
            </a:r>
            <a:r>
              <a:rPr lang="en-US" sz="600" dirty="0">
                <a:hlinkClick r:id="rId12"/>
              </a:rPr>
              <a:t>https://www.who.int/</a:t>
            </a:r>
            <a:endParaRPr lang="en-US" sz="600" dirty="0"/>
          </a:p>
          <a:p>
            <a:pPr>
              <a:buNone/>
            </a:pPr>
            <a:r>
              <a:rPr lang="en-US" sz="600" dirty="0"/>
              <a:t>13. World Health Organization (WHO) (2024) Digital health equity and digital health interventions. Available at: </a:t>
            </a:r>
            <a:r>
              <a:rPr lang="en-US" sz="600" dirty="0">
                <a:hlinkClick r:id="rId12"/>
              </a:rPr>
              <a:t>https://www.who.int/</a:t>
            </a:r>
            <a:endParaRPr lang="en-US" sz="600" dirty="0"/>
          </a:p>
          <a:p>
            <a:pPr>
              <a:buNone/>
            </a:pPr>
            <a:r>
              <a:rPr lang="en-US" sz="600" dirty="0"/>
              <a:t>14. World Health Organization (WHO) (2024) Global report on trends in prevalence of tobacco use 2000–2030. Available at: </a:t>
            </a:r>
            <a:r>
              <a:rPr lang="en-US" sz="600" dirty="0">
                <a:hlinkClick r:id="rId12"/>
              </a:rPr>
              <a:t>https://www.who.int/</a:t>
            </a:r>
            <a:endParaRPr lang="en-US" sz="600" dirty="0"/>
          </a:p>
          <a:p>
            <a:pPr>
              <a:buNone/>
            </a:pPr>
            <a:r>
              <a:rPr lang="en-US" sz="600" dirty="0"/>
              <a:t>15. World Health Organization (WHO) (2024) Tobacco cessation and digital health interventions. Available at: </a:t>
            </a:r>
            <a:r>
              <a:rPr lang="en-US" sz="600" dirty="0">
                <a:hlinkClick r:id="rId12"/>
              </a:rPr>
              <a:t>https://www.who.int/</a:t>
            </a:r>
            <a:endParaRPr lang="en-US" sz="600" dirty="0"/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F5DBCD05-67DD-E707-3DDB-40ADC2EABE54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1113" y="30839"/>
            <a:ext cx="1347787" cy="447675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4609C970-D4E3-6F73-C089-9B1489F170F9}"/>
              </a:ext>
            </a:extLst>
          </p:cNvPr>
          <p:cNvSpPr txBox="1"/>
          <p:nvPr/>
        </p:nvSpPr>
        <p:spPr>
          <a:xfrm>
            <a:off x="7749383" y="-58061"/>
            <a:ext cx="1347787" cy="5770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dirty="0">
                <a:solidFill>
                  <a:schemeClr val="bg1"/>
                </a:solidFill>
              </a:rPr>
              <a:t>Paul amoh    </a:t>
            </a: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student number 2246297</a:t>
            </a:r>
            <a:endParaRPr lang="en-US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155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2007 - 201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118</TotalTime>
  <Words>1016</Words>
  <Application>Microsoft Office PowerPoint</Application>
  <PresentationFormat>On-screen Show (4:3)</PresentationFormat>
  <Paragraphs>62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Anonymous</dc:creator>
  <cp:lastModifiedBy>Anonymous</cp:lastModifiedBy>
  <cp:revision>2</cp:revision>
  <dcterms:created xsi:type="dcterms:W3CDTF">2026-10-15T13:51:08Z</dcterms:created>
  <dcterms:modified xsi:type="dcterms:W3CDTF">2026-10-22T10:56:26Z</dcterms:modified>
</cp:coreProperties>
</file>