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56" r:id="rId2"/>
    <p:sldId id="258" r:id="rId3"/>
    <p:sldId id="260" r:id="rId4"/>
    <p:sldId id="259" r:id="rId5"/>
    <p:sldId id="261"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652844-5E6F-B45C-C493-954E7231E2EA}" v="411" dt="2023-10-25T20:27:20.584"/>
    <p1510:client id="{1C6817BC-D980-024E-5887-42085537EEC6}" v="4" dt="2023-10-19T20:35:53.912"/>
    <p1510:client id="{54217CA6-43C8-5C18-A5C6-6FC215F6E338}" v="289" dt="2023-10-24T17:52:37.954"/>
    <p1510:client id="{60B57965-AB19-A6C7-1DE8-AC35812D6978}" v="208" dt="2023-10-26T17:24:40.006"/>
    <p1510:client id="{703F507D-8B7D-4169-5618-7EABBD8FB9EA}" v="259" dt="2023-10-20T20:14:50.340"/>
    <p1510:client id="{7B3649DB-2A20-3514-78AC-907FF0CD6240}" v="70" dt="2023-10-26T16:53:55.294"/>
    <p1510:client id="{8654F55D-5E0D-CB1D-96BB-DCA6460F3DE2}" v="119" dt="2023-10-26T17:36:24.421"/>
    <p1510:client id="{B90613C2-CE1E-4839-8E39-14FBBB3B2098}" v="343" dt="2023-10-19T20:32:39.136"/>
    <p1510:client id="{FD98D03D-9733-2518-B493-5029F6332055}" v="585" dt="2023-10-25T15:40:02.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E5FAB2-211F-4470-94F8-0835EABED3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0BD99F6-6A19-4C58-90DF-2F26D88DE7CD}">
      <dgm:prSet/>
      <dgm:spPr/>
      <dgm:t>
        <a:bodyPr/>
        <a:lstStyle/>
        <a:p>
          <a:r>
            <a:rPr lang="en-GB" dirty="0"/>
            <a:t>Don’t procrastinate </a:t>
          </a:r>
          <a:endParaRPr lang="en-US" dirty="0"/>
        </a:p>
      </dgm:t>
    </dgm:pt>
    <dgm:pt modelId="{4AD59CFF-2BCA-4AF7-A6E2-361AEFA0BFE1}" type="parTrans" cxnId="{32DEE26A-486C-4A8C-A4F4-98FB94F16E81}">
      <dgm:prSet/>
      <dgm:spPr/>
      <dgm:t>
        <a:bodyPr/>
        <a:lstStyle/>
        <a:p>
          <a:endParaRPr lang="en-US"/>
        </a:p>
      </dgm:t>
    </dgm:pt>
    <dgm:pt modelId="{04666D8A-7059-4247-B667-7083922E3CB6}" type="sibTrans" cxnId="{32DEE26A-486C-4A8C-A4F4-98FB94F16E81}">
      <dgm:prSet/>
      <dgm:spPr/>
      <dgm:t>
        <a:bodyPr/>
        <a:lstStyle/>
        <a:p>
          <a:endParaRPr lang="en-US"/>
        </a:p>
      </dgm:t>
    </dgm:pt>
    <dgm:pt modelId="{584320CC-1A78-4DF1-A9F7-C949913B1380}">
      <dgm:prSet/>
      <dgm:spPr/>
      <dgm:t>
        <a:bodyPr/>
        <a:lstStyle/>
        <a:p>
          <a:r>
            <a:rPr lang="en-GB" dirty="0"/>
            <a:t>Do your own work</a:t>
          </a:r>
          <a:endParaRPr lang="en-US" dirty="0"/>
        </a:p>
      </dgm:t>
    </dgm:pt>
    <dgm:pt modelId="{3AB8EE40-DCDD-411A-A0DE-A9B18FAFBB61}" type="parTrans" cxnId="{D6F204B3-EC38-45FC-ADAE-AC0284F26883}">
      <dgm:prSet/>
      <dgm:spPr/>
      <dgm:t>
        <a:bodyPr/>
        <a:lstStyle/>
        <a:p>
          <a:endParaRPr lang="en-US"/>
        </a:p>
      </dgm:t>
    </dgm:pt>
    <dgm:pt modelId="{EDAAE3E8-FD54-4D1E-9172-716EB7437C72}" type="sibTrans" cxnId="{D6F204B3-EC38-45FC-ADAE-AC0284F26883}">
      <dgm:prSet/>
      <dgm:spPr/>
      <dgm:t>
        <a:bodyPr/>
        <a:lstStyle/>
        <a:p>
          <a:endParaRPr lang="en-US"/>
        </a:p>
      </dgm:t>
    </dgm:pt>
    <dgm:pt modelId="{B648FB08-9C6B-4D5E-B021-3A626EB5E98F}">
      <dgm:prSet/>
      <dgm:spPr/>
      <dgm:t>
        <a:bodyPr/>
        <a:lstStyle/>
        <a:p>
          <a:r>
            <a:rPr lang="en-GB" dirty="0"/>
            <a:t>Properly cite your sources</a:t>
          </a:r>
          <a:endParaRPr lang="en-US" dirty="0"/>
        </a:p>
      </dgm:t>
    </dgm:pt>
    <dgm:pt modelId="{EECDF52A-2849-4E0D-A8AE-6FB49C464C2D}" type="parTrans" cxnId="{F5C1F428-D7E7-45BA-B1B2-3548DA16B8FE}">
      <dgm:prSet/>
      <dgm:spPr/>
      <dgm:t>
        <a:bodyPr/>
        <a:lstStyle/>
        <a:p>
          <a:endParaRPr lang="en-US"/>
        </a:p>
      </dgm:t>
    </dgm:pt>
    <dgm:pt modelId="{C956BEC8-C808-4409-9BF8-B74A9AC1FF0E}" type="sibTrans" cxnId="{F5C1F428-D7E7-45BA-B1B2-3548DA16B8FE}">
      <dgm:prSet/>
      <dgm:spPr/>
      <dgm:t>
        <a:bodyPr/>
        <a:lstStyle/>
        <a:p>
          <a:endParaRPr lang="en-US"/>
        </a:p>
      </dgm:t>
    </dgm:pt>
    <dgm:pt modelId="{333473A2-6D59-4137-8B18-0D3C6B921A6E}">
      <dgm:prSet/>
      <dgm:spPr/>
      <dgm:t>
        <a:bodyPr/>
        <a:lstStyle/>
        <a:p>
          <a:r>
            <a:rPr lang="en-GB" dirty="0"/>
            <a:t>Understand paraphrasing</a:t>
          </a:r>
          <a:endParaRPr lang="en-US" dirty="0"/>
        </a:p>
      </dgm:t>
    </dgm:pt>
    <dgm:pt modelId="{6577F8E4-D921-428F-8F94-B8B48704DA4F}" type="parTrans" cxnId="{28BC8104-C9DE-4093-B6A4-9A69B6262C40}">
      <dgm:prSet/>
      <dgm:spPr/>
      <dgm:t>
        <a:bodyPr/>
        <a:lstStyle/>
        <a:p>
          <a:endParaRPr lang="en-US"/>
        </a:p>
      </dgm:t>
    </dgm:pt>
    <dgm:pt modelId="{7E0BF440-C930-418B-831F-7CC3DC9082C1}" type="sibTrans" cxnId="{28BC8104-C9DE-4093-B6A4-9A69B6262C40}">
      <dgm:prSet/>
      <dgm:spPr/>
      <dgm:t>
        <a:bodyPr/>
        <a:lstStyle/>
        <a:p>
          <a:endParaRPr lang="en-US"/>
        </a:p>
      </dgm:t>
    </dgm:pt>
    <dgm:pt modelId="{DEC58569-BFA5-4B30-87CB-4C6362EDB0B7}">
      <dgm:prSet/>
      <dgm:spPr/>
      <dgm:t>
        <a:bodyPr/>
        <a:lstStyle/>
        <a:p>
          <a:r>
            <a:rPr lang="en-GB" dirty="0"/>
            <a:t>Never plagiarize intentionally </a:t>
          </a:r>
          <a:endParaRPr lang="en-US" dirty="0"/>
        </a:p>
      </dgm:t>
    </dgm:pt>
    <dgm:pt modelId="{4A4F5818-1161-4849-A12D-CDA1A8A03749}" type="parTrans" cxnId="{2BB9FEED-BF2C-4165-83E2-6D8CCE5F56D6}">
      <dgm:prSet/>
      <dgm:spPr/>
      <dgm:t>
        <a:bodyPr/>
        <a:lstStyle/>
        <a:p>
          <a:endParaRPr lang="en-US"/>
        </a:p>
      </dgm:t>
    </dgm:pt>
    <dgm:pt modelId="{C395C4C0-C682-4BB9-879C-DD6BA41F7DDC}" type="sibTrans" cxnId="{2BB9FEED-BF2C-4165-83E2-6D8CCE5F56D6}">
      <dgm:prSet/>
      <dgm:spPr/>
      <dgm:t>
        <a:bodyPr/>
        <a:lstStyle/>
        <a:p>
          <a:endParaRPr lang="en-US"/>
        </a:p>
      </dgm:t>
    </dgm:pt>
    <dgm:pt modelId="{9921376C-D65C-4FCF-A890-58A939ECAA39}">
      <dgm:prSet/>
      <dgm:spPr/>
      <dgm:t>
        <a:bodyPr/>
        <a:lstStyle/>
        <a:p>
          <a:r>
            <a:rPr lang="en-GB" dirty="0"/>
            <a:t>Use quotation marks</a:t>
          </a:r>
          <a:endParaRPr lang="en-US" dirty="0"/>
        </a:p>
      </dgm:t>
    </dgm:pt>
    <dgm:pt modelId="{EDED819C-647C-4976-B27B-10D18636228A}" type="parTrans" cxnId="{BF4B415D-4718-484F-B92E-561DC84D788F}">
      <dgm:prSet/>
      <dgm:spPr/>
      <dgm:t>
        <a:bodyPr/>
        <a:lstStyle/>
        <a:p>
          <a:endParaRPr lang="en-US"/>
        </a:p>
      </dgm:t>
    </dgm:pt>
    <dgm:pt modelId="{03CDAEF5-3B00-4B8F-9566-D85D1432FEC7}" type="sibTrans" cxnId="{BF4B415D-4718-484F-B92E-561DC84D788F}">
      <dgm:prSet/>
      <dgm:spPr/>
      <dgm:t>
        <a:bodyPr/>
        <a:lstStyle/>
        <a:p>
          <a:endParaRPr lang="en-US"/>
        </a:p>
      </dgm:t>
    </dgm:pt>
    <dgm:pt modelId="{3D644070-C746-4A7F-8E8B-B9430432CAE7}">
      <dgm:prSet/>
      <dgm:spPr/>
      <dgm:t>
        <a:bodyPr/>
        <a:lstStyle/>
        <a:p>
          <a:r>
            <a:rPr lang="en-GB" dirty="0"/>
            <a:t>Credit people for their ideas </a:t>
          </a:r>
          <a:endParaRPr lang="en-US" dirty="0"/>
        </a:p>
      </dgm:t>
    </dgm:pt>
    <dgm:pt modelId="{CA84CF6B-F102-413F-A865-57C8D84B6BD5}" type="parTrans" cxnId="{C6547330-19C2-4855-B960-E80755B33FF4}">
      <dgm:prSet/>
      <dgm:spPr/>
      <dgm:t>
        <a:bodyPr/>
        <a:lstStyle/>
        <a:p>
          <a:endParaRPr lang="en-US"/>
        </a:p>
      </dgm:t>
    </dgm:pt>
    <dgm:pt modelId="{42B9EF31-3F30-4CFB-A374-00CAED9D7FBA}" type="sibTrans" cxnId="{C6547330-19C2-4855-B960-E80755B33FF4}">
      <dgm:prSet/>
      <dgm:spPr/>
      <dgm:t>
        <a:bodyPr/>
        <a:lstStyle/>
        <a:p>
          <a:endParaRPr lang="en-US"/>
        </a:p>
      </dgm:t>
    </dgm:pt>
    <dgm:pt modelId="{4F58EEE4-736E-4A9A-B86C-3608ED264ED8}">
      <dgm:prSet/>
      <dgm:spPr/>
      <dgm:t>
        <a:bodyPr/>
        <a:lstStyle/>
        <a:p>
          <a:r>
            <a:rPr lang="en-GB" dirty="0"/>
            <a:t>Avoid using artificial intelligence tools</a:t>
          </a:r>
        </a:p>
      </dgm:t>
    </dgm:pt>
    <dgm:pt modelId="{0C3A9EFB-C2C7-4EA6-8DA8-2C7E35AC39ED}" type="parTrans" cxnId="{9CB9F946-C09A-4F5E-B5AC-BE15D8330F15}">
      <dgm:prSet/>
      <dgm:spPr/>
      <dgm:t>
        <a:bodyPr/>
        <a:lstStyle/>
        <a:p>
          <a:endParaRPr lang="en-US"/>
        </a:p>
      </dgm:t>
    </dgm:pt>
    <dgm:pt modelId="{A6234472-18CD-424A-B37E-814256208E73}" type="sibTrans" cxnId="{9CB9F946-C09A-4F5E-B5AC-BE15D8330F15}">
      <dgm:prSet/>
      <dgm:spPr/>
      <dgm:t>
        <a:bodyPr/>
        <a:lstStyle/>
        <a:p>
          <a:endParaRPr lang="en-US"/>
        </a:p>
      </dgm:t>
    </dgm:pt>
    <dgm:pt modelId="{DE4AFD4F-321E-40BB-B500-44CFC0267CD1}">
      <dgm:prSet phldr="0"/>
      <dgm:spPr/>
      <dgm:t>
        <a:bodyPr/>
        <a:lstStyle/>
        <a:p>
          <a:pPr rtl="0"/>
          <a:r>
            <a:rPr lang="en-GB" dirty="0">
              <a:latin typeface="Calibri Light" panose="020F0302020204030204"/>
            </a:rPr>
            <a:t>Proof-read your work </a:t>
          </a:r>
        </a:p>
      </dgm:t>
    </dgm:pt>
    <dgm:pt modelId="{F0C95F3C-169B-47C7-A43A-B431019B5EE8}" type="parTrans" cxnId="{EACF8FD5-0B4D-44F7-B0A0-14A9440AC4B9}">
      <dgm:prSet/>
      <dgm:spPr/>
    </dgm:pt>
    <dgm:pt modelId="{0B1C4B36-D735-4C1B-9BFD-FD6A81CE744E}" type="sibTrans" cxnId="{EACF8FD5-0B4D-44F7-B0A0-14A9440AC4B9}">
      <dgm:prSet/>
      <dgm:spPr/>
    </dgm:pt>
    <dgm:pt modelId="{9DF059B0-2B2D-4120-AC9D-43E0EDAE3DFD}">
      <dgm:prSet phldr="0"/>
      <dgm:spPr/>
      <dgm:t>
        <a:bodyPr/>
        <a:lstStyle/>
        <a:p>
          <a:pPr rtl="0"/>
          <a:r>
            <a:rPr lang="en-GB" dirty="0">
              <a:latin typeface="Calibri Light" panose="020F0302020204030204"/>
            </a:rPr>
            <a:t>Submit your work to a plagiarism checker</a:t>
          </a:r>
          <a:endParaRPr lang="en-GB" dirty="0"/>
        </a:p>
      </dgm:t>
    </dgm:pt>
    <dgm:pt modelId="{A4A6B916-00AB-4DAF-93C1-0A0C858F893E}" type="parTrans" cxnId="{75263034-9D76-4EAD-995D-6A8E80305FA7}">
      <dgm:prSet/>
      <dgm:spPr/>
    </dgm:pt>
    <dgm:pt modelId="{701BFAB1-3B5A-48D4-959A-E3F613E49307}" type="sibTrans" cxnId="{75263034-9D76-4EAD-995D-6A8E80305FA7}">
      <dgm:prSet/>
      <dgm:spPr/>
    </dgm:pt>
    <dgm:pt modelId="{DCB8AF8E-DB33-413B-B7DE-56965A655986}" type="pres">
      <dgm:prSet presAssocID="{34E5FAB2-211F-4470-94F8-0835EABED354}" presName="linear" presStyleCnt="0">
        <dgm:presLayoutVars>
          <dgm:animLvl val="lvl"/>
          <dgm:resizeHandles val="exact"/>
        </dgm:presLayoutVars>
      </dgm:prSet>
      <dgm:spPr/>
    </dgm:pt>
    <dgm:pt modelId="{4C6E25FF-D138-4153-9DF7-860A0ED978AD}" type="pres">
      <dgm:prSet presAssocID="{90BD99F6-6A19-4C58-90DF-2F26D88DE7CD}" presName="parentText" presStyleLbl="node1" presStyleIdx="0" presStyleCnt="10">
        <dgm:presLayoutVars>
          <dgm:chMax val="0"/>
          <dgm:bulletEnabled val="1"/>
        </dgm:presLayoutVars>
      </dgm:prSet>
      <dgm:spPr/>
    </dgm:pt>
    <dgm:pt modelId="{A7A24457-4494-4263-AD42-A1DBDF62A1D7}" type="pres">
      <dgm:prSet presAssocID="{04666D8A-7059-4247-B667-7083922E3CB6}" presName="spacer" presStyleCnt="0"/>
      <dgm:spPr/>
    </dgm:pt>
    <dgm:pt modelId="{D12DE02A-2A6E-45F7-9EF8-2941B8A9923E}" type="pres">
      <dgm:prSet presAssocID="{584320CC-1A78-4DF1-A9F7-C949913B1380}" presName="parentText" presStyleLbl="node1" presStyleIdx="1" presStyleCnt="10">
        <dgm:presLayoutVars>
          <dgm:chMax val="0"/>
          <dgm:bulletEnabled val="1"/>
        </dgm:presLayoutVars>
      </dgm:prSet>
      <dgm:spPr/>
    </dgm:pt>
    <dgm:pt modelId="{E3F2F166-1D2D-4F39-A3C4-346FB79DF359}" type="pres">
      <dgm:prSet presAssocID="{EDAAE3E8-FD54-4D1E-9172-716EB7437C72}" presName="spacer" presStyleCnt="0"/>
      <dgm:spPr/>
    </dgm:pt>
    <dgm:pt modelId="{C7C88AD1-ACAE-4B52-A8BA-36DDAE5DBA88}" type="pres">
      <dgm:prSet presAssocID="{B648FB08-9C6B-4D5E-B021-3A626EB5E98F}" presName="parentText" presStyleLbl="node1" presStyleIdx="2" presStyleCnt="10">
        <dgm:presLayoutVars>
          <dgm:chMax val="0"/>
          <dgm:bulletEnabled val="1"/>
        </dgm:presLayoutVars>
      </dgm:prSet>
      <dgm:spPr/>
    </dgm:pt>
    <dgm:pt modelId="{265D7D3F-5338-4ADA-A0B6-788C4BB10B24}" type="pres">
      <dgm:prSet presAssocID="{C956BEC8-C808-4409-9BF8-B74A9AC1FF0E}" presName="spacer" presStyleCnt="0"/>
      <dgm:spPr/>
    </dgm:pt>
    <dgm:pt modelId="{9110856D-69CD-4F45-A242-22783FFD040D}" type="pres">
      <dgm:prSet presAssocID="{333473A2-6D59-4137-8B18-0D3C6B921A6E}" presName="parentText" presStyleLbl="node1" presStyleIdx="3" presStyleCnt="10">
        <dgm:presLayoutVars>
          <dgm:chMax val="0"/>
          <dgm:bulletEnabled val="1"/>
        </dgm:presLayoutVars>
      </dgm:prSet>
      <dgm:spPr/>
    </dgm:pt>
    <dgm:pt modelId="{CA2C125E-9BE4-40B0-813B-2B1B5178EA3C}" type="pres">
      <dgm:prSet presAssocID="{7E0BF440-C930-418B-831F-7CC3DC9082C1}" presName="spacer" presStyleCnt="0"/>
      <dgm:spPr/>
    </dgm:pt>
    <dgm:pt modelId="{11B5179E-76A5-4F9F-9BF9-F0181EFE1AB3}" type="pres">
      <dgm:prSet presAssocID="{DEC58569-BFA5-4B30-87CB-4C6362EDB0B7}" presName="parentText" presStyleLbl="node1" presStyleIdx="4" presStyleCnt="10">
        <dgm:presLayoutVars>
          <dgm:chMax val="0"/>
          <dgm:bulletEnabled val="1"/>
        </dgm:presLayoutVars>
      </dgm:prSet>
      <dgm:spPr/>
    </dgm:pt>
    <dgm:pt modelId="{533AC3CF-EB3B-4B1F-BFED-3BC459C9CF12}" type="pres">
      <dgm:prSet presAssocID="{C395C4C0-C682-4BB9-879C-DD6BA41F7DDC}" presName="spacer" presStyleCnt="0"/>
      <dgm:spPr/>
    </dgm:pt>
    <dgm:pt modelId="{17985987-54A4-4D0A-9858-246BC5AA0F8E}" type="pres">
      <dgm:prSet presAssocID="{9921376C-D65C-4FCF-A890-58A939ECAA39}" presName="parentText" presStyleLbl="node1" presStyleIdx="5" presStyleCnt="10">
        <dgm:presLayoutVars>
          <dgm:chMax val="0"/>
          <dgm:bulletEnabled val="1"/>
        </dgm:presLayoutVars>
      </dgm:prSet>
      <dgm:spPr/>
    </dgm:pt>
    <dgm:pt modelId="{1573EA92-7B1C-4473-AC45-6A9159E1FEFC}" type="pres">
      <dgm:prSet presAssocID="{03CDAEF5-3B00-4B8F-9566-D85D1432FEC7}" presName="spacer" presStyleCnt="0"/>
      <dgm:spPr/>
    </dgm:pt>
    <dgm:pt modelId="{1DEC4D26-F92E-4405-8767-08C338863469}" type="pres">
      <dgm:prSet presAssocID="{3D644070-C746-4A7F-8E8B-B9430432CAE7}" presName="parentText" presStyleLbl="node1" presStyleIdx="6" presStyleCnt="10">
        <dgm:presLayoutVars>
          <dgm:chMax val="0"/>
          <dgm:bulletEnabled val="1"/>
        </dgm:presLayoutVars>
      </dgm:prSet>
      <dgm:spPr/>
    </dgm:pt>
    <dgm:pt modelId="{201A69CB-96F1-4F69-86B9-39884B9BCA5A}" type="pres">
      <dgm:prSet presAssocID="{42B9EF31-3F30-4CFB-A374-00CAED9D7FBA}" presName="spacer" presStyleCnt="0"/>
      <dgm:spPr/>
    </dgm:pt>
    <dgm:pt modelId="{7D6620D4-9D0B-4B9D-85EF-0635CDFF9B79}" type="pres">
      <dgm:prSet presAssocID="{4F58EEE4-736E-4A9A-B86C-3608ED264ED8}" presName="parentText" presStyleLbl="node1" presStyleIdx="7" presStyleCnt="10">
        <dgm:presLayoutVars>
          <dgm:chMax val="0"/>
          <dgm:bulletEnabled val="1"/>
        </dgm:presLayoutVars>
      </dgm:prSet>
      <dgm:spPr/>
    </dgm:pt>
    <dgm:pt modelId="{DB5FE586-AD89-41EB-BF33-C36C3597D696}" type="pres">
      <dgm:prSet presAssocID="{A6234472-18CD-424A-B37E-814256208E73}" presName="spacer" presStyleCnt="0"/>
      <dgm:spPr/>
    </dgm:pt>
    <dgm:pt modelId="{45896BF1-1E6D-4C3B-9380-C7E8D55D166B}" type="pres">
      <dgm:prSet presAssocID="{DE4AFD4F-321E-40BB-B500-44CFC0267CD1}" presName="parentText" presStyleLbl="node1" presStyleIdx="8" presStyleCnt="10">
        <dgm:presLayoutVars>
          <dgm:chMax val="0"/>
          <dgm:bulletEnabled val="1"/>
        </dgm:presLayoutVars>
      </dgm:prSet>
      <dgm:spPr/>
    </dgm:pt>
    <dgm:pt modelId="{A07D93A4-8589-4EBA-B391-C8F58D329FAB}" type="pres">
      <dgm:prSet presAssocID="{0B1C4B36-D735-4C1B-9BFD-FD6A81CE744E}" presName="spacer" presStyleCnt="0"/>
      <dgm:spPr/>
    </dgm:pt>
    <dgm:pt modelId="{3810816F-1DB2-4C67-8A59-B8EA51E88650}" type="pres">
      <dgm:prSet presAssocID="{9DF059B0-2B2D-4120-AC9D-43E0EDAE3DFD}" presName="parentText" presStyleLbl="node1" presStyleIdx="9" presStyleCnt="10">
        <dgm:presLayoutVars>
          <dgm:chMax val="0"/>
          <dgm:bulletEnabled val="1"/>
        </dgm:presLayoutVars>
      </dgm:prSet>
      <dgm:spPr/>
    </dgm:pt>
  </dgm:ptLst>
  <dgm:cxnLst>
    <dgm:cxn modelId="{28BC8104-C9DE-4093-B6A4-9A69B6262C40}" srcId="{34E5FAB2-211F-4470-94F8-0835EABED354}" destId="{333473A2-6D59-4137-8B18-0D3C6B921A6E}" srcOrd="3" destOrd="0" parTransId="{6577F8E4-D921-428F-8F94-B8B48704DA4F}" sibTransId="{7E0BF440-C930-418B-831F-7CC3DC9082C1}"/>
    <dgm:cxn modelId="{F5C1F428-D7E7-45BA-B1B2-3548DA16B8FE}" srcId="{34E5FAB2-211F-4470-94F8-0835EABED354}" destId="{B648FB08-9C6B-4D5E-B021-3A626EB5E98F}" srcOrd="2" destOrd="0" parTransId="{EECDF52A-2849-4E0D-A8AE-6FB49C464C2D}" sibTransId="{C956BEC8-C808-4409-9BF8-B74A9AC1FF0E}"/>
    <dgm:cxn modelId="{C6547330-19C2-4855-B960-E80755B33FF4}" srcId="{34E5FAB2-211F-4470-94F8-0835EABED354}" destId="{3D644070-C746-4A7F-8E8B-B9430432CAE7}" srcOrd="6" destOrd="0" parTransId="{CA84CF6B-F102-413F-A865-57C8D84B6BD5}" sibTransId="{42B9EF31-3F30-4CFB-A374-00CAED9D7FBA}"/>
    <dgm:cxn modelId="{75263034-9D76-4EAD-995D-6A8E80305FA7}" srcId="{34E5FAB2-211F-4470-94F8-0835EABED354}" destId="{9DF059B0-2B2D-4120-AC9D-43E0EDAE3DFD}" srcOrd="9" destOrd="0" parTransId="{A4A6B916-00AB-4DAF-93C1-0A0C858F893E}" sibTransId="{701BFAB1-3B5A-48D4-959A-E3F613E49307}"/>
    <dgm:cxn modelId="{9065FC40-D0AD-416D-994A-66232CDD4884}" type="presOf" srcId="{90BD99F6-6A19-4C58-90DF-2F26D88DE7CD}" destId="{4C6E25FF-D138-4153-9DF7-860A0ED978AD}" srcOrd="0" destOrd="0" presId="urn:microsoft.com/office/officeart/2005/8/layout/vList2"/>
    <dgm:cxn modelId="{BF4B415D-4718-484F-B92E-561DC84D788F}" srcId="{34E5FAB2-211F-4470-94F8-0835EABED354}" destId="{9921376C-D65C-4FCF-A890-58A939ECAA39}" srcOrd="5" destOrd="0" parTransId="{EDED819C-647C-4976-B27B-10D18636228A}" sibTransId="{03CDAEF5-3B00-4B8F-9566-D85D1432FEC7}"/>
    <dgm:cxn modelId="{9CB9F946-C09A-4F5E-B5AC-BE15D8330F15}" srcId="{34E5FAB2-211F-4470-94F8-0835EABED354}" destId="{4F58EEE4-736E-4A9A-B86C-3608ED264ED8}" srcOrd="7" destOrd="0" parTransId="{0C3A9EFB-C2C7-4EA6-8DA8-2C7E35AC39ED}" sibTransId="{A6234472-18CD-424A-B37E-814256208E73}"/>
    <dgm:cxn modelId="{32DEE26A-486C-4A8C-A4F4-98FB94F16E81}" srcId="{34E5FAB2-211F-4470-94F8-0835EABED354}" destId="{90BD99F6-6A19-4C58-90DF-2F26D88DE7CD}" srcOrd="0" destOrd="0" parTransId="{4AD59CFF-2BCA-4AF7-A6E2-361AEFA0BFE1}" sibTransId="{04666D8A-7059-4247-B667-7083922E3CB6}"/>
    <dgm:cxn modelId="{71E4884D-252E-4610-AEEA-AE6FA31ADA37}" type="presOf" srcId="{333473A2-6D59-4137-8B18-0D3C6B921A6E}" destId="{9110856D-69CD-4F45-A242-22783FFD040D}" srcOrd="0" destOrd="0" presId="urn:microsoft.com/office/officeart/2005/8/layout/vList2"/>
    <dgm:cxn modelId="{C0F6A178-4CA3-4522-BF47-0ABFCFAC13D5}" type="presOf" srcId="{584320CC-1A78-4DF1-A9F7-C949913B1380}" destId="{D12DE02A-2A6E-45F7-9EF8-2941B8A9923E}" srcOrd="0" destOrd="0" presId="urn:microsoft.com/office/officeart/2005/8/layout/vList2"/>
    <dgm:cxn modelId="{3084E678-A4BB-4FAD-9946-B505836154A0}" type="presOf" srcId="{4F58EEE4-736E-4A9A-B86C-3608ED264ED8}" destId="{7D6620D4-9D0B-4B9D-85EF-0635CDFF9B79}" srcOrd="0" destOrd="0" presId="urn:microsoft.com/office/officeart/2005/8/layout/vList2"/>
    <dgm:cxn modelId="{50569F7D-D6D5-4769-953A-4310C44D4FA8}" type="presOf" srcId="{9921376C-D65C-4FCF-A890-58A939ECAA39}" destId="{17985987-54A4-4D0A-9858-246BC5AA0F8E}" srcOrd="0" destOrd="0" presId="urn:microsoft.com/office/officeart/2005/8/layout/vList2"/>
    <dgm:cxn modelId="{4AC0878B-BF6A-4C93-BF5D-4D298619ED8D}" type="presOf" srcId="{DE4AFD4F-321E-40BB-B500-44CFC0267CD1}" destId="{45896BF1-1E6D-4C3B-9380-C7E8D55D166B}" srcOrd="0" destOrd="0" presId="urn:microsoft.com/office/officeart/2005/8/layout/vList2"/>
    <dgm:cxn modelId="{A71F448D-0BAB-4582-A2D6-DF0EAFFC47FC}" type="presOf" srcId="{9DF059B0-2B2D-4120-AC9D-43E0EDAE3DFD}" destId="{3810816F-1DB2-4C67-8A59-B8EA51E88650}" srcOrd="0" destOrd="0" presId="urn:microsoft.com/office/officeart/2005/8/layout/vList2"/>
    <dgm:cxn modelId="{D6F204B3-EC38-45FC-ADAE-AC0284F26883}" srcId="{34E5FAB2-211F-4470-94F8-0835EABED354}" destId="{584320CC-1A78-4DF1-A9F7-C949913B1380}" srcOrd="1" destOrd="0" parTransId="{3AB8EE40-DCDD-411A-A0DE-A9B18FAFBB61}" sibTransId="{EDAAE3E8-FD54-4D1E-9172-716EB7437C72}"/>
    <dgm:cxn modelId="{46A666C4-5C92-48A7-971C-598C40A8DA0F}" type="presOf" srcId="{DEC58569-BFA5-4B30-87CB-4C6362EDB0B7}" destId="{11B5179E-76A5-4F9F-9BF9-F0181EFE1AB3}" srcOrd="0" destOrd="0" presId="urn:microsoft.com/office/officeart/2005/8/layout/vList2"/>
    <dgm:cxn modelId="{03D1C6C9-852B-466C-B8AB-38DBE9920DD6}" type="presOf" srcId="{34E5FAB2-211F-4470-94F8-0835EABED354}" destId="{DCB8AF8E-DB33-413B-B7DE-56965A655986}" srcOrd="0" destOrd="0" presId="urn:microsoft.com/office/officeart/2005/8/layout/vList2"/>
    <dgm:cxn modelId="{DC2081CD-362C-4F78-BED8-8FC7318D2DF9}" type="presOf" srcId="{B648FB08-9C6B-4D5E-B021-3A626EB5E98F}" destId="{C7C88AD1-ACAE-4B52-A8BA-36DDAE5DBA88}" srcOrd="0" destOrd="0" presId="urn:microsoft.com/office/officeart/2005/8/layout/vList2"/>
    <dgm:cxn modelId="{EACF8FD5-0B4D-44F7-B0A0-14A9440AC4B9}" srcId="{34E5FAB2-211F-4470-94F8-0835EABED354}" destId="{DE4AFD4F-321E-40BB-B500-44CFC0267CD1}" srcOrd="8" destOrd="0" parTransId="{F0C95F3C-169B-47C7-A43A-B431019B5EE8}" sibTransId="{0B1C4B36-D735-4C1B-9BFD-FD6A81CE744E}"/>
    <dgm:cxn modelId="{2BB9FEED-BF2C-4165-83E2-6D8CCE5F56D6}" srcId="{34E5FAB2-211F-4470-94F8-0835EABED354}" destId="{DEC58569-BFA5-4B30-87CB-4C6362EDB0B7}" srcOrd="4" destOrd="0" parTransId="{4A4F5818-1161-4849-A12D-CDA1A8A03749}" sibTransId="{C395C4C0-C682-4BB9-879C-DD6BA41F7DDC}"/>
    <dgm:cxn modelId="{A44DC8FC-40C2-446F-BC2A-51CF22947A4B}" type="presOf" srcId="{3D644070-C746-4A7F-8E8B-B9430432CAE7}" destId="{1DEC4D26-F92E-4405-8767-08C338863469}" srcOrd="0" destOrd="0" presId="urn:microsoft.com/office/officeart/2005/8/layout/vList2"/>
    <dgm:cxn modelId="{67969B5B-1970-45E5-8A8D-CA4651411400}" type="presParOf" srcId="{DCB8AF8E-DB33-413B-B7DE-56965A655986}" destId="{4C6E25FF-D138-4153-9DF7-860A0ED978AD}" srcOrd="0" destOrd="0" presId="urn:microsoft.com/office/officeart/2005/8/layout/vList2"/>
    <dgm:cxn modelId="{94CDE83E-FE1A-449F-882B-7F69FC791C4C}" type="presParOf" srcId="{DCB8AF8E-DB33-413B-B7DE-56965A655986}" destId="{A7A24457-4494-4263-AD42-A1DBDF62A1D7}" srcOrd="1" destOrd="0" presId="urn:microsoft.com/office/officeart/2005/8/layout/vList2"/>
    <dgm:cxn modelId="{44C6B2F7-1BCD-4E73-B280-5EBDC48AD5F1}" type="presParOf" srcId="{DCB8AF8E-DB33-413B-B7DE-56965A655986}" destId="{D12DE02A-2A6E-45F7-9EF8-2941B8A9923E}" srcOrd="2" destOrd="0" presId="urn:microsoft.com/office/officeart/2005/8/layout/vList2"/>
    <dgm:cxn modelId="{9F4888A4-0521-435E-83B8-CB1BADE30D90}" type="presParOf" srcId="{DCB8AF8E-DB33-413B-B7DE-56965A655986}" destId="{E3F2F166-1D2D-4F39-A3C4-346FB79DF359}" srcOrd="3" destOrd="0" presId="urn:microsoft.com/office/officeart/2005/8/layout/vList2"/>
    <dgm:cxn modelId="{70D5497F-1192-45FC-9A9D-1867D0CD8F5D}" type="presParOf" srcId="{DCB8AF8E-DB33-413B-B7DE-56965A655986}" destId="{C7C88AD1-ACAE-4B52-A8BA-36DDAE5DBA88}" srcOrd="4" destOrd="0" presId="urn:microsoft.com/office/officeart/2005/8/layout/vList2"/>
    <dgm:cxn modelId="{550BE886-4A51-4FC1-8EB5-2F3207C762B8}" type="presParOf" srcId="{DCB8AF8E-DB33-413B-B7DE-56965A655986}" destId="{265D7D3F-5338-4ADA-A0B6-788C4BB10B24}" srcOrd="5" destOrd="0" presId="urn:microsoft.com/office/officeart/2005/8/layout/vList2"/>
    <dgm:cxn modelId="{6A0A73F2-0075-42DC-9A88-FCBDF94678C3}" type="presParOf" srcId="{DCB8AF8E-DB33-413B-B7DE-56965A655986}" destId="{9110856D-69CD-4F45-A242-22783FFD040D}" srcOrd="6" destOrd="0" presId="urn:microsoft.com/office/officeart/2005/8/layout/vList2"/>
    <dgm:cxn modelId="{AAEB1A04-C9A8-4509-97A6-9DD0F6150571}" type="presParOf" srcId="{DCB8AF8E-DB33-413B-B7DE-56965A655986}" destId="{CA2C125E-9BE4-40B0-813B-2B1B5178EA3C}" srcOrd="7" destOrd="0" presId="urn:microsoft.com/office/officeart/2005/8/layout/vList2"/>
    <dgm:cxn modelId="{866B3350-FF3F-4589-9C44-1359CB26938F}" type="presParOf" srcId="{DCB8AF8E-DB33-413B-B7DE-56965A655986}" destId="{11B5179E-76A5-4F9F-9BF9-F0181EFE1AB3}" srcOrd="8" destOrd="0" presId="urn:microsoft.com/office/officeart/2005/8/layout/vList2"/>
    <dgm:cxn modelId="{9A22F531-B82C-435B-82BD-6F2FB4D2E490}" type="presParOf" srcId="{DCB8AF8E-DB33-413B-B7DE-56965A655986}" destId="{533AC3CF-EB3B-4B1F-BFED-3BC459C9CF12}" srcOrd="9" destOrd="0" presId="urn:microsoft.com/office/officeart/2005/8/layout/vList2"/>
    <dgm:cxn modelId="{E41ECB20-EC5D-4EFD-AFCB-3DE134347ADD}" type="presParOf" srcId="{DCB8AF8E-DB33-413B-B7DE-56965A655986}" destId="{17985987-54A4-4D0A-9858-246BC5AA0F8E}" srcOrd="10" destOrd="0" presId="urn:microsoft.com/office/officeart/2005/8/layout/vList2"/>
    <dgm:cxn modelId="{50E1907D-FE4C-4ED6-9720-A3A837752F23}" type="presParOf" srcId="{DCB8AF8E-DB33-413B-B7DE-56965A655986}" destId="{1573EA92-7B1C-4473-AC45-6A9159E1FEFC}" srcOrd="11" destOrd="0" presId="urn:microsoft.com/office/officeart/2005/8/layout/vList2"/>
    <dgm:cxn modelId="{266D907B-45C9-4B57-97C8-D06F6332CC56}" type="presParOf" srcId="{DCB8AF8E-DB33-413B-B7DE-56965A655986}" destId="{1DEC4D26-F92E-4405-8767-08C338863469}" srcOrd="12" destOrd="0" presId="urn:microsoft.com/office/officeart/2005/8/layout/vList2"/>
    <dgm:cxn modelId="{04687E08-9BD9-4602-9FF2-2B7F05BCAEDB}" type="presParOf" srcId="{DCB8AF8E-DB33-413B-B7DE-56965A655986}" destId="{201A69CB-96F1-4F69-86B9-39884B9BCA5A}" srcOrd="13" destOrd="0" presId="urn:microsoft.com/office/officeart/2005/8/layout/vList2"/>
    <dgm:cxn modelId="{787AA19B-A430-42F9-9EDA-138D35E65C74}" type="presParOf" srcId="{DCB8AF8E-DB33-413B-B7DE-56965A655986}" destId="{7D6620D4-9D0B-4B9D-85EF-0635CDFF9B79}" srcOrd="14" destOrd="0" presId="urn:microsoft.com/office/officeart/2005/8/layout/vList2"/>
    <dgm:cxn modelId="{106965D6-A877-49A6-8CCB-860CE898DE70}" type="presParOf" srcId="{DCB8AF8E-DB33-413B-B7DE-56965A655986}" destId="{DB5FE586-AD89-41EB-BF33-C36C3597D696}" srcOrd="15" destOrd="0" presId="urn:microsoft.com/office/officeart/2005/8/layout/vList2"/>
    <dgm:cxn modelId="{72B1EBBB-0900-45D7-9D43-F1470CB0784D}" type="presParOf" srcId="{DCB8AF8E-DB33-413B-B7DE-56965A655986}" destId="{45896BF1-1E6D-4C3B-9380-C7E8D55D166B}" srcOrd="16" destOrd="0" presId="urn:microsoft.com/office/officeart/2005/8/layout/vList2"/>
    <dgm:cxn modelId="{CC8878BA-E1BA-43FB-B47F-B22E65AFEFD5}" type="presParOf" srcId="{DCB8AF8E-DB33-413B-B7DE-56965A655986}" destId="{A07D93A4-8589-4EBA-B391-C8F58D329FAB}" srcOrd="17" destOrd="0" presId="urn:microsoft.com/office/officeart/2005/8/layout/vList2"/>
    <dgm:cxn modelId="{2A6E5BB6-A1D0-4310-8836-443A97E3419E}" type="presParOf" srcId="{DCB8AF8E-DB33-413B-B7DE-56965A655986}" destId="{3810816F-1DB2-4C67-8A59-B8EA51E88650}"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E25FF-D138-4153-9DF7-860A0ED978AD}">
      <dsp:nvSpPr>
        <dsp:cNvPr id="0" name=""/>
        <dsp:cNvSpPr/>
      </dsp:nvSpPr>
      <dsp:spPr>
        <a:xfrm>
          <a:off x="0" y="87573"/>
          <a:ext cx="6249662"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Don’t procrastinate </a:t>
          </a:r>
          <a:endParaRPr lang="en-US" sz="1800" kern="1200" dirty="0"/>
        </a:p>
      </dsp:txBody>
      <dsp:txXfrm>
        <a:off x="21075" y="108648"/>
        <a:ext cx="6207512" cy="389580"/>
      </dsp:txXfrm>
    </dsp:sp>
    <dsp:sp modelId="{D12DE02A-2A6E-45F7-9EF8-2941B8A9923E}">
      <dsp:nvSpPr>
        <dsp:cNvPr id="0" name=""/>
        <dsp:cNvSpPr/>
      </dsp:nvSpPr>
      <dsp:spPr>
        <a:xfrm>
          <a:off x="0" y="571143"/>
          <a:ext cx="6249662"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Do your own work</a:t>
          </a:r>
          <a:endParaRPr lang="en-US" sz="1800" kern="1200" dirty="0"/>
        </a:p>
      </dsp:txBody>
      <dsp:txXfrm>
        <a:off x="21075" y="592218"/>
        <a:ext cx="6207512" cy="389580"/>
      </dsp:txXfrm>
    </dsp:sp>
    <dsp:sp modelId="{C7C88AD1-ACAE-4B52-A8BA-36DDAE5DBA88}">
      <dsp:nvSpPr>
        <dsp:cNvPr id="0" name=""/>
        <dsp:cNvSpPr/>
      </dsp:nvSpPr>
      <dsp:spPr>
        <a:xfrm>
          <a:off x="0" y="1054713"/>
          <a:ext cx="6249662"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Properly cite your sources</a:t>
          </a:r>
          <a:endParaRPr lang="en-US" sz="1800" kern="1200" dirty="0"/>
        </a:p>
      </dsp:txBody>
      <dsp:txXfrm>
        <a:off x="21075" y="1075788"/>
        <a:ext cx="6207512" cy="389580"/>
      </dsp:txXfrm>
    </dsp:sp>
    <dsp:sp modelId="{9110856D-69CD-4F45-A242-22783FFD040D}">
      <dsp:nvSpPr>
        <dsp:cNvPr id="0" name=""/>
        <dsp:cNvSpPr/>
      </dsp:nvSpPr>
      <dsp:spPr>
        <a:xfrm>
          <a:off x="0" y="1538283"/>
          <a:ext cx="6249662"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Understand paraphrasing</a:t>
          </a:r>
          <a:endParaRPr lang="en-US" sz="1800" kern="1200" dirty="0"/>
        </a:p>
      </dsp:txBody>
      <dsp:txXfrm>
        <a:off x="21075" y="1559358"/>
        <a:ext cx="6207512" cy="389580"/>
      </dsp:txXfrm>
    </dsp:sp>
    <dsp:sp modelId="{11B5179E-76A5-4F9F-9BF9-F0181EFE1AB3}">
      <dsp:nvSpPr>
        <dsp:cNvPr id="0" name=""/>
        <dsp:cNvSpPr/>
      </dsp:nvSpPr>
      <dsp:spPr>
        <a:xfrm>
          <a:off x="0" y="2021853"/>
          <a:ext cx="6249662"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Never plagiarize intentionally </a:t>
          </a:r>
          <a:endParaRPr lang="en-US" sz="1800" kern="1200" dirty="0"/>
        </a:p>
      </dsp:txBody>
      <dsp:txXfrm>
        <a:off x="21075" y="2042928"/>
        <a:ext cx="6207512" cy="389580"/>
      </dsp:txXfrm>
    </dsp:sp>
    <dsp:sp modelId="{17985987-54A4-4D0A-9858-246BC5AA0F8E}">
      <dsp:nvSpPr>
        <dsp:cNvPr id="0" name=""/>
        <dsp:cNvSpPr/>
      </dsp:nvSpPr>
      <dsp:spPr>
        <a:xfrm>
          <a:off x="0" y="2505423"/>
          <a:ext cx="6249662"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Use quotation marks</a:t>
          </a:r>
          <a:endParaRPr lang="en-US" sz="1800" kern="1200" dirty="0"/>
        </a:p>
      </dsp:txBody>
      <dsp:txXfrm>
        <a:off x="21075" y="2526498"/>
        <a:ext cx="6207512" cy="389580"/>
      </dsp:txXfrm>
    </dsp:sp>
    <dsp:sp modelId="{1DEC4D26-F92E-4405-8767-08C338863469}">
      <dsp:nvSpPr>
        <dsp:cNvPr id="0" name=""/>
        <dsp:cNvSpPr/>
      </dsp:nvSpPr>
      <dsp:spPr>
        <a:xfrm>
          <a:off x="0" y="2988993"/>
          <a:ext cx="6249662"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Credit people for their ideas </a:t>
          </a:r>
          <a:endParaRPr lang="en-US" sz="1800" kern="1200" dirty="0"/>
        </a:p>
      </dsp:txBody>
      <dsp:txXfrm>
        <a:off x="21075" y="3010068"/>
        <a:ext cx="6207512" cy="389580"/>
      </dsp:txXfrm>
    </dsp:sp>
    <dsp:sp modelId="{7D6620D4-9D0B-4B9D-85EF-0635CDFF9B79}">
      <dsp:nvSpPr>
        <dsp:cNvPr id="0" name=""/>
        <dsp:cNvSpPr/>
      </dsp:nvSpPr>
      <dsp:spPr>
        <a:xfrm>
          <a:off x="0" y="3472564"/>
          <a:ext cx="6249662"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Avoid using artificial intelligence tools</a:t>
          </a:r>
        </a:p>
      </dsp:txBody>
      <dsp:txXfrm>
        <a:off x="21075" y="3493639"/>
        <a:ext cx="6207512" cy="389580"/>
      </dsp:txXfrm>
    </dsp:sp>
    <dsp:sp modelId="{45896BF1-1E6D-4C3B-9380-C7E8D55D166B}">
      <dsp:nvSpPr>
        <dsp:cNvPr id="0" name=""/>
        <dsp:cNvSpPr/>
      </dsp:nvSpPr>
      <dsp:spPr>
        <a:xfrm>
          <a:off x="0" y="3956134"/>
          <a:ext cx="6249662"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Calibri Light" panose="020F0302020204030204"/>
            </a:rPr>
            <a:t>Proof-read your work </a:t>
          </a:r>
        </a:p>
      </dsp:txBody>
      <dsp:txXfrm>
        <a:off x="21075" y="3977209"/>
        <a:ext cx="6207512" cy="389580"/>
      </dsp:txXfrm>
    </dsp:sp>
    <dsp:sp modelId="{3810816F-1DB2-4C67-8A59-B8EA51E88650}">
      <dsp:nvSpPr>
        <dsp:cNvPr id="0" name=""/>
        <dsp:cNvSpPr/>
      </dsp:nvSpPr>
      <dsp:spPr>
        <a:xfrm>
          <a:off x="0" y="4439704"/>
          <a:ext cx="6249662"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Calibri Light" panose="020F0302020204030204"/>
            </a:rPr>
            <a:t>Submit your work to a plagiarism checker</a:t>
          </a:r>
          <a:endParaRPr lang="en-GB" sz="1800" kern="1200" dirty="0"/>
        </a:p>
      </dsp:txBody>
      <dsp:txXfrm>
        <a:off x="21075" y="4460779"/>
        <a:ext cx="6207512" cy="3895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7E1232-B9BA-403D-BC69-CF78AA0DB23F}" type="datetimeFigureOut">
              <a:t>10/26/2023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C8D0CE-4E8C-4F3C-8FF5-AE6279E777E5}" type="slidenum">
              <a:t>‹#›</a:t>
            </a:fld>
            <a:endParaRPr lang="en-GB"/>
          </a:p>
        </p:txBody>
      </p:sp>
    </p:spTree>
    <p:extLst>
      <p:ext uri="{BB962C8B-B14F-4D97-AF65-F5344CB8AC3E}">
        <p14:creationId xmlns:p14="http://schemas.microsoft.com/office/powerpoint/2010/main" val="1710409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(Kramer and Park 2022) both state that Plagiarism is using someone else's work or words and making it or submitting it as your own. It can also include Changing things into your own words but not properly referencing, acknowledging or citing where it came from.</a:t>
            </a:r>
          </a:p>
          <a:p>
            <a:r>
              <a:rPr lang="en-US" dirty="0">
                <a:cs typeface="Calibri"/>
              </a:rPr>
              <a:t>(</a:t>
            </a:r>
            <a:r>
              <a:rPr lang="en-US" dirty="0" err="1">
                <a:cs typeface="Calibri"/>
              </a:rPr>
              <a:t>Argrawel</a:t>
            </a:r>
            <a:r>
              <a:rPr lang="en-US" dirty="0">
                <a:cs typeface="Calibri"/>
              </a:rPr>
              <a:t> and Indian, 2020, p.175-176) both agree that there are different types of plagiarism these include verbatim plagiarism which is copying texts word for word from someone else's work.</a:t>
            </a:r>
            <a:endParaRPr lang="en-US" dirty="0">
              <a:ea typeface="Calibri"/>
              <a:cs typeface="Calibri"/>
            </a:endParaRPr>
          </a:p>
          <a:p>
            <a:r>
              <a:rPr lang="en-US" dirty="0">
                <a:cs typeface="Calibri"/>
              </a:rPr>
              <a:t>patchwork plagiarism this is when work has been copied from more than one source. </a:t>
            </a:r>
            <a:endParaRPr lang="en-US" dirty="0">
              <a:ea typeface="Calibri"/>
              <a:cs typeface="Calibri"/>
            </a:endParaRPr>
          </a:p>
          <a:p>
            <a:r>
              <a:rPr lang="en-US" dirty="0">
                <a:cs typeface="Calibri"/>
              </a:rPr>
              <a:t>Mosaic  Plagiarism this is when you take sentences from a source and don’t quote them by using quotation marks. It is also keeping the same structure as where you got it from. </a:t>
            </a:r>
          </a:p>
          <a:p>
            <a:r>
              <a:rPr lang="en-US" dirty="0">
                <a:cs typeface="Calibri"/>
              </a:rPr>
              <a:t>Loose plagiarism, this is when you paraphrase someone else's work and only make little changes to it. </a:t>
            </a:r>
            <a:endParaRPr lang="en-US" dirty="0">
              <a:ea typeface="Calibri" panose="020F0502020204030204"/>
              <a:cs typeface="Calibri"/>
            </a:endParaRPr>
          </a:p>
          <a:p>
            <a:r>
              <a:rPr lang="en-US" dirty="0">
                <a:cs typeface="Calibri"/>
              </a:rPr>
              <a:t>Self-plagiarism this is when you use re-use all of someone else's work, or take some of their paragraphs and put them  into your work. </a:t>
            </a:r>
            <a:endParaRPr lang="en-US" dirty="0">
              <a:ea typeface="Calibri" panose="020F0502020204030204"/>
              <a:cs typeface="Calibri"/>
            </a:endParaRPr>
          </a:p>
          <a:p>
            <a:r>
              <a:rPr lang="en-US" dirty="0">
                <a:cs typeface="Calibri"/>
              </a:rPr>
              <a:t>(copy leaks 2020 and Charlesworth author services 2021) both state that accidental plagiarism is unintentionally plagiarizing, this can be done by not enough or wrong citations, forgetting or not using quotation marks or accidently using the same wording as where you got the information from.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CC8D0CE-4E8C-4F3C-8FF5-AE6279E777E5}" type="slidenum">
              <a:t>2</a:t>
            </a:fld>
            <a:endParaRPr lang="en-GB"/>
          </a:p>
        </p:txBody>
      </p:sp>
    </p:spTree>
    <p:extLst>
      <p:ext uri="{BB962C8B-B14F-4D97-AF65-F5344CB8AC3E}">
        <p14:creationId xmlns:p14="http://schemas.microsoft.com/office/powerpoint/2010/main" val="4061957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(UCLA library 2023) indicates that there are many different ways to avoid plagiarism these include not procrastinating, ensuring that you complete your own work, citing your sources properly and understanding paraphrasing. </a:t>
            </a:r>
          </a:p>
          <a:p>
            <a:r>
              <a:rPr lang="en-US" dirty="0">
                <a:ea typeface="Calibri"/>
                <a:cs typeface="Calibri"/>
              </a:rPr>
              <a:t>(</a:t>
            </a:r>
            <a:r>
              <a:rPr lang="en-US" dirty="0" err="1">
                <a:ea typeface="Calibri"/>
                <a:cs typeface="Calibri"/>
              </a:rPr>
              <a:t>Seadle</a:t>
            </a:r>
            <a:r>
              <a:rPr lang="en-US" dirty="0">
                <a:ea typeface="Calibri"/>
                <a:cs typeface="Calibri"/>
              </a:rPr>
              <a:t> 2023) states that other ways to avoid plagiarism is to never plagiarize intentionally, use quotation marks where they are needed, give credit to people for their ideas, and avoid using artificial intelligence tools as it will never be your own work.</a:t>
            </a:r>
          </a:p>
          <a:p>
            <a:r>
              <a:rPr lang="en-US" dirty="0">
                <a:ea typeface="Calibri"/>
                <a:cs typeface="Calibri"/>
              </a:rPr>
              <a:t>Always proof read your work and submit to a plagiarism tracker as this will check over your work for you for plagiarism. </a:t>
            </a:r>
          </a:p>
        </p:txBody>
      </p:sp>
      <p:sp>
        <p:nvSpPr>
          <p:cNvPr id="4" name="Slide Number Placeholder 3"/>
          <p:cNvSpPr>
            <a:spLocks noGrp="1"/>
          </p:cNvSpPr>
          <p:nvPr>
            <p:ph type="sldNum" sz="quarter" idx="5"/>
          </p:nvPr>
        </p:nvSpPr>
        <p:spPr/>
        <p:txBody>
          <a:bodyPr/>
          <a:lstStyle/>
          <a:p>
            <a:fld id="{5CC8D0CE-4E8C-4F3C-8FF5-AE6279E777E5}" type="slidenum">
              <a:rPr lang="en-GB"/>
              <a:t>3</a:t>
            </a:fld>
            <a:endParaRPr lang="en-GB"/>
          </a:p>
        </p:txBody>
      </p:sp>
    </p:spTree>
    <p:extLst>
      <p:ext uri="{BB962C8B-B14F-4D97-AF65-F5344CB8AC3E}">
        <p14:creationId xmlns:p14="http://schemas.microsoft.com/office/powerpoint/2010/main" val="12086046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26/10/2023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hyperlink" Target="https://www.yourdictionary.com/articles/plagiarism-types-avoid" TargetMode="External"/><Relationship Id="rId3" Type="http://schemas.openxmlformats.org/officeDocument/2006/relationships/hyperlink" Target="https://www.cwauthors.com/article/understanding-and-avoiding-accidental-plagiarism" TargetMode="External"/><Relationship Id="rId7" Type="http://schemas.openxmlformats.org/officeDocument/2006/relationships/hyperlink" Target="https://www.medtextpert.com/self-plagiarism-explained/" TargetMode="External"/><Relationship Id="rId12" Type="http://schemas.openxmlformats.org/officeDocument/2006/relationships/hyperlink" Target="http://Ihttps:/unicheck.com/blog/academic-stress" TargetMode="External"/><Relationship Id="rId2" Type="http://schemas.openxmlformats.org/officeDocument/2006/relationships/hyperlink" Target="https://www.ijpmonline.org/article.asp?issn=0377-4929;year=2020;volume=63;issue=2;spage=175;epage=176;aulast=Agrawal" TargetMode="External"/><Relationship Id="rId1" Type="http://schemas.openxmlformats.org/officeDocument/2006/relationships/slideLayout" Target="../slideLayouts/slideLayout2.xml"/><Relationship Id="rId6" Type="http://schemas.openxmlformats.org/officeDocument/2006/relationships/hyperlink" Target="https://www.grammarly.com/blog/types-of-plagiarism/&#160;" TargetMode="External"/><Relationship Id="rId11" Type="http://schemas.openxmlformats.org/officeDocument/2006/relationships/hyperlink" Target="https://guides.library.ucla.edu/citing/plagiarism/avoid(" TargetMode="External"/><Relationship Id="rId5" Type="http://schemas.openxmlformats.org/officeDocument/2006/relationships/hyperlink" Target="https://news.ius.edu.ba/en/news/plagiarism-and-copyright-campaign" TargetMode="External"/><Relationship Id="rId10" Type="http://schemas.openxmlformats.org/officeDocument/2006/relationships/hyperlink" Target="https://beta.elsevier.com/connect/7-ways-to-avoid-academic-plagiarism?trial=true" TargetMode="External"/><Relationship Id="rId4" Type="http://schemas.openxmlformats.org/officeDocument/2006/relationships/hyperlink" Target="https://copyleaks.com/blog/accidental-plagiarism-understanding-and-avoiding-it" TargetMode="External"/><Relationship Id="rId9" Type="http://schemas.openxmlformats.org/officeDocument/2006/relationships/hyperlink" Target="https://www.reddit.com/r/studytips/comments/ortylo/quick_tips_to_avoid_plagiarism/"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D2B085-995B-AE14-5028-47615A296031}"/>
              </a:ext>
            </a:extLst>
          </p:cNvPr>
          <p:cNvSpPr txBox="1"/>
          <p:nvPr/>
        </p:nvSpPr>
        <p:spPr>
          <a:xfrm>
            <a:off x="1898248" y="1030146"/>
            <a:ext cx="7392364"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000" dirty="0">
                <a:cs typeface="Calibri"/>
              </a:rPr>
              <a:t>Lucy Storton</a:t>
            </a:r>
          </a:p>
          <a:p>
            <a:pPr algn="ctr"/>
            <a:r>
              <a:rPr lang="en-GB" sz="6000" dirty="0">
                <a:ea typeface="+mn-lt"/>
                <a:cs typeface="+mn-lt"/>
              </a:rPr>
              <a:t>2314170</a:t>
            </a:r>
          </a:p>
          <a:p>
            <a:pPr algn="ctr"/>
            <a:r>
              <a:rPr lang="en-GB" sz="6000" dirty="0">
                <a:cs typeface="Calibri"/>
              </a:rPr>
              <a:t>Individual video plus supporting materials</a:t>
            </a:r>
          </a:p>
          <a:p>
            <a:pPr algn="ctr"/>
            <a:endParaRPr lang="en-GB" sz="6000">
              <a:cs typeface="Calibri"/>
            </a:endParaRPr>
          </a:p>
        </p:txBody>
      </p:sp>
      <p:sp>
        <p:nvSpPr>
          <p:cNvPr id="2" name="TextBox 1">
            <a:extLst>
              <a:ext uri="{FF2B5EF4-FFF2-40B4-BE49-F238E27FC236}">
                <a16:creationId xmlns:a16="http://schemas.microsoft.com/office/drawing/2014/main" id="{589E75F1-0D29-7B16-C83D-E072B2352ED9}"/>
              </a:ext>
            </a:extLst>
          </p:cNvPr>
          <p:cNvSpPr txBox="1"/>
          <p:nvPr/>
        </p:nvSpPr>
        <p:spPr>
          <a:xfrm>
            <a:off x="901290" y="5597832"/>
            <a:ext cx="102157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*Individual video can be accessed on teams or email*</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27EF25-8D98-38DE-FF52-74B132C4F381}"/>
              </a:ext>
            </a:extLst>
          </p:cNvPr>
          <p:cNvSpPr>
            <a:spLocks noGrp="1"/>
          </p:cNvSpPr>
          <p:nvPr>
            <p:ph type="title"/>
          </p:nvPr>
        </p:nvSpPr>
        <p:spPr>
          <a:xfrm>
            <a:off x="838201" y="365125"/>
            <a:ext cx="5251316" cy="1807305"/>
          </a:xfrm>
        </p:spPr>
        <p:txBody>
          <a:bodyPr>
            <a:normAutofit/>
          </a:bodyPr>
          <a:lstStyle/>
          <a:p>
            <a:r>
              <a:rPr lang="en-GB" b="1">
                <a:cs typeface="Calibri Light"/>
              </a:rPr>
              <a:t>What is plagiarism?</a:t>
            </a:r>
            <a:endParaRPr lang="en-GB" b="1"/>
          </a:p>
        </p:txBody>
      </p:sp>
      <p:sp>
        <p:nvSpPr>
          <p:cNvPr id="3" name="Content Placeholder 2">
            <a:extLst>
              <a:ext uri="{FF2B5EF4-FFF2-40B4-BE49-F238E27FC236}">
                <a16:creationId xmlns:a16="http://schemas.microsoft.com/office/drawing/2014/main" id="{62B0238C-01F3-B288-670A-2D1DB995D379}"/>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2000" dirty="0">
                <a:cs typeface="Calibri"/>
              </a:rPr>
              <a:t>Using someone else's work as your own.</a:t>
            </a:r>
            <a:endParaRPr lang="en-US" sz="2000">
              <a:ea typeface="Calibri"/>
              <a:cs typeface="Calibri"/>
            </a:endParaRPr>
          </a:p>
          <a:p>
            <a:r>
              <a:rPr lang="en-GB" sz="2000">
                <a:cs typeface="Calibri"/>
              </a:rPr>
              <a:t>Not properly referencing.</a:t>
            </a:r>
            <a:endParaRPr lang="en-US" sz="1200">
              <a:ea typeface="Calibri"/>
              <a:cs typeface="Calibri"/>
            </a:endParaRPr>
          </a:p>
          <a:p>
            <a:pPr marL="0" indent="0">
              <a:buNone/>
            </a:pPr>
            <a:r>
              <a:rPr lang="en-GB" sz="2000" b="1" dirty="0">
                <a:cs typeface="Calibri"/>
              </a:rPr>
              <a:t>Different types of plagiarism</a:t>
            </a:r>
            <a:endParaRPr lang="en-GB" sz="2000" b="1" dirty="0">
              <a:ea typeface="Calibri"/>
              <a:cs typeface="Calibri"/>
            </a:endParaRPr>
          </a:p>
          <a:p>
            <a:r>
              <a:rPr lang="en-GB" sz="2000" dirty="0">
                <a:latin typeface="Calibri" panose="020F0502020204030204"/>
                <a:ea typeface="Roboto"/>
                <a:cs typeface="Calibri"/>
              </a:rPr>
              <a:t>Verbatim plagiarism</a:t>
            </a:r>
          </a:p>
          <a:p>
            <a:r>
              <a:rPr lang="en-GB" sz="2000" dirty="0">
                <a:latin typeface="Calibri" panose="020F0502020204030204"/>
                <a:ea typeface="Roboto"/>
                <a:cs typeface="Calibri"/>
              </a:rPr>
              <a:t> patchwork plagiarism</a:t>
            </a:r>
          </a:p>
          <a:p>
            <a:r>
              <a:rPr lang="en-GB" sz="2000" dirty="0">
                <a:latin typeface="Calibri" panose="020F0502020204030204"/>
                <a:ea typeface="Roboto"/>
                <a:cs typeface="Calibri"/>
              </a:rPr>
              <a:t>Mosaic plagiarism</a:t>
            </a:r>
          </a:p>
          <a:p>
            <a:r>
              <a:rPr lang="en-GB" sz="2000" dirty="0">
                <a:latin typeface="Calibri" panose="020F0502020204030204"/>
                <a:ea typeface="Roboto"/>
                <a:cs typeface="Calibri"/>
              </a:rPr>
              <a:t>Loose plagiarism</a:t>
            </a:r>
          </a:p>
          <a:p>
            <a:r>
              <a:rPr lang="en-GB" sz="2000">
                <a:latin typeface="Calibri" panose="020F0502020204030204"/>
                <a:ea typeface="Roboto"/>
                <a:cs typeface="Calibri"/>
              </a:rPr>
              <a:t>Self-plagiarism </a:t>
            </a:r>
            <a:endParaRPr lang="en-GB" sz="1000">
              <a:latin typeface="Calibri" panose="020F0502020204030204"/>
              <a:ea typeface="Roboto"/>
              <a:cs typeface="Calibri"/>
            </a:endParaRPr>
          </a:p>
          <a:p>
            <a:r>
              <a:rPr lang="en-GB" sz="2000" dirty="0">
                <a:latin typeface="Calibri" panose="020F0502020204030204"/>
                <a:ea typeface="Roboto"/>
                <a:cs typeface="Calibri"/>
              </a:rPr>
              <a:t>Accidental plagiarism </a:t>
            </a:r>
          </a:p>
          <a:p>
            <a:pPr marL="0" indent="0">
              <a:buNone/>
            </a:pPr>
            <a:endParaRPr lang="en-GB" sz="2000" dirty="0">
              <a:ea typeface="Roboto"/>
              <a:cs typeface="Calibri"/>
            </a:endParaRPr>
          </a:p>
          <a:p>
            <a:endParaRPr lang="en-GB" sz="2000" dirty="0">
              <a:ea typeface="Roboto"/>
              <a:cs typeface="Calibri"/>
            </a:endParaRPr>
          </a:p>
          <a:p>
            <a:pPr marL="0" indent="0">
              <a:buNone/>
            </a:pPr>
            <a:endParaRPr lang="en-GB" sz="2000" b="1">
              <a:ea typeface="Calibri" panose="020F0502020204030204"/>
              <a:cs typeface="Calibri"/>
            </a:endParaRPr>
          </a:p>
          <a:p>
            <a:pPr marL="0" indent="0">
              <a:buNone/>
            </a:pPr>
            <a:endParaRPr lang="en-GB" sz="2000">
              <a:ea typeface="Calibri" panose="020F0502020204030204"/>
              <a:cs typeface="Calibri"/>
            </a:endParaRPr>
          </a:p>
          <a:p>
            <a:pPr marL="0" indent="0">
              <a:buNone/>
            </a:pPr>
            <a:endParaRPr lang="en-GB" sz="2000">
              <a:ea typeface="Calibri" panose="020F0502020204030204"/>
              <a:cs typeface="Calibri"/>
            </a:endParaRPr>
          </a:p>
        </p:txBody>
      </p:sp>
      <p:pic>
        <p:nvPicPr>
          <p:cNvPr id="8" name="Picture 7" descr="A hand holding a light bulb&#10;&#10;Description automatically generated">
            <a:extLst>
              <a:ext uri="{FF2B5EF4-FFF2-40B4-BE49-F238E27FC236}">
                <a16:creationId xmlns:a16="http://schemas.microsoft.com/office/drawing/2014/main" id="{5F078E65-4502-75CC-E8AC-E1E185F20276}"/>
              </a:ext>
            </a:extLst>
          </p:cNvPr>
          <p:cNvPicPr>
            <a:picLocks noChangeAspect="1"/>
          </p:cNvPicPr>
          <p:nvPr/>
        </p:nvPicPr>
        <p:blipFill rotWithShape="1">
          <a:blip r:embed="rId3"/>
          <a:srcRect b="1862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TextBox 6">
            <a:extLst>
              <a:ext uri="{FF2B5EF4-FFF2-40B4-BE49-F238E27FC236}">
                <a16:creationId xmlns:a16="http://schemas.microsoft.com/office/drawing/2014/main" id="{0F980023-CF24-5AF8-1759-9F27D7AFEA4A}"/>
              </a:ext>
            </a:extLst>
          </p:cNvPr>
          <p:cNvSpPr txBox="1"/>
          <p:nvPr/>
        </p:nvSpPr>
        <p:spPr>
          <a:xfrm>
            <a:off x="7054770" y="6175093"/>
            <a:ext cx="2623594" cy="462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440D2479-B681-DF39-6217-B68EE861911D}"/>
              </a:ext>
            </a:extLst>
          </p:cNvPr>
          <p:cNvSpPr txBox="1"/>
          <p:nvPr/>
        </p:nvSpPr>
        <p:spPr>
          <a:xfrm>
            <a:off x="10174148" y="5870294"/>
            <a:ext cx="206800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ea typeface="Calibri"/>
                <a:cs typeface="Calibri"/>
              </a:rPr>
              <a:t>(International university of Sarajevo 2016)</a:t>
            </a:r>
            <a:endParaRPr lang="en-GB"/>
          </a:p>
        </p:txBody>
      </p:sp>
    </p:spTree>
    <p:extLst>
      <p:ext uri="{BB962C8B-B14F-4D97-AF65-F5344CB8AC3E}">
        <p14:creationId xmlns:p14="http://schemas.microsoft.com/office/powerpoint/2010/main" val="2248493897"/>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nodeType="clickEffect">
                                  <p:stCondLst>
                                    <p:cond delay="0"/>
                                  </p:stCondLst>
                                  <p:childTnLst>
                                    <p:set>
                                      <p:cBhvr>
                                        <p:cTn id="48" dur="1" fill="hold">
                                          <p:stCondLst>
                                            <p:cond delay="0"/>
                                          </p:stCondLst>
                                        </p:cTn>
                                        <p:tgtEl>
                                          <p:spTgt spid="8"/>
                                        </p:tgtEl>
                                        <p:attrNameLst>
                                          <p:attrName>style.visibility</p:attrName>
                                        </p:attrNameLst>
                                      </p:cBhvr>
                                      <p:to>
                                        <p:strVal val="visible"/>
                                      </p:to>
                                    </p:set>
                                    <p:animEffect transition="in" filter="wipe(down)">
                                      <p:cBhvr>
                                        <p:cTn id="4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EEAF06-2E5E-A054-5EF0-747B371FE4F2}"/>
              </a:ext>
            </a:extLst>
          </p:cNvPr>
          <p:cNvSpPr>
            <a:spLocks noGrp="1"/>
          </p:cNvSpPr>
          <p:nvPr>
            <p:ph type="title"/>
          </p:nvPr>
        </p:nvSpPr>
        <p:spPr>
          <a:xfrm>
            <a:off x="838201" y="345810"/>
            <a:ext cx="5120561" cy="1325563"/>
          </a:xfrm>
        </p:spPr>
        <p:txBody>
          <a:bodyPr>
            <a:normAutofit/>
          </a:bodyPr>
          <a:lstStyle/>
          <a:p>
            <a:r>
              <a:rPr lang="en-GB">
                <a:ea typeface="Calibri Light"/>
                <a:cs typeface="Calibri Light"/>
              </a:rPr>
              <a:t>How to avoid plagiarism</a:t>
            </a:r>
            <a:endParaRPr lang="en-GB"/>
          </a:p>
        </p:txBody>
      </p:sp>
      <p:graphicFrame>
        <p:nvGraphicFramePr>
          <p:cNvPr id="66" name="Content Placeholder 2">
            <a:extLst>
              <a:ext uri="{FF2B5EF4-FFF2-40B4-BE49-F238E27FC236}">
                <a16:creationId xmlns:a16="http://schemas.microsoft.com/office/drawing/2014/main" id="{9981BFE2-6D58-F3DE-96F3-292054A3B2A4}"/>
              </a:ext>
            </a:extLst>
          </p:cNvPr>
          <p:cNvGraphicFramePr>
            <a:graphicFrameLocks noGrp="1"/>
          </p:cNvGraphicFramePr>
          <p:nvPr>
            <p:ph idx="1"/>
            <p:extLst>
              <p:ext uri="{D42A27DB-BD31-4B8C-83A1-F6EECF244321}">
                <p14:modId xmlns:p14="http://schemas.microsoft.com/office/powerpoint/2010/main" val="994313478"/>
              </p:ext>
            </p:extLst>
          </p:nvPr>
        </p:nvGraphicFramePr>
        <p:xfrm>
          <a:off x="72117" y="1633409"/>
          <a:ext cx="6249662" cy="4959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8" name="Oval 5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5" descr="Plagiarism in Academia">
            <a:extLst>
              <a:ext uri="{FF2B5EF4-FFF2-40B4-BE49-F238E27FC236}">
                <a16:creationId xmlns:a16="http://schemas.microsoft.com/office/drawing/2014/main" id="{E19D2BB3-F6C0-2F58-722B-8358F7156B1C}"/>
              </a:ext>
            </a:extLst>
          </p:cNvPr>
          <p:cNvPicPr>
            <a:picLocks noChangeAspect="1"/>
          </p:cNvPicPr>
          <p:nvPr/>
        </p:nvPicPr>
        <p:blipFill rotWithShape="1">
          <a:blip r:embed="rId8"/>
          <a:srcRect l="2766" r="31007" b="-1"/>
          <a:stretch/>
        </p:blipFill>
        <p:spPr>
          <a:xfrm>
            <a:off x="7293588" y="2235805"/>
            <a:ext cx="4801956" cy="4622195"/>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60" name="Arc 5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A cartoon of a person writing on a chalkboard&#10;&#10;Description automatically generated">
            <a:extLst>
              <a:ext uri="{FF2B5EF4-FFF2-40B4-BE49-F238E27FC236}">
                <a16:creationId xmlns:a16="http://schemas.microsoft.com/office/drawing/2014/main" id="{9C65B2E3-0B71-51B3-A99A-1D0EA3156E21}"/>
              </a:ext>
            </a:extLst>
          </p:cNvPr>
          <p:cNvPicPr>
            <a:picLocks noChangeAspect="1"/>
          </p:cNvPicPr>
          <p:nvPr/>
        </p:nvPicPr>
        <p:blipFill rotWithShape="1">
          <a:blip r:embed="rId9"/>
          <a:srcRect l="19581" r="29618" b="-1"/>
          <a:stretch/>
        </p:blipFill>
        <p:spPr>
          <a:xfrm>
            <a:off x="5808266" y="1"/>
            <a:ext cx="3972653" cy="3413022"/>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7" name="TextBox 6">
            <a:extLst>
              <a:ext uri="{FF2B5EF4-FFF2-40B4-BE49-F238E27FC236}">
                <a16:creationId xmlns:a16="http://schemas.microsoft.com/office/drawing/2014/main" id="{51B21F4C-A4F2-47A4-2B75-661DCC0441FC}"/>
              </a:ext>
            </a:extLst>
          </p:cNvPr>
          <p:cNvSpPr txBox="1"/>
          <p:nvPr/>
        </p:nvSpPr>
        <p:spPr>
          <a:xfrm>
            <a:off x="9861630" y="6404657"/>
            <a:ext cx="20217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a:t>
            </a:r>
            <a:r>
              <a:rPr lang="en-GB" dirty="0" err="1">
                <a:ea typeface="Calibri"/>
                <a:cs typeface="Calibri"/>
              </a:rPr>
              <a:t>Medtextpert</a:t>
            </a:r>
            <a:r>
              <a:rPr lang="en-GB" dirty="0">
                <a:ea typeface="Calibri"/>
                <a:cs typeface="Calibri"/>
              </a:rPr>
              <a:t> 2023)</a:t>
            </a:r>
            <a:endParaRPr lang="en-GB" dirty="0"/>
          </a:p>
        </p:txBody>
      </p:sp>
      <p:sp>
        <p:nvSpPr>
          <p:cNvPr id="549" name="TextBox 548">
            <a:extLst>
              <a:ext uri="{FF2B5EF4-FFF2-40B4-BE49-F238E27FC236}">
                <a16:creationId xmlns:a16="http://schemas.microsoft.com/office/drawing/2014/main" id="{B0C798B7-5166-4B5A-AC08-62A8AFB769D8}"/>
              </a:ext>
            </a:extLst>
          </p:cNvPr>
          <p:cNvSpPr txBox="1"/>
          <p:nvPr/>
        </p:nvSpPr>
        <p:spPr>
          <a:xfrm>
            <a:off x="9569269" y="174171"/>
            <a:ext cx="242533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Calibri"/>
                <a:cs typeface="Calibri"/>
              </a:rPr>
              <a:t>(</a:t>
            </a:r>
            <a:r>
              <a:rPr lang="en-GB" sz="1600" dirty="0" err="1">
                <a:ea typeface="Calibri"/>
                <a:cs typeface="Calibri"/>
              </a:rPr>
              <a:t>Unicheck</a:t>
            </a:r>
            <a:r>
              <a:rPr lang="en-GB" sz="1600" dirty="0">
                <a:ea typeface="Calibri"/>
                <a:cs typeface="Calibri"/>
              </a:rPr>
              <a:t> by </a:t>
            </a:r>
            <a:r>
              <a:rPr lang="en-GB" sz="1600" dirty="0" err="1">
                <a:ea typeface="Calibri"/>
                <a:cs typeface="Calibri"/>
              </a:rPr>
              <a:t>turnitin</a:t>
            </a:r>
            <a:r>
              <a:rPr lang="en-GB" sz="1600" dirty="0">
                <a:ea typeface="Calibri"/>
                <a:cs typeface="Calibri"/>
              </a:rPr>
              <a:t> 2016)</a:t>
            </a:r>
            <a:endParaRPr lang="en-GB" sz="1600" dirty="0"/>
          </a:p>
        </p:txBody>
      </p:sp>
    </p:spTree>
    <p:extLst>
      <p:ext uri="{BB962C8B-B14F-4D97-AF65-F5344CB8AC3E}">
        <p14:creationId xmlns:p14="http://schemas.microsoft.com/office/powerpoint/2010/main" val="1625387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1000" fill="hold"/>
                                        <p:tgtEl>
                                          <p:spTgt spid="5"/>
                                        </p:tgtEl>
                                        <p:attrNameLst>
                                          <p:attrName>ppt_w</p:attrName>
                                        </p:attrNameLst>
                                      </p:cBhvr>
                                      <p:tavLst>
                                        <p:tav tm="0">
                                          <p:val>
                                            <p:fltVal val="0"/>
                                          </p:val>
                                        </p:tav>
                                        <p:tav tm="100000">
                                          <p:val>
                                            <p:strVal val="#ppt_w"/>
                                          </p:val>
                                        </p:tav>
                                      </p:tavLst>
                                    </p:anim>
                                    <p:anim calcmode="lin" valueType="num">
                                      <p:cBhvr>
                                        <p:cTn id="16" dur="1000" fill="hold"/>
                                        <p:tgtEl>
                                          <p:spTgt spid="5"/>
                                        </p:tgtEl>
                                        <p:attrNameLst>
                                          <p:attrName>ppt_h</p:attrName>
                                        </p:attrNameLst>
                                      </p:cBhvr>
                                      <p:tavLst>
                                        <p:tav tm="0">
                                          <p:val>
                                            <p:fltVal val="0"/>
                                          </p:val>
                                        </p:tav>
                                        <p:tav tm="100000">
                                          <p:val>
                                            <p:strVal val="#ppt_h"/>
                                          </p:val>
                                        </p:tav>
                                      </p:tavLst>
                                    </p:anim>
                                    <p:anim calcmode="lin" valueType="num">
                                      <p:cBhvr>
                                        <p:cTn id="17" dur="1000" fill="hold"/>
                                        <p:tgtEl>
                                          <p:spTgt spid="5"/>
                                        </p:tgtEl>
                                        <p:attrNameLst>
                                          <p:attrName>style.rotation</p:attrName>
                                        </p:attrNameLst>
                                      </p:cBhvr>
                                      <p:tavLst>
                                        <p:tav tm="0">
                                          <p:val>
                                            <p:fltVal val="90"/>
                                          </p:val>
                                        </p:tav>
                                        <p:tav tm="100000">
                                          <p:val>
                                            <p:fltVal val="0"/>
                                          </p:val>
                                        </p:tav>
                                      </p:tavLst>
                                    </p:anim>
                                    <p:animEffect transition="in" filter="fade">
                                      <p:cBhvr>
                                        <p:cTn id="18" dur="1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6"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10058-FFEC-E70B-055B-D8807CA4C25E}"/>
              </a:ext>
            </a:extLst>
          </p:cNvPr>
          <p:cNvSpPr>
            <a:spLocks noGrp="1"/>
          </p:cNvSpPr>
          <p:nvPr>
            <p:ph type="title"/>
          </p:nvPr>
        </p:nvSpPr>
        <p:spPr>
          <a:xfrm>
            <a:off x="789972" y="75758"/>
            <a:ext cx="10515600" cy="1325563"/>
          </a:xfrm>
        </p:spPr>
        <p:txBody>
          <a:bodyPr/>
          <a:lstStyle/>
          <a:p>
            <a:r>
              <a:rPr lang="en-GB" u="sng" dirty="0">
                <a:cs typeface="Calibri Light"/>
              </a:rPr>
              <a:t>References</a:t>
            </a:r>
            <a:endParaRPr lang="en-GB" u="sng" dirty="0"/>
          </a:p>
        </p:txBody>
      </p:sp>
      <p:sp>
        <p:nvSpPr>
          <p:cNvPr id="3" name="Content Placeholder 2">
            <a:extLst>
              <a:ext uri="{FF2B5EF4-FFF2-40B4-BE49-F238E27FC236}">
                <a16:creationId xmlns:a16="http://schemas.microsoft.com/office/drawing/2014/main" id="{C4E64554-4A42-1F47-02FF-7387D9498D1B}"/>
              </a:ext>
            </a:extLst>
          </p:cNvPr>
          <p:cNvSpPr>
            <a:spLocks noGrp="1"/>
          </p:cNvSpPr>
          <p:nvPr>
            <p:ph idx="1"/>
          </p:nvPr>
        </p:nvSpPr>
        <p:spPr>
          <a:xfrm>
            <a:off x="717163" y="1108119"/>
            <a:ext cx="10515600" cy="5415876"/>
          </a:xfrm>
        </p:spPr>
        <p:txBody>
          <a:bodyPr vert="horz" lIns="91440" tIns="45720" rIns="91440" bIns="45720" rtlCol="0" anchor="t">
            <a:noAutofit/>
          </a:bodyPr>
          <a:lstStyle/>
          <a:p>
            <a:pPr marL="0" indent="0">
              <a:buNone/>
            </a:pPr>
            <a:r>
              <a:rPr lang="en-US" sz="1400" err="1">
                <a:ea typeface="+mn-lt"/>
                <a:cs typeface="+mn-lt"/>
              </a:rPr>
              <a:t>Argrawel</a:t>
            </a:r>
            <a:r>
              <a:rPr lang="en-US" sz="1400" dirty="0">
                <a:ea typeface="+mn-lt"/>
                <a:cs typeface="+mn-lt"/>
              </a:rPr>
              <a:t>, R and Indian, J. (2020) </a:t>
            </a:r>
            <a:r>
              <a:rPr lang="en-US" sz="1400" i="1" dirty="0">
                <a:ea typeface="+mn-lt"/>
                <a:cs typeface="+mn-lt"/>
              </a:rPr>
              <a:t>plagiarism, </a:t>
            </a:r>
            <a:r>
              <a:rPr lang="en-US" sz="1400" dirty="0">
                <a:ea typeface="+mn-lt"/>
                <a:cs typeface="+mn-lt"/>
              </a:rPr>
              <a:t>p.175-176. Available at: </a:t>
            </a:r>
            <a:r>
              <a:rPr lang="en-GB" sz="1400" dirty="0">
                <a:ea typeface="+mn-lt"/>
                <a:cs typeface="+mn-lt"/>
                <a:hlinkClick r:id="rId2"/>
              </a:rPr>
              <a:t>https://www.ijpmonline.org/article.asp?issn=0377-4929;year=2020;volume=63;issue=2;spage=175;epage=176;aulast=Agrawal</a:t>
            </a:r>
            <a:r>
              <a:rPr lang="en-GB" sz="1400" dirty="0">
                <a:ea typeface="+mn-lt"/>
                <a:cs typeface="+mn-lt"/>
              </a:rPr>
              <a:t> (accessed 18th October 2023)</a:t>
            </a:r>
          </a:p>
          <a:p>
            <a:pPr marL="0" indent="0">
              <a:buNone/>
            </a:pPr>
            <a:r>
              <a:rPr lang="en-GB" sz="1400" dirty="0">
                <a:ea typeface="+mn-lt"/>
                <a:cs typeface="+mn-lt"/>
              </a:rPr>
              <a:t>Charlesworth author services (2021)</a:t>
            </a:r>
            <a:r>
              <a:rPr lang="en-GB" sz="1400" i="1" dirty="0">
                <a:ea typeface="+mn-lt"/>
                <a:cs typeface="+mn-lt"/>
              </a:rPr>
              <a:t> understanding and avoiding accidental plagiarism. A</a:t>
            </a:r>
            <a:r>
              <a:rPr lang="en-GB" sz="1400" dirty="0">
                <a:ea typeface="+mn-lt"/>
                <a:cs typeface="+mn-lt"/>
              </a:rPr>
              <a:t>vailable at:</a:t>
            </a:r>
            <a:r>
              <a:rPr lang="en-GB" sz="1400" dirty="0">
                <a:solidFill>
                  <a:srgbClr val="0563C1"/>
                </a:solidFill>
                <a:ea typeface="+mn-lt"/>
                <a:cs typeface="+mn-lt"/>
                <a:hlinkClick r:id="rId3"/>
              </a:rPr>
              <a:t>https://www.cwauthors.com/article/understanding-and-avoiding-accidental-plagiarism</a:t>
            </a:r>
            <a:r>
              <a:rPr lang="en-GB" sz="1400" dirty="0">
                <a:ea typeface="+mn-lt"/>
                <a:cs typeface="+mn-lt"/>
              </a:rPr>
              <a:t>(accessed 18th October 2023)</a:t>
            </a:r>
            <a:endParaRPr lang="en-GB" sz="1400">
              <a:ea typeface="Calibri"/>
              <a:cs typeface="Calibri"/>
            </a:endParaRPr>
          </a:p>
          <a:p>
            <a:pPr marL="0" indent="0">
              <a:buNone/>
            </a:pPr>
            <a:r>
              <a:rPr lang="en-GB" sz="1400" err="1">
                <a:ea typeface="+mn-lt"/>
                <a:cs typeface="+mn-lt"/>
              </a:rPr>
              <a:t>Copyleaks</a:t>
            </a:r>
            <a:r>
              <a:rPr lang="en-GB" sz="1400" dirty="0">
                <a:ea typeface="+mn-lt"/>
                <a:cs typeface="+mn-lt"/>
              </a:rPr>
              <a:t> (2022)</a:t>
            </a:r>
            <a:r>
              <a:rPr lang="en-GB" sz="1400" i="1" dirty="0">
                <a:ea typeface="+mn-lt"/>
                <a:cs typeface="+mn-lt"/>
              </a:rPr>
              <a:t> How to Understand and Avoid Accidental Plagiarism Using a Plagiarism Checker?.</a:t>
            </a:r>
            <a:r>
              <a:rPr lang="en-GB" sz="1400" dirty="0">
                <a:ea typeface="+mn-lt"/>
                <a:cs typeface="+mn-lt"/>
              </a:rPr>
              <a:t>[blog]. Available at:</a:t>
            </a:r>
            <a:r>
              <a:rPr lang="en-GB" sz="1400" dirty="0">
                <a:solidFill>
                  <a:srgbClr val="0563C1"/>
                </a:solidFill>
                <a:ea typeface="+mn-lt"/>
                <a:cs typeface="+mn-lt"/>
                <a:hlinkClick r:id="rId4"/>
              </a:rPr>
              <a:t>https://copyleaks.com/blog/accidental-plagiarism-understanding-and-avoiding-it</a:t>
            </a:r>
            <a:r>
              <a:rPr lang="en-GB" sz="1400" dirty="0">
                <a:ea typeface="+mn-lt"/>
                <a:cs typeface="+mn-lt"/>
              </a:rPr>
              <a:t>(accessed 18th October 2023)</a:t>
            </a:r>
            <a:endParaRPr lang="en-GB" sz="1400">
              <a:ea typeface="Calibri"/>
              <a:cs typeface="Calibri"/>
            </a:endParaRPr>
          </a:p>
          <a:p>
            <a:pPr marL="0" indent="0">
              <a:buNone/>
            </a:pPr>
            <a:r>
              <a:rPr lang="en-GB" sz="1400" dirty="0">
                <a:ea typeface="+mn-lt"/>
                <a:cs typeface="+mn-lt"/>
              </a:rPr>
              <a:t>International University of </a:t>
            </a:r>
            <a:r>
              <a:rPr lang="en-GB" sz="1400" err="1">
                <a:ea typeface="+mn-lt"/>
                <a:cs typeface="+mn-lt"/>
              </a:rPr>
              <a:t>sarajevo</a:t>
            </a:r>
            <a:r>
              <a:rPr lang="en-GB" sz="1400" dirty="0">
                <a:ea typeface="+mn-lt"/>
                <a:cs typeface="+mn-lt"/>
              </a:rPr>
              <a:t> (2016)  </a:t>
            </a:r>
            <a:r>
              <a:rPr lang="en-GB" sz="1400" i="1" dirty="0">
                <a:solidFill>
                  <a:srgbClr val="1C1C1C"/>
                </a:solidFill>
                <a:ea typeface="+mn-lt"/>
                <a:cs typeface="+mn-lt"/>
              </a:rPr>
              <a:t>Plagiarism and Copyright Campaign, IUS news, </a:t>
            </a:r>
            <a:r>
              <a:rPr lang="en-GB" sz="1400" dirty="0">
                <a:solidFill>
                  <a:srgbClr val="1C1C1C"/>
                </a:solidFill>
                <a:ea typeface="+mn-lt"/>
                <a:cs typeface="+mn-lt"/>
              </a:rPr>
              <a:t>5th December. </a:t>
            </a:r>
            <a:r>
              <a:rPr lang="en-GB" sz="1400" i="1" dirty="0">
                <a:solidFill>
                  <a:srgbClr val="1C1C1C"/>
                </a:solidFill>
                <a:ea typeface="+mn-lt"/>
                <a:cs typeface="+mn-lt"/>
              </a:rPr>
              <a:t> </a:t>
            </a:r>
            <a:r>
              <a:rPr lang="en-GB" sz="1400" dirty="0">
                <a:solidFill>
                  <a:srgbClr val="1C1C1C"/>
                </a:solidFill>
                <a:ea typeface="+mn-lt"/>
                <a:cs typeface="+mn-lt"/>
              </a:rPr>
              <a:t>Available at:</a:t>
            </a:r>
            <a:r>
              <a:rPr lang="en-GB" sz="1400" dirty="0">
                <a:solidFill>
                  <a:srgbClr val="0563C1"/>
                </a:solidFill>
                <a:ea typeface="+mn-lt"/>
                <a:cs typeface="+mn-lt"/>
                <a:hlinkClick r:id="rId5"/>
              </a:rPr>
              <a:t>https://news.ius.edu.ba/en/news/plagiarism-and-copyright-campaign</a:t>
            </a:r>
            <a:r>
              <a:rPr lang="en-GB" sz="1400" dirty="0">
                <a:ea typeface="+mn-lt"/>
                <a:cs typeface="+mn-lt"/>
              </a:rPr>
              <a:t>(accessed 19th October 2023)</a:t>
            </a:r>
            <a:endParaRPr lang="en-GB" sz="1400">
              <a:ea typeface="Calibri"/>
              <a:cs typeface="Calibri"/>
            </a:endParaRPr>
          </a:p>
          <a:p>
            <a:pPr marL="0" indent="0">
              <a:buNone/>
            </a:pPr>
            <a:r>
              <a:rPr lang="en-GB" sz="1400" dirty="0">
                <a:ea typeface="+mn-lt"/>
                <a:cs typeface="+mn-lt"/>
              </a:rPr>
              <a:t>Kramer, L. (2022) </a:t>
            </a:r>
            <a:r>
              <a:rPr lang="en-GB" sz="1400" i="1" dirty="0">
                <a:ea typeface="+mn-lt"/>
                <a:cs typeface="+mn-lt"/>
              </a:rPr>
              <a:t>7 types of plagiarism with examples.[blog].</a:t>
            </a:r>
            <a:r>
              <a:rPr lang="en-GB" sz="1400" dirty="0">
                <a:ea typeface="+mn-lt"/>
                <a:cs typeface="+mn-lt"/>
              </a:rPr>
              <a:t>Available at: </a:t>
            </a:r>
            <a:r>
              <a:rPr lang="en-GB" sz="1400" dirty="0">
                <a:ea typeface="+mn-lt"/>
                <a:cs typeface="+mn-lt"/>
                <a:hlinkClick r:id="rId6"/>
              </a:rPr>
              <a:t>https://www.grammarly.com/blog/types-of-plagiarism/</a:t>
            </a:r>
            <a:r>
              <a:rPr lang="en-GB" sz="1400" dirty="0">
                <a:ea typeface="+mn-lt"/>
                <a:cs typeface="+mn-lt"/>
              </a:rPr>
              <a:t> (</a:t>
            </a:r>
            <a:r>
              <a:rPr lang="en-GB" sz="1400" dirty="0">
                <a:ea typeface="Calibri" panose="020F0502020204030204"/>
                <a:cs typeface="Calibri"/>
              </a:rPr>
              <a:t>accessed 19th October 2023)</a:t>
            </a:r>
          </a:p>
          <a:p>
            <a:pPr marL="0" indent="0">
              <a:buNone/>
            </a:pPr>
            <a:r>
              <a:rPr lang="en-GB" sz="1400" err="1">
                <a:ea typeface="+mn-lt"/>
                <a:cs typeface="+mn-lt"/>
              </a:rPr>
              <a:t>Medtextpert</a:t>
            </a:r>
            <a:r>
              <a:rPr lang="en-GB" sz="1400" dirty="0">
                <a:ea typeface="+mn-lt"/>
                <a:cs typeface="+mn-lt"/>
              </a:rPr>
              <a:t> (2023)</a:t>
            </a:r>
            <a:r>
              <a:rPr lang="en-GB" sz="1400" i="1" dirty="0">
                <a:ea typeface="+mn-lt"/>
                <a:cs typeface="+mn-lt"/>
              </a:rPr>
              <a:t> Can I reuse my own, previously published words in my new manuscript? Self-plagiarism explained. </a:t>
            </a:r>
            <a:r>
              <a:rPr lang="en-GB" sz="1400" dirty="0">
                <a:ea typeface="+mn-lt"/>
                <a:cs typeface="+mn-lt"/>
              </a:rPr>
              <a:t>Available at: </a:t>
            </a:r>
            <a:r>
              <a:rPr lang="en-GB" sz="1400" dirty="0">
                <a:solidFill>
                  <a:srgbClr val="0563C1"/>
                </a:solidFill>
                <a:ea typeface="+mn-lt"/>
                <a:cs typeface="+mn-lt"/>
                <a:hlinkClick r:id="rId7"/>
              </a:rPr>
              <a:t>https://www.medtextpert.com/self-plagiarism-explained/</a:t>
            </a:r>
            <a:r>
              <a:rPr lang="en-GB" sz="1400" dirty="0">
                <a:ea typeface="+mn-lt"/>
                <a:cs typeface="+mn-lt"/>
              </a:rPr>
              <a:t>(accessed: 24th October 2023)</a:t>
            </a:r>
            <a:endParaRPr lang="en-GB" sz="1400">
              <a:ea typeface="Calibri"/>
              <a:cs typeface="Calibri"/>
            </a:endParaRPr>
          </a:p>
          <a:p>
            <a:pPr marL="0" indent="0">
              <a:buNone/>
            </a:pPr>
            <a:r>
              <a:rPr lang="en-GB" sz="1400" dirty="0">
                <a:ea typeface="+mn-lt"/>
                <a:cs typeface="+mn-lt"/>
              </a:rPr>
              <a:t>Park, A.(2022) </a:t>
            </a:r>
            <a:r>
              <a:rPr lang="en-GB" sz="1400" i="1" dirty="0"/>
              <a:t>What Is Plagiarism? 6 Types of Plagiarism and How To Avoid Them. </a:t>
            </a:r>
            <a:r>
              <a:rPr lang="en-GB" sz="1400" dirty="0"/>
              <a:t>Available at:</a:t>
            </a:r>
            <a:r>
              <a:rPr lang="en-GB" sz="1400" dirty="0">
                <a:ea typeface="+mn-lt"/>
                <a:cs typeface="+mn-lt"/>
                <a:hlinkClick r:id="rId8"/>
              </a:rPr>
              <a:t>https://www.yourdictionary.com/articles/plagiarism-types-avoid</a:t>
            </a:r>
            <a:r>
              <a:rPr lang="en-GB" sz="1400" dirty="0">
                <a:ea typeface="+mn-lt"/>
                <a:cs typeface="+mn-lt"/>
              </a:rPr>
              <a:t>(accessed 18th October 2023)</a:t>
            </a:r>
          </a:p>
          <a:p>
            <a:pPr marL="0" indent="0">
              <a:buNone/>
            </a:pPr>
            <a:r>
              <a:rPr lang="en-GB" sz="1400" dirty="0">
                <a:ea typeface="Calibri" panose="020F0502020204030204"/>
                <a:cs typeface="Calibri" panose="020F0502020204030204"/>
              </a:rPr>
              <a:t>Reddit (No date) </a:t>
            </a:r>
            <a:r>
              <a:rPr lang="en-GB" sz="1400" i="1" dirty="0">
                <a:ea typeface="Calibri" panose="020F0502020204030204"/>
                <a:cs typeface="Calibri" panose="020F0502020204030204"/>
              </a:rPr>
              <a:t>Quick tips to avoid plagiarism. </a:t>
            </a:r>
            <a:r>
              <a:rPr lang="en-GB" sz="1400" dirty="0">
                <a:ea typeface="Calibri" panose="020F0502020204030204"/>
                <a:cs typeface="Calibri" panose="020F0502020204030204"/>
              </a:rPr>
              <a:t>Available at: </a:t>
            </a:r>
            <a:r>
              <a:rPr lang="en-GB" sz="1400" dirty="0">
                <a:solidFill>
                  <a:srgbClr val="0563C1"/>
                </a:solidFill>
                <a:ea typeface="Calibri" panose="020F0502020204030204"/>
                <a:cs typeface="Calibri" panose="020F0502020204030204"/>
                <a:hlinkClick r:id="rId9"/>
              </a:rPr>
              <a:t>https://www.reddit.com/r/studytips/comments/ortylo/quick_tips_to_avoid_plagiarism/</a:t>
            </a:r>
            <a:r>
              <a:rPr lang="en-GB" sz="1400" dirty="0">
                <a:ea typeface="Calibri" panose="020F0502020204030204"/>
                <a:cs typeface="Calibri" panose="020F0502020204030204"/>
              </a:rPr>
              <a:t>(accessed 24th October 2023)</a:t>
            </a:r>
          </a:p>
          <a:p>
            <a:pPr marL="0" indent="0">
              <a:buNone/>
            </a:pPr>
            <a:r>
              <a:rPr lang="en-GB" sz="1400" err="1">
                <a:ea typeface="+mn-lt"/>
                <a:cs typeface="+mn-lt"/>
              </a:rPr>
              <a:t>Seadle</a:t>
            </a:r>
            <a:r>
              <a:rPr lang="en-GB" sz="1400" dirty="0">
                <a:ea typeface="+mn-lt"/>
                <a:cs typeface="+mn-lt"/>
              </a:rPr>
              <a:t>, M. (2023) </a:t>
            </a:r>
            <a:r>
              <a:rPr lang="en-GB" sz="1400" i="1" dirty="0">
                <a:ea typeface="+mn-lt"/>
                <a:cs typeface="+mn-lt"/>
              </a:rPr>
              <a:t>7 ways to avoid academic plagiarism. </a:t>
            </a:r>
            <a:r>
              <a:rPr lang="en-GB" sz="1400" dirty="0">
                <a:ea typeface="+mn-lt"/>
                <a:cs typeface="+mn-lt"/>
              </a:rPr>
              <a:t>Available at:</a:t>
            </a:r>
            <a:r>
              <a:rPr lang="en-GB" sz="1400" dirty="0">
                <a:solidFill>
                  <a:srgbClr val="0563C1"/>
                </a:solidFill>
                <a:ea typeface="+mn-lt"/>
                <a:cs typeface="+mn-lt"/>
                <a:hlinkClick r:id="rId10"/>
              </a:rPr>
              <a:t>https://beta.elsevier.com/connect/7-ways-to-avoid-academic-plagiarism?trial=true</a:t>
            </a:r>
            <a:r>
              <a:rPr lang="en-GB" sz="1400" dirty="0">
                <a:ea typeface="+mn-lt"/>
                <a:cs typeface="+mn-lt"/>
              </a:rPr>
              <a:t>(accessed 24th October 2023)</a:t>
            </a:r>
            <a:endParaRPr lang="en-GB" sz="1400">
              <a:ea typeface="Calibri"/>
              <a:cs typeface="Calibri"/>
            </a:endParaRPr>
          </a:p>
          <a:p>
            <a:pPr marL="0" indent="0">
              <a:buNone/>
            </a:pPr>
            <a:r>
              <a:rPr lang="en-GB" sz="1400" dirty="0">
                <a:ea typeface="+mn-lt"/>
                <a:cs typeface="+mn-lt"/>
              </a:rPr>
              <a:t>UCLA library (2023)</a:t>
            </a:r>
            <a:r>
              <a:rPr lang="en-GB" sz="1400" i="1" dirty="0">
                <a:ea typeface="+mn-lt"/>
                <a:cs typeface="+mn-lt"/>
              </a:rPr>
              <a:t> best practises for avoiding plagiarism. </a:t>
            </a:r>
            <a:r>
              <a:rPr lang="en-GB" sz="1400" dirty="0">
                <a:ea typeface="+mn-lt"/>
                <a:cs typeface="+mn-lt"/>
              </a:rPr>
              <a:t>Available at:</a:t>
            </a:r>
            <a:r>
              <a:rPr lang="en-GB" sz="1400" dirty="0">
                <a:ea typeface="+mn-lt"/>
                <a:cs typeface="+mn-lt"/>
                <a:hlinkClick r:id="rId11"/>
              </a:rPr>
              <a:t>https://guides.library.ucla.edu/citing/plagiarism/avoid</a:t>
            </a:r>
            <a:r>
              <a:rPr lang="en-GB" sz="1400" dirty="0">
                <a:ea typeface="+mn-lt"/>
                <a:cs typeface="+mn-lt"/>
              </a:rPr>
              <a:t>(accessed 23rd October 2023)</a:t>
            </a:r>
          </a:p>
          <a:p>
            <a:pPr>
              <a:buNone/>
            </a:pPr>
            <a:r>
              <a:rPr lang="en-GB" sz="1400" err="1">
                <a:ea typeface="+mn-lt"/>
                <a:cs typeface="+mn-lt"/>
              </a:rPr>
              <a:t>Unicheck</a:t>
            </a:r>
            <a:r>
              <a:rPr lang="en-GB" sz="1400" dirty="0">
                <a:ea typeface="+mn-lt"/>
                <a:cs typeface="+mn-lt"/>
              </a:rPr>
              <a:t> by </a:t>
            </a:r>
            <a:r>
              <a:rPr lang="en-GB" sz="1400" err="1">
                <a:ea typeface="+mn-lt"/>
                <a:cs typeface="+mn-lt"/>
              </a:rPr>
              <a:t>turnitin</a:t>
            </a:r>
            <a:r>
              <a:rPr lang="en-GB" sz="1400" dirty="0">
                <a:ea typeface="+mn-lt"/>
                <a:cs typeface="+mn-lt"/>
              </a:rPr>
              <a:t> (2016)</a:t>
            </a:r>
            <a:r>
              <a:rPr lang="en-GB" sz="1400" i="1" dirty="0">
                <a:ea typeface="+mn-lt"/>
                <a:cs typeface="+mn-lt"/>
              </a:rPr>
              <a:t> </a:t>
            </a:r>
            <a:r>
              <a:rPr lang="en-GB" sz="1400" i="1" dirty="0">
                <a:solidFill>
                  <a:srgbClr val="111111"/>
                </a:solidFill>
              </a:rPr>
              <a:t>Scholarship Essay: Academic Stress Leads to Plagiarism.</a:t>
            </a:r>
            <a:r>
              <a:rPr lang="en-GB" sz="1400" dirty="0">
                <a:solidFill>
                  <a:srgbClr val="111111"/>
                </a:solidFill>
              </a:rPr>
              <a:t>[blog]. Available at</a:t>
            </a:r>
            <a:r>
              <a:rPr lang="en-GB" sz="1400" i="1" dirty="0">
                <a:solidFill>
                  <a:srgbClr val="111111"/>
                </a:solidFill>
              </a:rPr>
              <a:t>: </a:t>
            </a:r>
            <a:r>
              <a:rPr lang="en-GB" sz="1400" dirty="0">
                <a:ea typeface="+mn-lt"/>
                <a:cs typeface="+mn-lt"/>
                <a:hlinkClick r:id="rId12"/>
              </a:rPr>
              <a:t>https://unicheck.com/blog/academic-stress</a:t>
            </a:r>
            <a:r>
              <a:rPr lang="en-GB" sz="1400" dirty="0">
                <a:ea typeface="+mn-lt"/>
                <a:cs typeface="+mn-lt"/>
              </a:rPr>
              <a:t>(accessed 24th October 2023)</a:t>
            </a:r>
          </a:p>
          <a:p>
            <a:pPr marL="0" indent="0">
              <a:buNone/>
            </a:pPr>
            <a:endParaRPr lang="en-GB" sz="1100" dirty="0">
              <a:ea typeface="+mn-lt"/>
              <a:cs typeface="+mn-lt"/>
            </a:endParaRPr>
          </a:p>
          <a:p>
            <a:pPr marL="0" indent="0">
              <a:buNone/>
            </a:pPr>
            <a:endParaRPr lang="en-GB" sz="1100" dirty="0">
              <a:ea typeface="Calibri" panose="020F0502020204030204"/>
              <a:cs typeface="Calibri"/>
            </a:endParaRPr>
          </a:p>
          <a:p>
            <a:pPr marL="0" indent="0">
              <a:buNone/>
            </a:pPr>
            <a:endParaRPr lang="en-GB" sz="2700" dirty="0">
              <a:solidFill>
                <a:srgbClr val="0563C1"/>
              </a:solidFill>
              <a:ea typeface="+mn-lt"/>
              <a:cs typeface="+mn-lt"/>
            </a:endParaRPr>
          </a:p>
          <a:p>
            <a:pPr marL="0" indent="0">
              <a:buNone/>
            </a:pPr>
            <a:endParaRPr lang="en-GB" sz="2700" dirty="0">
              <a:solidFill>
                <a:srgbClr val="0563C1"/>
              </a:solidFill>
              <a:ea typeface="+mn-lt"/>
              <a:cs typeface="+mn-lt"/>
            </a:endParaRPr>
          </a:p>
          <a:p>
            <a:pPr marL="0" indent="0">
              <a:buNone/>
            </a:pPr>
            <a:endParaRPr lang="en-GB" sz="2700" dirty="0">
              <a:solidFill>
                <a:srgbClr val="0563C1"/>
              </a:solidFill>
              <a:ea typeface="+mn-lt"/>
              <a:cs typeface="+mn-lt"/>
            </a:endParaRPr>
          </a:p>
          <a:p>
            <a:pPr marL="0" indent="0">
              <a:buNone/>
            </a:pPr>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1757959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C01AE-E702-0C89-4B10-2CC85ED5F282}"/>
              </a:ext>
            </a:extLst>
          </p:cNvPr>
          <p:cNvSpPr>
            <a:spLocks noGrp="1"/>
          </p:cNvSpPr>
          <p:nvPr>
            <p:ph type="title"/>
          </p:nvPr>
        </p:nvSpPr>
        <p:spPr>
          <a:xfrm>
            <a:off x="838200" y="-1407"/>
            <a:ext cx="10515600" cy="1325563"/>
          </a:xfrm>
        </p:spPr>
        <p:txBody>
          <a:bodyPr/>
          <a:lstStyle/>
          <a:p>
            <a:r>
              <a:rPr lang="en-GB" dirty="0">
                <a:ea typeface="Calibri Light"/>
                <a:cs typeface="Calibri Light"/>
              </a:rPr>
              <a:t>Notes:</a:t>
            </a:r>
            <a:endParaRPr lang="en-GB" dirty="0"/>
          </a:p>
        </p:txBody>
      </p:sp>
      <p:sp>
        <p:nvSpPr>
          <p:cNvPr id="3" name="Content Placeholder 2">
            <a:extLst>
              <a:ext uri="{FF2B5EF4-FFF2-40B4-BE49-F238E27FC236}">
                <a16:creationId xmlns:a16="http://schemas.microsoft.com/office/drawing/2014/main" id="{BAEF0371-B1B3-16E3-D94B-9304B29F8611}"/>
              </a:ext>
            </a:extLst>
          </p:cNvPr>
          <p:cNvSpPr>
            <a:spLocks noGrp="1"/>
          </p:cNvSpPr>
          <p:nvPr>
            <p:ph idx="1"/>
          </p:nvPr>
        </p:nvSpPr>
        <p:spPr>
          <a:xfrm>
            <a:off x="838200" y="1343347"/>
            <a:ext cx="10515600" cy="5325540"/>
          </a:xfrm>
        </p:spPr>
        <p:txBody>
          <a:bodyPr vert="horz" lIns="91440" tIns="45720" rIns="91440" bIns="45720" rtlCol="0" anchor="t">
            <a:noAutofit/>
          </a:bodyPr>
          <a:lstStyle/>
          <a:p>
            <a:pPr marL="0" indent="0">
              <a:lnSpc>
                <a:spcPct val="100000"/>
              </a:lnSpc>
              <a:spcBef>
                <a:spcPts val="0"/>
              </a:spcBef>
              <a:buNone/>
            </a:pPr>
            <a:r>
              <a:rPr lang="en-US" sz="1600" dirty="0">
                <a:ea typeface="Calibri"/>
                <a:cs typeface="Calibri"/>
              </a:rPr>
              <a:t>First slide What is plagiarism:</a:t>
            </a:r>
          </a:p>
          <a:p>
            <a:pPr marL="285750" indent="-285750">
              <a:lnSpc>
                <a:spcPct val="100000"/>
              </a:lnSpc>
              <a:spcBef>
                <a:spcPts val="0"/>
              </a:spcBef>
            </a:pPr>
            <a:r>
              <a:rPr lang="en-US" sz="1600" b="1" dirty="0">
                <a:ea typeface="Calibri"/>
                <a:cs typeface="Calibri"/>
              </a:rPr>
              <a:t>(Kramer and Park 2022)</a:t>
            </a:r>
            <a:r>
              <a:rPr lang="en-US" sz="1600" dirty="0">
                <a:ea typeface="Calibri"/>
                <a:cs typeface="Calibri"/>
              </a:rPr>
              <a:t> both state that Plagiarism is using someone else's work or words and making it or submitting it as your own. It can also include Changing things into your own words but not properly referencing, acknowledging or citing where it came from.</a:t>
            </a:r>
          </a:p>
          <a:p>
            <a:pPr marL="285750" indent="-285750">
              <a:lnSpc>
                <a:spcPct val="100000"/>
              </a:lnSpc>
              <a:spcBef>
                <a:spcPts val="0"/>
              </a:spcBef>
            </a:pPr>
            <a:r>
              <a:rPr lang="en-US" sz="1600" b="1" dirty="0">
                <a:ea typeface="Calibri"/>
                <a:cs typeface="Calibri"/>
              </a:rPr>
              <a:t>(</a:t>
            </a:r>
            <a:r>
              <a:rPr lang="en-US" sz="1600" b="1" err="1">
                <a:ea typeface="Calibri"/>
                <a:cs typeface="Calibri"/>
              </a:rPr>
              <a:t>Argrawel</a:t>
            </a:r>
            <a:r>
              <a:rPr lang="en-US" sz="1600" b="1" dirty="0">
                <a:ea typeface="Calibri"/>
                <a:cs typeface="Calibri"/>
              </a:rPr>
              <a:t> and Indian, 2020, p.175-176) </a:t>
            </a:r>
            <a:r>
              <a:rPr lang="en-US" sz="1600" dirty="0">
                <a:ea typeface="Calibri"/>
                <a:cs typeface="Calibri"/>
              </a:rPr>
              <a:t>both agree that there are different types of plagiarism these include verbatim plagiarism which is copying texts word for word from someone else's work.</a:t>
            </a:r>
          </a:p>
          <a:p>
            <a:pPr marL="285750" indent="-285750">
              <a:lnSpc>
                <a:spcPct val="100000"/>
              </a:lnSpc>
              <a:spcBef>
                <a:spcPts val="0"/>
              </a:spcBef>
            </a:pPr>
            <a:r>
              <a:rPr lang="en-US" sz="1600" dirty="0">
                <a:ea typeface="Calibri"/>
                <a:cs typeface="Calibri"/>
              </a:rPr>
              <a:t>patchwork plagiarism this is when work has been copied from more than one source. </a:t>
            </a:r>
          </a:p>
          <a:p>
            <a:pPr marL="285750" indent="-285750">
              <a:lnSpc>
                <a:spcPct val="100000"/>
              </a:lnSpc>
              <a:spcBef>
                <a:spcPts val="0"/>
              </a:spcBef>
            </a:pPr>
            <a:r>
              <a:rPr lang="en-US" sz="1600" dirty="0">
                <a:ea typeface="Calibri"/>
                <a:cs typeface="Calibri"/>
              </a:rPr>
              <a:t>Mosaic  Plagiarism this is when you take sentences from a source and don’t quote them by using quotation marks. It is also keeping the same structure as where you got it from. </a:t>
            </a:r>
          </a:p>
          <a:p>
            <a:pPr marL="285750" indent="-285750">
              <a:lnSpc>
                <a:spcPct val="100000"/>
              </a:lnSpc>
              <a:spcBef>
                <a:spcPts val="0"/>
              </a:spcBef>
            </a:pPr>
            <a:r>
              <a:rPr lang="en-US" sz="1600" dirty="0">
                <a:ea typeface="Calibri"/>
                <a:cs typeface="Calibri"/>
              </a:rPr>
              <a:t>Loose plagiarism, this is when you paraphrase someone else's work and only make little changes to it. </a:t>
            </a:r>
          </a:p>
          <a:p>
            <a:pPr marL="285750" indent="-285750">
              <a:lnSpc>
                <a:spcPct val="100000"/>
              </a:lnSpc>
              <a:spcBef>
                <a:spcPts val="0"/>
              </a:spcBef>
            </a:pPr>
            <a:r>
              <a:rPr lang="en-US" sz="1600" dirty="0">
                <a:ea typeface="Calibri"/>
                <a:cs typeface="Calibri"/>
              </a:rPr>
              <a:t>Self-plagiarism this is when you use re-use someone else's work, or take some of their paragraphs and put them  into your work. </a:t>
            </a:r>
            <a:endParaRPr lang="en-US" sz="1600">
              <a:ea typeface="Calibri" panose="020F0502020204030204"/>
              <a:cs typeface="Calibri" panose="020F0502020204030204"/>
            </a:endParaRPr>
          </a:p>
          <a:p>
            <a:pPr marL="285750" indent="-285750">
              <a:lnSpc>
                <a:spcPct val="100000"/>
              </a:lnSpc>
              <a:spcBef>
                <a:spcPts val="0"/>
              </a:spcBef>
            </a:pPr>
            <a:r>
              <a:rPr lang="en-US" sz="1600" b="1" dirty="0">
                <a:ea typeface="Calibri"/>
                <a:cs typeface="Calibri"/>
              </a:rPr>
              <a:t>(copy leaks 2020 and Charlesworth author services 2021)</a:t>
            </a:r>
            <a:r>
              <a:rPr lang="en-US" sz="1600" dirty="0">
                <a:ea typeface="Calibri"/>
                <a:cs typeface="Calibri"/>
              </a:rPr>
              <a:t> both state that accidental plagiarism is unintentionally plagiarizing, this can be done by not enough or wrong citations, forgetting or not using quotation marks or accidently using the same wording as where you got the information from. </a:t>
            </a:r>
          </a:p>
          <a:p>
            <a:pPr>
              <a:lnSpc>
                <a:spcPct val="100000"/>
              </a:lnSpc>
              <a:spcBef>
                <a:spcPts val="0"/>
              </a:spcBef>
            </a:pPr>
            <a:endParaRPr lang="en-US" sz="1600" dirty="0">
              <a:ea typeface="Calibri"/>
              <a:cs typeface="Calibri"/>
            </a:endParaRPr>
          </a:p>
          <a:p>
            <a:pPr marL="0" indent="0">
              <a:lnSpc>
                <a:spcPct val="100000"/>
              </a:lnSpc>
              <a:spcBef>
                <a:spcPts val="0"/>
              </a:spcBef>
              <a:buNone/>
            </a:pPr>
            <a:r>
              <a:rPr lang="en-US" sz="1600" dirty="0">
                <a:ea typeface="Calibri"/>
                <a:cs typeface="Calibri"/>
              </a:rPr>
              <a:t>Second slide How to avoid plagiarism:</a:t>
            </a:r>
          </a:p>
          <a:p>
            <a:pPr marL="285750" indent="-285750">
              <a:lnSpc>
                <a:spcPct val="100000"/>
              </a:lnSpc>
              <a:spcBef>
                <a:spcPts val="0"/>
              </a:spcBef>
            </a:pPr>
            <a:r>
              <a:rPr lang="en-US" sz="1600" b="1" dirty="0">
                <a:ea typeface="Calibri"/>
                <a:cs typeface="Calibri"/>
              </a:rPr>
              <a:t>(UCLA library 2023)</a:t>
            </a:r>
            <a:r>
              <a:rPr lang="en-US" sz="1600" dirty="0">
                <a:ea typeface="Calibri"/>
                <a:cs typeface="Calibri"/>
              </a:rPr>
              <a:t> indicates that there are different ways to avoid plagiarism these include not procrastinating, ensuring that you complete your own work, citing your sources properly and understanding paraphrasing. </a:t>
            </a:r>
          </a:p>
          <a:p>
            <a:pPr marL="285750" indent="-285750">
              <a:lnSpc>
                <a:spcPct val="100000"/>
              </a:lnSpc>
              <a:spcBef>
                <a:spcPts val="0"/>
              </a:spcBef>
            </a:pPr>
            <a:r>
              <a:rPr lang="en-US" sz="1600" b="1" dirty="0">
                <a:ea typeface="Calibri"/>
                <a:cs typeface="Calibri"/>
              </a:rPr>
              <a:t>(</a:t>
            </a:r>
            <a:r>
              <a:rPr lang="en-US" sz="1600" b="1" err="1">
                <a:ea typeface="Calibri"/>
                <a:cs typeface="Calibri"/>
              </a:rPr>
              <a:t>Seadle</a:t>
            </a:r>
            <a:r>
              <a:rPr lang="en-US" sz="1600" b="1" dirty="0">
                <a:ea typeface="Calibri"/>
                <a:cs typeface="Calibri"/>
              </a:rPr>
              <a:t> 2023)</a:t>
            </a:r>
            <a:r>
              <a:rPr lang="en-US" sz="1600" dirty="0">
                <a:ea typeface="Calibri"/>
                <a:cs typeface="Calibri"/>
              </a:rPr>
              <a:t> states that other ways to avoid plagiarism is to never plagiarize intentionally, use quotation marks where they are needed, give credit to people for their ideas, and avoid using artificial intelligence tools as it will never be your own work.</a:t>
            </a:r>
            <a:endParaRPr lang="en-US" sz="1600">
              <a:ea typeface="Calibri"/>
              <a:cs typeface="Calibri"/>
            </a:endParaRPr>
          </a:p>
        </p:txBody>
      </p:sp>
    </p:spTree>
    <p:extLst>
      <p:ext uri="{BB962C8B-B14F-4D97-AF65-F5344CB8AC3E}">
        <p14:creationId xmlns:p14="http://schemas.microsoft.com/office/powerpoint/2010/main" val="10637204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2</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What is plagiarism?</vt:lpstr>
      <vt:lpstr>How to avoid plagiarism</vt:lpstr>
      <vt:lpstr>References</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838</cp:revision>
  <dcterms:created xsi:type="dcterms:W3CDTF">2023-10-19T18:11:25Z</dcterms:created>
  <dcterms:modified xsi:type="dcterms:W3CDTF">2023-10-26T17:36:39Z</dcterms:modified>
</cp:coreProperties>
</file>