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39"/>
  </p:notesMasterIdLst>
  <p:sldIdLst>
    <p:sldId id="323" r:id="rId2"/>
    <p:sldId id="285" r:id="rId3"/>
    <p:sldId id="286" r:id="rId4"/>
    <p:sldId id="257" r:id="rId5"/>
    <p:sldId id="258" r:id="rId6"/>
    <p:sldId id="282" r:id="rId7"/>
    <p:sldId id="259" r:id="rId8"/>
    <p:sldId id="260" r:id="rId9"/>
    <p:sldId id="261" r:id="rId10"/>
    <p:sldId id="262" r:id="rId11"/>
    <p:sldId id="263" r:id="rId12"/>
    <p:sldId id="264" r:id="rId13"/>
    <p:sldId id="267" r:id="rId14"/>
    <p:sldId id="269" r:id="rId15"/>
    <p:sldId id="268" r:id="rId16"/>
    <p:sldId id="291" r:id="rId17"/>
    <p:sldId id="265" r:id="rId18"/>
    <p:sldId id="270" r:id="rId19"/>
    <p:sldId id="279" r:id="rId20"/>
    <p:sldId id="280" r:id="rId21"/>
    <p:sldId id="271" r:id="rId22"/>
    <p:sldId id="272" r:id="rId23"/>
    <p:sldId id="281" r:id="rId24"/>
    <p:sldId id="273" r:id="rId25"/>
    <p:sldId id="274" r:id="rId26"/>
    <p:sldId id="275" r:id="rId27"/>
    <p:sldId id="292" r:id="rId28"/>
    <p:sldId id="266" r:id="rId29"/>
    <p:sldId id="276" r:id="rId30"/>
    <p:sldId id="289" r:id="rId31"/>
    <p:sldId id="277" r:id="rId32"/>
    <p:sldId id="283" r:id="rId33"/>
    <p:sldId id="284" r:id="rId34"/>
    <p:sldId id="288" r:id="rId35"/>
    <p:sldId id="324" r:id="rId36"/>
    <p:sldId id="290" r:id="rId37"/>
    <p:sldId id="28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43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68"/>
    <p:restoredTop sz="86327"/>
  </p:normalViewPr>
  <p:slideViewPr>
    <p:cSldViewPr snapToGrid="0">
      <p:cViewPr varScale="1">
        <p:scale>
          <a:sx n="76" d="100"/>
          <a:sy n="76" d="100"/>
        </p:scale>
        <p:origin x="200" y="824"/>
      </p:cViewPr>
      <p:guideLst/>
    </p:cSldViewPr>
  </p:slideViewPr>
  <p:outlineViewPr>
    <p:cViewPr>
      <p:scale>
        <a:sx n="33" d="100"/>
        <a:sy n="33" d="100"/>
      </p:scale>
      <p:origin x="0" y="-3264"/>
    </p:cViewPr>
  </p:outlin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D802FD-5697-3640-AE55-3229715EDC2D}" type="datetimeFigureOut">
              <a:rPr lang="en-GB" smtClean="0"/>
              <a:t>15/01/2026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8E4981-FC04-CB45-89A7-678EB6326B98}" type="slidenum">
              <a:rPr lang="en-GB" smtClean="0"/>
              <a:t>‹#›</a:t>
            </a:fld>
            <a:endParaRPr lang="en-GB"/>
          </a:p>
        </p:txBody>
      </p:sp>
    </p:spTree>
    <p:extLst>
      <p:ext uri="{BB962C8B-B14F-4D97-AF65-F5344CB8AC3E}">
        <p14:creationId xmlns:p14="http://schemas.microsoft.com/office/powerpoint/2010/main" val="2409922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9AB517-E579-4FED-A96A-720A96BF819A}" type="slidenum">
              <a:rPr lang="en-GB" smtClean="0"/>
              <a:t>2</a:t>
            </a:fld>
            <a:endParaRPr lang="en-GB" dirty="0"/>
          </a:p>
        </p:txBody>
      </p:sp>
    </p:spTree>
    <p:extLst>
      <p:ext uri="{BB962C8B-B14F-4D97-AF65-F5344CB8AC3E}">
        <p14:creationId xmlns:p14="http://schemas.microsoft.com/office/powerpoint/2010/main" val="3095005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COMMENT </a:t>
            </a: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AI enthusiasts do think their output is ‘knowledge’ whereas rational humans see the distinction (evidence pyramid) between gold standard meta-analysis of SRs of RCTs [NICE-type output] versus ‘mere’ retrospective studies.</a:t>
            </a:r>
            <a:endParaRPr lang="en-GB" sz="1800" dirty="0">
              <a:solidFill>
                <a:srgbClr val="000000"/>
              </a:solidFill>
              <a:effectLst/>
              <a:latin typeface="Cambria" panose="02040503050406030204" pitchFamily="18" charset="0"/>
              <a:ea typeface="MS Mincho" panose="02020609040205080304" pitchFamily="49" charset="-128"/>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6</a:t>
            </a:fld>
            <a:endParaRPr lang="en-GB"/>
          </a:p>
        </p:txBody>
      </p:sp>
    </p:spTree>
    <p:extLst>
      <p:ext uri="{BB962C8B-B14F-4D97-AF65-F5344CB8AC3E}">
        <p14:creationId xmlns:p14="http://schemas.microsoft.com/office/powerpoint/2010/main" val="29468292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8E4981-FC04-CB45-89A7-678EB6326B98}" type="slidenum">
              <a:rPr lang="en-GB" smtClean="0"/>
              <a:t>8</a:t>
            </a:fld>
            <a:endParaRPr lang="en-GB"/>
          </a:p>
        </p:txBody>
      </p:sp>
    </p:spTree>
    <p:extLst>
      <p:ext uri="{BB962C8B-B14F-4D97-AF65-F5344CB8AC3E}">
        <p14:creationId xmlns:p14="http://schemas.microsoft.com/office/powerpoint/2010/main" val="26594577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9</a:t>
            </a:fld>
            <a:endParaRPr lang="en-GB"/>
          </a:p>
        </p:txBody>
      </p:sp>
    </p:spTree>
    <p:extLst>
      <p:ext uri="{BB962C8B-B14F-4D97-AF65-F5344CB8AC3E}">
        <p14:creationId xmlns:p14="http://schemas.microsoft.com/office/powerpoint/2010/main" val="1672159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10</a:t>
            </a:fld>
            <a:endParaRPr lang="en-GB"/>
          </a:p>
        </p:txBody>
      </p:sp>
    </p:spTree>
    <p:extLst>
      <p:ext uri="{BB962C8B-B14F-4D97-AF65-F5344CB8AC3E}">
        <p14:creationId xmlns:p14="http://schemas.microsoft.com/office/powerpoint/2010/main" val="911817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8E4981-FC04-CB45-89A7-678EB6326B98}" type="slidenum">
              <a:rPr lang="en-GB" smtClean="0"/>
              <a:t>11</a:t>
            </a:fld>
            <a:endParaRPr lang="en-GB"/>
          </a:p>
        </p:txBody>
      </p:sp>
    </p:spTree>
    <p:extLst>
      <p:ext uri="{BB962C8B-B14F-4D97-AF65-F5344CB8AC3E}">
        <p14:creationId xmlns:p14="http://schemas.microsoft.com/office/powerpoint/2010/main" val="23803263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8E4981-FC04-CB45-89A7-678EB6326B98}" type="slidenum">
              <a:rPr lang="en-GB" smtClean="0"/>
              <a:t>12</a:t>
            </a:fld>
            <a:endParaRPr lang="en-GB"/>
          </a:p>
        </p:txBody>
      </p:sp>
    </p:spTree>
    <p:extLst>
      <p:ext uri="{BB962C8B-B14F-4D97-AF65-F5344CB8AC3E}">
        <p14:creationId xmlns:p14="http://schemas.microsoft.com/office/powerpoint/2010/main" val="13767042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13</a:t>
            </a:fld>
            <a:endParaRPr lang="en-GB"/>
          </a:p>
        </p:txBody>
      </p:sp>
    </p:spTree>
    <p:extLst>
      <p:ext uri="{BB962C8B-B14F-4D97-AF65-F5344CB8AC3E}">
        <p14:creationId xmlns:p14="http://schemas.microsoft.com/office/powerpoint/2010/main" val="11495975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14</a:t>
            </a:fld>
            <a:endParaRPr lang="en-GB"/>
          </a:p>
        </p:txBody>
      </p:sp>
    </p:spTree>
    <p:extLst>
      <p:ext uri="{BB962C8B-B14F-4D97-AF65-F5344CB8AC3E}">
        <p14:creationId xmlns:p14="http://schemas.microsoft.com/office/powerpoint/2010/main" val="16438671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15</a:t>
            </a:fld>
            <a:endParaRPr lang="en-GB"/>
          </a:p>
        </p:txBody>
      </p:sp>
    </p:spTree>
    <p:extLst>
      <p:ext uri="{BB962C8B-B14F-4D97-AF65-F5344CB8AC3E}">
        <p14:creationId xmlns:p14="http://schemas.microsoft.com/office/powerpoint/2010/main" val="4214383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8E4981-FC04-CB45-89A7-678EB6326B98}" type="slidenum">
              <a:rPr lang="en-GB" smtClean="0"/>
              <a:t>17</a:t>
            </a:fld>
            <a:endParaRPr lang="en-GB"/>
          </a:p>
        </p:txBody>
      </p:sp>
    </p:spTree>
    <p:extLst>
      <p:ext uri="{BB962C8B-B14F-4D97-AF65-F5344CB8AC3E}">
        <p14:creationId xmlns:p14="http://schemas.microsoft.com/office/powerpoint/2010/main" val="28565423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18</a:t>
            </a:fld>
            <a:endParaRPr lang="en-GB"/>
          </a:p>
        </p:txBody>
      </p:sp>
    </p:spTree>
    <p:extLst>
      <p:ext uri="{BB962C8B-B14F-4D97-AF65-F5344CB8AC3E}">
        <p14:creationId xmlns:p14="http://schemas.microsoft.com/office/powerpoint/2010/main" val="17556262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20</a:t>
            </a:fld>
            <a:endParaRPr lang="en-GB"/>
          </a:p>
        </p:txBody>
      </p:sp>
    </p:spTree>
    <p:extLst>
      <p:ext uri="{BB962C8B-B14F-4D97-AF65-F5344CB8AC3E}">
        <p14:creationId xmlns:p14="http://schemas.microsoft.com/office/powerpoint/2010/main" val="32370934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21</a:t>
            </a:fld>
            <a:endParaRPr lang="en-GB"/>
          </a:p>
        </p:txBody>
      </p:sp>
    </p:spTree>
    <p:extLst>
      <p:ext uri="{BB962C8B-B14F-4D97-AF65-F5344CB8AC3E}">
        <p14:creationId xmlns:p14="http://schemas.microsoft.com/office/powerpoint/2010/main" val="7107642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23</a:t>
            </a:fld>
            <a:endParaRPr lang="en-GB"/>
          </a:p>
        </p:txBody>
      </p:sp>
    </p:spTree>
    <p:extLst>
      <p:ext uri="{BB962C8B-B14F-4D97-AF65-F5344CB8AC3E}">
        <p14:creationId xmlns:p14="http://schemas.microsoft.com/office/powerpoint/2010/main" val="1099957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24</a:t>
            </a:fld>
            <a:endParaRPr lang="en-GB"/>
          </a:p>
        </p:txBody>
      </p:sp>
    </p:spTree>
    <p:extLst>
      <p:ext uri="{BB962C8B-B14F-4D97-AF65-F5344CB8AC3E}">
        <p14:creationId xmlns:p14="http://schemas.microsoft.com/office/powerpoint/2010/main" val="23988565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26</a:t>
            </a:fld>
            <a:endParaRPr lang="en-GB"/>
          </a:p>
        </p:txBody>
      </p:sp>
    </p:spTree>
    <p:extLst>
      <p:ext uri="{BB962C8B-B14F-4D97-AF65-F5344CB8AC3E}">
        <p14:creationId xmlns:p14="http://schemas.microsoft.com/office/powerpoint/2010/main" val="30583577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8E4981-FC04-CB45-89A7-678EB6326B98}" type="slidenum">
              <a:rPr lang="en-GB" smtClean="0"/>
              <a:t>28</a:t>
            </a:fld>
            <a:endParaRPr lang="en-GB"/>
          </a:p>
        </p:txBody>
      </p:sp>
    </p:spTree>
    <p:extLst>
      <p:ext uri="{BB962C8B-B14F-4D97-AF65-F5344CB8AC3E}">
        <p14:creationId xmlns:p14="http://schemas.microsoft.com/office/powerpoint/2010/main" val="37850846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8E4981-FC04-CB45-89A7-678EB6326B98}" type="slidenum">
              <a:rPr lang="en-GB" smtClean="0"/>
              <a:t>29</a:t>
            </a:fld>
            <a:endParaRPr lang="en-GB"/>
          </a:p>
        </p:txBody>
      </p:sp>
    </p:spTree>
    <p:extLst>
      <p:ext uri="{BB962C8B-B14F-4D97-AF65-F5344CB8AC3E}">
        <p14:creationId xmlns:p14="http://schemas.microsoft.com/office/powerpoint/2010/main" val="13033842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58E4981-FC04-CB45-89A7-678EB6326B98}" type="slidenum">
              <a:rPr lang="en-GB" smtClean="0"/>
              <a:t>30</a:t>
            </a:fld>
            <a:endParaRPr lang="en-GB"/>
          </a:p>
        </p:txBody>
      </p:sp>
    </p:spTree>
    <p:extLst>
      <p:ext uri="{BB962C8B-B14F-4D97-AF65-F5344CB8AC3E}">
        <p14:creationId xmlns:p14="http://schemas.microsoft.com/office/powerpoint/2010/main" val="12660418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8E4981-FC04-CB45-89A7-678EB6326B98}" type="slidenum">
              <a:rPr lang="en-GB" smtClean="0"/>
              <a:t>36</a:t>
            </a:fld>
            <a:endParaRPr lang="en-GB"/>
          </a:p>
        </p:txBody>
      </p:sp>
    </p:spTree>
    <p:extLst>
      <p:ext uri="{BB962C8B-B14F-4D97-AF65-F5344CB8AC3E}">
        <p14:creationId xmlns:p14="http://schemas.microsoft.com/office/powerpoint/2010/main" val="27999596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AC706-3826-52A3-46A9-AEA1672E129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BC0C0C7-74CA-DB97-6E17-56FB5A6B32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5" name="Footer Placeholder 4">
            <a:extLst>
              <a:ext uri="{FF2B5EF4-FFF2-40B4-BE49-F238E27FC236}">
                <a16:creationId xmlns:a16="http://schemas.microsoft.com/office/drawing/2014/main" id="{BC4AC581-045A-D648-7E83-3A5E77CDD539}"/>
              </a:ext>
            </a:extLst>
          </p:cNvPr>
          <p:cNvSpPr>
            <a:spLocks noGrp="1"/>
          </p:cNvSpPr>
          <p:nvPr>
            <p:ph type="ftr" sz="quarter" idx="11"/>
          </p:nvPr>
        </p:nvSpPr>
        <p:spPr/>
        <p:txBody>
          <a:bodyPr/>
          <a:lstStyle/>
          <a:p>
            <a:endParaRPr lang="en-GB"/>
          </a:p>
        </p:txBody>
      </p:sp>
      <p:sp>
        <p:nvSpPr>
          <p:cNvPr id="7" name="Slide Number Placeholder 5">
            <a:extLst>
              <a:ext uri="{FF2B5EF4-FFF2-40B4-BE49-F238E27FC236}">
                <a16:creationId xmlns:a16="http://schemas.microsoft.com/office/drawing/2014/main" id="{FC406869-94F3-F674-E836-AA30F758CAB4}"/>
              </a:ext>
            </a:extLst>
          </p:cNvPr>
          <p:cNvSpPr txBox="1">
            <a:spLocks/>
          </p:cNvSpPr>
          <p:nvPr userDrawn="1"/>
        </p:nvSpPr>
        <p:spPr>
          <a:xfrm>
            <a:off x="0" y="6470727"/>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5321773-D333-FB4E-9805-790B6EBB9CDA}" type="slidenum">
              <a:rPr lang="en-GB" smtClean="0"/>
              <a:pPr/>
              <a:t>‹#›</a:t>
            </a:fld>
            <a:endParaRPr lang="en-GB" dirty="0"/>
          </a:p>
        </p:txBody>
      </p:sp>
      <p:pic>
        <p:nvPicPr>
          <p:cNvPr id="8" name="Picture 7">
            <a:extLst>
              <a:ext uri="{FF2B5EF4-FFF2-40B4-BE49-F238E27FC236}">
                <a16:creationId xmlns:a16="http://schemas.microsoft.com/office/drawing/2014/main" id="{62A66F59-1C57-BD98-44B7-F98C63A28419}"/>
              </a:ext>
            </a:extLst>
          </p:cNvPr>
          <p:cNvPicPr>
            <a:picLocks noChangeAspect="1"/>
          </p:cNvPicPr>
          <p:nvPr userDrawn="1"/>
        </p:nvPicPr>
        <p:blipFill>
          <a:blip r:embed="rId2"/>
          <a:stretch>
            <a:fillRect/>
          </a:stretch>
        </p:blipFill>
        <p:spPr>
          <a:xfrm>
            <a:off x="10101943" y="6056085"/>
            <a:ext cx="1905000" cy="628650"/>
          </a:xfrm>
          <a:prstGeom prst="rect">
            <a:avLst/>
          </a:prstGeom>
        </p:spPr>
      </p:pic>
    </p:spTree>
    <p:extLst>
      <p:ext uri="{BB962C8B-B14F-4D97-AF65-F5344CB8AC3E}">
        <p14:creationId xmlns:p14="http://schemas.microsoft.com/office/powerpoint/2010/main" val="2943061911"/>
      </p:ext>
    </p:extLst>
  </p:cSld>
  <p:clrMapOvr>
    <a:masterClrMapping/>
  </p:clrMapOvr>
  <p:transition spd="slow">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643A7-906F-02D9-F0E7-05730051A0A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C5A4905-879A-9C8B-D2E6-43B4411B935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E3CEB0B-EDBC-85B3-4B7A-DBB4F47BE074}"/>
              </a:ext>
            </a:extLst>
          </p:cNvPr>
          <p:cNvSpPr>
            <a:spLocks noGrp="1"/>
          </p:cNvSpPr>
          <p:nvPr>
            <p:ph type="dt" sz="half" idx="10"/>
          </p:nvPr>
        </p:nvSpPr>
        <p:spPr/>
        <p:txBody>
          <a:bodyPr/>
          <a:lstStyle/>
          <a:p>
            <a:fld id="{7089A474-D2F8-F04F-88B3-8C0CEC43D9E8}" type="datetime1">
              <a:rPr lang="en-GB" smtClean="0"/>
              <a:t>15/01/2026</a:t>
            </a:fld>
            <a:endParaRPr lang="en-GB"/>
          </a:p>
        </p:txBody>
      </p:sp>
      <p:sp>
        <p:nvSpPr>
          <p:cNvPr id="5" name="Footer Placeholder 4">
            <a:extLst>
              <a:ext uri="{FF2B5EF4-FFF2-40B4-BE49-F238E27FC236}">
                <a16:creationId xmlns:a16="http://schemas.microsoft.com/office/drawing/2014/main" id="{564FA3F2-FA39-3617-A61F-0D98D57ED1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1A5EFB-FFFB-56ED-A3B0-573012854AF4}"/>
              </a:ext>
            </a:extLst>
          </p:cNvPr>
          <p:cNvSpPr>
            <a:spLocks noGrp="1"/>
          </p:cNvSpPr>
          <p:nvPr>
            <p:ph type="sldNum" sz="quarter" idx="12"/>
          </p:nvPr>
        </p:nvSpPr>
        <p:spPr/>
        <p:txBody>
          <a:bodyPr/>
          <a:lstStyle/>
          <a:p>
            <a:fld id="{FA123ED2-F2A7-7B40-A8BF-4A6B4D16AF6F}" type="slidenum">
              <a:rPr lang="en-GB" smtClean="0"/>
              <a:t>‹#›</a:t>
            </a:fld>
            <a:endParaRPr lang="en-GB"/>
          </a:p>
        </p:txBody>
      </p:sp>
    </p:spTree>
    <p:extLst>
      <p:ext uri="{BB962C8B-B14F-4D97-AF65-F5344CB8AC3E}">
        <p14:creationId xmlns:p14="http://schemas.microsoft.com/office/powerpoint/2010/main" val="2455609798"/>
      </p:ext>
    </p:extLst>
  </p:cSld>
  <p:clrMapOvr>
    <a:masterClrMapping/>
  </p:clrMapOvr>
  <p:transition spd="slow">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6592D-7E58-87D8-AFAB-F42F26EF2A0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FCEBA7B-BC17-26F1-69CC-B1E13932CE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4E79A69-9577-CFC0-E2D5-EE089B959639}"/>
              </a:ext>
            </a:extLst>
          </p:cNvPr>
          <p:cNvSpPr>
            <a:spLocks noGrp="1"/>
          </p:cNvSpPr>
          <p:nvPr>
            <p:ph type="dt" sz="half" idx="10"/>
          </p:nvPr>
        </p:nvSpPr>
        <p:spPr/>
        <p:txBody>
          <a:bodyPr/>
          <a:lstStyle/>
          <a:p>
            <a:fld id="{2C8691EB-C55D-EC4B-A765-4515C156AF16}" type="datetime1">
              <a:rPr lang="en-GB" smtClean="0"/>
              <a:t>15/01/2026</a:t>
            </a:fld>
            <a:endParaRPr lang="en-GB"/>
          </a:p>
        </p:txBody>
      </p:sp>
      <p:sp>
        <p:nvSpPr>
          <p:cNvPr id="5" name="Footer Placeholder 4">
            <a:extLst>
              <a:ext uri="{FF2B5EF4-FFF2-40B4-BE49-F238E27FC236}">
                <a16:creationId xmlns:a16="http://schemas.microsoft.com/office/drawing/2014/main" id="{8D458365-9FC5-4627-CF73-C429C55DA3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90414A-45C3-7C71-C228-3A524D74641E}"/>
              </a:ext>
            </a:extLst>
          </p:cNvPr>
          <p:cNvSpPr>
            <a:spLocks noGrp="1"/>
          </p:cNvSpPr>
          <p:nvPr>
            <p:ph type="sldNum" sz="quarter" idx="12"/>
          </p:nvPr>
        </p:nvSpPr>
        <p:spPr/>
        <p:txBody>
          <a:bodyPr/>
          <a:lstStyle/>
          <a:p>
            <a:fld id="{FA123ED2-F2A7-7B40-A8BF-4A6B4D16AF6F}" type="slidenum">
              <a:rPr lang="en-GB" smtClean="0"/>
              <a:t>‹#›</a:t>
            </a:fld>
            <a:endParaRPr lang="en-GB"/>
          </a:p>
        </p:txBody>
      </p:sp>
    </p:spTree>
    <p:extLst>
      <p:ext uri="{BB962C8B-B14F-4D97-AF65-F5344CB8AC3E}">
        <p14:creationId xmlns:p14="http://schemas.microsoft.com/office/powerpoint/2010/main" val="4196149155"/>
      </p:ext>
    </p:extLst>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8FC61-AF03-1E6C-8A1F-069658B82B2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64DC366-BB98-FDBB-918D-C17EF0C211B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A683056-9CD4-3BF5-A42A-01C90398F79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07A48A0-3515-7838-75E1-F0362DEE6970}"/>
              </a:ext>
            </a:extLst>
          </p:cNvPr>
          <p:cNvSpPr>
            <a:spLocks noGrp="1"/>
          </p:cNvSpPr>
          <p:nvPr>
            <p:ph type="dt" sz="half" idx="10"/>
          </p:nvPr>
        </p:nvSpPr>
        <p:spPr/>
        <p:txBody>
          <a:bodyPr/>
          <a:lstStyle/>
          <a:p>
            <a:fld id="{2092E808-75BA-A94F-B103-AB77E6C4B848}" type="datetime1">
              <a:rPr lang="en-GB" smtClean="0"/>
              <a:t>15/01/2026</a:t>
            </a:fld>
            <a:endParaRPr lang="en-GB"/>
          </a:p>
        </p:txBody>
      </p:sp>
      <p:sp>
        <p:nvSpPr>
          <p:cNvPr id="6" name="Footer Placeholder 5">
            <a:extLst>
              <a:ext uri="{FF2B5EF4-FFF2-40B4-BE49-F238E27FC236}">
                <a16:creationId xmlns:a16="http://schemas.microsoft.com/office/drawing/2014/main" id="{89ADD73B-2F58-C487-0044-C3770EC70D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44EF4C-BF5F-5469-DE21-6EB0562EED40}"/>
              </a:ext>
            </a:extLst>
          </p:cNvPr>
          <p:cNvSpPr>
            <a:spLocks noGrp="1"/>
          </p:cNvSpPr>
          <p:nvPr>
            <p:ph type="sldNum" sz="quarter" idx="12"/>
          </p:nvPr>
        </p:nvSpPr>
        <p:spPr/>
        <p:txBody>
          <a:bodyPr/>
          <a:lstStyle/>
          <a:p>
            <a:fld id="{FA123ED2-F2A7-7B40-A8BF-4A6B4D16AF6F}" type="slidenum">
              <a:rPr lang="en-GB" smtClean="0"/>
              <a:t>‹#›</a:t>
            </a:fld>
            <a:endParaRPr lang="en-GB"/>
          </a:p>
        </p:txBody>
      </p:sp>
    </p:spTree>
    <p:extLst>
      <p:ext uri="{BB962C8B-B14F-4D97-AF65-F5344CB8AC3E}">
        <p14:creationId xmlns:p14="http://schemas.microsoft.com/office/powerpoint/2010/main" val="439895266"/>
      </p:ext>
    </p:extLst>
  </p:cSld>
  <p:clrMapOvr>
    <a:masterClrMapping/>
  </p:clrMapOvr>
  <p:transition spd="slow">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61F9C-8D58-179D-FAB2-1FD7B58A6B5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13F95CE-1713-16ED-5459-4D59A2C85F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B2301D4-6DF4-BB74-D1BE-5C699BFA9F7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A57145B7-F3AE-2926-B6B3-04F031D0E8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63E44FA-2B18-0B86-7874-7CE5912DF43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AB404B0-0DE9-8AC5-2BF5-D9C93A8FE361}"/>
              </a:ext>
            </a:extLst>
          </p:cNvPr>
          <p:cNvSpPr>
            <a:spLocks noGrp="1"/>
          </p:cNvSpPr>
          <p:nvPr>
            <p:ph type="dt" sz="half" idx="10"/>
          </p:nvPr>
        </p:nvSpPr>
        <p:spPr/>
        <p:txBody>
          <a:bodyPr/>
          <a:lstStyle/>
          <a:p>
            <a:fld id="{1BE752BC-F173-EF48-8A6B-9559A02FB24B}" type="datetime1">
              <a:rPr lang="en-GB" smtClean="0"/>
              <a:t>15/01/2026</a:t>
            </a:fld>
            <a:endParaRPr lang="en-GB"/>
          </a:p>
        </p:txBody>
      </p:sp>
      <p:sp>
        <p:nvSpPr>
          <p:cNvPr id="8" name="Footer Placeholder 7">
            <a:extLst>
              <a:ext uri="{FF2B5EF4-FFF2-40B4-BE49-F238E27FC236}">
                <a16:creationId xmlns:a16="http://schemas.microsoft.com/office/drawing/2014/main" id="{52BC0FB3-CDED-ED4E-DDF0-10EB134562A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E05D46B-F038-6DB6-36F8-177113E05FC9}"/>
              </a:ext>
            </a:extLst>
          </p:cNvPr>
          <p:cNvSpPr>
            <a:spLocks noGrp="1"/>
          </p:cNvSpPr>
          <p:nvPr>
            <p:ph type="sldNum" sz="quarter" idx="12"/>
          </p:nvPr>
        </p:nvSpPr>
        <p:spPr/>
        <p:txBody>
          <a:bodyPr/>
          <a:lstStyle/>
          <a:p>
            <a:fld id="{FA123ED2-F2A7-7B40-A8BF-4A6B4D16AF6F}" type="slidenum">
              <a:rPr lang="en-GB" smtClean="0"/>
              <a:t>‹#›</a:t>
            </a:fld>
            <a:endParaRPr lang="en-GB"/>
          </a:p>
        </p:txBody>
      </p:sp>
    </p:spTree>
    <p:extLst>
      <p:ext uri="{BB962C8B-B14F-4D97-AF65-F5344CB8AC3E}">
        <p14:creationId xmlns:p14="http://schemas.microsoft.com/office/powerpoint/2010/main" val="3508392286"/>
      </p:ext>
    </p:extLst>
  </p:cSld>
  <p:clrMapOvr>
    <a:masterClrMapping/>
  </p:clrMapOvr>
  <p:transition spd="slow">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F448E-70F9-52B1-CEC5-8B820DF2D16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7F4785A3-C3DB-627F-C99B-E0AA31F04AE0}"/>
              </a:ext>
            </a:extLst>
          </p:cNvPr>
          <p:cNvSpPr>
            <a:spLocks noGrp="1"/>
          </p:cNvSpPr>
          <p:nvPr>
            <p:ph type="dt" sz="half" idx="10"/>
          </p:nvPr>
        </p:nvSpPr>
        <p:spPr/>
        <p:txBody>
          <a:bodyPr/>
          <a:lstStyle/>
          <a:p>
            <a:fld id="{864C9127-A5A1-9848-9D62-FF8296B2A556}" type="datetime1">
              <a:rPr lang="en-GB" smtClean="0"/>
              <a:t>15/01/2026</a:t>
            </a:fld>
            <a:endParaRPr lang="en-GB"/>
          </a:p>
        </p:txBody>
      </p:sp>
      <p:sp>
        <p:nvSpPr>
          <p:cNvPr id="4" name="Footer Placeholder 3">
            <a:extLst>
              <a:ext uri="{FF2B5EF4-FFF2-40B4-BE49-F238E27FC236}">
                <a16:creationId xmlns:a16="http://schemas.microsoft.com/office/drawing/2014/main" id="{0F21A98C-8E39-4BC8-D836-081D449CABC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8B6E350-309F-46B8-2632-9D3B1D5B1C59}"/>
              </a:ext>
            </a:extLst>
          </p:cNvPr>
          <p:cNvSpPr>
            <a:spLocks noGrp="1"/>
          </p:cNvSpPr>
          <p:nvPr>
            <p:ph type="sldNum" sz="quarter" idx="12"/>
          </p:nvPr>
        </p:nvSpPr>
        <p:spPr/>
        <p:txBody>
          <a:bodyPr/>
          <a:lstStyle/>
          <a:p>
            <a:fld id="{FA123ED2-F2A7-7B40-A8BF-4A6B4D16AF6F}" type="slidenum">
              <a:rPr lang="en-GB" smtClean="0"/>
              <a:t>‹#›</a:t>
            </a:fld>
            <a:endParaRPr lang="en-GB"/>
          </a:p>
        </p:txBody>
      </p:sp>
    </p:spTree>
    <p:extLst>
      <p:ext uri="{BB962C8B-B14F-4D97-AF65-F5344CB8AC3E}">
        <p14:creationId xmlns:p14="http://schemas.microsoft.com/office/powerpoint/2010/main" val="2459299935"/>
      </p:ext>
    </p:extLst>
  </p:cSld>
  <p:clrMapOvr>
    <a:masterClrMapping/>
  </p:clrMapOvr>
  <p:transition spd="slow">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5B525B-D01A-29DA-1B5E-60E551F5BE4B}"/>
              </a:ext>
            </a:extLst>
          </p:cNvPr>
          <p:cNvSpPr>
            <a:spLocks noGrp="1"/>
          </p:cNvSpPr>
          <p:nvPr>
            <p:ph type="dt" sz="half" idx="10"/>
          </p:nvPr>
        </p:nvSpPr>
        <p:spPr/>
        <p:txBody>
          <a:bodyPr/>
          <a:lstStyle/>
          <a:p>
            <a:fld id="{F3B1B9EA-3649-6E42-A2A6-7AACFE8FB296}" type="datetime1">
              <a:rPr lang="en-GB" smtClean="0"/>
              <a:t>15/01/2026</a:t>
            </a:fld>
            <a:endParaRPr lang="en-GB"/>
          </a:p>
        </p:txBody>
      </p:sp>
      <p:sp>
        <p:nvSpPr>
          <p:cNvPr id="3" name="Footer Placeholder 2">
            <a:extLst>
              <a:ext uri="{FF2B5EF4-FFF2-40B4-BE49-F238E27FC236}">
                <a16:creationId xmlns:a16="http://schemas.microsoft.com/office/drawing/2014/main" id="{F420F605-4391-A2E5-4FE1-C2809A70E3C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CEE1BEE-5FC4-AA4B-01FF-073F2A25910A}"/>
              </a:ext>
            </a:extLst>
          </p:cNvPr>
          <p:cNvSpPr>
            <a:spLocks noGrp="1"/>
          </p:cNvSpPr>
          <p:nvPr>
            <p:ph type="sldNum" sz="quarter" idx="12"/>
          </p:nvPr>
        </p:nvSpPr>
        <p:spPr/>
        <p:txBody>
          <a:bodyPr/>
          <a:lstStyle/>
          <a:p>
            <a:fld id="{FA123ED2-F2A7-7B40-A8BF-4A6B4D16AF6F}" type="slidenum">
              <a:rPr lang="en-GB" smtClean="0"/>
              <a:t>‹#›</a:t>
            </a:fld>
            <a:endParaRPr lang="en-GB"/>
          </a:p>
        </p:txBody>
      </p:sp>
    </p:spTree>
    <p:extLst>
      <p:ext uri="{BB962C8B-B14F-4D97-AF65-F5344CB8AC3E}">
        <p14:creationId xmlns:p14="http://schemas.microsoft.com/office/powerpoint/2010/main" val="3016052701"/>
      </p:ext>
    </p:extLst>
  </p:cSld>
  <p:clrMapOvr>
    <a:masterClrMapping/>
  </p:clrMapOvr>
  <p:transition spd="slow">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E6963-CC1A-91E5-681C-C6A4646C6CB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CD2A0C3-72E6-E700-4CAC-0B176012B33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3DA23426-ABA5-4620-6CC0-4D18D9FD90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8B2F41A-8676-2D63-6C9D-9746538B1D04}"/>
              </a:ext>
            </a:extLst>
          </p:cNvPr>
          <p:cNvSpPr>
            <a:spLocks noGrp="1"/>
          </p:cNvSpPr>
          <p:nvPr>
            <p:ph type="dt" sz="half" idx="10"/>
          </p:nvPr>
        </p:nvSpPr>
        <p:spPr/>
        <p:txBody>
          <a:bodyPr/>
          <a:lstStyle/>
          <a:p>
            <a:fld id="{E07CDA6F-54FB-E14B-937B-1250F2FF1CFC}" type="datetime1">
              <a:rPr lang="en-GB" smtClean="0"/>
              <a:t>15/01/2026</a:t>
            </a:fld>
            <a:endParaRPr lang="en-GB"/>
          </a:p>
        </p:txBody>
      </p:sp>
      <p:sp>
        <p:nvSpPr>
          <p:cNvPr id="6" name="Footer Placeholder 5">
            <a:extLst>
              <a:ext uri="{FF2B5EF4-FFF2-40B4-BE49-F238E27FC236}">
                <a16:creationId xmlns:a16="http://schemas.microsoft.com/office/drawing/2014/main" id="{C23867C3-A8D7-A60B-DF57-8D053A827E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AF72CB-FFFE-F95F-65CC-A3AF944098D4}"/>
              </a:ext>
            </a:extLst>
          </p:cNvPr>
          <p:cNvSpPr>
            <a:spLocks noGrp="1"/>
          </p:cNvSpPr>
          <p:nvPr>
            <p:ph type="sldNum" sz="quarter" idx="12"/>
          </p:nvPr>
        </p:nvSpPr>
        <p:spPr/>
        <p:txBody>
          <a:bodyPr/>
          <a:lstStyle/>
          <a:p>
            <a:fld id="{FA123ED2-F2A7-7B40-A8BF-4A6B4D16AF6F}" type="slidenum">
              <a:rPr lang="en-GB" smtClean="0"/>
              <a:t>‹#›</a:t>
            </a:fld>
            <a:endParaRPr lang="en-GB"/>
          </a:p>
        </p:txBody>
      </p:sp>
    </p:spTree>
    <p:extLst>
      <p:ext uri="{BB962C8B-B14F-4D97-AF65-F5344CB8AC3E}">
        <p14:creationId xmlns:p14="http://schemas.microsoft.com/office/powerpoint/2010/main" val="3557696582"/>
      </p:ext>
    </p:extLst>
  </p:cSld>
  <p:clrMapOvr>
    <a:masterClrMapping/>
  </p:clrMapOvr>
  <p:transition spd="slow">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5A877-10B1-5B83-27EC-8BB1A06AF5F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0B73979F-83E6-BAC0-3C35-763BF2CEF6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6EA7B5F-C8BA-1B1D-BA05-5B9AC6F078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7C3C8A0-D5E5-F67C-6D53-47A08B728504}"/>
              </a:ext>
            </a:extLst>
          </p:cNvPr>
          <p:cNvSpPr>
            <a:spLocks noGrp="1"/>
          </p:cNvSpPr>
          <p:nvPr>
            <p:ph type="dt" sz="half" idx="10"/>
          </p:nvPr>
        </p:nvSpPr>
        <p:spPr/>
        <p:txBody>
          <a:bodyPr/>
          <a:lstStyle/>
          <a:p>
            <a:fld id="{8FF4814D-4732-B74F-A903-90BEB2040BE3}" type="datetime1">
              <a:rPr lang="en-GB" smtClean="0"/>
              <a:t>15/01/2026</a:t>
            </a:fld>
            <a:endParaRPr lang="en-GB"/>
          </a:p>
        </p:txBody>
      </p:sp>
      <p:sp>
        <p:nvSpPr>
          <p:cNvPr id="6" name="Footer Placeholder 5">
            <a:extLst>
              <a:ext uri="{FF2B5EF4-FFF2-40B4-BE49-F238E27FC236}">
                <a16:creationId xmlns:a16="http://schemas.microsoft.com/office/drawing/2014/main" id="{343D2125-EACC-8D30-2552-2CD96D0327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62FA91-8B18-5414-427B-5F34288D715F}"/>
              </a:ext>
            </a:extLst>
          </p:cNvPr>
          <p:cNvSpPr>
            <a:spLocks noGrp="1"/>
          </p:cNvSpPr>
          <p:nvPr>
            <p:ph type="sldNum" sz="quarter" idx="12"/>
          </p:nvPr>
        </p:nvSpPr>
        <p:spPr/>
        <p:txBody>
          <a:bodyPr/>
          <a:lstStyle/>
          <a:p>
            <a:fld id="{FA123ED2-F2A7-7B40-A8BF-4A6B4D16AF6F}" type="slidenum">
              <a:rPr lang="en-GB" smtClean="0"/>
              <a:t>‹#›</a:t>
            </a:fld>
            <a:endParaRPr lang="en-GB"/>
          </a:p>
        </p:txBody>
      </p:sp>
    </p:spTree>
    <p:extLst>
      <p:ext uri="{BB962C8B-B14F-4D97-AF65-F5344CB8AC3E}">
        <p14:creationId xmlns:p14="http://schemas.microsoft.com/office/powerpoint/2010/main" val="144392824"/>
      </p:ext>
    </p:extLst>
  </p:cSld>
  <p:clrMapOvr>
    <a:masterClrMapping/>
  </p:clrMapOvr>
  <p:transition spd="slow">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B885C-6D78-71C1-5109-B367D1378E6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1995218-073C-D5F1-A437-7F1B3A118A5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E6110E0-00CF-8FAA-1298-2860662EBA2F}"/>
              </a:ext>
            </a:extLst>
          </p:cNvPr>
          <p:cNvSpPr>
            <a:spLocks noGrp="1"/>
          </p:cNvSpPr>
          <p:nvPr>
            <p:ph type="dt" sz="half" idx="10"/>
          </p:nvPr>
        </p:nvSpPr>
        <p:spPr/>
        <p:txBody>
          <a:bodyPr/>
          <a:lstStyle/>
          <a:p>
            <a:fld id="{A0FFF97D-B184-AD4D-9D43-D66BFCA93B3B}" type="datetime1">
              <a:rPr lang="en-GB" smtClean="0"/>
              <a:t>15/01/2026</a:t>
            </a:fld>
            <a:endParaRPr lang="en-GB"/>
          </a:p>
        </p:txBody>
      </p:sp>
      <p:sp>
        <p:nvSpPr>
          <p:cNvPr id="5" name="Footer Placeholder 4">
            <a:extLst>
              <a:ext uri="{FF2B5EF4-FFF2-40B4-BE49-F238E27FC236}">
                <a16:creationId xmlns:a16="http://schemas.microsoft.com/office/drawing/2014/main" id="{EE3DABEB-8A75-20A3-F366-8915A96A24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6ABC83-619C-B0A3-BB81-496FF6D94F48}"/>
              </a:ext>
            </a:extLst>
          </p:cNvPr>
          <p:cNvSpPr>
            <a:spLocks noGrp="1"/>
          </p:cNvSpPr>
          <p:nvPr>
            <p:ph type="sldNum" sz="quarter" idx="12"/>
          </p:nvPr>
        </p:nvSpPr>
        <p:spPr/>
        <p:txBody>
          <a:bodyPr/>
          <a:lstStyle/>
          <a:p>
            <a:fld id="{FA123ED2-F2A7-7B40-A8BF-4A6B4D16AF6F}" type="slidenum">
              <a:rPr lang="en-GB" smtClean="0"/>
              <a:t>‹#›</a:t>
            </a:fld>
            <a:endParaRPr lang="en-GB"/>
          </a:p>
        </p:txBody>
      </p:sp>
    </p:spTree>
    <p:extLst>
      <p:ext uri="{BB962C8B-B14F-4D97-AF65-F5344CB8AC3E}">
        <p14:creationId xmlns:p14="http://schemas.microsoft.com/office/powerpoint/2010/main" val="259876706"/>
      </p:ext>
    </p:extLst>
  </p:cSld>
  <p:clrMapOvr>
    <a:masterClrMapping/>
  </p:clrMapOvr>
  <p:transition spd="slow">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A257FB-D6C8-ACA0-D3FC-8E2D51596035}"/>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A29CB7C-42B0-E881-57D5-ED511A952D0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7B621EE-1FCD-A5E7-CF45-C8700C2A7F6A}"/>
              </a:ext>
            </a:extLst>
          </p:cNvPr>
          <p:cNvSpPr>
            <a:spLocks noGrp="1"/>
          </p:cNvSpPr>
          <p:nvPr>
            <p:ph type="dt" sz="half" idx="10"/>
          </p:nvPr>
        </p:nvSpPr>
        <p:spPr/>
        <p:txBody>
          <a:bodyPr/>
          <a:lstStyle/>
          <a:p>
            <a:fld id="{E1E61BC1-0649-0C42-AF2B-1E40D5D6BF24}" type="datetime1">
              <a:rPr lang="en-GB" smtClean="0"/>
              <a:t>15/01/2026</a:t>
            </a:fld>
            <a:endParaRPr lang="en-GB"/>
          </a:p>
        </p:txBody>
      </p:sp>
      <p:sp>
        <p:nvSpPr>
          <p:cNvPr id="5" name="Footer Placeholder 4">
            <a:extLst>
              <a:ext uri="{FF2B5EF4-FFF2-40B4-BE49-F238E27FC236}">
                <a16:creationId xmlns:a16="http://schemas.microsoft.com/office/drawing/2014/main" id="{A41C6FDE-F002-D129-064F-9D493CD85D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A79EC1-706B-80CC-95AB-3D8BECE0D813}"/>
              </a:ext>
            </a:extLst>
          </p:cNvPr>
          <p:cNvSpPr>
            <a:spLocks noGrp="1"/>
          </p:cNvSpPr>
          <p:nvPr>
            <p:ph type="sldNum" sz="quarter" idx="12"/>
          </p:nvPr>
        </p:nvSpPr>
        <p:spPr/>
        <p:txBody>
          <a:bodyPr/>
          <a:lstStyle/>
          <a:p>
            <a:fld id="{FA123ED2-F2A7-7B40-A8BF-4A6B4D16AF6F}" type="slidenum">
              <a:rPr lang="en-GB" smtClean="0"/>
              <a:t>‹#›</a:t>
            </a:fld>
            <a:endParaRPr lang="en-GB"/>
          </a:p>
        </p:txBody>
      </p:sp>
    </p:spTree>
    <p:extLst>
      <p:ext uri="{BB962C8B-B14F-4D97-AF65-F5344CB8AC3E}">
        <p14:creationId xmlns:p14="http://schemas.microsoft.com/office/powerpoint/2010/main" val="346170162"/>
      </p:ext>
    </p:extLst>
  </p:cSld>
  <p:clrMapOvr>
    <a:masterClrMapping/>
  </p:clrMapOvr>
  <p:transition spd="slow">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cSld name="1_Two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6130364" y="4224338"/>
            <a:ext cx="51435" cy="36830"/>
          </a:xfrm>
          <a:custGeom>
            <a:avLst/>
            <a:gdLst/>
            <a:ahLst/>
            <a:cxnLst/>
            <a:rect l="l" t="t" r="r" b="b"/>
            <a:pathLst>
              <a:path w="51435" h="36829">
                <a:moveTo>
                  <a:pt x="28203" y="0"/>
                </a:moveTo>
                <a:lnTo>
                  <a:pt x="0" y="21013"/>
                </a:lnTo>
                <a:lnTo>
                  <a:pt x="5080" y="27846"/>
                </a:lnTo>
                <a:lnTo>
                  <a:pt x="10402" y="32097"/>
                </a:lnTo>
                <a:lnTo>
                  <a:pt x="16991" y="35004"/>
                </a:lnTo>
                <a:lnTo>
                  <a:pt x="24405" y="36427"/>
                </a:lnTo>
                <a:lnTo>
                  <a:pt x="32207" y="36228"/>
                </a:lnTo>
                <a:lnTo>
                  <a:pt x="51320" y="11527"/>
                </a:lnTo>
                <a:lnTo>
                  <a:pt x="45351" y="4465"/>
                </a:lnTo>
                <a:lnTo>
                  <a:pt x="35953" y="1189"/>
                </a:lnTo>
                <a:lnTo>
                  <a:pt x="28203" y="0"/>
                </a:lnTo>
                <a:close/>
              </a:path>
            </a:pathLst>
          </a:custGeom>
          <a:solidFill>
            <a:srgbClr val="F4D24E">
              <a:alpha val="9999"/>
            </a:srgbClr>
          </a:solidFill>
        </p:spPr>
        <p:txBody>
          <a:bodyPr wrap="square" lIns="0" tIns="0" rIns="0" bIns="0" rtlCol="0"/>
          <a:lstStyle/>
          <a:p>
            <a:endParaRPr dirty="0"/>
          </a:p>
        </p:txBody>
      </p:sp>
      <p:sp>
        <p:nvSpPr>
          <p:cNvPr id="17" name="bk object 17"/>
          <p:cNvSpPr/>
          <p:nvPr/>
        </p:nvSpPr>
        <p:spPr>
          <a:xfrm>
            <a:off x="6816150" y="3438237"/>
            <a:ext cx="50165" cy="37465"/>
          </a:xfrm>
          <a:custGeom>
            <a:avLst/>
            <a:gdLst/>
            <a:ahLst/>
            <a:cxnLst/>
            <a:rect l="l" t="t" r="r" b="b"/>
            <a:pathLst>
              <a:path w="50165" h="37464">
                <a:moveTo>
                  <a:pt x="21031" y="0"/>
                </a:moveTo>
                <a:lnTo>
                  <a:pt x="11667" y="2559"/>
                </a:lnTo>
                <a:lnTo>
                  <a:pt x="4382" y="7624"/>
                </a:lnTo>
                <a:lnTo>
                  <a:pt x="404" y="14151"/>
                </a:lnTo>
                <a:lnTo>
                  <a:pt x="0" y="21312"/>
                </a:lnTo>
                <a:lnTo>
                  <a:pt x="3437" y="28277"/>
                </a:lnTo>
                <a:lnTo>
                  <a:pt x="7768" y="33522"/>
                </a:lnTo>
                <a:lnTo>
                  <a:pt x="15261" y="36849"/>
                </a:lnTo>
                <a:lnTo>
                  <a:pt x="23503" y="37180"/>
                </a:lnTo>
                <a:lnTo>
                  <a:pt x="33369" y="36089"/>
                </a:lnTo>
                <a:lnTo>
                  <a:pt x="41617" y="32395"/>
                </a:lnTo>
                <a:lnTo>
                  <a:pt x="47403" y="26668"/>
                </a:lnTo>
                <a:lnTo>
                  <a:pt x="49881" y="19476"/>
                </a:lnTo>
                <a:lnTo>
                  <a:pt x="50148" y="15691"/>
                </a:lnTo>
                <a:lnTo>
                  <a:pt x="48865" y="11932"/>
                </a:lnTo>
                <a:lnTo>
                  <a:pt x="46198" y="8693"/>
                </a:lnTo>
                <a:lnTo>
                  <a:pt x="39406" y="3267"/>
                </a:lnTo>
                <a:lnTo>
                  <a:pt x="30647" y="302"/>
                </a:lnTo>
                <a:lnTo>
                  <a:pt x="21031" y="0"/>
                </a:lnTo>
                <a:close/>
              </a:path>
            </a:pathLst>
          </a:custGeom>
          <a:solidFill>
            <a:srgbClr val="4AB5A2">
              <a:alpha val="9599"/>
            </a:srgbClr>
          </a:solidFill>
        </p:spPr>
        <p:txBody>
          <a:bodyPr wrap="square" lIns="0" tIns="0" rIns="0" bIns="0" rtlCol="0"/>
          <a:lstStyle/>
          <a:p>
            <a:endParaRPr dirty="0"/>
          </a:p>
        </p:txBody>
      </p:sp>
      <p:sp>
        <p:nvSpPr>
          <p:cNvPr id="18" name="bk object 18"/>
          <p:cNvSpPr/>
          <p:nvPr/>
        </p:nvSpPr>
        <p:spPr>
          <a:xfrm>
            <a:off x="6883609" y="3430755"/>
            <a:ext cx="53340" cy="37465"/>
          </a:xfrm>
          <a:custGeom>
            <a:avLst/>
            <a:gdLst/>
            <a:ahLst/>
            <a:cxnLst/>
            <a:rect l="l" t="t" r="r" b="b"/>
            <a:pathLst>
              <a:path w="53340" h="37464">
                <a:moveTo>
                  <a:pt x="23895" y="0"/>
                </a:moveTo>
                <a:lnTo>
                  <a:pt x="14678" y="2053"/>
                </a:lnTo>
                <a:lnTo>
                  <a:pt x="6959" y="6750"/>
                </a:lnTo>
                <a:lnTo>
                  <a:pt x="774" y="13036"/>
                </a:lnTo>
                <a:lnTo>
                  <a:pt x="0" y="21393"/>
                </a:lnTo>
                <a:lnTo>
                  <a:pt x="4940" y="28251"/>
                </a:lnTo>
                <a:lnTo>
                  <a:pt x="10579" y="32766"/>
                </a:lnTo>
                <a:lnTo>
                  <a:pt x="17627" y="35734"/>
                </a:lnTo>
                <a:lnTo>
                  <a:pt x="25542" y="37002"/>
                </a:lnTo>
                <a:lnTo>
                  <a:pt x="33781" y="36417"/>
                </a:lnTo>
                <a:lnTo>
                  <a:pt x="43776" y="33851"/>
                </a:lnTo>
                <a:lnTo>
                  <a:pt x="51079" y="27412"/>
                </a:lnTo>
                <a:lnTo>
                  <a:pt x="52737" y="20072"/>
                </a:lnTo>
                <a:lnTo>
                  <a:pt x="51384" y="20072"/>
                </a:lnTo>
                <a:lnTo>
                  <a:pt x="52031" y="13989"/>
                </a:lnTo>
                <a:lnTo>
                  <a:pt x="48628" y="8032"/>
                </a:lnTo>
                <a:lnTo>
                  <a:pt x="42278" y="4146"/>
                </a:lnTo>
                <a:lnTo>
                  <a:pt x="33473" y="670"/>
                </a:lnTo>
                <a:lnTo>
                  <a:pt x="23895" y="0"/>
                </a:lnTo>
                <a:close/>
              </a:path>
              <a:path w="53340" h="37464">
                <a:moveTo>
                  <a:pt x="52831" y="19653"/>
                </a:moveTo>
                <a:lnTo>
                  <a:pt x="51384" y="20072"/>
                </a:lnTo>
                <a:lnTo>
                  <a:pt x="52737" y="20072"/>
                </a:lnTo>
                <a:lnTo>
                  <a:pt x="52831" y="19653"/>
                </a:lnTo>
                <a:close/>
              </a:path>
            </a:pathLst>
          </a:custGeom>
          <a:solidFill>
            <a:srgbClr val="F4D24E">
              <a:alpha val="3999"/>
            </a:srgbClr>
          </a:solidFill>
        </p:spPr>
        <p:txBody>
          <a:bodyPr wrap="square" lIns="0" tIns="0" rIns="0" bIns="0" rtlCol="0"/>
          <a:lstStyle/>
          <a:p>
            <a:endParaRPr dirty="0"/>
          </a:p>
        </p:txBody>
      </p:sp>
      <p:sp>
        <p:nvSpPr>
          <p:cNvPr id="19" name="bk object 19"/>
          <p:cNvSpPr/>
          <p:nvPr/>
        </p:nvSpPr>
        <p:spPr>
          <a:xfrm>
            <a:off x="6953999" y="3414233"/>
            <a:ext cx="52705" cy="36830"/>
          </a:xfrm>
          <a:custGeom>
            <a:avLst/>
            <a:gdLst/>
            <a:ahLst/>
            <a:cxnLst/>
            <a:rect l="l" t="t" r="r" b="b"/>
            <a:pathLst>
              <a:path w="52704" h="36829">
                <a:moveTo>
                  <a:pt x="24069" y="0"/>
                </a:moveTo>
                <a:lnTo>
                  <a:pt x="14799" y="1919"/>
                </a:lnTo>
                <a:lnTo>
                  <a:pt x="6959" y="6503"/>
                </a:lnTo>
                <a:lnTo>
                  <a:pt x="787" y="12790"/>
                </a:lnTo>
                <a:lnTo>
                  <a:pt x="0" y="21147"/>
                </a:lnTo>
                <a:lnTo>
                  <a:pt x="4940" y="28005"/>
                </a:lnTo>
                <a:lnTo>
                  <a:pt x="10729" y="32317"/>
                </a:lnTo>
                <a:lnTo>
                  <a:pt x="17770" y="35202"/>
                </a:lnTo>
                <a:lnTo>
                  <a:pt x="25607" y="36531"/>
                </a:lnTo>
                <a:lnTo>
                  <a:pt x="33782" y="36171"/>
                </a:lnTo>
                <a:lnTo>
                  <a:pt x="43942" y="33847"/>
                </a:lnTo>
                <a:lnTo>
                  <a:pt x="51295" y="27268"/>
                </a:lnTo>
                <a:lnTo>
                  <a:pt x="52471" y="19838"/>
                </a:lnTo>
                <a:lnTo>
                  <a:pt x="51104" y="19838"/>
                </a:lnTo>
                <a:lnTo>
                  <a:pt x="51612" y="13958"/>
                </a:lnTo>
                <a:lnTo>
                  <a:pt x="48361" y="8243"/>
                </a:lnTo>
                <a:lnTo>
                  <a:pt x="42341" y="4421"/>
                </a:lnTo>
                <a:lnTo>
                  <a:pt x="33630" y="812"/>
                </a:lnTo>
                <a:lnTo>
                  <a:pt x="24069" y="0"/>
                </a:lnTo>
                <a:close/>
              </a:path>
              <a:path w="52704" h="36829">
                <a:moveTo>
                  <a:pt x="52539" y="19407"/>
                </a:moveTo>
                <a:lnTo>
                  <a:pt x="51104" y="19838"/>
                </a:lnTo>
                <a:lnTo>
                  <a:pt x="52471" y="19838"/>
                </a:lnTo>
                <a:lnTo>
                  <a:pt x="52539" y="19407"/>
                </a:lnTo>
                <a:close/>
              </a:path>
            </a:pathLst>
          </a:custGeom>
          <a:solidFill>
            <a:srgbClr val="F4D24E">
              <a:alpha val="9300"/>
            </a:srgbClr>
          </a:solidFill>
        </p:spPr>
        <p:txBody>
          <a:bodyPr wrap="square" lIns="0" tIns="0" rIns="0" bIns="0" rtlCol="0"/>
          <a:lstStyle/>
          <a:p>
            <a:endParaRPr dirty="0"/>
          </a:p>
        </p:txBody>
      </p:sp>
      <p:sp>
        <p:nvSpPr>
          <p:cNvPr id="20" name="bk object 20"/>
          <p:cNvSpPr/>
          <p:nvPr/>
        </p:nvSpPr>
        <p:spPr>
          <a:xfrm>
            <a:off x="7027186" y="3386669"/>
            <a:ext cx="50165" cy="38100"/>
          </a:xfrm>
          <a:custGeom>
            <a:avLst/>
            <a:gdLst/>
            <a:ahLst/>
            <a:cxnLst/>
            <a:rect l="l" t="t" r="r" b="b"/>
            <a:pathLst>
              <a:path w="50165" h="38100">
                <a:moveTo>
                  <a:pt x="26963" y="0"/>
                </a:moveTo>
                <a:lnTo>
                  <a:pt x="0" y="22249"/>
                </a:lnTo>
                <a:lnTo>
                  <a:pt x="3303" y="29349"/>
                </a:lnTo>
                <a:lnTo>
                  <a:pt x="8832" y="33438"/>
                </a:lnTo>
                <a:lnTo>
                  <a:pt x="15501" y="36236"/>
                </a:lnTo>
                <a:lnTo>
                  <a:pt x="22923" y="37629"/>
                </a:lnTo>
                <a:lnTo>
                  <a:pt x="30709" y="37503"/>
                </a:lnTo>
                <a:lnTo>
                  <a:pt x="40945" y="35204"/>
                </a:lnTo>
                <a:lnTo>
                  <a:pt x="48400" y="28638"/>
                </a:lnTo>
                <a:lnTo>
                  <a:pt x="49759" y="20739"/>
                </a:lnTo>
                <a:lnTo>
                  <a:pt x="49556" y="12852"/>
                </a:lnTo>
                <a:lnTo>
                  <a:pt x="43587" y="5664"/>
                </a:lnTo>
                <a:lnTo>
                  <a:pt x="34164" y="2031"/>
                </a:lnTo>
                <a:lnTo>
                  <a:pt x="26963" y="0"/>
                </a:lnTo>
                <a:close/>
              </a:path>
            </a:pathLst>
          </a:custGeom>
          <a:solidFill>
            <a:srgbClr val="4AB5A2">
              <a:alpha val="1300"/>
            </a:srgbClr>
          </a:solidFill>
        </p:spPr>
        <p:txBody>
          <a:bodyPr wrap="square" lIns="0" tIns="0" rIns="0" bIns="0" rtlCol="0"/>
          <a:lstStyle/>
          <a:p>
            <a:endParaRPr dirty="0"/>
          </a:p>
        </p:txBody>
      </p:sp>
      <p:sp>
        <p:nvSpPr>
          <p:cNvPr id="21" name="bk object 21"/>
          <p:cNvSpPr/>
          <p:nvPr/>
        </p:nvSpPr>
        <p:spPr>
          <a:xfrm>
            <a:off x="7589657" y="3086788"/>
            <a:ext cx="50800" cy="37465"/>
          </a:xfrm>
          <a:custGeom>
            <a:avLst/>
            <a:gdLst/>
            <a:ahLst/>
            <a:cxnLst/>
            <a:rect l="l" t="t" r="r" b="b"/>
            <a:pathLst>
              <a:path w="50800" h="37464">
                <a:moveTo>
                  <a:pt x="21072" y="0"/>
                </a:moveTo>
                <a:lnTo>
                  <a:pt x="11708" y="2544"/>
                </a:lnTo>
                <a:lnTo>
                  <a:pt x="4406" y="7608"/>
                </a:lnTo>
                <a:lnTo>
                  <a:pt x="415" y="14133"/>
                </a:lnTo>
                <a:lnTo>
                  <a:pt x="0" y="21297"/>
                </a:lnTo>
                <a:lnTo>
                  <a:pt x="3428" y="28274"/>
                </a:lnTo>
                <a:lnTo>
                  <a:pt x="7708" y="33469"/>
                </a:lnTo>
                <a:lnTo>
                  <a:pt x="15099" y="36783"/>
                </a:lnTo>
                <a:lnTo>
                  <a:pt x="23252" y="37164"/>
                </a:lnTo>
                <a:lnTo>
                  <a:pt x="33125" y="36155"/>
                </a:lnTo>
                <a:lnTo>
                  <a:pt x="41426" y="32531"/>
                </a:lnTo>
                <a:lnTo>
                  <a:pt x="47298" y="26851"/>
                </a:lnTo>
                <a:lnTo>
                  <a:pt x="49884" y="19677"/>
                </a:lnTo>
                <a:lnTo>
                  <a:pt x="50202" y="15828"/>
                </a:lnTo>
                <a:lnTo>
                  <a:pt x="48932" y="12006"/>
                </a:lnTo>
                <a:lnTo>
                  <a:pt x="46227" y="8729"/>
                </a:lnTo>
                <a:lnTo>
                  <a:pt x="39442" y="3287"/>
                </a:lnTo>
                <a:lnTo>
                  <a:pt x="30687" y="312"/>
                </a:lnTo>
                <a:lnTo>
                  <a:pt x="21072" y="0"/>
                </a:lnTo>
                <a:close/>
              </a:path>
            </a:pathLst>
          </a:custGeom>
          <a:solidFill>
            <a:srgbClr val="06A1C7">
              <a:alpha val="2999"/>
            </a:srgbClr>
          </a:solidFill>
        </p:spPr>
        <p:txBody>
          <a:bodyPr wrap="square" lIns="0" tIns="0" rIns="0" bIns="0" rtlCol="0"/>
          <a:lstStyle/>
          <a:p>
            <a:endParaRPr dirty="0"/>
          </a:p>
        </p:txBody>
      </p:sp>
      <p:sp>
        <p:nvSpPr>
          <p:cNvPr id="22" name="bk object 22"/>
          <p:cNvSpPr/>
          <p:nvPr/>
        </p:nvSpPr>
        <p:spPr>
          <a:xfrm>
            <a:off x="7659840" y="3060595"/>
            <a:ext cx="50800" cy="38735"/>
          </a:xfrm>
          <a:custGeom>
            <a:avLst/>
            <a:gdLst/>
            <a:ahLst/>
            <a:cxnLst/>
            <a:rect l="l" t="t" r="r" b="b"/>
            <a:pathLst>
              <a:path w="50800" h="38735">
                <a:moveTo>
                  <a:pt x="26590" y="0"/>
                </a:moveTo>
                <a:lnTo>
                  <a:pt x="0" y="22714"/>
                </a:lnTo>
                <a:lnTo>
                  <a:pt x="3641" y="29540"/>
                </a:lnTo>
                <a:lnTo>
                  <a:pt x="7921" y="34721"/>
                </a:lnTo>
                <a:lnTo>
                  <a:pt x="15312" y="38049"/>
                </a:lnTo>
                <a:lnTo>
                  <a:pt x="23465" y="38430"/>
                </a:lnTo>
                <a:lnTo>
                  <a:pt x="33340" y="37419"/>
                </a:lnTo>
                <a:lnTo>
                  <a:pt x="41644" y="33789"/>
                </a:lnTo>
                <a:lnTo>
                  <a:pt x="47517" y="28105"/>
                </a:lnTo>
                <a:lnTo>
                  <a:pt x="50097" y="20929"/>
                </a:lnTo>
                <a:lnTo>
                  <a:pt x="50224" y="12966"/>
                </a:lnTo>
                <a:lnTo>
                  <a:pt x="43989" y="5702"/>
                </a:lnTo>
                <a:lnTo>
                  <a:pt x="34222" y="2451"/>
                </a:lnTo>
                <a:lnTo>
                  <a:pt x="26590" y="0"/>
                </a:lnTo>
                <a:close/>
              </a:path>
            </a:pathLst>
          </a:custGeom>
          <a:solidFill>
            <a:srgbClr val="76C6EB">
              <a:alpha val="6900"/>
            </a:srgbClr>
          </a:solidFill>
        </p:spPr>
        <p:txBody>
          <a:bodyPr wrap="square" lIns="0" tIns="0" rIns="0" bIns="0" rtlCol="0"/>
          <a:lstStyle/>
          <a:p>
            <a:endParaRPr dirty="0"/>
          </a:p>
        </p:txBody>
      </p:sp>
      <p:sp>
        <p:nvSpPr>
          <p:cNvPr id="23" name="bk object 23"/>
          <p:cNvSpPr/>
          <p:nvPr/>
        </p:nvSpPr>
        <p:spPr>
          <a:xfrm>
            <a:off x="7730174" y="3043627"/>
            <a:ext cx="50165" cy="37465"/>
          </a:xfrm>
          <a:custGeom>
            <a:avLst/>
            <a:gdLst/>
            <a:ahLst/>
            <a:cxnLst/>
            <a:rect l="l" t="t" r="r" b="b"/>
            <a:pathLst>
              <a:path w="50165" h="37464">
                <a:moveTo>
                  <a:pt x="28503" y="0"/>
                </a:moveTo>
                <a:lnTo>
                  <a:pt x="18542" y="395"/>
                </a:lnTo>
                <a:lnTo>
                  <a:pt x="9583" y="3645"/>
                </a:lnTo>
                <a:lnTo>
                  <a:pt x="3208" y="9017"/>
                </a:lnTo>
                <a:lnTo>
                  <a:pt x="0" y="15788"/>
                </a:lnTo>
                <a:lnTo>
                  <a:pt x="534" y="23192"/>
                </a:lnTo>
                <a:lnTo>
                  <a:pt x="4887" y="29868"/>
                </a:lnTo>
                <a:lnTo>
                  <a:pt x="12091" y="34619"/>
                </a:lnTo>
                <a:lnTo>
                  <a:pt x="21161" y="37011"/>
                </a:lnTo>
                <a:lnTo>
                  <a:pt x="31115" y="36616"/>
                </a:lnTo>
                <a:lnTo>
                  <a:pt x="41275" y="34291"/>
                </a:lnTo>
                <a:lnTo>
                  <a:pt x="48616" y="27713"/>
                </a:lnTo>
                <a:lnTo>
                  <a:pt x="49873" y="19852"/>
                </a:lnTo>
                <a:lnTo>
                  <a:pt x="50064" y="17820"/>
                </a:lnTo>
                <a:lnTo>
                  <a:pt x="49806" y="15777"/>
                </a:lnTo>
                <a:lnTo>
                  <a:pt x="49124" y="13819"/>
                </a:lnTo>
                <a:lnTo>
                  <a:pt x="44778" y="7142"/>
                </a:lnTo>
                <a:lnTo>
                  <a:pt x="37576" y="2392"/>
                </a:lnTo>
                <a:lnTo>
                  <a:pt x="28503" y="0"/>
                </a:lnTo>
                <a:close/>
              </a:path>
            </a:pathLst>
          </a:custGeom>
          <a:solidFill>
            <a:srgbClr val="F4D24E">
              <a:alpha val="7398"/>
            </a:srgbClr>
          </a:solidFill>
        </p:spPr>
        <p:txBody>
          <a:bodyPr wrap="square" lIns="0" tIns="0" rIns="0" bIns="0" rtlCol="0"/>
          <a:lstStyle/>
          <a:p>
            <a:endParaRPr dirty="0"/>
          </a:p>
        </p:txBody>
      </p:sp>
      <p:sp>
        <p:nvSpPr>
          <p:cNvPr id="24" name="bk object 24"/>
          <p:cNvSpPr/>
          <p:nvPr/>
        </p:nvSpPr>
        <p:spPr>
          <a:xfrm>
            <a:off x="5148516" y="2037774"/>
            <a:ext cx="51435" cy="38735"/>
          </a:xfrm>
          <a:custGeom>
            <a:avLst/>
            <a:gdLst/>
            <a:ahLst/>
            <a:cxnLst/>
            <a:rect l="l" t="t" r="r" b="b"/>
            <a:pathLst>
              <a:path w="51435" h="38735">
                <a:moveTo>
                  <a:pt x="26658" y="0"/>
                </a:moveTo>
                <a:lnTo>
                  <a:pt x="0" y="22559"/>
                </a:lnTo>
                <a:lnTo>
                  <a:pt x="3519" y="29514"/>
                </a:lnTo>
                <a:lnTo>
                  <a:pt x="9165" y="34028"/>
                </a:lnTo>
                <a:lnTo>
                  <a:pt x="16217" y="36991"/>
                </a:lnTo>
                <a:lnTo>
                  <a:pt x="24134" y="38255"/>
                </a:lnTo>
                <a:lnTo>
                  <a:pt x="32373" y="37668"/>
                </a:lnTo>
                <a:lnTo>
                  <a:pt x="42355" y="35102"/>
                </a:lnTo>
                <a:lnTo>
                  <a:pt x="49658" y="28676"/>
                </a:lnTo>
                <a:lnTo>
                  <a:pt x="51410" y="20904"/>
                </a:lnTo>
                <a:lnTo>
                  <a:pt x="49904" y="14991"/>
                </a:lnTo>
                <a:lnTo>
                  <a:pt x="46342" y="9712"/>
                </a:lnTo>
                <a:lnTo>
                  <a:pt x="40986" y="5352"/>
                </a:lnTo>
                <a:lnTo>
                  <a:pt x="34100" y="2197"/>
                </a:lnTo>
                <a:lnTo>
                  <a:pt x="26658" y="0"/>
                </a:lnTo>
                <a:close/>
              </a:path>
            </a:pathLst>
          </a:custGeom>
          <a:solidFill>
            <a:srgbClr val="F4D24E">
              <a:alpha val="2899"/>
            </a:srgbClr>
          </a:solidFill>
        </p:spPr>
        <p:txBody>
          <a:bodyPr wrap="square" lIns="0" tIns="0" rIns="0" bIns="0" rtlCol="0"/>
          <a:lstStyle/>
          <a:p>
            <a:endParaRPr dirty="0"/>
          </a:p>
        </p:txBody>
      </p:sp>
      <p:sp>
        <p:nvSpPr>
          <p:cNvPr id="2" name="Holder 2"/>
          <p:cNvSpPr>
            <a:spLocks noGrp="1"/>
          </p:cNvSpPr>
          <p:nvPr>
            <p:ph type="title"/>
          </p:nvPr>
        </p:nvSpPr>
        <p:spPr>
          <a:xfrm>
            <a:off x="2372711" y="1638094"/>
            <a:ext cx="7452926" cy="1486535"/>
          </a:xfrm>
          <a:prstGeom prst="rect">
            <a:avLst/>
          </a:prstGeom>
        </p:spPr>
        <p:txBody>
          <a:bodyPr lIns="0" tIns="0" rIns="0" bIns="0"/>
          <a:lstStyle>
            <a:lvl1pPr>
              <a:defRPr sz="4800" b="0" i="0">
                <a:solidFill>
                  <a:schemeClr val="bg1"/>
                </a:solidFill>
                <a:latin typeface="Calibri"/>
                <a:cs typeface="Calibri"/>
              </a:defRPr>
            </a:lvl1pPr>
          </a:lstStyle>
          <a:p>
            <a:endParaRPr/>
          </a:p>
        </p:txBody>
      </p:sp>
      <p:sp>
        <p:nvSpPr>
          <p:cNvPr id="3" name="Holder 3"/>
          <p:cNvSpPr>
            <a:spLocks noGrp="1"/>
          </p:cNvSpPr>
          <p:nvPr>
            <p:ph sz="half" idx="2"/>
          </p:nvPr>
        </p:nvSpPr>
        <p:spPr>
          <a:xfrm>
            <a:off x="609917" y="1577340"/>
            <a:ext cx="5306282"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917624" y="1865835"/>
            <a:ext cx="4079875" cy="3759200"/>
          </a:xfrm>
          <a:prstGeom prst="rect">
            <a:avLst/>
          </a:prstGeom>
        </p:spPr>
        <p:txBody>
          <a:bodyPr wrap="square" lIns="0" tIns="0" rIns="0" bIns="0">
            <a:spAutoFit/>
          </a:bodyPr>
          <a:lstStyle>
            <a:lvl1pPr>
              <a:defRPr sz="1400" b="0" i="0">
                <a:solidFill>
                  <a:srgbClr val="252525"/>
                </a:solidFill>
                <a:latin typeface="Calibri"/>
                <a:cs typeface="Calibri"/>
              </a:defRPr>
            </a:lvl1pPr>
          </a:lstStyle>
          <a:p>
            <a:endParaRPr/>
          </a:p>
        </p:txBody>
      </p:sp>
      <p:sp>
        <p:nvSpPr>
          <p:cNvPr id="5" name="Holder 5"/>
          <p:cNvSpPr>
            <a:spLocks noGrp="1"/>
          </p:cNvSpPr>
          <p:nvPr>
            <p:ph type="ftr" sz="quarter" idx="5"/>
          </p:nvPr>
        </p:nvSpPr>
        <p:spPr>
          <a:xfrm>
            <a:off x="4147439" y="6377940"/>
            <a:ext cx="3903472" cy="342900"/>
          </a:xfrm>
          <a:prstGeom prst="rect">
            <a:avLst/>
          </a:prstGeom>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a:xfrm>
            <a:off x="609917" y="6377940"/>
            <a:ext cx="2805620" cy="342900"/>
          </a:xfrm>
          <a:prstGeom prst="rect">
            <a:avLst/>
          </a:prstGeom>
        </p:spPr>
        <p:txBody>
          <a:bodyPr lIns="0" tIns="0" rIns="0" bIns="0"/>
          <a:lstStyle>
            <a:lvl1pPr algn="l">
              <a:defRPr>
                <a:solidFill>
                  <a:schemeClr val="tx1">
                    <a:tint val="75000"/>
                  </a:schemeClr>
                </a:solidFill>
              </a:defRPr>
            </a:lvl1pPr>
          </a:lstStyle>
          <a:p>
            <a:fld id="{9C538427-8C55-4974-9A4A-993D8E8E3B09}" type="datetime1">
              <a:rPr lang="en-US" smtClean="0"/>
              <a:t>1/15/26</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extLst>
      <p:ext uri="{BB962C8B-B14F-4D97-AF65-F5344CB8AC3E}">
        <p14:creationId xmlns:p14="http://schemas.microsoft.com/office/powerpoint/2010/main" val="4184357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C45A1D-C628-2282-46EE-2849DFF392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5CF469C-15BD-79CF-7FFB-EF6CCE3600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3A9D21D-32B0-80B0-1034-8E8A4A831A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D4B970-7906-DF4F-AAFA-6E6CADFDA3D7}" type="datetime1">
              <a:rPr lang="en-GB" smtClean="0"/>
              <a:t>15/01/2026</a:t>
            </a:fld>
            <a:endParaRPr lang="en-GB"/>
          </a:p>
        </p:txBody>
      </p:sp>
      <p:sp>
        <p:nvSpPr>
          <p:cNvPr id="5" name="Footer Placeholder 4">
            <a:extLst>
              <a:ext uri="{FF2B5EF4-FFF2-40B4-BE49-F238E27FC236}">
                <a16:creationId xmlns:a16="http://schemas.microsoft.com/office/drawing/2014/main" id="{E7C37CF1-0984-90FD-4B48-7F79770A16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477C7AE-D6D8-6A3D-53D4-E95ABF41B718}"/>
              </a:ext>
            </a:extLst>
          </p:cNvPr>
          <p:cNvSpPr>
            <a:spLocks noGrp="1"/>
          </p:cNvSpPr>
          <p:nvPr>
            <p:ph type="sldNum" sz="quarter" idx="4"/>
          </p:nvPr>
        </p:nvSpPr>
        <p:spPr>
          <a:xfrm>
            <a:off x="9263743" y="-929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123ED2-F2A7-7B40-A8BF-4A6B4D16AF6F}" type="slidenum">
              <a:rPr lang="en-GB" smtClean="0"/>
              <a:t>‹#›</a:t>
            </a:fld>
            <a:endParaRPr lang="en-GB"/>
          </a:p>
        </p:txBody>
      </p:sp>
    </p:spTree>
    <p:extLst>
      <p:ext uri="{BB962C8B-B14F-4D97-AF65-F5344CB8AC3E}">
        <p14:creationId xmlns:p14="http://schemas.microsoft.com/office/powerpoint/2010/main" val="38016232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fade thruBlk="1"/>
  </p:transition>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s://en.wikipedia.org/wiki/Apples_to_oranges"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1.pn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a:extLst>
              <a:ext uri="{FF2B5EF4-FFF2-40B4-BE49-F238E27FC236}">
                <a16:creationId xmlns:a16="http://schemas.microsoft.com/office/drawing/2014/main" id="{385EFE9A-9125-1708-C010-FFB4ED2CE5A2}"/>
              </a:ext>
            </a:extLst>
          </p:cNvPr>
          <p:cNvSpPr>
            <a:spLocks noChangeArrowheads="1"/>
          </p:cNvSpPr>
          <p:nvPr/>
        </p:nvSpPr>
        <p:spPr bwMode="auto">
          <a:xfrm>
            <a:off x="487680" y="1735190"/>
            <a:ext cx="11021568"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r>
              <a:rPr lang="en-US" altLang="en-US" sz="2400" b="1" dirty="0">
                <a:solidFill>
                  <a:srgbClr val="FF0000"/>
                </a:solidFill>
              </a:rPr>
              <a:t>ALL TIMINGS APPROXIMATE</a:t>
            </a:r>
            <a:br>
              <a:rPr lang="en-US" altLang="en-US" sz="2400" b="1" dirty="0">
                <a:solidFill>
                  <a:srgbClr val="000000"/>
                </a:solidFill>
              </a:rPr>
            </a:br>
            <a:endParaRPr lang="en-US" altLang="en-US" sz="1200" dirty="0"/>
          </a:p>
          <a:p>
            <a:pPr lvl="0"/>
            <a:r>
              <a:rPr lang="en-US" altLang="en-US" sz="2400" b="1" dirty="0">
                <a:solidFill>
                  <a:srgbClr val="000000"/>
                </a:solidFill>
              </a:rPr>
              <a:t>1-2pm SR/meta-analysis and discussion of </a:t>
            </a:r>
            <a:br>
              <a:rPr lang="en-US" altLang="en-US" sz="2400" b="1" dirty="0">
                <a:solidFill>
                  <a:srgbClr val="000000"/>
                </a:solidFill>
              </a:rPr>
            </a:br>
            <a:r>
              <a:rPr lang="en-US" altLang="en-US" sz="2400" b="1" dirty="0">
                <a:solidFill>
                  <a:srgbClr val="000000"/>
                </a:solidFill>
              </a:rPr>
              <a:t>automating evidence synthesis - Prof Philip Scott</a:t>
            </a:r>
            <a:br>
              <a:rPr lang="en-US" altLang="en-US" sz="2400" b="1" dirty="0">
                <a:solidFill>
                  <a:srgbClr val="000000"/>
                </a:solidFill>
              </a:rPr>
            </a:br>
            <a:endParaRPr lang="en-US" altLang="en-US" sz="1200" dirty="0"/>
          </a:p>
          <a:p>
            <a:pPr lvl="0"/>
            <a:r>
              <a:rPr lang="en-US" altLang="en-US" sz="2400" b="1" dirty="0">
                <a:solidFill>
                  <a:srgbClr val="000000"/>
                </a:solidFill>
              </a:rPr>
              <a:t>2-2:15 Break</a:t>
            </a:r>
            <a:br>
              <a:rPr lang="en-US" altLang="en-US" sz="2400" b="1" dirty="0">
                <a:solidFill>
                  <a:srgbClr val="000000"/>
                </a:solidFill>
              </a:rPr>
            </a:br>
            <a:endParaRPr lang="en-US" altLang="en-US" sz="1200" dirty="0"/>
          </a:p>
          <a:p>
            <a:pPr lvl="0"/>
            <a:r>
              <a:rPr lang="en-US" altLang="en-US" sz="2400" b="1" dirty="0">
                <a:solidFill>
                  <a:srgbClr val="000000"/>
                </a:solidFill>
              </a:rPr>
              <a:t>2:15-3 Clinical Decision Support (CDS) – An Overview - Dr Edward Conley</a:t>
            </a:r>
            <a:br>
              <a:rPr lang="en-US" altLang="en-US" sz="2400" b="1" dirty="0">
                <a:solidFill>
                  <a:srgbClr val="000000"/>
                </a:solidFill>
              </a:rPr>
            </a:br>
            <a:endParaRPr lang="en-US" altLang="en-US" sz="1200" dirty="0"/>
          </a:p>
          <a:p>
            <a:pPr lvl="0"/>
            <a:r>
              <a:rPr lang="en-US" altLang="en-US" sz="2400" b="1" dirty="0">
                <a:solidFill>
                  <a:srgbClr val="000000"/>
                </a:solidFill>
              </a:rPr>
              <a:t>3-3:20 CDS Exercise</a:t>
            </a:r>
            <a:br>
              <a:rPr lang="en-US" altLang="en-US" sz="2400" b="1" dirty="0">
                <a:solidFill>
                  <a:srgbClr val="000000"/>
                </a:solidFill>
              </a:rPr>
            </a:br>
            <a:endParaRPr lang="en-US" altLang="en-US" sz="1200" dirty="0"/>
          </a:p>
          <a:p>
            <a:pPr lvl="0"/>
            <a:r>
              <a:rPr lang="en-US" altLang="en-US" sz="2400" b="1" dirty="0">
                <a:solidFill>
                  <a:srgbClr val="000000"/>
                </a:solidFill>
              </a:rPr>
              <a:t>3:20-3:30 Q&amp;A on "Critical analysis of decision support” assignment</a:t>
            </a:r>
            <a:endParaRPr lang="en-US" altLang="en-US" sz="3600" dirty="0"/>
          </a:p>
        </p:txBody>
      </p:sp>
      <p:sp>
        <p:nvSpPr>
          <p:cNvPr id="10" name="TextBox 9">
            <a:extLst>
              <a:ext uri="{FF2B5EF4-FFF2-40B4-BE49-F238E27FC236}">
                <a16:creationId xmlns:a16="http://schemas.microsoft.com/office/drawing/2014/main" id="{E6AC049C-B112-F1FA-105C-FCF2704E1BE0}"/>
              </a:ext>
            </a:extLst>
          </p:cNvPr>
          <p:cNvSpPr txBox="1"/>
          <p:nvPr/>
        </p:nvSpPr>
        <p:spPr>
          <a:xfrm>
            <a:off x="4121485" y="186829"/>
            <a:ext cx="3694088" cy="1200329"/>
          </a:xfrm>
          <a:prstGeom prst="rect">
            <a:avLst/>
          </a:prstGeom>
          <a:noFill/>
        </p:spPr>
        <p:txBody>
          <a:bodyPr wrap="none" rtlCol="0">
            <a:spAutoFit/>
          </a:bodyPr>
          <a:lstStyle/>
          <a:p>
            <a:pPr algn="ctr"/>
            <a:r>
              <a:rPr lang="en-GB" sz="3600" b="1" dirty="0">
                <a:solidFill>
                  <a:srgbClr val="FF0000"/>
                </a:solidFill>
              </a:rPr>
              <a:t>Running Order</a:t>
            </a:r>
            <a:br>
              <a:rPr lang="en-GB" sz="3600" b="1" dirty="0">
                <a:solidFill>
                  <a:srgbClr val="FF0000"/>
                </a:solidFill>
              </a:rPr>
            </a:br>
            <a:r>
              <a:rPr lang="en-GB" sz="3600" b="1" dirty="0">
                <a:solidFill>
                  <a:srgbClr val="FF0000"/>
                </a:solidFill>
              </a:rPr>
              <a:t>15th January 2026</a:t>
            </a:r>
          </a:p>
        </p:txBody>
      </p:sp>
    </p:spTree>
    <p:extLst>
      <p:ext uri="{BB962C8B-B14F-4D97-AF65-F5344CB8AC3E}">
        <p14:creationId xmlns:p14="http://schemas.microsoft.com/office/powerpoint/2010/main" val="9101292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person, computer&#10;&#10;Description automatically generated">
            <a:extLst>
              <a:ext uri="{FF2B5EF4-FFF2-40B4-BE49-F238E27FC236}">
                <a16:creationId xmlns:a16="http://schemas.microsoft.com/office/drawing/2014/main" id="{A8EDEE59-F983-447C-9E79-CC4EBA45BB6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436" r="4130"/>
          <a:stretch/>
        </p:blipFill>
        <p:spPr>
          <a:xfrm>
            <a:off x="0" y="0"/>
            <a:ext cx="7010400" cy="6858000"/>
          </a:xfrm>
          <a:prstGeom prst="rect">
            <a:avLst/>
          </a:prstGeom>
        </p:spPr>
      </p:pic>
      <p:sp>
        <p:nvSpPr>
          <p:cNvPr id="7" name="object 7"/>
          <p:cNvSpPr/>
          <p:nvPr/>
        </p:nvSpPr>
        <p:spPr>
          <a:xfrm>
            <a:off x="10075771" y="1994022"/>
            <a:ext cx="55880" cy="41275"/>
          </a:xfrm>
          <a:custGeom>
            <a:avLst/>
            <a:gdLst/>
            <a:ahLst/>
            <a:cxnLst/>
            <a:rect l="l" t="t" r="r" b="b"/>
            <a:pathLst>
              <a:path w="55879" h="41275">
                <a:moveTo>
                  <a:pt x="30481" y="0"/>
                </a:moveTo>
                <a:lnTo>
                  <a:pt x="558" y="19039"/>
                </a:lnTo>
                <a:lnTo>
                  <a:pt x="30710" y="40682"/>
                </a:lnTo>
                <a:lnTo>
                  <a:pt x="41050" y="38540"/>
                </a:lnTo>
                <a:lnTo>
                  <a:pt x="49796" y="33428"/>
                </a:lnTo>
                <a:lnTo>
                  <a:pt x="53919" y="27817"/>
                </a:lnTo>
                <a:lnTo>
                  <a:pt x="55692" y="21687"/>
                </a:lnTo>
                <a:lnTo>
                  <a:pt x="55079" y="15433"/>
                </a:lnTo>
                <a:lnTo>
                  <a:pt x="52044" y="9451"/>
                </a:lnTo>
                <a:lnTo>
                  <a:pt x="46114" y="4711"/>
                </a:lnTo>
                <a:lnTo>
                  <a:pt x="38757" y="1510"/>
                </a:lnTo>
                <a:lnTo>
                  <a:pt x="30481" y="0"/>
                </a:lnTo>
                <a:close/>
              </a:path>
              <a:path w="55879" h="41275">
                <a:moveTo>
                  <a:pt x="558" y="18557"/>
                </a:moveTo>
                <a:lnTo>
                  <a:pt x="517" y="19039"/>
                </a:lnTo>
                <a:lnTo>
                  <a:pt x="558" y="18557"/>
                </a:lnTo>
                <a:close/>
              </a:path>
            </a:pathLst>
          </a:custGeom>
          <a:solidFill>
            <a:srgbClr val="4AB5A2">
              <a:alpha val="12799"/>
            </a:srgbClr>
          </a:solidFill>
        </p:spPr>
        <p:txBody>
          <a:bodyPr wrap="square" lIns="0" tIns="0" rIns="0" bIns="0" rtlCol="0"/>
          <a:lstStyle/>
          <a:p>
            <a:endParaRPr dirty="0"/>
          </a:p>
        </p:txBody>
      </p:sp>
      <p:sp>
        <p:nvSpPr>
          <p:cNvPr id="8" name="object 8"/>
          <p:cNvSpPr/>
          <p:nvPr/>
        </p:nvSpPr>
        <p:spPr>
          <a:xfrm>
            <a:off x="8643449" y="2014899"/>
            <a:ext cx="55880" cy="41910"/>
          </a:xfrm>
          <a:custGeom>
            <a:avLst/>
            <a:gdLst/>
            <a:ahLst/>
            <a:cxnLst/>
            <a:rect l="l" t="t" r="r" b="b"/>
            <a:pathLst>
              <a:path w="55879" h="41910">
                <a:moveTo>
                  <a:pt x="29718" y="0"/>
                </a:moveTo>
                <a:lnTo>
                  <a:pt x="18702" y="1118"/>
                </a:lnTo>
                <a:lnTo>
                  <a:pt x="9439" y="5160"/>
                </a:lnTo>
                <a:lnTo>
                  <a:pt x="2886" y="11496"/>
                </a:lnTo>
                <a:lnTo>
                  <a:pt x="0" y="19494"/>
                </a:lnTo>
                <a:lnTo>
                  <a:pt x="993" y="25958"/>
                </a:lnTo>
                <a:lnTo>
                  <a:pt x="4356" y="31823"/>
                </a:lnTo>
                <a:lnTo>
                  <a:pt x="9804" y="36739"/>
                </a:lnTo>
                <a:lnTo>
                  <a:pt x="17056" y="40360"/>
                </a:lnTo>
                <a:lnTo>
                  <a:pt x="25708" y="41399"/>
                </a:lnTo>
                <a:lnTo>
                  <a:pt x="34266" y="40686"/>
                </a:lnTo>
                <a:lnTo>
                  <a:pt x="55880" y="22136"/>
                </a:lnTo>
                <a:lnTo>
                  <a:pt x="54380" y="13930"/>
                </a:lnTo>
                <a:lnTo>
                  <a:pt x="48956" y="7029"/>
                </a:lnTo>
                <a:lnTo>
                  <a:pt x="40454" y="2147"/>
                </a:lnTo>
                <a:lnTo>
                  <a:pt x="29718" y="0"/>
                </a:lnTo>
                <a:close/>
              </a:path>
            </a:pathLst>
          </a:custGeom>
          <a:solidFill>
            <a:srgbClr val="4AB5A2">
              <a:alpha val="10798"/>
            </a:srgbClr>
          </a:solidFill>
        </p:spPr>
        <p:txBody>
          <a:bodyPr wrap="square" lIns="0" tIns="0" rIns="0" bIns="0" rtlCol="0"/>
          <a:lstStyle/>
          <a:p>
            <a:endParaRPr dirty="0"/>
          </a:p>
        </p:txBody>
      </p:sp>
      <p:pic>
        <p:nvPicPr>
          <p:cNvPr id="18" name="Picture 17" descr="A picture containing outdoor, light, hanging, photo&#10;&#10;Description automatically generated">
            <a:extLst>
              <a:ext uri="{FF2B5EF4-FFF2-40B4-BE49-F238E27FC236}">
                <a16:creationId xmlns:a16="http://schemas.microsoft.com/office/drawing/2014/main" id="{131AD94D-10B2-4781-B80B-89EE8A8B0A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38772" y="6703"/>
            <a:ext cx="2047496" cy="6858000"/>
          </a:xfrm>
          <a:prstGeom prst="rect">
            <a:avLst/>
          </a:prstGeom>
        </p:spPr>
      </p:pic>
      <p:pic>
        <p:nvPicPr>
          <p:cNvPr id="17" name="Picture 16" descr="image001">
            <a:extLst>
              <a:ext uri="{FF2B5EF4-FFF2-40B4-BE49-F238E27FC236}">
                <a16:creationId xmlns:a16="http://schemas.microsoft.com/office/drawing/2014/main" id="{C4AA8867-288B-4947-BD6B-DB5D4F6CBD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0402" y="5106909"/>
            <a:ext cx="4581231" cy="76049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a:extLst>
              <a:ext uri="{FF2B5EF4-FFF2-40B4-BE49-F238E27FC236}">
                <a16:creationId xmlns:a16="http://schemas.microsoft.com/office/drawing/2014/main" id="{FD9D1804-ACF9-4FA3-A2C8-0612C276CA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50402" y="3902435"/>
            <a:ext cx="2692400" cy="1036638"/>
          </a:xfrm>
          <a:prstGeom prst="rect">
            <a:avLst/>
          </a:prstGeom>
        </p:spPr>
      </p:pic>
      <p:sp>
        <p:nvSpPr>
          <p:cNvPr id="4" name="Title 3">
            <a:extLst>
              <a:ext uri="{FF2B5EF4-FFF2-40B4-BE49-F238E27FC236}">
                <a16:creationId xmlns:a16="http://schemas.microsoft.com/office/drawing/2014/main" id="{229A07CB-6116-47BA-9DD5-3552D5EA1B38}"/>
              </a:ext>
            </a:extLst>
          </p:cNvPr>
          <p:cNvSpPr>
            <a:spLocks noGrp="1"/>
          </p:cNvSpPr>
          <p:nvPr>
            <p:ph type="title"/>
          </p:nvPr>
        </p:nvSpPr>
        <p:spPr>
          <a:xfrm>
            <a:off x="3379315" y="481700"/>
            <a:ext cx="3604448" cy="1661993"/>
          </a:xfrm>
        </p:spPr>
        <p:txBody>
          <a:bodyPr/>
          <a:lstStyle/>
          <a:p>
            <a:r>
              <a:rPr lang="en-GB" sz="3600" b="1" dirty="0">
                <a:effectLst/>
                <a:latin typeface="Arial" panose="020B0604020202020204" pitchFamily="34" charset="0"/>
                <a:ea typeface="Times New Roman" panose="02020603050405020304" pitchFamily="18" charset="0"/>
              </a:rPr>
              <a:t>The Digital Professional for Health and Care</a:t>
            </a:r>
            <a:endParaRPr lang="en-GB" sz="3600" dirty="0"/>
          </a:p>
        </p:txBody>
      </p:sp>
      <p:sp>
        <p:nvSpPr>
          <p:cNvPr id="22" name="Title 3">
            <a:extLst>
              <a:ext uri="{FF2B5EF4-FFF2-40B4-BE49-F238E27FC236}">
                <a16:creationId xmlns:a16="http://schemas.microsoft.com/office/drawing/2014/main" id="{F109E95A-F05A-4D88-AAD9-A23B9CCA97AB}"/>
              </a:ext>
            </a:extLst>
          </p:cNvPr>
          <p:cNvSpPr txBox="1">
            <a:spLocks/>
          </p:cNvSpPr>
          <p:nvPr/>
        </p:nvSpPr>
        <p:spPr>
          <a:xfrm>
            <a:off x="7338370" y="902806"/>
            <a:ext cx="4581230" cy="2031325"/>
          </a:xfrm>
          <a:prstGeom prst="rect">
            <a:avLst/>
          </a:prstGeom>
        </p:spPr>
        <p:txBody>
          <a:bodyPr wrap="square" lIns="0" tIns="0" rIns="0" bIns="0">
            <a:spAutoFit/>
          </a:bodyPr>
          <a:lstStyle>
            <a:lvl1pPr>
              <a:defRPr sz="4800" b="0" i="0">
                <a:solidFill>
                  <a:schemeClr val="bg1"/>
                </a:solidFill>
                <a:latin typeface="Calibri"/>
                <a:ea typeface="+mj-ea"/>
                <a:cs typeface="Calibri"/>
              </a:defRPr>
            </a:lvl1pPr>
          </a:lstStyle>
          <a:p>
            <a:r>
              <a:rPr lang="en-GB" sz="4400" b="1" kern="0" dirty="0">
                <a:solidFill>
                  <a:schemeClr val="tx1"/>
                </a:solidFill>
                <a:latin typeface="Arial" panose="020B0604020202020204" pitchFamily="34" charset="0"/>
                <a:ea typeface="Times New Roman" panose="02020603050405020304" pitchFamily="18" charset="0"/>
              </a:rPr>
              <a:t>Clinical Decision Support (CDS) –</a:t>
            </a:r>
          </a:p>
          <a:p>
            <a:r>
              <a:rPr lang="en-GB" sz="4400" b="1" kern="0" dirty="0">
                <a:solidFill>
                  <a:schemeClr val="tx1"/>
                </a:solidFill>
                <a:latin typeface="Arial" panose="020B0604020202020204" pitchFamily="34" charset="0"/>
              </a:rPr>
              <a:t>An Overview</a:t>
            </a:r>
            <a:endParaRPr lang="en-GB" sz="4400" kern="0" dirty="0">
              <a:solidFill>
                <a:schemeClr val="tx1"/>
              </a:solidFill>
            </a:endParaRPr>
          </a:p>
        </p:txBody>
      </p:sp>
      <p:sp>
        <p:nvSpPr>
          <p:cNvPr id="13" name="TextBox 12">
            <a:extLst>
              <a:ext uri="{FF2B5EF4-FFF2-40B4-BE49-F238E27FC236}">
                <a16:creationId xmlns:a16="http://schemas.microsoft.com/office/drawing/2014/main" id="{30D63588-E878-4FB7-9EF3-335C6E12A9AA}"/>
              </a:ext>
            </a:extLst>
          </p:cNvPr>
          <p:cNvSpPr txBox="1"/>
          <p:nvPr/>
        </p:nvSpPr>
        <p:spPr>
          <a:xfrm>
            <a:off x="7350401" y="3179391"/>
            <a:ext cx="4536799" cy="369332"/>
          </a:xfrm>
          <a:prstGeom prst="rect">
            <a:avLst/>
          </a:prstGeom>
          <a:noFill/>
        </p:spPr>
        <p:txBody>
          <a:bodyPr wrap="square">
            <a:spAutoFit/>
          </a:bodyPr>
          <a:lstStyle/>
          <a:p>
            <a:pPr>
              <a:buSzPct val="75000"/>
            </a:pPr>
            <a:r>
              <a:rPr lang="en-US" dirty="0"/>
              <a:t>Dr Ed Conley BSc PhD</a:t>
            </a:r>
            <a:endParaRPr lang="en-GB" dirty="0"/>
          </a:p>
        </p:txBody>
      </p:sp>
      <p:sp>
        <p:nvSpPr>
          <p:cNvPr id="2" name="TextBox 1">
            <a:extLst>
              <a:ext uri="{FF2B5EF4-FFF2-40B4-BE49-F238E27FC236}">
                <a16:creationId xmlns:a16="http://schemas.microsoft.com/office/drawing/2014/main" id="{77CA6825-853F-EC97-A552-3E11EC69DB75}"/>
              </a:ext>
            </a:extLst>
          </p:cNvPr>
          <p:cNvSpPr txBox="1"/>
          <p:nvPr/>
        </p:nvSpPr>
        <p:spPr>
          <a:xfrm>
            <a:off x="7334359" y="263738"/>
            <a:ext cx="4536799" cy="369332"/>
          </a:xfrm>
          <a:prstGeom prst="rect">
            <a:avLst/>
          </a:prstGeom>
          <a:noFill/>
        </p:spPr>
        <p:txBody>
          <a:bodyPr wrap="square">
            <a:spAutoFit/>
          </a:bodyPr>
          <a:lstStyle/>
          <a:p>
            <a:pPr>
              <a:buSzPct val="75000"/>
            </a:pPr>
            <a:r>
              <a:rPr lang="en-US" b="1" dirty="0">
                <a:solidFill>
                  <a:srgbClr val="FF0000"/>
                </a:solidFill>
              </a:rPr>
              <a:t>BMDS7003</a:t>
            </a:r>
            <a:endParaRPr lang="en-GB" b="1" dirty="0">
              <a:solidFill>
                <a:srgbClr val="FF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8032D9A-F17A-CB9D-D2B7-E4A6CBEE3C90}"/>
              </a:ext>
            </a:extLst>
          </p:cNvPr>
          <p:cNvSpPr txBox="1"/>
          <p:nvPr/>
        </p:nvSpPr>
        <p:spPr>
          <a:xfrm>
            <a:off x="4121485" y="186829"/>
            <a:ext cx="3949030" cy="646331"/>
          </a:xfrm>
          <a:prstGeom prst="rect">
            <a:avLst/>
          </a:prstGeom>
          <a:noFill/>
        </p:spPr>
        <p:txBody>
          <a:bodyPr wrap="none" rtlCol="0">
            <a:spAutoFit/>
          </a:bodyPr>
          <a:lstStyle/>
          <a:p>
            <a:r>
              <a:rPr lang="en-GB" sz="3600" b="1" dirty="0">
                <a:solidFill>
                  <a:srgbClr val="FF0000"/>
                </a:solidFill>
              </a:rPr>
              <a:t>Learning Objectives</a:t>
            </a:r>
          </a:p>
        </p:txBody>
      </p:sp>
      <p:sp>
        <p:nvSpPr>
          <p:cNvPr id="5" name="TextBox 4">
            <a:extLst>
              <a:ext uri="{FF2B5EF4-FFF2-40B4-BE49-F238E27FC236}">
                <a16:creationId xmlns:a16="http://schemas.microsoft.com/office/drawing/2014/main" id="{6F48DEFB-A4B3-1F76-B6DE-F551779E0349}"/>
              </a:ext>
            </a:extLst>
          </p:cNvPr>
          <p:cNvSpPr txBox="1"/>
          <p:nvPr/>
        </p:nvSpPr>
        <p:spPr>
          <a:xfrm>
            <a:off x="755374" y="1033668"/>
            <a:ext cx="10906539" cy="5262979"/>
          </a:xfrm>
          <a:prstGeom prst="rect">
            <a:avLst/>
          </a:prstGeom>
          <a:noFill/>
        </p:spPr>
        <p:txBody>
          <a:bodyPr wrap="square" rtlCol="0">
            <a:spAutoFit/>
          </a:bodyPr>
          <a:lstStyle/>
          <a:p>
            <a:pPr marL="0" marR="0" algn="l" rtl="0" eaLnBrk="1" latinLnBrk="0" hangingPunct="1">
              <a:spcBef>
                <a:spcPts val="0"/>
              </a:spcBef>
              <a:spcAft>
                <a:spcPts val="0"/>
              </a:spcAft>
              <a:tabLst>
                <a:tab pos="457200" algn="l"/>
              </a:tabLst>
            </a:pPr>
            <a:r>
              <a:rPr lang="en-GB" sz="2800" b="1" kern="1200"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t>1 - Understand what clinical decision support (CDS) is (interchangeably used with healthcare decision support).</a:t>
            </a:r>
            <a:br>
              <a:rPr lang="en-GB" sz="2800" b="1" kern="1200"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br>
            <a:endParaRPr lang="en-GB" sz="2800" b="1" dirty="0">
              <a:effectLst/>
              <a:latin typeface="Arial" panose="020B0604020202020204" pitchFamily="34" charset="0"/>
              <a:cs typeface="Arial" panose="020B0604020202020204" pitchFamily="34" charset="0"/>
            </a:endParaRPr>
          </a:p>
          <a:p>
            <a:pPr marL="0" marR="0" algn="l" rtl="0" eaLnBrk="1" latinLnBrk="0" hangingPunct="1">
              <a:spcBef>
                <a:spcPts val="0"/>
              </a:spcBef>
              <a:spcAft>
                <a:spcPts val="0"/>
              </a:spcAft>
              <a:tabLst>
                <a:tab pos="457200" algn="l"/>
              </a:tabLst>
            </a:pPr>
            <a:r>
              <a:rPr lang="en-GB" sz="2800" b="1" kern="1200"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t>2 - Comprehend the range of healthcare scenarios where CDS has been attempted/implemented.</a:t>
            </a:r>
            <a:br>
              <a:rPr lang="en-GB" sz="2800" b="1" kern="1200"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br>
            <a:endParaRPr lang="en-GB" sz="2800" b="1" dirty="0">
              <a:effectLst/>
              <a:latin typeface="Arial" panose="020B0604020202020204" pitchFamily="34" charset="0"/>
              <a:cs typeface="Arial" panose="020B0604020202020204" pitchFamily="34" charset="0"/>
            </a:endParaRPr>
          </a:p>
          <a:p>
            <a:pPr marL="0" marR="0" algn="l" rtl="0" eaLnBrk="1" latinLnBrk="0" hangingPunct="1">
              <a:spcBef>
                <a:spcPts val="0"/>
              </a:spcBef>
              <a:spcAft>
                <a:spcPts val="0"/>
              </a:spcAft>
              <a:tabLst>
                <a:tab pos="457200" algn="l"/>
              </a:tabLst>
            </a:pPr>
            <a:r>
              <a:rPr lang="en-GB" sz="2800" b="1" kern="1200"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t>3 - Know about some key developments in the history of CDS. </a:t>
            </a:r>
            <a:br>
              <a:rPr lang="en-GB" sz="2800" b="1" kern="1200"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br>
            <a:endParaRPr lang="en-GB" sz="2800" b="1" dirty="0">
              <a:effectLst/>
              <a:latin typeface="Arial" panose="020B0604020202020204" pitchFamily="34" charset="0"/>
              <a:cs typeface="Arial" panose="020B0604020202020204" pitchFamily="34" charset="0"/>
            </a:endParaRPr>
          </a:p>
          <a:p>
            <a:pPr marL="0" marR="0" algn="l" rtl="0" eaLnBrk="1" latinLnBrk="0" hangingPunct="1">
              <a:spcBef>
                <a:spcPts val="0"/>
              </a:spcBef>
              <a:spcAft>
                <a:spcPts val="0"/>
              </a:spcAft>
              <a:tabLst>
                <a:tab pos="457200" algn="l"/>
              </a:tabLst>
            </a:pPr>
            <a:r>
              <a:rPr lang="en-GB" sz="2800" b="1" kern="1200"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t>4 - Know about the “six grand challenges” still facing CDS.</a:t>
            </a:r>
            <a:br>
              <a:rPr lang="en-GB" sz="2800" b="1" kern="1200"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br>
            <a:endParaRPr lang="en-GB" sz="2800" b="1" dirty="0">
              <a:effectLst/>
              <a:latin typeface="Arial" panose="020B0604020202020204" pitchFamily="34" charset="0"/>
              <a:cs typeface="Arial" panose="020B0604020202020204" pitchFamily="34" charset="0"/>
            </a:endParaRPr>
          </a:p>
          <a:p>
            <a:pPr marL="0" marR="0" algn="l" rtl="0" eaLnBrk="1" latinLnBrk="0" hangingPunct="1">
              <a:spcBef>
                <a:spcPts val="0"/>
              </a:spcBef>
              <a:spcAft>
                <a:spcPts val="0"/>
              </a:spcAft>
              <a:tabLst>
                <a:tab pos="457200" algn="l"/>
              </a:tabLst>
            </a:pPr>
            <a:r>
              <a:rPr lang="en-GB" sz="2800" b="1" kern="1200" dirty="0">
                <a:solidFill>
                  <a:srgbClr val="242424"/>
                </a:solidFill>
                <a:effectLst/>
                <a:latin typeface="Arial" panose="020B0604020202020204" pitchFamily="34" charset="0"/>
                <a:ea typeface="MS Mincho" panose="02020609040205080304" pitchFamily="49" charset="-128"/>
                <a:cs typeface="Arial" panose="020B0604020202020204" pitchFamily="34" charset="0"/>
              </a:rPr>
              <a:t>5 - Be able to </a:t>
            </a:r>
            <a:r>
              <a:rPr lang="en-GB" sz="2800" b="1" kern="1200"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t>outline the potential for cost-savings and quality improvements that CDS could enable.</a:t>
            </a:r>
            <a:endParaRPr lang="en-GB" sz="2800" b="1"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1333728"/>
      </p:ext>
    </p:extLst>
  </p:cSld>
  <p:clrMapOvr>
    <a:masterClrMapping/>
  </p:clrMapOvr>
  <p:transition spd="slow">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8032D9A-F17A-CB9D-D2B7-E4A6CBEE3C90}"/>
              </a:ext>
            </a:extLst>
          </p:cNvPr>
          <p:cNvSpPr txBox="1"/>
          <p:nvPr/>
        </p:nvSpPr>
        <p:spPr>
          <a:xfrm>
            <a:off x="2346982" y="213333"/>
            <a:ext cx="7838428" cy="646331"/>
          </a:xfrm>
          <a:prstGeom prst="rect">
            <a:avLst/>
          </a:prstGeom>
          <a:noFill/>
        </p:spPr>
        <p:txBody>
          <a:bodyPr wrap="none" rtlCol="0">
            <a:spAutoFit/>
          </a:bodyPr>
          <a:lstStyle/>
          <a:p>
            <a:r>
              <a:rPr lang="en-GB" sz="3600" b="1" dirty="0">
                <a:solidFill>
                  <a:srgbClr val="FF0000"/>
                </a:solidFill>
              </a:rPr>
              <a:t>What is Clinical Decision Support (CDS)?</a:t>
            </a:r>
          </a:p>
        </p:txBody>
      </p:sp>
      <p:sp>
        <p:nvSpPr>
          <p:cNvPr id="7" name="TextBox 6">
            <a:extLst>
              <a:ext uri="{FF2B5EF4-FFF2-40B4-BE49-F238E27FC236}">
                <a16:creationId xmlns:a16="http://schemas.microsoft.com/office/drawing/2014/main" id="{5F5BF16B-7763-BCAB-BCFF-D82A799E8282}"/>
              </a:ext>
            </a:extLst>
          </p:cNvPr>
          <p:cNvSpPr txBox="1"/>
          <p:nvPr/>
        </p:nvSpPr>
        <p:spPr>
          <a:xfrm>
            <a:off x="2819729" y="807428"/>
            <a:ext cx="6541663" cy="400110"/>
          </a:xfrm>
          <a:prstGeom prst="rect">
            <a:avLst/>
          </a:prstGeom>
          <a:noFill/>
        </p:spPr>
        <p:txBody>
          <a:bodyPr wrap="none" rtlCol="0">
            <a:spAutoFit/>
          </a:bodyPr>
          <a:lstStyle/>
          <a:p>
            <a:r>
              <a:rPr lang="en-GB" sz="2000" b="1" dirty="0"/>
              <a:t>You should be aware of these two broad perspective papers</a:t>
            </a:r>
          </a:p>
        </p:txBody>
      </p:sp>
      <p:pic>
        <p:nvPicPr>
          <p:cNvPr id="2" name="Picture 1">
            <a:extLst>
              <a:ext uri="{FF2B5EF4-FFF2-40B4-BE49-F238E27FC236}">
                <a16:creationId xmlns:a16="http://schemas.microsoft.com/office/drawing/2014/main" id="{721A0B2B-6E49-8E5A-2569-5DED10D92291}"/>
              </a:ext>
            </a:extLst>
          </p:cNvPr>
          <p:cNvPicPr>
            <a:picLocks noChangeAspect="1"/>
          </p:cNvPicPr>
          <p:nvPr/>
        </p:nvPicPr>
        <p:blipFill>
          <a:blip r:embed="rId2"/>
          <a:stretch>
            <a:fillRect/>
          </a:stretch>
        </p:blipFill>
        <p:spPr>
          <a:xfrm>
            <a:off x="2346982" y="1821313"/>
            <a:ext cx="3319594" cy="4393580"/>
          </a:xfrm>
          <a:prstGeom prst="rect">
            <a:avLst/>
          </a:prstGeom>
          <a:ln>
            <a:solidFill>
              <a:schemeClr val="tx1"/>
            </a:solidFill>
          </a:ln>
        </p:spPr>
      </p:pic>
      <p:pic>
        <p:nvPicPr>
          <p:cNvPr id="3" name="Picture 2">
            <a:extLst>
              <a:ext uri="{FF2B5EF4-FFF2-40B4-BE49-F238E27FC236}">
                <a16:creationId xmlns:a16="http://schemas.microsoft.com/office/drawing/2014/main" id="{B89ADEA5-FE2A-A354-7C09-8882175A9847}"/>
              </a:ext>
            </a:extLst>
          </p:cNvPr>
          <p:cNvPicPr>
            <a:picLocks noChangeAspect="1"/>
          </p:cNvPicPr>
          <p:nvPr/>
        </p:nvPicPr>
        <p:blipFill>
          <a:blip r:embed="rId3"/>
          <a:stretch>
            <a:fillRect/>
          </a:stretch>
        </p:blipFill>
        <p:spPr>
          <a:xfrm>
            <a:off x="5839779" y="1821313"/>
            <a:ext cx="3460430" cy="4393580"/>
          </a:xfrm>
          <a:prstGeom prst="rect">
            <a:avLst/>
          </a:prstGeom>
          <a:ln>
            <a:solidFill>
              <a:schemeClr val="tx1"/>
            </a:solidFill>
          </a:ln>
        </p:spPr>
      </p:pic>
      <p:sp>
        <p:nvSpPr>
          <p:cNvPr id="4" name="TextBox 3">
            <a:extLst>
              <a:ext uri="{FF2B5EF4-FFF2-40B4-BE49-F238E27FC236}">
                <a16:creationId xmlns:a16="http://schemas.microsoft.com/office/drawing/2014/main" id="{DDEC846C-1388-0A9F-C2E3-EC0439830445}"/>
              </a:ext>
            </a:extLst>
          </p:cNvPr>
          <p:cNvSpPr txBox="1"/>
          <p:nvPr/>
        </p:nvSpPr>
        <p:spPr>
          <a:xfrm>
            <a:off x="3058448" y="1457938"/>
            <a:ext cx="1954253" cy="369332"/>
          </a:xfrm>
          <a:prstGeom prst="rect">
            <a:avLst/>
          </a:prstGeom>
          <a:noFill/>
        </p:spPr>
        <p:txBody>
          <a:bodyPr wrap="none" rtlCol="0">
            <a:spAutoFit/>
          </a:bodyPr>
          <a:lstStyle/>
          <a:p>
            <a:r>
              <a:rPr lang="en-GB" b="1" dirty="0"/>
              <a:t>Sutton et al (2022)</a:t>
            </a:r>
          </a:p>
        </p:txBody>
      </p:sp>
      <p:sp>
        <p:nvSpPr>
          <p:cNvPr id="9" name="TextBox 8">
            <a:extLst>
              <a:ext uri="{FF2B5EF4-FFF2-40B4-BE49-F238E27FC236}">
                <a16:creationId xmlns:a16="http://schemas.microsoft.com/office/drawing/2014/main" id="{948F8BE5-AE40-B15B-EB7E-7593FAEF7B5B}"/>
              </a:ext>
            </a:extLst>
          </p:cNvPr>
          <p:cNvSpPr txBox="1"/>
          <p:nvPr/>
        </p:nvSpPr>
        <p:spPr>
          <a:xfrm>
            <a:off x="6465195" y="1451981"/>
            <a:ext cx="2319225" cy="369332"/>
          </a:xfrm>
          <a:prstGeom prst="rect">
            <a:avLst/>
          </a:prstGeom>
          <a:noFill/>
        </p:spPr>
        <p:txBody>
          <a:bodyPr wrap="none" rtlCol="0">
            <a:spAutoFit/>
          </a:bodyPr>
          <a:lstStyle/>
          <a:p>
            <a:r>
              <a:rPr lang="en-GB" b="1" dirty="0"/>
              <a:t>Middleton et al (2014)</a:t>
            </a:r>
          </a:p>
        </p:txBody>
      </p:sp>
    </p:spTree>
    <p:extLst>
      <p:ext uri="{BB962C8B-B14F-4D97-AF65-F5344CB8AC3E}">
        <p14:creationId xmlns:p14="http://schemas.microsoft.com/office/powerpoint/2010/main" val="3892856734"/>
      </p:ext>
    </p:extLst>
  </p:cSld>
  <p:clrMapOvr>
    <a:masterClrMapping/>
  </p:clrMapOvr>
  <p:transition spd="slow">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5F01A4-8F37-F2F2-EAB5-D010354DAB75}"/>
              </a:ext>
            </a:extLst>
          </p:cNvPr>
          <p:cNvPicPr>
            <a:picLocks noChangeAspect="1"/>
          </p:cNvPicPr>
          <p:nvPr/>
        </p:nvPicPr>
        <p:blipFill>
          <a:blip r:embed="rId2"/>
          <a:stretch>
            <a:fillRect/>
          </a:stretch>
        </p:blipFill>
        <p:spPr>
          <a:xfrm>
            <a:off x="10101943" y="6056085"/>
            <a:ext cx="1905000" cy="628650"/>
          </a:xfrm>
          <a:prstGeom prst="rect">
            <a:avLst/>
          </a:prstGeom>
        </p:spPr>
      </p:pic>
      <p:sp>
        <p:nvSpPr>
          <p:cNvPr id="6" name="TextBox 5">
            <a:extLst>
              <a:ext uri="{FF2B5EF4-FFF2-40B4-BE49-F238E27FC236}">
                <a16:creationId xmlns:a16="http://schemas.microsoft.com/office/drawing/2014/main" id="{78032D9A-F17A-CB9D-D2B7-E4A6CBEE3C90}"/>
              </a:ext>
            </a:extLst>
          </p:cNvPr>
          <p:cNvSpPr txBox="1"/>
          <p:nvPr/>
        </p:nvSpPr>
        <p:spPr>
          <a:xfrm>
            <a:off x="4861688" y="274888"/>
            <a:ext cx="2708306" cy="646331"/>
          </a:xfrm>
          <a:prstGeom prst="rect">
            <a:avLst/>
          </a:prstGeom>
          <a:noFill/>
        </p:spPr>
        <p:txBody>
          <a:bodyPr wrap="none" rtlCol="0">
            <a:spAutoFit/>
          </a:bodyPr>
          <a:lstStyle/>
          <a:p>
            <a:r>
              <a:rPr lang="en-GB" sz="3600" b="1" dirty="0">
                <a:solidFill>
                  <a:srgbClr val="FF0000"/>
                </a:solidFill>
              </a:rPr>
              <a:t>What is CDS?</a:t>
            </a:r>
          </a:p>
        </p:txBody>
      </p:sp>
      <p:sp>
        <p:nvSpPr>
          <p:cNvPr id="7" name="TextBox 6">
            <a:extLst>
              <a:ext uri="{FF2B5EF4-FFF2-40B4-BE49-F238E27FC236}">
                <a16:creationId xmlns:a16="http://schemas.microsoft.com/office/drawing/2014/main" id="{5F5BF16B-7763-BCAB-BCFF-D82A799E8282}"/>
              </a:ext>
            </a:extLst>
          </p:cNvPr>
          <p:cNvSpPr txBox="1"/>
          <p:nvPr/>
        </p:nvSpPr>
        <p:spPr>
          <a:xfrm>
            <a:off x="301180" y="1148576"/>
            <a:ext cx="1550424" cy="954107"/>
          </a:xfrm>
          <a:prstGeom prst="rect">
            <a:avLst/>
          </a:prstGeom>
          <a:noFill/>
        </p:spPr>
        <p:txBody>
          <a:bodyPr wrap="none" rtlCol="0">
            <a:spAutoFit/>
          </a:bodyPr>
          <a:lstStyle/>
          <a:p>
            <a:r>
              <a:rPr lang="en-GB" sz="2800" b="1" dirty="0"/>
              <a:t>A simple </a:t>
            </a:r>
          </a:p>
          <a:p>
            <a:r>
              <a:rPr lang="en-GB" sz="2800" b="1" dirty="0"/>
              <a:t>overview</a:t>
            </a:r>
          </a:p>
        </p:txBody>
      </p:sp>
      <p:sp>
        <p:nvSpPr>
          <p:cNvPr id="2" name="TextBox 1">
            <a:extLst>
              <a:ext uri="{FF2B5EF4-FFF2-40B4-BE49-F238E27FC236}">
                <a16:creationId xmlns:a16="http://schemas.microsoft.com/office/drawing/2014/main" id="{E7F2890B-7FFE-26F8-02F1-19792575DB3C}"/>
              </a:ext>
            </a:extLst>
          </p:cNvPr>
          <p:cNvSpPr txBox="1"/>
          <p:nvPr/>
        </p:nvSpPr>
        <p:spPr>
          <a:xfrm>
            <a:off x="2010866" y="1201077"/>
            <a:ext cx="9651009" cy="5324535"/>
          </a:xfrm>
          <a:prstGeom prst="rect">
            <a:avLst/>
          </a:prstGeom>
          <a:noFill/>
        </p:spPr>
        <p:txBody>
          <a:bodyPr wrap="square" rtlCol="0">
            <a:spAutoFit/>
          </a:bodyPr>
          <a:lstStyle/>
          <a:p>
            <a:r>
              <a:rPr lang="en-GB" sz="2000" b="1" dirty="0">
                <a:solidFill>
                  <a:srgbClr val="FF0000"/>
                </a:solidFill>
                <a:effectLst/>
                <a:latin typeface="Helvetica" pitchFamily="2" charset="0"/>
              </a:rPr>
              <a:t>A DEFINITION</a:t>
            </a:r>
            <a:br>
              <a:rPr lang="en-GB" sz="2000" dirty="0">
                <a:solidFill>
                  <a:srgbClr val="000000"/>
                </a:solidFill>
                <a:effectLst/>
                <a:latin typeface="Helvetica" pitchFamily="2" charset="0"/>
              </a:rPr>
            </a:br>
            <a:r>
              <a:rPr lang="en-GB" sz="2000" dirty="0">
                <a:solidFill>
                  <a:srgbClr val="000000"/>
                </a:solidFill>
                <a:effectLst/>
                <a:latin typeface="Helvetica" pitchFamily="2" charset="0"/>
              </a:rPr>
              <a:t>“A process for enhancing health-related decisions and actions with pertinent, organized, clinical knowledge, and patient information to improve health and healthcare delivery”.</a:t>
            </a:r>
          </a:p>
          <a:p>
            <a:endParaRPr lang="en-GB" sz="2000" dirty="0">
              <a:solidFill>
                <a:srgbClr val="000000"/>
              </a:solidFill>
              <a:effectLst/>
              <a:latin typeface="Helvetica" pitchFamily="2" charset="0"/>
            </a:endParaRPr>
          </a:p>
          <a:p>
            <a:r>
              <a:rPr lang="en-GB" sz="2000" b="1" dirty="0">
                <a:solidFill>
                  <a:srgbClr val="FF0000"/>
                </a:solidFill>
                <a:latin typeface="Helvetica" pitchFamily="2" charset="0"/>
              </a:rPr>
              <a:t>WHO CAN USE IT?</a:t>
            </a:r>
          </a:p>
          <a:p>
            <a:r>
              <a:rPr lang="en-GB" sz="2000" dirty="0">
                <a:solidFill>
                  <a:srgbClr val="000000"/>
                </a:solidFill>
                <a:effectLst/>
                <a:latin typeface="Helvetica" pitchFamily="2" charset="0"/>
              </a:rPr>
              <a:t>- patients, clinicians, and others involved in patient care delivery</a:t>
            </a:r>
          </a:p>
          <a:p>
            <a:endParaRPr lang="en-GB" sz="2000" dirty="0">
              <a:solidFill>
                <a:srgbClr val="000000"/>
              </a:solidFill>
              <a:latin typeface="Helvetica" pitchFamily="2" charset="0"/>
            </a:endParaRPr>
          </a:p>
          <a:p>
            <a:r>
              <a:rPr lang="en-GB" sz="2000" b="1" dirty="0">
                <a:solidFill>
                  <a:srgbClr val="FF0000"/>
                </a:solidFill>
                <a:effectLst/>
                <a:latin typeface="Helvetica" pitchFamily="2" charset="0"/>
              </a:rPr>
              <a:t>WHAT DOES IT DELIVER? </a:t>
            </a:r>
            <a:br>
              <a:rPr lang="en-GB" sz="2000" dirty="0">
                <a:solidFill>
                  <a:srgbClr val="000000"/>
                </a:solidFill>
                <a:effectLst/>
                <a:latin typeface="Helvetica" pitchFamily="2" charset="0"/>
              </a:rPr>
            </a:br>
            <a:r>
              <a:rPr lang="en-GB" sz="2000" dirty="0">
                <a:solidFill>
                  <a:srgbClr val="000000"/>
                </a:solidFill>
                <a:effectLst/>
                <a:latin typeface="Helvetica" pitchFamily="2" charset="0"/>
              </a:rPr>
              <a:t>- general clinical knowledge and guidance</a:t>
            </a:r>
            <a:br>
              <a:rPr lang="en-GB" sz="2000" dirty="0">
                <a:solidFill>
                  <a:srgbClr val="000000"/>
                </a:solidFill>
                <a:effectLst/>
                <a:latin typeface="Helvetica" pitchFamily="2" charset="0"/>
              </a:rPr>
            </a:br>
            <a:r>
              <a:rPr lang="en-GB" sz="2000" dirty="0">
                <a:solidFill>
                  <a:srgbClr val="000000"/>
                </a:solidFill>
                <a:effectLst/>
                <a:latin typeface="Helvetica" pitchFamily="2" charset="0"/>
              </a:rPr>
              <a:t> - intelligently processed patient data (or both) </a:t>
            </a:r>
            <a:br>
              <a:rPr lang="en-GB" sz="2000" dirty="0">
                <a:solidFill>
                  <a:srgbClr val="000000"/>
                </a:solidFill>
                <a:effectLst/>
                <a:latin typeface="Helvetica" pitchFamily="2" charset="0"/>
              </a:rPr>
            </a:br>
            <a:br>
              <a:rPr lang="en-GB" sz="2000" dirty="0">
                <a:solidFill>
                  <a:srgbClr val="000000"/>
                </a:solidFill>
                <a:effectLst/>
                <a:latin typeface="Helvetica" pitchFamily="2" charset="0"/>
              </a:rPr>
            </a:br>
            <a:r>
              <a:rPr lang="en-GB" sz="2000" b="1" dirty="0">
                <a:solidFill>
                  <a:srgbClr val="FF0000"/>
                </a:solidFill>
                <a:effectLst/>
                <a:latin typeface="Helvetica" pitchFamily="2" charset="0"/>
              </a:rPr>
              <a:t>SOME SIMPLE EXAMPLES</a:t>
            </a:r>
            <a:br>
              <a:rPr lang="en-GB" sz="2000" dirty="0">
                <a:solidFill>
                  <a:srgbClr val="000000"/>
                </a:solidFill>
                <a:effectLst/>
                <a:latin typeface="Helvetica" pitchFamily="2" charset="0"/>
              </a:rPr>
            </a:br>
            <a:r>
              <a:rPr lang="en-GB" sz="2000" dirty="0">
                <a:solidFill>
                  <a:srgbClr val="000000"/>
                </a:solidFill>
                <a:effectLst/>
                <a:latin typeface="Helvetica" pitchFamily="2" charset="0"/>
              </a:rPr>
              <a:t> - filtered data displays</a:t>
            </a:r>
            <a:br>
              <a:rPr lang="en-GB" sz="2000" dirty="0">
                <a:solidFill>
                  <a:srgbClr val="000000"/>
                </a:solidFill>
                <a:effectLst/>
                <a:latin typeface="Helvetica" pitchFamily="2" charset="0"/>
              </a:rPr>
            </a:br>
            <a:r>
              <a:rPr lang="en-GB" sz="2000" dirty="0">
                <a:solidFill>
                  <a:srgbClr val="000000"/>
                </a:solidFill>
                <a:effectLst/>
                <a:latin typeface="Helvetica" pitchFamily="2" charset="0"/>
              </a:rPr>
              <a:t> - reference information</a:t>
            </a:r>
            <a:br>
              <a:rPr lang="en-GB" sz="2000" dirty="0">
                <a:solidFill>
                  <a:srgbClr val="000000"/>
                </a:solidFill>
                <a:effectLst/>
                <a:latin typeface="Helvetica" pitchFamily="2" charset="0"/>
              </a:rPr>
            </a:br>
            <a:r>
              <a:rPr lang="en-GB" sz="2000" dirty="0">
                <a:solidFill>
                  <a:srgbClr val="000000"/>
                </a:solidFill>
                <a:effectLst/>
                <a:latin typeface="Helvetica" pitchFamily="2" charset="0"/>
              </a:rPr>
              <a:t> - alerts</a:t>
            </a:r>
          </a:p>
          <a:p>
            <a:r>
              <a:rPr lang="en-GB" sz="2000" dirty="0">
                <a:solidFill>
                  <a:srgbClr val="000000"/>
                </a:solidFill>
                <a:latin typeface="Helvetica" pitchFamily="2" charset="0"/>
              </a:rPr>
              <a:t> - domain specialist apps</a:t>
            </a:r>
            <a:endParaRPr lang="en-GB" dirty="0">
              <a:solidFill>
                <a:srgbClr val="000000"/>
              </a:solidFill>
              <a:latin typeface="Helvetica" pitchFamily="2" charset="0"/>
            </a:endParaRPr>
          </a:p>
        </p:txBody>
      </p:sp>
      <p:pic>
        <p:nvPicPr>
          <p:cNvPr id="1026" name="Picture 2" descr="6 Market Growth Opportunities for Clinical Decision Support Systems">
            <a:extLst>
              <a:ext uri="{FF2B5EF4-FFF2-40B4-BE49-F238E27FC236}">
                <a16:creationId xmlns:a16="http://schemas.microsoft.com/office/drawing/2014/main" id="{E29D3574-8C3C-C0E3-D017-1BE5159F031E}"/>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257964" y="3429000"/>
            <a:ext cx="3108845" cy="2467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7688082"/>
      </p:ext>
    </p:extLst>
  </p:cSld>
  <p:clrMapOvr>
    <a:masterClrMapping/>
  </p:clrMapOvr>
  <p:transition spd="slow">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2FE7C24-8E2C-51AC-5684-BEBB399374EF}"/>
              </a:ext>
            </a:extLst>
          </p:cNvPr>
          <p:cNvPicPr>
            <a:picLocks noChangeAspect="1"/>
          </p:cNvPicPr>
          <p:nvPr/>
        </p:nvPicPr>
        <p:blipFill>
          <a:blip r:embed="rId3"/>
          <a:stretch>
            <a:fillRect/>
          </a:stretch>
        </p:blipFill>
        <p:spPr>
          <a:xfrm>
            <a:off x="4068694" y="495577"/>
            <a:ext cx="7632700" cy="6184900"/>
          </a:xfrm>
          <a:prstGeom prst="rect">
            <a:avLst/>
          </a:prstGeom>
        </p:spPr>
      </p:pic>
      <p:sp>
        <p:nvSpPr>
          <p:cNvPr id="7" name="TextBox 6">
            <a:extLst>
              <a:ext uri="{FF2B5EF4-FFF2-40B4-BE49-F238E27FC236}">
                <a16:creationId xmlns:a16="http://schemas.microsoft.com/office/drawing/2014/main" id="{CF6623D2-7F5A-09B6-1042-524CDB90B111}"/>
              </a:ext>
            </a:extLst>
          </p:cNvPr>
          <p:cNvSpPr txBox="1"/>
          <p:nvPr/>
        </p:nvSpPr>
        <p:spPr>
          <a:xfrm>
            <a:off x="198783" y="596347"/>
            <a:ext cx="3412024" cy="1200329"/>
          </a:xfrm>
          <a:prstGeom prst="rect">
            <a:avLst/>
          </a:prstGeom>
          <a:solidFill>
            <a:srgbClr val="FFFF00"/>
          </a:solidFill>
        </p:spPr>
        <p:txBody>
          <a:bodyPr wrap="none" rtlCol="0">
            <a:spAutoFit/>
          </a:bodyPr>
          <a:lstStyle/>
          <a:p>
            <a:r>
              <a:rPr lang="en-GB" sz="2400" b="1" dirty="0">
                <a:solidFill>
                  <a:srgbClr val="FF0000"/>
                </a:solidFill>
              </a:rPr>
              <a:t>Knowledge-based </a:t>
            </a:r>
            <a:r>
              <a:rPr lang="en-GB" sz="2400" b="1" dirty="0"/>
              <a:t>versus </a:t>
            </a:r>
          </a:p>
          <a:p>
            <a:r>
              <a:rPr lang="en-GB" sz="2400" b="1" dirty="0">
                <a:solidFill>
                  <a:srgbClr val="0432FF"/>
                </a:solidFill>
              </a:rPr>
              <a:t>non-knowledge based</a:t>
            </a:r>
            <a:r>
              <a:rPr lang="en-GB" sz="2400" b="1" dirty="0">
                <a:solidFill>
                  <a:schemeClr val="bg1"/>
                </a:solidFill>
              </a:rPr>
              <a:t> </a:t>
            </a:r>
          </a:p>
          <a:p>
            <a:r>
              <a:rPr lang="en-GB" sz="2400" b="1" dirty="0"/>
              <a:t>Clinical Decision Support</a:t>
            </a:r>
          </a:p>
        </p:txBody>
      </p:sp>
      <p:sp>
        <p:nvSpPr>
          <p:cNvPr id="8" name="TextBox 7">
            <a:extLst>
              <a:ext uri="{FF2B5EF4-FFF2-40B4-BE49-F238E27FC236}">
                <a16:creationId xmlns:a16="http://schemas.microsoft.com/office/drawing/2014/main" id="{576FEBA1-E8BA-97BE-3B39-B4754DF48619}"/>
              </a:ext>
            </a:extLst>
          </p:cNvPr>
          <p:cNvSpPr txBox="1"/>
          <p:nvPr/>
        </p:nvSpPr>
        <p:spPr>
          <a:xfrm>
            <a:off x="5777946" y="787423"/>
            <a:ext cx="1968552" cy="369332"/>
          </a:xfrm>
          <a:prstGeom prst="rect">
            <a:avLst/>
          </a:prstGeom>
          <a:solidFill>
            <a:schemeClr val="bg1"/>
          </a:solidFill>
        </p:spPr>
        <p:txBody>
          <a:bodyPr wrap="none" rtlCol="0">
            <a:spAutoFit/>
          </a:bodyPr>
          <a:lstStyle/>
          <a:p>
            <a:r>
              <a:rPr lang="en-GB" b="1" dirty="0">
                <a:solidFill>
                  <a:srgbClr val="FF0000"/>
                </a:solidFill>
              </a:rPr>
              <a:t>Recommendations</a:t>
            </a:r>
          </a:p>
        </p:txBody>
      </p:sp>
      <p:sp>
        <p:nvSpPr>
          <p:cNvPr id="9" name="TextBox 8">
            <a:extLst>
              <a:ext uri="{FF2B5EF4-FFF2-40B4-BE49-F238E27FC236}">
                <a16:creationId xmlns:a16="http://schemas.microsoft.com/office/drawing/2014/main" id="{A1778881-A982-3047-75FE-AA3391E346C4}"/>
              </a:ext>
            </a:extLst>
          </p:cNvPr>
          <p:cNvSpPr txBox="1"/>
          <p:nvPr/>
        </p:nvSpPr>
        <p:spPr>
          <a:xfrm>
            <a:off x="6059946" y="2159022"/>
            <a:ext cx="1404552" cy="369332"/>
          </a:xfrm>
          <a:prstGeom prst="rect">
            <a:avLst/>
          </a:prstGeom>
          <a:solidFill>
            <a:schemeClr val="bg1"/>
          </a:solidFill>
        </p:spPr>
        <p:txBody>
          <a:bodyPr wrap="none" rtlCol="0">
            <a:spAutoFit/>
          </a:bodyPr>
          <a:lstStyle/>
          <a:p>
            <a:r>
              <a:rPr lang="en-GB" b="1" dirty="0">
                <a:solidFill>
                  <a:srgbClr val="FF0000"/>
                </a:solidFill>
              </a:rPr>
              <a:t>User Choices</a:t>
            </a:r>
          </a:p>
        </p:txBody>
      </p:sp>
      <p:sp>
        <p:nvSpPr>
          <p:cNvPr id="10" name="TextBox 9">
            <a:extLst>
              <a:ext uri="{FF2B5EF4-FFF2-40B4-BE49-F238E27FC236}">
                <a16:creationId xmlns:a16="http://schemas.microsoft.com/office/drawing/2014/main" id="{039B8985-E4CA-76DF-8DF1-D55DD565A937}"/>
              </a:ext>
            </a:extLst>
          </p:cNvPr>
          <p:cNvSpPr txBox="1"/>
          <p:nvPr/>
        </p:nvSpPr>
        <p:spPr>
          <a:xfrm>
            <a:off x="8478468" y="1302529"/>
            <a:ext cx="1288383" cy="646331"/>
          </a:xfrm>
          <a:prstGeom prst="rect">
            <a:avLst/>
          </a:prstGeom>
          <a:solidFill>
            <a:schemeClr val="bg1"/>
          </a:solidFill>
        </p:spPr>
        <p:txBody>
          <a:bodyPr wrap="square" rtlCol="0">
            <a:spAutoFit/>
          </a:bodyPr>
          <a:lstStyle/>
          <a:p>
            <a:pPr algn="ctr"/>
            <a:r>
              <a:rPr lang="en-GB" b="1" dirty="0">
                <a:solidFill>
                  <a:srgbClr val="FF0000"/>
                </a:solidFill>
              </a:rPr>
              <a:t>Interface</a:t>
            </a:r>
            <a:br>
              <a:rPr lang="en-GB" b="1" dirty="0">
                <a:solidFill>
                  <a:srgbClr val="FF0000"/>
                </a:solidFill>
              </a:rPr>
            </a:br>
            <a:r>
              <a:rPr lang="en-GB" b="1" dirty="0">
                <a:solidFill>
                  <a:srgbClr val="FF0000"/>
                </a:solidFill>
              </a:rPr>
              <a:t>Engine</a:t>
            </a:r>
          </a:p>
        </p:txBody>
      </p:sp>
      <p:sp>
        <p:nvSpPr>
          <p:cNvPr id="11" name="TextBox 10">
            <a:extLst>
              <a:ext uri="{FF2B5EF4-FFF2-40B4-BE49-F238E27FC236}">
                <a16:creationId xmlns:a16="http://schemas.microsoft.com/office/drawing/2014/main" id="{1580760B-D463-5C15-268A-C2F4986DEB6D}"/>
              </a:ext>
            </a:extLst>
          </p:cNvPr>
          <p:cNvSpPr txBox="1"/>
          <p:nvPr/>
        </p:nvSpPr>
        <p:spPr>
          <a:xfrm>
            <a:off x="9957410" y="1134067"/>
            <a:ext cx="1288383" cy="923330"/>
          </a:xfrm>
          <a:prstGeom prst="rect">
            <a:avLst/>
          </a:prstGeom>
          <a:solidFill>
            <a:schemeClr val="bg1"/>
          </a:solidFill>
        </p:spPr>
        <p:txBody>
          <a:bodyPr wrap="square" rtlCol="0">
            <a:spAutoFit/>
          </a:bodyPr>
          <a:lstStyle/>
          <a:p>
            <a:pPr algn="ctr"/>
            <a:r>
              <a:rPr lang="en-GB" b="1" dirty="0">
                <a:solidFill>
                  <a:srgbClr val="FF0000"/>
                </a:solidFill>
              </a:rPr>
              <a:t>Knowledge</a:t>
            </a:r>
          </a:p>
          <a:p>
            <a:pPr algn="ctr"/>
            <a:r>
              <a:rPr lang="en-GB" b="1" dirty="0">
                <a:solidFill>
                  <a:srgbClr val="FF0000"/>
                </a:solidFill>
              </a:rPr>
              <a:t>Base &lt;code&gt;</a:t>
            </a:r>
          </a:p>
        </p:txBody>
      </p:sp>
      <p:sp>
        <p:nvSpPr>
          <p:cNvPr id="12" name="TextBox 11">
            <a:extLst>
              <a:ext uri="{FF2B5EF4-FFF2-40B4-BE49-F238E27FC236}">
                <a16:creationId xmlns:a16="http://schemas.microsoft.com/office/drawing/2014/main" id="{044255A8-4C0A-31C7-8346-A2288C3E27A6}"/>
              </a:ext>
            </a:extLst>
          </p:cNvPr>
          <p:cNvSpPr txBox="1"/>
          <p:nvPr/>
        </p:nvSpPr>
        <p:spPr>
          <a:xfrm>
            <a:off x="9122659" y="2993408"/>
            <a:ext cx="1342740" cy="369332"/>
          </a:xfrm>
          <a:prstGeom prst="rect">
            <a:avLst/>
          </a:prstGeom>
          <a:solidFill>
            <a:schemeClr val="bg1"/>
          </a:solidFill>
        </p:spPr>
        <p:txBody>
          <a:bodyPr wrap="none" rtlCol="0">
            <a:spAutoFit/>
          </a:bodyPr>
          <a:lstStyle/>
          <a:p>
            <a:r>
              <a:rPr lang="en-GB" b="1" dirty="0">
                <a:solidFill>
                  <a:srgbClr val="FF0000"/>
                </a:solidFill>
              </a:rPr>
              <a:t>Clinical data</a:t>
            </a:r>
          </a:p>
        </p:txBody>
      </p:sp>
      <p:sp>
        <p:nvSpPr>
          <p:cNvPr id="13" name="TextBox 12">
            <a:extLst>
              <a:ext uri="{FF2B5EF4-FFF2-40B4-BE49-F238E27FC236}">
                <a16:creationId xmlns:a16="http://schemas.microsoft.com/office/drawing/2014/main" id="{F29B27A2-0759-CB2A-60B4-3D306BF4B0B3}"/>
              </a:ext>
            </a:extLst>
          </p:cNvPr>
          <p:cNvSpPr txBox="1"/>
          <p:nvPr/>
        </p:nvSpPr>
        <p:spPr>
          <a:xfrm>
            <a:off x="4195502" y="1948860"/>
            <a:ext cx="1179443" cy="523220"/>
          </a:xfrm>
          <a:prstGeom prst="rect">
            <a:avLst/>
          </a:prstGeom>
          <a:solidFill>
            <a:schemeClr val="bg1"/>
          </a:solidFill>
        </p:spPr>
        <p:txBody>
          <a:bodyPr wrap="square" rtlCol="0">
            <a:spAutoFit/>
          </a:bodyPr>
          <a:lstStyle/>
          <a:p>
            <a:pPr algn="ctr"/>
            <a:r>
              <a:rPr lang="en-GB" sz="2800" b="1" dirty="0"/>
              <a:t>User</a:t>
            </a:r>
          </a:p>
        </p:txBody>
      </p:sp>
      <p:sp>
        <p:nvSpPr>
          <p:cNvPr id="14" name="TextBox 13">
            <a:extLst>
              <a:ext uri="{FF2B5EF4-FFF2-40B4-BE49-F238E27FC236}">
                <a16:creationId xmlns:a16="http://schemas.microsoft.com/office/drawing/2014/main" id="{00D4C9C5-1818-39B4-82C7-E4BE0A85CF1E}"/>
              </a:ext>
            </a:extLst>
          </p:cNvPr>
          <p:cNvSpPr txBox="1"/>
          <p:nvPr/>
        </p:nvSpPr>
        <p:spPr>
          <a:xfrm>
            <a:off x="4195501" y="5056495"/>
            <a:ext cx="1179443" cy="523220"/>
          </a:xfrm>
          <a:prstGeom prst="rect">
            <a:avLst/>
          </a:prstGeom>
          <a:solidFill>
            <a:schemeClr val="bg1"/>
          </a:solidFill>
        </p:spPr>
        <p:txBody>
          <a:bodyPr wrap="square" rtlCol="0">
            <a:spAutoFit/>
          </a:bodyPr>
          <a:lstStyle/>
          <a:p>
            <a:pPr algn="ctr"/>
            <a:r>
              <a:rPr lang="en-GB" sz="2800" b="1" dirty="0"/>
              <a:t>User</a:t>
            </a:r>
          </a:p>
        </p:txBody>
      </p:sp>
      <p:sp>
        <p:nvSpPr>
          <p:cNvPr id="15" name="TextBox 14">
            <a:extLst>
              <a:ext uri="{FF2B5EF4-FFF2-40B4-BE49-F238E27FC236}">
                <a16:creationId xmlns:a16="http://schemas.microsoft.com/office/drawing/2014/main" id="{70934B66-C83C-D2AF-A7E9-F16FF068C68F}"/>
              </a:ext>
            </a:extLst>
          </p:cNvPr>
          <p:cNvSpPr txBox="1"/>
          <p:nvPr/>
        </p:nvSpPr>
        <p:spPr>
          <a:xfrm>
            <a:off x="5752630" y="3946362"/>
            <a:ext cx="1968552" cy="276999"/>
          </a:xfrm>
          <a:prstGeom prst="rect">
            <a:avLst/>
          </a:prstGeom>
          <a:solidFill>
            <a:schemeClr val="bg1"/>
          </a:solidFill>
        </p:spPr>
        <p:txBody>
          <a:bodyPr wrap="none" tIns="0" bIns="0" rtlCol="0">
            <a:spAutoFit/>
          </a:bodyPr>
          <a:lstStyle/>
          <a:p>
            <a:r>
              <a:rPr lang="en-GB" b="1" dirty="0">
                <a:solidFill>
                  <a:srgbClr val="0432FF"/>
                </a:solidFill>
              </a:rPr>
              <a:t>Recommendations</a:t>
            </a:r>
          </a:p>
        </p:txBody>
      </p:sp>
      <p:sp>
        <p:nvSpPr>
          <p:cNvPr id="16" name="TextBox 15">
            <a:extLst>
              <a:ext uri="{FF2B5EF4-FFF2-40B4-BE49-F238E27FC236}">
                <a16:creationId xmlns:a16="http://schemas.microsoft.com/office/drawing/2014/main" id="{55D7FDA3-F325-19E9-6542-C101B8641437}"/>
              </a:ext>
            </a:extLst>
          </p:cNvPr>
          <p:cNvSpPr txBox="1"/>
          <p:nvPr/>
        </p:nvSpPr>
        <p:spPr>
          <a:xfrm>
            <a:off x="6034630" y="5186447"/>
            <a:ext cx="1404552" cy="369332"/>
          </a:xfrm>
          <a:prstGeom prst="rect">
            <a:avLst/>
          </a:prstGeom>
          <a:solidFill>
            <a:schemeClr val="bg1"/>
          </a:solidFill>
        </p:spPr>
        <p:txBody>
          <a:bodyPr wrap="none" rtlCol="0">
            <a:spAutoFit/>
          </a:bodyPr>
          <a:lstStyle/>
          <a:p>
            <a:r>
              <a:rPr lang="en-GB" b="1" dirty="0">
                <a:solidFill>
                  <a:srgbClr val="0432FF"/>
                </a:solidFill>
              </a:rPr>
              <a:t>User Choices</a:t>
            </a:r>
          </a:p>
        </p:txBody>
      </p:sp>
      <p:sp>
        <p:nvSpPr>
          <p:cNvPr id="17" name="TextBox 16">
            <a:extLst>
              <a:ext uri="{FF2B5EF4-FFF2-40B4-BE49-F238E27FC236}">
                <a16:creationId xmlns:a16="http://schemas.microsoft.com/office/drawing/2014/main" id="{942CABCF-FF84-54DA-39F0-4B692FAE2985}"/>
              </a:ext>
            </a:extLst>
          </p:cNvPr>
          <p:cNvSpPr txBox="1"/>
          <p:nvPr/>
        </p:nvSpPr>
        <p:spPr>
          <a:xfrm>
            <a:off x="8276669" y="4263117"/>
            <a:ext cx="1490182" cy="923330"/>
          </a:xfrm>
          <a:prstGeom prst="rect">
            <a:avLst/>
          </a:prstGeom>
          <a:solidFill>
            <a:schemeClr val="bg1"/>
          </a:solidFill>
        </p:spPr>
        <p:txBody>
          <a:bodyPr wrap="square" rtlCol="0">
            <a:spAutoFit/>
          </a:bodyPr>
          <a:lstStyle/>
          <a:p>
            <a:pPr algn="ctr"/>
            <a:r>
              <a:rPr lang="en-GB" b="1" dirty="0">
                <a:solidFill>
                  <a:srgbClr val="0432FF"/>
                </a:solidFill>
              </a:rPr>
              <a:t>AI-Powered Interface</a:t>
            </a:r>
            <a:br>
              <a:rPr lang="en-GB" b="1" dirty="0">
                <a:solidFill>
                  <a:srgbClr val="0432FF"/>
                </a:solidFill>
              </a:rPr>
            </a:br>
            <a:r>
              <a:rPr lang="en-GB" b="1" dirty="0">
                <a:solidFill>
                  <a:srgbClr val="0432FF"/>
                </a:solidFill>
              </a:rPr>
              <a:t>Engine</a:t>
            </a:r>
          </a:p>
        </p:txBody>
      </p:sp>
      <p:sp>
        <p:nvSpPr>
          <p:cNvPr id="18" name="TextBox 17">
            <a:extLst>
              <a:ext uri="{FF2B5EF4-FFF2-40B4-BE49-F238E27FC236}">
                <a16:creationId xmlns:a16="http://schemas.microsoft.com/office/drawing/2014/main" id="{898DF9A2-5DDF-A4BB-AB80-EB0840CACDFF}"/>
              </a:ext>
            </a:extLst>
          </p:cNvPr>
          <p:cNvSpPr txBox="1"/>
          <p:nvPr/>
        </p:nvSpPr>
        <p:spPr>
          <a:xfrm>
            <a:off x="9965028" y="4263117"/>
            <a:ext cx="1342740" cy="923330"/>
          </a:xfrm>
          <a:prstGeom prst="rect">
            <a:avLst/>
          </a:prstGeom>
          <a:solidFill>
            <a:schemeClr val="tx1"/>
          </a:solidFill>
        </p:spPr>
        <p:txBody>
          <a:bodyPr wrap="square" rtlCol="0">
            <a:spAutoFit/>
          </a:bodyPr>
          <a:lstStyle/>
          <a:p>
            <a:pPr algn="ctr"/>
            <a:r>
              <a:rPr lang="en-GB" b="1" dirty="0">
                <a:solidFill>
                  <a:schemeClr val="bg1"/>
                </a:solidFill>
              </a:rPr>
              <a:t>Algorithm</a:t>
            </a:r>
          </a:p>
          <a:p>
            <a:pPr algn="ctr"/>
            <a:r>
              <a:rPr lang="en-GB" b="1" dirty="0">
                <a:solidFill>
                  <a:schemeClr val="bg1"/>
                </a:solidFill>
              </a:rPr>
              <a:t>e.g. Neural network</a:t>
            </a:r>
          </a:p>
        </p:txBody>
      </p:sp>
      <p:sp>
        <p:nvSpPr>
          <p:cNvPr id="19" name="TextBox 18">
            <a:extLst>
              <a:ext uri="{FF2B5EF4-FFF2-40B4-BE49-F238E27FC236}">
                <a16:creationId xmlns:a16="http://schemas.microsoft.com/office/drawing/2014/main" id="{DA3D92B0-C3F3-FA48-B5FB-30C25AB5F1EF}"/>
              </a:ext>
            </a:extLst>
          </p:cNvPr>
          <p:cNvSpPr txBox="1"/>
          <p:nvPr/>
        </p:nvSpPr>
        <p:spPr>
          <a:xfrm>
            <a:off x="9122659" y="6138001"/>
            <a:ext cx="1342740" cy="369332"/>
          </a:xfrm>
          <a:prstGeom prst="rect">
            <a:avLst/>
          </a:prstGeom>
          <a:solidFill>
            <a:schemeClr val="bg1"/>
          </a:solidFill>
        </p:spPr>
        <p:txBody>
          <a:bodyPr wrap="none" rtlCol="0">
            <a:spAutoFit/>
          </a:bodyPr>
          <a:lstStyle/>
          <a:p>
            <a:r>
              <a:rPr lang="en-GB" b="1" dirty="0">
                <a:solidFill>
                  <a:srgbClr val="0432FF"/>
                </a:solidFill>
              </a:rPr>
              <a:t>Clinical data</a:t>
            </a:r>
          </a:p>
        </p:txBody>
      </p:sp>
      <p:sp>
        <p:nvSpPr>
          <p:cNvPr id="20" name="Rectangle 19">
            <a:extLst>
              <a:ext uri="{FF2B5EF4-FFF2-40B4-BE49-F238E27FC236}">
                <a16:creationId xmlns:a16="http://schemas.microsoft.com/office/drawing/2014/main" id="{3D75C2F2-A391-E227-4A95-25374AADCE6B}"/>
              </a:ext>
            </a:extLst>
          </p:cNvPr>
          <p:cNvSpPr/>
          <p:nvPr/>
        </p:nvSpPr>
        <p:spPr>
          <a:xfrm>
            <a:off x="1" y="3572902"/>
            <a:ext cx="12192000" cy="3285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664AD89-CEDB-A2BB-EE8B-9780DEE552F2}"/>
              </a:ext>
            </a:extLst>
          </p:cNvPr>
          <p:cNvSpPr txBox="1"/>
          <p:nvPr/>
        </p:nvSpPr>
        <p:spPr>
          <a:xfrm>
            <a:off x="331305" y="2716409"/>
            <a:ext cx="4321568" cy="646331"/>
          </a:xfrm>
          <a:prstGeom prst="rect">
            <a:avLst/>
          </a:prstGeom>
          <a:noFill/>
        </p:spPr>
        <p:txBody>
          <a:bodyPr wrap="none" rtlCol="0">
            <a:spAutoFit/>
          </a:bodyPr>
          <a:lstStyle/>
          <a:p>
            <a:r>
              <a:rPr lang="en-GB" i="1" dirty="0"/>
              <a:t>NB Mention - the definition of “knowledge “</a:t>
            </a:r>
          </a:p>
          <a:p>
            <a:r>
              <a:rPr lang="en-GB" i="1" dirty="0"/>
              <a:t>can vary amongst experts</a:t>
            </a:r>
          </a:p>
        </p:txBody>
      </p:sp>
    </p:spTree>
    <p:extLst>
      <p:ext uri="{BB962C8B-B14F-4D97-AF65-F5344CB8AC3E}">
        <p14:creationId xmlns:p14="http://schemas.microsoft.com/office/powerpoint/2010/main" val="3951292199"/>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500"/>
                                        <p:tgtEl>
                                          <p:spTgt spid="20"/>
                                        </p:tgtEl>
                                      </p:cBhvr>
                                    </p:animEffect>
                                    <p:set>
                                      <p:cBhvr>
                                        <p:cTn id="7"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Wall Art - Drawing - Three Columns Stability Symbol Drawing by Frank Ramspott">
            <a:extLst>
              <a:ext uri="{FF2B5EF4-FFF2-40B4-BE49-F238E27FC236}">
                <a16:creationId xmlns:a16="http://schemas.microsoft.com/office/drawing/2014/main" id="{B587CC25-59F2-E83A-44A5-21DF7234CA76}"/>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0" y="667657"/>
            <a:ext cx="11765280" cy="619034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BA7285A-2EE1-9F2D-D920-F7FFAA0AF7FB}"/>
              </a:ext>
            </a:extLst>
          </p:cNvPr>
          <p:cNvSpPr txBox="1"/>
          <p:nvPr/>
        </p:nvSpPr>
        <p:spPr>
          <a:xfrm>
            <a:off x="3922549" y="235759"/>
            <a:ext cx="4255460" cy="646331"/>
          </a:xfrm>
          <a:prstGeom prst="rect">
            <a:avLst/>
          </a:prstGeom>
          <a:noFill/>
        </p:spPr>
        <p:txBody>
          <a:bodyPr wrap="none" rtlCol="0">
            <a:spAutoFit/>
          </a:bodyPr>
          <a:lstStyle/>
          <a:p>
            <a:r>
              <a:rPr lang="en-GB" sz="3600" b="1" dirty="0">
                <a:solidFill>
                  <a:srgbClr val="FF0000"/>
                </a:solidFill>
              </a:rPr>
              <a:t>The “3 pillars” of CDS</a:t>
            </a:r>
          </a:p>
        </p:txBody>
      </p:sp>
      <p:sp>
        <p:nvSpPr>
          <p:cNvPr id="10" name="TextBox 9">
            <a:extLst>
              <a:ext uri="{FF2B5EF4-FFF2-40B4-BE49-F238E27FC236}">
                <a16:creationId xmlns:a16="http://schemas.microsoft.com/office/drawing/2014/main" id="{E09EBC7E-B23B-0129-2133-032CBCDD3E93}"/>
              </a:ext>
            </a:extLst>
          </p:cNvPr>
          <p:cNvSpPr txBox="1"/>
          <p:nvPr/>
        </p:nvSpPr>
        <p:spPr>
          <a:xfrm>
            <a:off x="1910449" y="3567952"/>
            <a:ext cx="1918540" cy="1477328"/>
          </a:xfrm>
          <a:prstGeom prst="rect">
            <a:avLst/>
          </a:prstGeom>
          <a:solidFill>
            <a:schemeClr val="tx1"/>
          </a:solidFill>
        </p:spPr>
        <p:txBody>
          <a:bodyPr wrap="square" rtlCol="0">
            <a:spAutoFit/>
          </a:bodyPr>
          <a:lstStyle/>
          <a:p>
            <a:pPr algn="ctr"/>
            <a:r>
              <a:rPr lang="en-GB" b="1" dirty="0">
                <a:solidFill>
                  <a:schemeClr val="bg1"/>
                </a:solidFill>
              </a:rPr>
              <a:t>Best knowledge available when needed, high adoption,</a:t>
            </a:r>
          </a:p>
          <a:p>
            <a:pPr algn="ctr"/>
            <a:r>
              <a:rPr lang="en-GB" b="1" dirty="0">
                <a:solidFill>
                  <a:schemeClr val="bg1"/>
                </a:solidFill>
              </a:rPr>
              <a:t>effective use</a:t>
            </a:r>
          </a:p>
        </p:txBody>
      </p:sp>
      <p:sp>
        <p:nvSpPr>
          <p:cNvPr id="11" name="TextBox 10">
            <a:extLst>
              <a:ext uri="{FF2B5EF4-FFF2-40B4-BE49-F238E27FC236}">
                <a16:creationId xmlns:a16="http://schemas.microsoft.com/office/drawing/2014/main" id="{F6361861-E27E-D8E5-3F8B-C44CA11BA5C9}"/>
              </a:ext>
            </a:extLst>
          </p:cNvPr>
          <p:cNvSpPr txBox="1"/>
          <p:nvPr/>
        </p:nvSpPr>
        <p:spPr>
          <a:xfrm>
            <a:off x="5412260" y="3606300"/>
            <a:ext cx="1918540" cy="1200329"/>
          </a:xfrm>
          <a:prstGeom prst="rect">
            <a:avLst/>
          </a:prstGeom>
          <a:solidFill>
            <a:schemeClr val="tx1"/>
          </a:solidFill>
        </p:spPr>
        <p:txBody>
          <a:bodyPr wrap="square" rtlCol="0">
            <a:spAutoFit/>
          </a:bodyPr>
          <a:lstStyle/>
          <a:p>
            <a:pPr algn="ctr"/>
            <a:r>
              <a:rPr lang="en-GB" b="1" dirty="0">
                <a:solidFill>
                  <a:schemeClr val="bg1"/>
                </a:solidFill>
                <a:latin typeface="Helvetica" pitchFamily="2" charset="0"/>
              </a:rPr>
              <a:t>C</a:t>
            </a:r>
            <a:r>
              <a:rPr lang="en-GB" sz="1800" b="1" kern="1200" dirty="0">
                <a:solidFill>
                  <a:schemeClr val="bg1"/>
                </a:solidFill>
                <a:effectLst/>
                <a:latin typeface="Helvetica" pitchFamily="2" charset="0"/>
                <a:ea typeface="+mn-ea"/>
                <a:cs typeface="+mn-cs"/>
              </a:rPr>
              <a:t>ontinuous improvement </a:t>
            </a:r>
          </a:p>
          <a:p>
            <a:pPr algn="ctr"/>
            <a:r>
              <a:rPr lang="en-GB" sz="1800" b="1" kern="1200" dirty="0">
                <a:solidFill>
                  <a:schemeClr val="bg1"/>
                </a:solidFill>
                <a:effectLst/>
                <a:latin typeface="Helvetica" pitchFamily="2" charset="0"/>
                <a:ea typeface="+mn-ea"/>
                <a:cs typeface="+mn-cs"/>
              </a:rPr>
              <a:t>of </a:t>
            </a:r>
          </a:p>
          <a:p>
            <a:pPr algn="ctr"/>
            <a:r>
              <a:rPr lang="en-GB" sz="1800" b="1" kern="1200" dirty="0">
                <a:solidFill>
                  <a:schemeClr val="bg1"/>
                </a:solidFill>
                <a:effectLst/>
                <a:latin typeface="Helvetica" pitchFamily="2" charset="0"/>
                <a:ea typeface="+mn-ea"/>
                <a:cs typeface="+mn-cs"/>
              </a:rPr>
              <a:t>knowledge</a:t>
            </a:r>
            <a:r>
              <a:rPr lang="en-GB" b="1" dirty="0">
                <a:solidFill>
                  <a:schemeClr val="bg1"/>
                </a:solidFill>
              </a:rPr>
              <a:t> </a:t>
            </a:r>
          </a:p>
        </p:txBody>
      </p:sp>
      <p:sp>
        <p:nvSpPr>
          <p:cNvPr id="12" name="TextBox 11">
            <a:extLst>
              <a:ext uri="{FF2B5EF4-FFF2-40B4-BE49-F238E27FC236}">
                <a16:creationId xmlns:a16="http://schemas.microsoft.com/office/drawing/2014/main" id="{321DC803-EF4B-60B9-1C5D-526DB6AEC6D1}"/>
              </a:ext>
            </a:extLst>
          </p:cNvPr>
          <p:cNvSpPr txBox="1"/>
          <p:nvPr/>
        </p:nvSpPr>
        <p:spPr>
          <a:xfrm>
            <a:off x="8914071" y="3606300"/>
            <a:ext cx="1918540" cy="1200329"/>
          </a:xfrm>
          <a:prstGeom prst="rect">
            <a:avLst/>
          </a:prstGeom>
          <a:solidFill>
            <a:schemeClr val="tx1"/>
          </a:solidFill>
        </p:spPr>
        <p:txBody>
          <a:bodyPr wrap="square" rtlCol="0">
            <a:spAutoFit/>
          </a:bodyPr>
          <a:lstStyle/>
          <a:p>
            <a:pPr algn="ctr"/>
            <a:r>
              <a:rPr lang="en-GB" sz="1800" b="1" kern="1200" dirty="0">
                <a:solidFill>
                  <a:schemeClr val="bg1"/>
                </a:solidFill>
                <a:effectLst/>
                <a:latin typeface="Helvetica" pitchFamily="2" charset="0"/>
                <a:ea typeface="+mn-ea"/>
                <a:cs typeface="+mn-cs"/>
              </a:rPr>
              <a:t>Development </a:t>
            </a:r>
          </a:p>
          <a:p>
            <a:pPr algn="ctr"/>
            <a:r>
              <a:rPr lang="en-GB" sz="1800" b="1" kern="1200" dirty="0">
                <a:solidFill>
                  <a:schemeClr val="bg1"/>
                </a:solidFill>
                <a:effectLst/>
                <a:latin typeface="Helvetica" pitchFamily="2" charset="0"/>
                <a:ea typeface="+mn-ea"/>
                <a:cs typeface="+mn-cs"/>
              </a:rPr>
              <a:t>of </a:t>
            </a:r>
          </a:p>
          <a:p>
            <a:pPr algn="ctr"/>
            <a:r>
              <a:rPr lang="en-GB" sz="1800" b="1" kern="1200" dirty="0">
                <a:solidFill>
                  <a:schemeClr val="bg1"/>
                </a:solidFill>
                <a:effectLst/>
                <a:latin typeface="Helvetica" pitchFamily="2" charset="0"/>
                <a:ea typeface="+mn-ea"/>
                <a:cs typeface="+mn-cs"/>
              </a:rPr>
              <a:t>CDS methods</a:t>
            </a:r>
          </a:p>
          <a:p>
            <a:pPr algn="ctr"/>
            <a:r>
              <a:rPr lang="en-GB" b="1" i="1" dirty="0">
                <a:solidFill>
                  <a:schemeClr val="bg1"/>
                </a:solidFill>
                <a:latin typeface="Helvetica" pitchFamily="2" charset="0"/>
              </a:rPr>
              <a:t>per se</a:t>
            </a:r>
            <a:endParaRPr lang="en-GB" b="1" i="1" dirty="0">
              <a:solidFill>
                <a:schemeClr val="bg1"/>
              </a:solidFill>
            </a:endParaRPr>
          </a:p>
        </p:txBody>
      </p:sp>
      <p:sp>
        <p:nvSpPr>
          <p:cNvPr id="13" name="TextBox 12">
            <a:extLst>
              <a:ext uri="{FF2B5EF4-FFF2-40B4-BE49-F238E27FC236}">
                <a16:creationId xmlns:a16="http://schemas.microsoft.com/office/drawing/2014/main" id="{CE3D13E3-B1C7-7C61-69ED-439C606456DF}"/>
              </a:ext>
            </a:extLst>
          </p:cNvPr>
          <p:cNvSpPr txBox="1"/>
          <p:nvPr/>
        </p:nvSpPr>
        <p:spPr>
          <a:xfrm>
            <a:off x="426720" y="1021333"/>
            <a:ext cx="11247119" cy="1384995"/>
          </a:xfrm>
          <a:prstGeom prst="rect">
            <a:avLst/>
          </a:prstGeom>
          <a:solidFill>
            <a:srgbClr val="FFFF00"/>
          </a:solidFill>
        </p:spPr>
        <p:txBody>
          <a:bodyPr wrap="square" rtlCol="0">
            <a:spAutoFit/>
          </a:bodyPr>
          <a:lstStyle/>
          <a:p>
            <a:pPr algn="ctr"/>
            <a:r>
              <a:rPr lang="en-GB" sz="2800" b="1" dirty="0">
                <a:solidFill>
                  <a:srgbClr val="000000"/>
                </a:solidFill>
                <a:effectLst/>
                <a:latin typeface="Helvetica" pitchFamily="2" charset="0"/>
              </a:rPr>
              <a:t>Supports knowledge and person-specific information, </a:t>
            </a:r>
          </a:p>
          <a:p>
            <a:pPr algn="ctr"/>
            <a:r>
              <a:rPr lang="en-GB" sz="2800" b="1" dirty="0">
                <a:solidFill>
                  <a:srgbClr val="000000"/>
                </a:solidFill>
                <a:effectLst/>
                <a:latin typeface="Helvetica" pitchFamily="2" charset="0"/>
              </a:rPr>
              <a:t>intelligently filtered or presented at appropriate times </a:t>
            </a:r>
          </a:p>
          <a:p>
            <a:pPr algn="ctr"/>
            <a:r>
              <a:rPr lang="en-GB" sz="2800" b="1" dirty="0">
                <a:solidFill>
                  <a:srgbClr val="000000"/>
                </a:solidFill>
                <a:effectLst/>
                <a:latin typeface="Helvetica" pitchFamily="2" charset="0"/>
              </a:rPr>
              <a:t>to enhance health and health care</a:t>
            </a:r>
            <a:endParaRPr lang="en-GB" sz="2800" b="1" dirty="0"/>
          </a:p>
        </p:txBody>
      </p:sp>
      <p:sp>
        <p:nvSpPr>
          <p:cNvPr id="14" name="TextBox 13">
            <a:extLst>
              <a:ext uri="{FF2B5EF4-FFF2-40B4-BE49-F238E27FC236}">
                <a16:creationId xmlns:a16="http://schemas.microsoft.com/office/drawing/2014/main" id="{00F2BF1E-898E-AFE3-F705-6AE68DEA2375}"/>
              </a:ext>
            </a:extLst>
          </p:cNvPr>
          <p:cNvSpPr txBox="1"/>
          <p:nvPr/>
        </p:nvSpPr>
        <p:spPr>
          <a:xfrm>
            <a:off x="975360" y="5970098"/>
            <a:ext cx="10728960" cy="584775"/>
          </a:xfrm>
          <a:prstGeom prst="rect">
            <a:avLst/>
          </a:prstGeom>
          <a:solidFill>
            <a:srgbClr val="FF0000"/>
          </a:solidFill>
        </p:spPr>
        <p:txBody>
          <a:bodyPr wrap="square" rtlCol="0">
            <a:spAutoFit/>
          </a:bodyPr>
          <a:lstStyle/>
          <a:p>
            <a:pPr algn="ctr"/>
            <a:r>
              <a:rPr lang="en-GB" sz="3200" b="1" dirty="0">
                <a:solidFill>
                  <a:schemeClr val="bg1"/>
                </a:solidFill>
                <a:latin typeface="Helvetica" pitchFamily="2" charset="0"/>
              </a:rPr>
              <a:t>CDS is b</a:t>
            </a:r>
            <a:r>
              <a:rPr lang="en-GB" sz="3200" b="1" dirty="0">
                <a:solidFill>
                  <a:schemeClr val="bg1"/>
                </a:solidFill>
                <a:effectLst/>
                <a:latin typeface="Helvetica" pitchFamily="2" charset="0"/>
              </a:rPr>
              <a:t>est understood as a Learning </a:t>
            </a:r>
            <a:r>
              <a:rPr lang="en-GB" sz="3200" b="1" dirty="0">
                <a:solidFill>
                  <a:schemeClr val="bg1"/>
                </a:solidFill>
                <a:latin typeface="Helvetica" pitchFamily="2" charset="0"/>
              </a:rPr>
              <a:t>H</a:t>
            </a:r>
            <a:r>
              <a:rPr lang="en-GB" sz="3200" b="1" dirty="0">
                <a:solidFill>
                  <a:schemeClr val="bg1"/>
                </a:solidFill>
                <a:effectLst/>
                <a:latin typeface="Helvetica" pitchFamily="2" charset="0"/>
              </a:rPr>
              <a:t>ealth </a:t>
            </a:r>
            <a:r>
              <a:rPr lang="en-GB" sz="3200" b="1" dirty="0">
                <a:solidFill>
                  <a:schemeClr val="bg1"/>
                </a:solidFill>
                <a:latin typeface="Helvetica" pitchFamily="2" charset="0"/>
              </a:rPr>
              <a:t>S</a:t>
            </a:r>
            <a:r>
              <a:rPr lang="en-GB" sz="3200" b="1" dirty="0">
                <a:solidFill>
                  <a:schemeClr val="bg1"/>
                </a:solidFill>
                <a:effectLst/>
                <a:latin typeface="Helvetica" pitchFamily="2" charset="0"/>
              </a:rPr>
              <a:t>ystem</a:t>
            </a:r>
            <a:endParaRPr lang="en-GB" sz="3200" b="1" dirty="0">
              <a:solidFill>
                <a:schemeClr val="bg1"/>
              </a:solidFill>
            </a:endParaRPr>
          </a:p>
        </p:txBody>
      </p:sp>
    </p:spTree>
    <p:extLst>
      <p:ext uri="{BB962C8B-B14F-4D97-AF65-F5344CB8AC3E}">
        <p14:creationId xmlns:p14="http://schemas.microsoft.com/office/powerpoint/2010/main" val="1728596197"/>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dissolv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ssolv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dissolve">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 learning health cycle of the learning health system with 3... |  Download Scientific Diagram">
            <a:extLst>
              <a:ext uri="{FF2B5EF4-FFF2-40B4-BE49-F238E27FC236}">
                <a16:creationId xmlns:a16="http://schemas.microsoft.com/office/drawing/2014/main" id="{F41A443B-E2EF-C593-C404-0425069E888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051988" y="0"/>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18A82EEE-F1FB-CC8A-7F7E-632C435324F8}"/>
              </a:ext>
            </a:extLst>
          </p:cNvPr>
          <p:cNvSpPr txBox="1"/>
          <p:nvPr/>
        </p:nvSpPr>
        <p:spPr>
          <a:xfrm>
            <a:off x="121920" y="230052"/>
            <a:ext cx="4930068" cy="1200329"/>
          </a:xfrm>
          <a:prstGeom prst="rect">
            <a:avLst/>
          </a:prstGeom>
          <a:noFill/>
        </p:spPr>
        <p:txBody>
          <a:bodyPr wrap="none" rtlCol="0">
            <a:spAutoFit/>
          </a:bodyPr>
          <a:lstStyle/>
          <a:p>
            <a:r>
              <a:rPr lang="en-GB" sz="3600" b="1" dirty="0">
                <a:solidFill>
                  <a:srgbClr val="FF0000"/>
                </a:solidFill>
              </a:rPr>
              <a:t>CDS as a virtuous circle</a:t>
            </a:r>
          </a:p>
          <a:p>
            <a:r>
              <a:rPr lang="en-GB" sz="3600" b="1" dirty="0">
                <a:solidFill>
                  <a:srgbClr val="FF0000"/>
                </a:solidFill>
              </a:rPr>
              <a:t>(Learning Health System)</a:t>
            </a:r>
          </a:p>
        </p:txBody>
      </p:sp>
      <p:sp>
        <p:nvSpPr>
          <p:cNvPr id="10" name="TextBox 9">
            <a:extLst>
              <a:ext uri="{FF2B5EF4-FFF2-40B4-BE49-F238E27FC236}">
                <a16:creationId xmlns:a16="http://schemas.microsoft.com/office/drawing/2014/main" id="{E890B4CD-AE2D-EB6A-B08C-6E925A1479FC}"/>
              </a:ext>
            </a:extLst>
          </p:cNvPr>
          <p:cNvSpPr txBox="1"/>
          <p:nvPr/>
        </p:nvSpPr>
        <p:spPr>
          <a:xfrm>
            <a:off x="261600" y="4097573"/>
            <a:ext cx="4930068" cy="2031325"/>
          </a:xfrm>
          <a:prstGeom prst="rect">
            <a:avLst/>
          </a:prstGeom>
          <a:noFill/>
        </p:spPr>
        <p:txBody>
          <a:bodyPr wrap="square">
            <a:spAutoFit/>
          </a:bodyPr>
          <a:lstStyle/>
          <a:p>
            <a:r>
              <a:rPr lang="en-GB" b="1" dirty="0">
                <a:solidFill>
                  <a:srgbClr val="FF0000"/>
                </a:solidFill>
                <a:effectLst/>
                <a:latin typeface="Helvetica" pitchFamily="2" charset="0"/>
              </a:rPr>
              <a:t>1</a:t>
            </a:r>
            <a:r>
              <a:rPr lang="en-GB" b="1" dirty="0">
                <a:solidFill>
                  <a:srgbClr val="000000"/>
                </a:solidFill>
                <a:effectLst/>
                <a:latin typeface="Helvetica" pitchFamily="2" charset="0"/>
              </a:rPr>
              <a:t> from data generation</a:t>
            </a:r>
            <a:r>
              <a:rPr lang="en-GB" b="1" dirty="0">
                <a:solidFill>
                  <a:srgbClr val="000000"/>
                </a:solidFill>
                <a:latin typeface="Helvetica" pitchFamily="2" charset="0"/>
              </a:rPr>
              <a:t>…</a:t>
            </a:r>
          </a:p>
          <a:p>
            <a:r>
              <a:rPr lang="en-GB" b="1" dirty="0">
                <a:solidFill>
                  <a:srgbClr val="FF0000"/>
                </a:solidFill>
                <a:effectLst/>
                <a:latin typeface="Helvetica" pitchFamily="2" charset="0"/>
              </a:rPr>
              <a:t>2</a:t>
            </a:r>
            <a:r>
              <a:rPr lang="en-GB" b="1" dirty="0">
                <a:solidFill>
                  <a:srgbClr val="000000"/>
                </a:solidFill>
                <a:effectLst/>
                <a:latin typeface="Helvetica" pitchFamily="2" charset="0"/>
              </a:rPr>
              <a:t> to aggregation… </a:t>
            </a:r>
          </a:p>
          <a:p>
            <a:r>
              <a:rPr lang="en-GB" b="1" dirty="0">
                <a:solidFill>
                  <a:srgbClr val="FF0000"/>
                </a:solidFill>
                <a:effectLst/>
                <a:latin typeface="Helvetica" pitchFamily="2" charset="0"/>
              </a:rPr>
              <a:t>3</a:t>
            </a:r>
            <a:r>
              <a:rPr lang="en-GB" b="1" dirty="0">
                <a:solidFill>
                  <a:srgbClr val="000000"/>
                </a:solidFill>
                <a:effectLst/>
                <a:latin typeface="Helvetica" pitchFamily="2" charset="0"/>
              </a:rPr>
              <a:t> through analysis… </a:t>
            </a:r>
          </a:p>
          <a:p>
            <a:r>
              <a:rPr lang="en-GB" b="1" dirty="0">
                <a:solidFill>
                  <a:srgbClr val="FF0000"/>
                </a:solidFill>
                <a:effectLst/>
                <a:latin typeface="Helvetica" pitchFamily="2" charset="0"/>
              </a:rPr>
              <a:t>4, 5 </a:t>
            </a:r>
            <a:r>
              <a:rPr lang="en-GB" b="1" dirty="0">
                <a:solidFill>
                  <a:srgbClr val="000000"/>
                </a:solidFill>
                <a:effectLst/>
                <a:latin typeface="Helvetica" pitchFamily="2" charset="0"/>
              </a:rPr>
              <a:t>knowledge creation… </a:t>
            </a:r>
          </a:p>
          <a:p>
            <a:r>
              <a:rPr lang="en-GB" b="1" dirty="0">
                <a:solidFill>
                  <a:srgbClr val="FF0000"/>
                </a:solidFill>
                <a:effectLst/>
                <a:latin typeface="Helvetica" pitchFamily="2" charset="0"/>
              </a:rPr>
              <a:t>6, 7 </a:t>
            </a:r>
            <a:r>
              <a:rPr lang="en-GB" b="1" dirty="0">
                <a:solidFill>
                  <a:srgbClr val="000000"/>
                </a:solidFill>
                <a:effectLst/>
                <a:latin typeface="Helvetica" pitchFamily="2" charset="0"/>
              </a:rPr>
              <a:t>knowledge dissemination and use…</a:t>
            </a:r>
            <a:endParaRPr lang="en-GB" b="1" dirty="0">
              <a:solidFill>
                <a:srgbClr val="000000"/>
              </a:solidFill>
              <a:latin typeface="Helvetica" pitchFamily="2" charset="0"/>
            </a:endParaRPr>
          </a:p>
          <a:p>
            <a:r>
              <a:rPr lang="en-GB" b="1" dirty="0">
                <a:solidFill>
                  <a:srgbClr val="FF0000"/>
                </a:solidFill>
                <a:effectLst/>
                <a:latin typeface="Helvetica" pitchFamily="2" charset="0"/>
              </a:rPr>
              <a:t>8</a:t>
            </a:r>
            <a:r>
              <a:rPr lang="en-GB" b="1" dirty="0">
                <a:solidFill>
                  <a:srgbClr val="000000"/>
                </a:solidFill>
                <a:effectLst/>
                <a:latin typeface="Helvetica" pitchFamily="2" charset="0"/>
              </a:rPr>
              <a:t> ongoing measurement, continuous   </a:t>
            </a:r>
          </a:p>
          <a:p>
            <a:r>
              <a:rPr lang="en-GB" b="1" dirty="0">
                <a:solidFill>
                  <a:srgbClr val="000000"/>
                </a:solidFill>
                <a:latin typeface="Helvetica" pitchFamily="2" charset="0"/>
              </a:rPr>
              <a:t> </a:t>
            </a:r>
            <a:r>
              <a:rPr lang="en-GB" b="1" dirty="0">
                <a:solidFill>
                  <a:schemeClr val="bg1"/>
                </a:solidFill>
                <a:effectLst/>
                <a:latin typeface="Helvetica" pitchFamily="2" charset="0"/>
              </a:rPr>
              <a:t>. </a:t>
            </a:r>
            <a:r>
              <a:rPr lang="en-GB" b="1" dirty="0">
                <a:solidFill>
                  <a:srgbClr val="000000"/>
                </a:solidFill>
                <a:effectLst/>
                <a:latin typeface="Helvetica" pitchFamily="2" charset="0"/>
              </a:rPr>
              <a:t>feedback and refinement</a:t>
            </a:r>
            <a:endParaRPr lang="en-GB" b="1" dirty="0"/>
          </a:p>
        </p:txBody>
      </p:sp>
      <p:pic>
        <p:nvPicPr>
          <p:cNvPr id="2" name="Picture 1">
            <a:extLst>
              <a:ext uri="{FF2B5EF4-FFF2-40B4-BE49-F238E27FC236}">
                <a16:creationId xmlns:a16="http://schemas.microsoft.com/office/drawing/2014/main" id="{EB70630A-C1AF-9864-4462-29AA03FE759D}"/>
              </a:ext>
            </a:extLst>
          </p:cNvPr>
          <p:cNvPicPr>
            <a:picLocks noChangeAspect="1"/>
          </p:cNvPicPr>
          <p:nvPr/>
        </p:nvPicPr>
        <p:blipFill>
          <a:blip r:embed="rId4"/>
          <a:stretch>
            <a:fillRect/>
          </a:stretch>
        </p:blipFill>
        <p:spPr>
          <a:xfrm>
            <a:off x="10101943" y="6072127"/>
            <a:ext cx="1905000" cy="628650"/>
          </a:xfrm>
          <a:prstGeom prst="rect">
            <a:avLst/>
          </a:prstGeom>
        </p:spPr>
      </p:pic>
    </p:spTree>
    <p:extLst>
      <p:ext uri="{BB962C8B-B14F-4D97-AF65-F5344CB8AC3E}">
        <p14:creationId xmlns:p14="http://schemas.microsoft.com/office/powerpoint/2010/main" val="3180530785"/>
      </p:ext>
    </p:extLst>
  </p:cSld>
  <p:clrMapOvr>
    <a:masterClrMapping/>
  </p:clrMapOvr>
  <p:transition spd="slow">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3A87D77-913D-F432-B3D9-BB4849B4A04A}"/>
              </a:ext>
            </a:extLst>
          </p:cNvPr>
          <p:cNvSpPr txBox="1"/>
          <p:nvPr/>
        </p:nvSpPr>
        <p:spPr>
          <a:xfrm>
            <a:off x="4995081" y="1351128"/>
            <a:ext cx="8052179" cy="4647426"/>
          </a:xfrm>
          <a:prstGeom prst="rect">
            <a:avLst/>
          </a:prstGeom>
          <a:noFill/>
        </p:spPr>
        <p:txBody>
          <a:bodyPr wrap="square" rtlCol="0">
            <a:spAutoFit/>
          </a:bodyPr>
          <a:lstStyle/>
          <a:p>
            <a:r>
              <a:rPr lang="en-GB" sz="2800" b="1" dirty="0">
                <a:solidFill>
                  <a:srgbClr val="FF0000"/>
                </a:solidFill>
              </a:rPr>
              <a:t>State-of-the-Art CDS in 1990 </a:t>
            </a:r>
          </a:p>
          <a:p>
            <a:pPr marL="285750" indent="-285750">
              <a:buFont typeface="Arial" panose="020B0604020202020204" pitchFamily="34" charset="0"/>
              <a:buChar char="•"/>
            </a:pPr>
            <a:r>
              <a:rPr lang="en-GB" sz="2000" dirty="0"/>
              <a:t>Hospital Information System (HIS)</a:t>
            </a:r>
          </a:p>
          <a:p>
            <a:pPr marL="285750" indent="-285750">
              <a:buFont typeface="Arial" panose="020B0604020202020204" pitchFamily="34" charset="0"/>
              <a:buChar char="•"/>
            </a:pPr>
            <a:r>
              <a:rPr lang="en-GB" sz="2000" dirty="0"/>
              <a:t>Departmental Information System (DIS)</a:t>
            </a:r>
          </a:p>
          <a:p>
            <a:pPr marL="285750" indent="-285750">
              <a:buFont typeface="Arial" panose="020B0604020202020204" pitchFamily="34" charset="0"/>
              <a:buChar char="•"/>
            </a:pPr>
            <a:r>
              <a:rPr lang="en-GB" sz="2000" dirty="0"/>
              <a:t>Document Scanners</a:t>
            </a:r>
          </a:p>
          <a:p>
            <a:pPr marL="285750" indent="-285750">
              <a:buFont typeface="Arial" panose="020B0604020202020204" pitchFamily="34" charset="0"/>
              <a:buChar char="•"/>
            </a:pPr>
            <a:r>
              <a:rPr lang="en-GB" sz="2000" dirty="0"/>
              <a:t>Quality Reporting Systems</a:t>
            </a:r>
          </a:p>
          <a:p>
            <a:pPr marL="285750" indent="-285750">
              <a:buFont typeface="Arial" panose="020B0604020202020204" pitchFamily="34" charset="0"/>
              <a:buChar char="•"/>
            </a:pPr>
            <a:r>
              <a:rPr lang="en-GB" sz="2000" dirty="0"/>
              <a:t>Standalone Specialist Systems</a:t>
            </a:r>
          </a:p>
          <a:p>
            <a:endParaRPr lang="en-GB" sz="2000" dirty="0"/>
          </a:p>
          <a:p>
            <a:r>
              <a:rPr lang="en-GB" sz="2800" b="1" dirty="0">
                <a:solidFill>
                  <a:srgbClr val="FF0000"/>
                </a:solidFill>
              </a:rPr>
              <a:t>Supportive trends since then</a:t>
            </a:r>
          </a:p>
          <a:p>
            <a:pPr marL="285750" indent="-285750">
              <a:buFont typeface="Arial" panose="020B0604020202020204" pitchFamily="34" charset="0"/>
              <a:buChar char="•"/>
            </a:pPr>
            <a:r>
              <a:rPr lang="en-GB" sz="2000" dirty="0"/>
              <a:t>Improved data structure &amp; encoding of standardized data</a:t>
            </a:r>
          </a:p>
          <a:p>
            <a:pPr marL="285750" indent="-285750">
              <a:buFont typeface="Arial" panose="020B0604020202020204" pitchFamily="34" charset="0"/>
              <a:buChar char="•"/>
            </a:pPr>
            <a:r>
              <a:rPr lang="en-GB" sz="2000" dirty="0"/>
              <a:t>Increased availability of data and knowledge bases for CDS</a:t>
            </a:r>
          </a:p>
          <a:p>
            <a:pPr marL="285750" indent="-285750">
              <a:buFont typeface="Arial" panose="020B0604020202020204" pitchFamily="34" charset="0"/>
              <a:buChar char="•"/>
            </a:pPr>
            <a:r>
              <a:rPr lang="en-GB" sz="2000" dirty="0"/>
              <a:t>Improvement of data sharing capabilities </a:t>
            </a:r>
          </a:p>
          <a:p>
            <a:pPr marL="285750" indent="-285750">
              <a:buFont typeface="Arial" panose="020B0604020202020204" pitchFamily="34" charset="0"/>
              <a:buChar char="•"/>
            </a:pPr>
            <a:r>
              <a:rPr lang="en-GB" sz="2000" dirty="0"/>
              <a:t>Explosion of analytical and inference methods - AI/ML/modelling</a:t>
            </a:r>
          </a:p>
          <a:p>
            <a:pPr marL="285750" indent="-285750">
              <a:buFont typeface="Arial" panose="020B0604020202020204" pitchFamily="34" charset="0"/>
              <a:buChar char="•"/>
            </a:pPr>
            <a:r>
              <a:rPr lang="en-GB" sz="2000" dirty="0"/>
              <a:t>Architectures for CDS in clinical workflow web / mobile</a:t>
            </a:r>
          </a:p>
          <a:p>
            <a:pPr marL="285750" indent="-285750">
              <a:buFont typeface="Arial" panose="020B0604020202020204" pitchFamily="34" charset="0"/>
              <a:buChar char="•"/>
            </a:pPr>
            <a:r>
              <a:rPr lang="en-GB" sz="2000" dirty="0"/>
              <a:t>Increase user sophistication/expectations </a:t>
            </a:r>
          </a:p>
        </p:txBody>
      </p:sp>
      <p:sp>
        <p:nvSpPr>
          <p:cNvPr id="9" name="TextBox 8">
            <a:extLst>
              <a:ext uri="{FF2B5EF4-FFF2-40B4-BE49-F238E27FC236}">
                <a16:creationId xmlns:a16="http://schemas.microsoft.com/office/drawing/2014/main" id="{2163FAA7-75BD-6D0C-3477-720C457AD1CA}"/>
              </a:ext>
            </a:extLst>
          </p:cNvPr>
          <p:cNvSpPr txBox="1"/>
          <p:nvPr/>
        </p:nvSpPr>
        <p:spPr>
          <a:xfrm>
            <a:off x="4030608" y="232012"/>
            <a:ext cx="4350743" cy="1015663"/>
          </a:xfrm>
          <a:prstGeom prst="rect">
            <a:avLst/>
          </a:prstGeom>
          <a:noFill/>
        </p:spPr>
        <p:txBody>
          <a:bodyPr wrap="none" rtlCol="0">
            <a:spAutoFit/>
          </a:bodyPr>
          <a:lstStyle/>
          <a:p>
            <a:pPr algn="ctr"/>
            <a:r>
              <a:rPr lang="en-GB" sz="3600" b="1" dirty="0">
                <a:solidFill>
                  <a:srgbClr val="FF0000"/>
                </a:solidFill>
              </a:rPr>
              <a:t>A rapid history of CDS</a:t>
            </a:r>
          </a:p>
          <a:p>
            <a:pPr algn="ctr"/>
            <a:r>
              <a:rPr lang="en-GB" sz="2400" b="1" dirty="0"/>
              <a:t>evolutionary forces</a:t>
            </a:r>
            <a:endParaRPr lang="en-GB" sz="3600" b="1" dirty="0"/>
          </a:p>
        </p:txBody>
      </p:sp>
      <p:grpSp>
        <p:nvGrpSpPr>
          <p:cNvPr id="13" name="Group 12">
            <a:extLst>
              <a:ext uri="{FF2B5EF4-FFF2-40B4-BE49-F238E27FC236}">
                <a16:creationId xmlns:a16="http://schemas.microsoft.com/office/drawing/2014/main" id="{7D6E1570-2999-2D26-3183-65A35099510D}"/>
              </a:ext>
            </a:extLst>
          </p:cNvPr>
          <p:cNvGrpSpPr/>
          <p:nvPr/>
        </p:nvGrpSpPr>
        <p:grpSpPr>
          <a:xfrm>
            <a:off x="398182" y="1777929"/>
            <a:ext cx="4296333" cy="2981436"/>
            <a:chOff x="43340" y="767995"/>
            <a:chExt cx="4296333" cy="2981436"/>
          </a:xfrm>
        </p:grpSpPr>
        <p:pic>
          <p:nvPicPr>
            <p:cNvPr id="4098" name="Picture 2" descr="Stonehenge Vector Art Stock Images | Depositphotos">
              <a:extLst>
                <a:ext uri="{FF2B5EF4-FFF2-40B4-BE49-F238E27FC236}">
                  <a16:creationId xmlns:a16="http://schemas.microsoft.com/office/drawing/2014/main" id="{4F5D19E8-DDE6-3CBE-D147-8A87CD42C5B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39571" y="767995"/>
              <a:ext cx="4200102" cy="212450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Windows 95 Easter egg discovered after being hidden for 25 years">
              <a:extLst>
                <a:ext uri="{FF2B5EF4-FFF2-40B4-BE49-F238E27FC236}">
                  <a16:creationId xmlns:a16="http://schemas.microsoft.com/office/drawing/2014/main" id="{D8CFABBD-EB59-3248-8941-3538C359B8D2}"/>
                </a:ext>
              </a:extLst>
            </p:cNvPr>
            <p:cNvPicPr>
              <a:picLocks noChangeAspect="1" noChangeArrowheads="1"/>
            </p:cNvPicPr>
            <p:nvPr/>
          </p:nvPicPr>
          <p:blipFill rotWithShape="1">
            <a:blip r:embed="rId4">
              <a:extLst>
                <a:ext uri="{28A0092B-C50C-407E-A947-70E740481C1C}">
                  <a14:useLocalDpi xmlns:a14="http://schemas.microsoft.com/office/drawing/2010/main"/>
                </a:ext>
              </a:extLst>
            </a:blip>
            <a:srcRect/>
            <a:stretch/>
          </p:blipFill>
          <p:spPr bwMode="auto">
            <a:xfrm>
              <a:off x="43340" y="2235395"/>
              <a:ext cx="1670064" cy="149837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n pictures: The (mostly) cool history of the IBM mainframe - Slideshow -  ARN">
              <a:extLst>
                <a:ext uri="{FF2B5EF4-FFF2-40B4-BE49-F238E27FC236}">
                  <a16:creationId xmlns:a16="http://schemas.microsoft.com/office/drawing/2014/main" id="{3D96D23B-044C-7010-5E9E-172420C31A0C}"/>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732947" y="2208099"/>
              <a:ext cx="2594117" cy="154133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8246B9D0-4796-AD54-3E01-9CF44A2ECEAE}"/>
                </a:ext>
              </a:extLst>
            </p:cNvPr>
            <p:cNvSpPr txBox="1"/>
            <p:nvPr/>
          </p:nvSpPr>
          <p:spPr>
            <a:xfrm>
              <a:off x="2629469" y="3364438"/>
              <a:ext cx="1533098" cy="369332"/>
            </a:xfrm>
            <a:prstGeom prst="rect">
              <a:avLst/>
            </a:prstGeom>
            <a:noFill/>
          </p:spPr>
          <p:txBody>
            <a:bodyPr wrap="square">
              <a:spAutoFit/>
            </a:bodyPr>
            <a:lstStyle/>
            <a:p>
              <a:r>
                <a:rPr lang="en-GB" b="1" dirty="0"/>
                <a:t>The 1990s</a:t>
              </a:r>
            </a:p>
          </p:txBody>
        </p:sp>
      </p:grpSp>
      <p:pic>
        <p:nvPicPr>
          <p:cNvPr id="15" name="Picture 14">
            <a:extLst>
              <a:ext uri="{FF2B5EF4-FFF2-40B4-BE49-F238E27FC236}">
                <a16:creationId xmlns:a16="http://schemas.microsoft.com/office/drawing/2014/main" id="{21D3CB28-87C6-6E3B-0C47-64BB23FA6B19}"/>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1653683"/>
            <a:ext cx="2332078" cy="1500744"/>
          </a:xfrm>
          <a:prstGeom prst="rect">
            <a:avLst/>
          </a:prstGeom>
        </p:spPr>
      </p:pic>
      <p:pic>
        <p:nvPicPr>
          <p:cNvPr id="2" name="Picture 1">
            <a:extLst>
              <a:ext uri="{FF2B5EF4-FFF2-40B4-BE49-F238E27FC236}">
                <a16:creationId xmlns:a16="http://schemas.microsoft.com/office/drawing/2014/main" id="{111EFC3D-B516-13E4-5505-569FAE44B335}"/>
              </a:ext>
            </a:extLst>
          </p:cNvPr>
          <p:cNvPicPr>
            <a:picLocks noChangeAspect="1"/>
          </p:cNvPicPr>
          <p:nvPr/>
        </p:nvPicPr>
        <p:blipFill>
          <a:blip r:embed="rId7"/>
          <a:stretch>
            <a:fillRect/>
          </a:stretch>
        </p:blipFill>
        <p:spPr>
          <a:xfrm>
            <a:off x="10101943" y="6072127"/>
            <a:ext cx="1905000" cy="628650"/>
          </a:xfrm>
          <a:prstGeom prst="rect">
            <a:avLst/>
          </a:prstGeom>
        </p:spPr>
      </p:pic>
    </p:spTree>
    <p:extLst>
      <p:ext uri="{BB962C8B-B14F-4D97-AF65-F5344CB8AC3E}">
        <p14:creationId xmlns:p14="http://schemas.microsoft.com/office/powerpoint/2010/main" val="1599896693"/>
      </p:ext>
    </p:extLst>
  </p:cSld>
  <p:clrMapOvr>
    <a:masterClrMapping/>
  </p:clrMapOvr>
  <p:transition spd="slow">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6522990-2CE8-B1F2-2F9C-083F843817E2}"/>
              </a:ext>
            </a:extLst>
          </p:cNvPr>
          <p:cNvSpPr txBox="1"/>
          <p:nvPr/>
        </p:nvSpPr>
        <p:spPr>
          <a:xfrm>
            <a:off x="3363982" y="19613"/>
            <a:ext cx="5786841" cy="1015663"/>
          </a:xfrm>
          <a:prstGeom prst="rect">
            <a:avLst/>
          </a:prstGeom>
          <a:noFill/>
        </p:spPr>
        <p:txBody>
          <a:bodyPr wrap="none" rtlCol="0">
            <a:spAutoFit/>
          </a:bodyPr>
          <a:lstStyle/>
          <a:p>
            <a:pPr algn="ctr"/>
            <a:r>
              <a:rPr lang="en-GB" sz="3600" b="1" dirty="0">
                <a:solidFill>
                  <a:srgbClr val="FF0000"/>
                </a:solidFill>
              </a:rPr>
              <a:t>Early standalone applications</a:t>
            </a:r>
          </a:p>
          <a:p>
            <a:pPr algn="ctr"/>
            <a:r>
              <a:rPr lang="en-GB" sz="2400" b="1" dirty="0"/>
              <a:t>mainly at departmental level</a:t>
            </a:r>
          </a:p>
        </p:txBody>
      </p:sp>
      <p:pic>
        <p:nvPicPr>
          <p:cNvPr id="19" name="Picture 18">
            <a:extLst>
              <a:ext uri="{FF2B5EF4-FFF2-40B4-BE49-F238E27FC236}">
                <a16:creationId xmlns:a16="http://schemas.microsoft.com/office/drawing/2014/main" id="{14002F89-C51F-FE3B-6929-F9A31421BCB1}"/>
              </a:ext>
            </a:extLst>
          </p:cNvPr>
          <p:cNvPicPr>
            <a:picLocks noChangeAspect="1"/>
          </p:cNvPicPr>
          <p:nvPr/>
        </p:nvPicPr>
        <p:blipFill>
          <a:blip r:embed="rId3"/>
          <a:stretch>
            <a:fillRect/>
          </a:stretch>
        </p:blipFill>
        <p:spPr>
          <a:xfrm>
            <a:off x="0" y="1070280"/>
            <a:ext cx="2843300" cy="3031205"/>
          </a:xfrm>
          <a:prstGeom prst="rect">
            <a:avLst/>
          </a:prstGeom>
          <a:ln>
            <a:solidFill>
              <a:schemeClr val="tx1"/>
            </a:solidFill>
          </a:ln>
        </p:spPr>
      </p:pic>
      <p:sp>
        <p:nvSpPr>
          <p:cNvPr id="7" name="TextBox 6">
            <a:extLst>
              <a:ext uri="{FF2B5EF4-FFF2-40B4-BE49-F238E27FC236}">
                <a16:creationId xmlns:a16="http://schemas.microsoft.com/office/drawing/2014/main" id="{0F3E8C40-466B-5B08-F5E7-17267A57FCCA}"/>
              </a:ext>
            </a:extLst>
          </p:cNvPr>
          <p:cNvSpPr txBox="1"/>
          <p:nvPr/>
        </p:nvSpPr>
        <p:spPr>
          <a:xfrm>
            <a:off x="329200" y="1820872"/>
            <a:ext cx="2109725" cy="1384995"/>
          </a:xfrm>
          <a:prstGeom prst="rect">
            <a:avLst/>
          </a:prstGeom>
          <a:noFill/>
        </p:spPr>
        <p:txBody>
          <a:bodyPr wrap="square">
            <a:spAutoFit/>
          </a:bodyPr>
          <a:lstStyle/>
          <a:p>
            <a:pPr algn="ctr"/>
            <a:r>
              <a:rPr lang="en-GB" sz="2800" b="1" dirty="0">
                <a:solidFill>
                  <a:srgbClr val="FF0000"/>
                </a:solidFill>
                <a:effectLst/>
                <a:latin typeface="Helvetica" pitchFamily="2" charset="0"/>
                <a:ea typeface="Calibri" panose="020F0502020204030204" pitchFamily="34" charset="0"/>
                <a:cs typeface="Helvetica" pitchFamily="2" charset="0"/>
              </a:rPr>
              <a:t>Blood </a:t>
            </a:r>
          </a:p>
          <a:p>
            <a:pPr algn="ctr"/>
            <a:r>
              <a:rPr lang="en-GB" sz="2800" b="1" dirty="0">
                <a:solidFill>
                  <a:srgbClr val="FF0000"/>
                </a:solidFill>
                <a:effectLst/>
                <a:latin typeface="Helvetica" pitchFamily="2" charset="0"/>
                <a:ea typeface="Calibri" panose="020F0502020204030204" pitchFamily="34" charset="0"/>
                <a:cs typeface="Helvetica" pitchFamily="2" charset="0"/>
              </a:rPr>
              <a:t>Banking</a:t>
            </a:r>
          </a:p>
          <a:p>
            <a:pPr algn="ctr"/>
            <a:r>
              <a:rPr lang="en-GB" sz="2800" b="1" dirty="0">
                <a:solidFill>
                  <a:srgbClr val="FF0000"/>
                </a:solidFill>
                <a:effectLst/>
                <a:latin typeface="Helvetica" pitchFamily="2" charset="0"/>
                <a:ea typeface="Calibri" panose="020F0502020204030204" pitchFamily="34" charset="0"/>
                <a:cs typeface="Helvetica" pitchFamily="2" charset="0"/>
              </a:rPr>
              <a:t>Systems</a:t>
            </a:r>
            <a:endParaRPr lang="en-GB" sz="2800" b="1" dirty="0">
              <a:solidFill>
                <a:srgbClr val="FF0000"/>
              </a:solidFill>
            </a:endParaRPr>
          </a:p>
        </p:txBody>
      </p:sp>
      <p:grpSp>
        <p:nvGrpSpPr>
          <p:cNvPr id="21" name="Group 20">
            <a:extLst>
              <a:ext uri="{FF2B5EF4-FFF2-40B4-BE49-F238E27FC236}">
                <a16:creationId xmlns:a16="http://schemas.microsoft.com/office/drawing/2014/main" id="{6835D066-DEFB-C182-43C3-4849261229C2}"/>
              </a:ext>
            </a:extLst>
          </p:cNvPr>
          <p:cNvGrpSpPr/>
          <p:nvPr/>
        </p:nvGrpSpPr>
        <p:grpSpPr>
          <a:xfrm>
            <a:off x="6867150" y="1057284"/>
            <a:ext cx="5197472" cy="3005212"/>
            <a:chOff x="7710984" y="1727648"/>
            <a:chExt cx="4144621" cy="2269673"/>
          </a:xfrm>
        </p:grpSpPr>
        <p:pic>
          <p:nvPicPr>
            <p:cNvPr id="5122" name="Picture 2" descr="Where does the data come from and what do we do with it?">
              <a:extLst>
                <a:ext uri="{FF2B5EF4-FFF2-40B4-BE49-F238E27FC236}">
                  <a16:creationId xmlns:a16="http://schemas.microsoft.com/office/drawing/2014/main" id="{E24E2E7F-79B3-E76B-6A80-83ADC5995E28}"/>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710984" y="1727648"/>
              <a:ext cx="4144621" cy="226967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25278024-2505-D7AE-D675-D85A0F0D8385}"/>
                </a:ext>
              </a:extLst>
            </p:cNvPr>
            <p:cNvSpPr txBox="1"/>
            <p:nvPr/>
          </p:nvSpPr>
          <p:spPr>
            <a:xfrm>
              <a:off x="8464579" y="1946240"/>
              <a:ext cx="2637429" cy="1815882"/>
            </a:xfrm>
            <a:prstGeom prst="rect">
              <a:avLst/>
            </a:prstGeom>
            <a:solidFill>
              <a:srgbClr val="FFFFFF">
                <a:alpha val="34118"/>
              </a:srgbClr>
            </a:solidFill>
          </p:spPr>
          <p:txBody>
            <a:bodyPr wrap="square">
              <a:spAutoFit/>
            </a:bodyPr>
            <a:lstStyle/>
            <a:p>
              <a:pPr algn="ctr"/>
              <a:r>
                <a:rPr lang="en-GB" sz="2800" b="1" dirty="0">
                  <a:solidFill>
                    <a:srgbClr val="FF0000"/>
                  </a:solidFill>
                  <a:latin typeface="Helvetica" pitchFamily="2" charset="0"/>
                  <a:ea typeface="Calibri" panose="020F0502020204030204" pitchFamily="34" charset="0"/>
                  <a:cs typeface="Helvetica" pitchFamily="2" charset="0"/>
                </a:rPr>
                <a:t>Prescribing </a:t>
              </a:r>
            </a:p>
            <a:p>
              <a:pPr algn="ctr"/>
              <a:r>
                <a:rPr lang="en-GB" sz="2800" b="1" dirty="0">
                  <a:solidFill>
                    <a:srgbClr val="FF0000"/>
                  </a:solidFill>
                  <a:latin typeface="Helvetica" pitchFamily="2" charset="0"/>
                  <a:ea typeface="Calibri" panose="020F0502020204030204" pitchFamily="34" charset="0"/>
                  <a:cs typeface="Helvetica" pitchFamily="2" charset="0"/>
                </a:rPr>
                <a:t>Decision </a:t>
              </a:r>
            </a:p>
            <a:p>
              <a:pPr algn="ctr"/>
              <a:r>
                <a:rPr lang="en-GB" sz="2800" b="1" dirty="0">
                  <a:solidFill>
                    <a:srgbClr val="FF0000"/>
                  </a:solidFill>
                  <a:latin typeface="Helvetica" pitchFamily="2" charset="0"/>
                  <a:ea typeface="Calibri" panose="020F0502020204030204" pitchFamily="34" charset="0"/>
                  <a:cs typeface="Helvetica" pitchFamily="2" charset="0"/>
                </a:rPr>
                <a:t>Support </a:t>
              </a:r>
            </a:p>
            <a:p>
              <a:pPr algn="ctr"/>
              <a:r>
                <a:rPr lang="en-GB" sz="2800" b="1" dirty="0">
                  <a:solidFill>
                    <a:srgbClr val="FF0000"/>
                  </a:solidFill>
                  <a:latin typeface="Helvetica" pitchFamily="2" charset="0"/>
                  <a:ea typeface="Calibri" panose="020F0502020204030204" pitchFamily="34" charset="0"/>
                  <a:cs typeface="Helvetica" pitchFamily="2" charset="0"/>
                </a:rPr>
                <a:t>(FDB – 1980s)</a:t>
              </a:r>
            </a:p>
          </p:txBody>
        </p:sp>
      </p:grpSp>
      <p:pic>
        <p:nvPicPr>
          <p:cNvPr id="5124" name="Picture 4" descr="LIMS Compatibility with Particle Counters">
            <a:extLst>
              <a:ext uri="{FF2B5EF4-FFF2-40B4-BE49-F238E27FC236}">
                <a16:creationId xmlns:a16="http://schemas.microsoft.com/office/drawing/2014/main" id="{54F98B1D-003E-51E2-9B3D-9B7E46AB512F}"/>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0201" y="4162423"/>
            <a:ext cx="2823100" cy="2524121"/>
          </a:xfrm>
          <a:prstGeom prst="rect">
            <a:avLst/>
          </a:prstGeom>
          <a:solidFill>
            <a:srgbClr val="FFFFFF">
              <a:alpha val="61569"/>
            </a:srgbClr>
          </a:solidFill>
          <a:ln>
            <a:solidFill>
              <a:schemeClr val="tx1"/>
            </a:solidFill>
          </a:ln>
        </p:spPr>
      </p:pic>
      <p:sp>
        <p:nvSpPr>
          <p:cNvPr id="10" name="TextBox 9">
            <a:extLst>
              <a:ext uri="{FF2B5EF4-FFF2-40B4-BE49-F238E27FC236}">
                <a16:creationId xmlns:a16="http://schemas.microsoft.com/office/drawing/2014/main" id="{77448389-AAB1-6476-629D-E18B28E130B2}"/>
              </a:ext>
            </a:extLst>
          </p:cNvPr>
          <p:cNvSpPr txBox="1"/>
          <p:nvPr/>
        </p:nvSpPr>
        <p:spPr>
          <a:xfrm>
            <a:off x="243081" y="4563676"/>
            <a:ext cx="2281962" cy="1569660"/>
          </a:xfrm>
          <a:prstGeom prst="rect">
            <a:avLst/>
          </a:prstGeom>
          <a:solidFill>
            <a:srgbClr val="FFFFFF">
              <a:alpha val="78431"/>
            </a:srgbClr>
          </a:solidFill>
        </p:spPr>
        <p:txBody>
          <a:bodyPr wrap="square">
            <a:spAutoFit/>
          </a:bodyPr>
          <a:lstStyle/>
          <a:p>
            <a:pPr algn="ctr"/>
            <a:r>
              <a:rPr lang="en-GB" sz="2400" b="1" dirty="0">
                <a:solidFill>
                  <a:srgbClr val="FF0000"/>
                </a:solidFill>
                <a:effectLst/>
                <a:latin typeface="Helvetica" pitchFamily="2" charset="0"/>
                <a:ea typeface="Calibri" panose="020F0502020204030204" pitchFamily="34" charset="0"/>
                <a:cs typeface="Helvetica" pitchFamily="2" charset="0"/>
              </a:rPr>
              <a:t>Laboratory </a:t>
            </a:r>
          </a:p>
          <a:p>
            <a:pPr algn="ctr"/>
            <a:r>
              <a:rPr lang="en-GB" sz="2400" b="1" dirty="0">
                <a:solidFill>
                  <a:srgbClr val="FF0000"/>
                </a:solidFill>
                <a:effectLst/>
                <a:latin typeface="Helvetica" pitchFamily="2" charset="0"/>
                <a:ea typeface="Calibri" panose="020F0502020204030204" pitchFamily="34" charset="0"/>
                <a:cs typeface="Helvetica" pitchFamily="2" charset="0"/>
              </a:rPr>
              <a:t>Information </a:t>
            </a:r>
          </a:p>
          <a:p>
            <a:pPr algn="ctr"/>
            <a:r>
              <a:rPr lang="en-GB" sz="2400" b="1" dirty="0">
                <a:solidFill>
                  <a:srgbClr val="FF0000"/>
                </a:solidFill>
                <a:effectLst/>
                <a:latin typeface="Helvetica" pitchFamily="2" charset="0"/>
                <a:ea typeface="Calibri" panose="020F0502020204030204" pitchFamily="34" charset="0"/>
                <a:cs typeface="Helvetica" pitchFamily="2" charset="0"/>
              </a:rPr>
              <a:t>Systems </a:t>
            </a:r>
          </a:p>
          <a:p>
            <a:pPr algn="ctr"/>
            <a:r>
              <a:rPr lang="en-GB" sz="2400" b="1" dirty="0">
                <a:solidFill>
                  <a:srgbClr val="FF0000"/>
                </a:solidFill>
                <a:effectLst/>
                <a:latin typeface="Helvetica" pitchFamily="2" charset="0"/>
                <a:ea typeface="Calibri" panose="020F0502020204030204" pitchFamily="34" charset="0"/>
                <a:cs typeface="Helvetica" pitchFamily="2" charset="0"/>
              </a:rPr>
              <a:t>(LIMS)</a:t>
            </a:r>
            <a:endParaRPr lang="en-GB" sz="2400" b="1" dirty="0">
              <a:solidFill>
                <a:srgbClr val="FF0000"/>
              </a:solidFill>
            </a:endParaRPr>
          </a:p>
        </p:txBody>
      </p:sp>
      <p:grpSp>
        <p:nvGrpSpPr>
          <p:cNvPr id="22" name="Group 21">
            <a:extLst>
              <a:ext uri="{FF2B5EF4-FFF2-40B4-BE49-F238E27FC236}">
                <a16:creationId xmlns:a16="http://schemas.microsoft.com/office/drawing/2014/main" id="{A84DB83D-07F9-299A-80CB-8DD2E50E62FF}"/>
              </a:ext>
            </a:extLst>
          </p:cNvPr>
          <p:cNvGrpSpPr/>
          <p:nvPr/>
        </p:nvGrpSpPr>
        <p:grpSpPr>
          <a:xfrm>
            <a:off x="3066181" y="4358754"/>
            <a:ext cx="3375482" cy="2001791"/>
            <a:chOff x="8942953" y="4442841"/>
            <a:chExt cx="2847380" cy="2224090"/>
          </a:xfrm>
        </p:grpSpPr>
        <p:pic>
          <p:nvPicPr>
            <p:cNvPr id="20" name="Picture 19">
              <a:extLst>
                <a:ext uri="{FF2B5EF4-FFF2-40B4-BE49-F238E27FC236}">
                  <a16:creationId xmlns:a16="http://schemas.microsoft.com/office/drawing/2014/main" id="{59859217-5964-0626-DAC6-580824183ECB}"/>
                </a:ext>
              </a:extLst>
            </p:cNvPr>
            <p:cNvPicPr>
              <a:picLocks noChangeAspect="1"/>
            </p:cNvPicPr>
            <p:nvPr/>
          </p:nvPicPr>
          <p:blipFill>
            <a:blip r:embed="rId6"/>
            <a:stretch>
              <a:fillRect/>
            </a:stretch>
          </p:blipFill>
          <p:spPr>
            <a:xfrm>
              <a:off x="8942953" y="4442841"/>
              <a:ext cx="2847380" cy="2224090"/>
            </a:xfrm>
            <a:prstGeom prst="rect">
              <a:avLst/>
            </a:prstGeom>
            <a:ln>
              <a:noFill/>
            </a:ln>
          </p:spPr>
        </p:pic>
        <p:sp>
          <p:nvSpPr>
            <p:cNvPr id="14" name="TextBox 13">
              <a:extLst>
                <a:ext uri="{FF2B5EF4-FFF2-40B4-BE49-F238E27FC236}">
                  <a16:creationId xmlns:a16="http://schemas.microsoft.com/office/drawing/2014/main" id="{4D945E9D-004B-FDE4-84F4-259E5293562D}"/>
                </a:ext>
              </a:extLst>
            </p:cNvPr>
            <p:cNvSpPr txBox="1"/>
            <p:nvPr/>
          </p:nvSpPr>
          <p:spPr>
            <a:xfrm>
              <a:off x="9258371" y="5024855"/>
              <a:ext cx="2216545" cy="1060061"/>
            </a:xfrm>
            <a:prstGeom prst="rect">
              <a:avLst/>
            </a:prstGeom>
            <a:solidFill>
              <a:schemeClr val="bg1">
                <a:alpha val="55294"/>
              </a:schemeClr>
            </a:solidFill>
            <a:ln>
              <a:solidFill>
                <a:schemeClr val="bg1"/>
              </a:solidFill>
            </a:ln>
          </p:spPr>
          <p:txBody>
            <a:bodyPr wrap="square">
              <a:spAutoFit/>
            </a:bodyPr>
            <a:lstStyle/>
            <a:p>
              <a:pPr algn="ctr"/>
              <a:r>
                <a:rPr lang="en-GB" sz="2800" b="1" dirty="0">
                  <a:solidFill>
                    <a:srgbClr val="FF0000"/>
                  </a:solidFill>
                  <a:effectLst/>
                  <a:latin typeface="Helvetica" pitchFamily="2" charset="0"/>
                  <a:ea typeface="Calibri" panose="020F0502020204030204" pitchFamily="34" charset="0"/>
                  <a:cs typeface="Helvetica" pitchFamily="2" charset="0"/>
                </a:rPr>
                <a:t>ECG </a:t>
              </a:r>
            </a:p>
            <a:p>
              <a:pPr algn="ctr"/>
              <a:r>
                <a:rPr lang="en-GB" sz="2800" b="1" dirty="0">
                  <a:solidFill>
                    <a:srgbClr val="FF0000"/>
                  </a:solidFill>
                  <a:effectLst/>
                  <a:latin typeface="Helvetica" pitchFamily="2" charset="0"/>
                  <a:ea typeface="Calibri" panose="020F0502020204030204" pitchFamily="34" charset="0"/>
                  <a:cs typeface="Helvetica" pitchFamily="2" charset="0"/>
                </a:rPr>
                <a:t>Interpretation</a:t>
              </a:r>
              <a:endParaRPr lang="en-GB" sz="2800" b="1" dirty="0">
                <a:solidFill>
                  <a:srgbClr val="FF0000"/>
                </a:solidFill>
              </a:endParaRPr>
            </a:p>
          </p:txBody>
        </p:sp>
      </p:grpSp>
      <p:pic>
        <p:nvPicPr>
          <p:cNvPr id="5126" name="Picture 6" descr="Radiation therapy for breast cancer ">
            <a:extLst>
              <a:ext uri="{FF2B5EF4-FFF2-40B4-BE49-F238E27FC236}">
                <a16:creationId xmlns:a16="http://schemas.microsoft.com/office/drawing/2014/main" id="{07FBC75D-953D-0B9E-A0FE-5C1EE08051E8}"/>
              </a:ext>
            </a:extLst>
          </p:cNvPr>
          <p:cNvPicPr>
            <a:picLocks noChangeAspect="1" noChangeArrowheads="1"/>
          </p:cNvPicPr>
          <p:nvPr/>
        </p:nvPicPr>
        <p:blipFill rotWithShape="1">
          <a:blip r:embed="rId7">
            <a:extLst>
              <a:ext uri="{28A0092B-C50C-407E-A947-70E740481C1C}">
                <a14:useLocalDpi xmlns:a14="http://schemas.microsoft.com/office/drawing/2010/main"/>
              </a:ext>
            </a:extLst>
          </a:blip>
          <a:srcRect/>
          <a:stretch/>
        </p:blipFill>
        <p:spPr bwMode="auto">
          <a:xfrm>
            <a:off x="3000153" y="1044288"/>
            <a:ext cx="3683093" cy="303120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BDA298A-D14C-FCAD-2A51-31D1B24C9108}"/>
              </a:ext>
            </a:extLst>
          </p:cNvPr>
          <p:cNvSpPr txBox="1"/>
          <p:nvPr/>
        </p:nvSpPr>
        <p:spPr>
          <a:xfrm>
            <a:off x="3425639" y="2226820"/>
            <a:ext cx="3016024" cy="830997"/>
          </a:xfrm>
          <a:prstGeom prst="rect">
            <a:avLst/>
          </a:prstGeom>
          <a:solidFill>
            <a:srgbClr val="FFFFFF">
              <a:alpha val="63529"/>
            </a:srgbClr>
          </a:solidFill>
        </p:spPr>
        <p:txBody>
          <a:bodyPr wrap="square">
            <a:spAutoFit/>
          </a:bodyPr>
          <a:lstStyle/>
          <a:p>
            <a:r>
              <a:rPr lang="en-GB" sz="2400" b="1" dirty="0">
                <a:solidFill>
                  <a:srgbClr val="FF0000"/>
                </a:solidFill>
                <a:effectLst/>
                <a:latin typeface="Helvetica" pitchFamily="2" charset="0"/>
                <a:ea typeface="Calibri" panose="020F0502020204030204" pitchFamily="34" charset="0"/>
                <a:cs typeface="Helvetica" pitchFamily="2" charset="0"/>
              </a:rPr>
              <a:t>Radiation Therapy</a:t>
            </a:r>
          </a:p>
          <a:p>
            <a:r>
              <a:rPr lang="en-GB" sz="2400" b="1" dirty="0">
                <a:solidFill>
                  <a:srgbClr val="FF0000"/>
                </a:solidFill>
                <a:effectLst/>
                <a:latin typeface="Helvetica" pitchFamily="2" charset="0"/>
                <a:ea typeface="Calibri" panose="020F0502020204030204" pitchFamily="34" charset="0"/>
                <a:cs typeface="Helvetica" pitchFamily="2" charset="0"/>
              </a:rPr>
              <a:t>Dosimetry Systems</a:t>
            </a:r>
            <a:endParaRPr lang="en-GB" sz="2400" b="1" dirty="0">
              <a:solidFill>
                <a:srgbClr val="FF0000"/>
              </a:solidFill>
            </a:endParaRPr>
          </a:p>
        </p:txBody>
      </p:sp>
      <p:sp>
        <p:nvSpPr>
          <p:cNvPr id="23" name="Rectangle 22">
            <a:extLst>
              <a:ext uri="{FF2B5EF4-FFF2-40B4-BE49-F238E27FC236}">
                <a16:creationId xmlns:a16="http://schemas.microsoft.com/office/drawing/2014/main" id="{4D02621E-E792-8D6F-1BB4-94172C3D1C2B}"/>
              </a:ext>
            </a:extLst>
          </p:cNvPr>
          <p:cNvSpPr/>
          <p:nvPr/>
        </p:nvSpPr>
        <p:spPr>
          <a:xfrm>
            <a:off x="3000153" y="4162423"/>
            <a:ext cx="3683093" cy="252412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D56BCFF4-F902-29CC-E3C2-C225D6A6AD0C}"/>
              </a:ext>
            </a:extLst>
          </p:cNvPr>
          <p:cNvGrpSpPr/>
          <p:nvPr/>
        </p:nvGrpSpPr>
        <p:grpSpPr>
          <a:xfrm>
            <a:off x="7123156" y="4301077"/>
            <a:ext cx="4744800" cy="2194171"/>
            <a:chOff x="7123156" y="4472533"/>
            <a:chExt cx="4744800" cy="2194171"/>
          </a:xfrm>
        </p:grpSpPr>
        <p:pic>
          <p:nvPicPr>
            <p:cNvPr id="5128" name="Picture 8" descr="Interpretative strategies for lung function tests | European Respiratory  Society">
              <a:extLst>
                <a:ext uri="{FF2B5EF4-FFF2-40B4-BE49-F238E27FC236}">
                  <a16:creationId xmlns:a16="http://schemas.microsoft.com/office/drawing/2014/main" id="{8F582F4D-C7D0-CDDB-D3D1-E6D25E4BACE3}"/>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7123156" y="4530210"/>
              <a:ext cx="3022630" cy="2122868"/>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a:extLst>
                <a:ext uri="{FF2B5EF4-FFF2-40B4-BE49-F238E27FC236}">
                  <a16:creationId xmlns:a16="http://schemas.microsoft.com/office/drawing/2014/main" id="{52319BF1-A00E-12FC-33F0-CC80B4407572}"/>
                </a:ext>
              </a:extLst>
            </p:cNvPr>
            <p:cNvPicPr>
              <a:picLocks noChangeAspect="1"/>
            </p:cNvPicPr>
            <p:nvPr/>
          </p:nvPicPr>
          <p:blipFill>
            <a:blip r:embed="rId9"/>
            <a:stretch>
              <a:fillRect/>
            </a:stretch>
          </p:blipFill>
          <p:spPr>
            <a:xfrm>
              <a:off x="10213855" y="4472533"/>
              <a:ext cx="1654101" cy="1990725"/>
            </a:xfrm>
            <a:prstGeom prst="rect">
              <a:avLst/>
            </a:prstGeom>
          </p:spPr>
        </p:pic>
        <p:sp>
          <p:nvSpPr>
            <p:cNvPr id="26" name="Rectangle 25">
              <a:extLst>
                <a:ext uri="{FF2B5EF4-FFF2-40B4-BE49-F238E27FC236}">
                  <a16:creationId xmlns:a16="http://schemas.microsoft.com/office/drawing/2014/main" id="{2340731C-8C98-F425-C622-8B3387401080}"/>
                </a:ext>
              </a:extLst>
            </p:cNvPr>
            <p:cNvSpPr/>
            <p:nvPr/>
          </p:nvSpPr>
          <p:spPr>
            <a:xfrm>
              <a:off x="10145786" y="5261675"/>
              <a:ext cx="269075" cy="35458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5DF5A608-738E-A277-AA0F-1F1CBD81CF23}"/>
                </a:ext>
              </a:extLst>
            </p:cNvPr>
            <p:cNvSpPr/>
            <p:nvPr/>
          </p:nvSpPr>
          <p:spPr>
            <a:xfrm>
              <a:off x="10451158" y="6312115"/>
              <a:ext cx="1211317" cy="35458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TextBox 15">
            <a:extLst>
              <a:ext uri="{FF2B5EF4-FFF2-40B4-BE49-F238E27FC236}">
                <a16:creationId xmlns:a16="http://schemas.microsoft.com/office/drawing/2014/main" id="{86750A31-D6C0-03A6-7AA1-85CC77D98050}"/>
              </a:ext>
            </a:extLst>
          </p:cNvPr>
          <p:cNvSpPr txBox="1"/>
          <p:nvPr/>
        </p:nvSpPr>
        <p:spPr>
          <a:xfrm>
            <a:off x="7852958" y="4821039"/>
            <a:ext cx="1852918" cy="1015663"/>
          </a:xfrm>
          <a:prstGeom prst="rect">
            <a:avLst/>
          </a:prstGeom>
          <a:solidFill>
            <a:schemeClr val="bg1"/>
          </a:solidFill>
        </p:spPr>
        <p:txBody>
          <a:bodyPr wrap="square">
            <a:spAutoFit/>
          </a:bodyPr>
          <a:lstStyle/>
          <a:p>
            <a:pPr algn="ctr"/>
            <a:r>
              <a:rPr lang="en-GB" sz="2000" b="1" dirty="0">
                <a:solidFill>
                  <a:srgbClr val="FF0000"/>
                </a:solidFill>
                <a:effectLst/>
                <a:latin typeface="Helvetica" pitchFamily="2" charset="0"/>
                <a:ea typeface="Calibri" panose="020F0502020204030204" pitchFamily="34" charset="0"/>
                <a:cs typeface="Helvetica" pitchFamily="2" charset="0"/>
              </a:rPr>
              <a:t>Pulmonary </a:t>
            </a:r>
          </a:p>
          <a:p>
            <a:pPr algn="ctr"/>
            <a:r>
              <a:rPr lang="en-GB" sz="2000" b="1" dirty="0">
                <a:solidFill>
                  <a:srgbClr val="FF0000"/>
                </a:solidFill>
                <a:effectLst/>
                <a:latin typeface="Helvetica" pitchFamily="2" charset="0"/>
                <a:ea typeface="Calibri" panose="020F0502020204030204" pitchFamily="34" charset="0"/>
                <a:cs typeface="Helvetica" pitchFamily="2" charset="0"/>
              </a:rPr>
              <a:t>function interpretation</a:t>
            </a:r>
            <a:endParaRPr lang="en-GB" sz="2000" b="1" dirty="0">
              <a:solidFill>
                <a:srgbClr val="FF0000"/>
              </a:solidFill>
            </a:endParaRPr>
          </a:p>
        </p:txBody>
      </p:sp>
      <p:sp>
        <p:nvSpPr>
          <p:cNvPr id="29" name="Rectangle 28">
            <a:extLst>
              <a:ext uri="{FF2B5EF4-FFF2-40B4-BE49-F238E27FC236}">
                <a16:creationId xmlns:a16="http://schemas.microsoft.com/office/drawing/2014/main" id="{F5810D7C-940E-BB61-EDE2-192605EC5CEE}"/>
              </a:ext>
            </a:extLst>
          </p:cNvPr>
          <p:cNvSpPr/>
          <p:nvPr/>
        </p:nvSpPr>
        <p:spPr>
          <a:xfrm>
            <a:off x="6867150" y="4162423"/>
            <a:ext cx="5197472" cy="252412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90991547"/>
      </p:ext>
    </p:extLst>
  </p:cSld>
  <p:clrMapOvr>
    <a:masterClrMapping/>
  </p:clrMapOvr>
  <p:transition spd="slow">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6B1B634-C03D-8131-EC82-BEC70D976089}"/>
              </a:ext>
            </a:extLst>
          </p:cNvPr>
          <p:cNvSpPr txBox="1"/>
          <p:nvPr/>
        </p:nvSpPr>
        <p:spPr>
          <a:xfrm>
            <a:off x="4130967" y="2037073"/>
            <a:ext cx="8061033" cy="4801314"/>
          </a:xfrm>
          <a:prstGeom prst="rect">
            <a:avLst/>
          </a:prstGeom>
          <a:noFill/>
        </p:spPr>
        <p:txBody>
          <a:bodyPr wrap="square">
            <a:spAutoFit/>
          </a:bodyPr>
          <a:lstStyle/>
          <a:p>
            <a:r>
              <a:rPr lang="en-GB" sz="16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CDS TOPIC BREADTH ILLUSTRATION BY RANDOM LITERATURE SAMPLES – </a:t>
            </a:r>
            <a:r>
              <a:rPr lang="en-GB" sz="1600" dirty="0">
                <a:solidFill>
                  <a:srgbClr val="000000"/>
                </a:solidFill>
                <a:effectLst/>
                <a:latin typeface="Arial" panose="020B0604020202020204" pitchFamily="34" charset="0"/>
                <a:ea typeface="Calibri" panose="020F0502020204030204" pitchFamily="34" charset="0"/>
                <a:cs typeface="Arial" panose="020B0604020202020204" pitchFamily="34" charset="0"/>
              </a:rPr>
              <a:t>many applications in patient safety, </a:t>
            </a:r>
            <a:r>
              <a:rPr lang="en-GB" sz="1600" dirty="0">
                <a:solidFill>
                  <a:srgbClr val="000000"/>
                </a:solidFill>
                <a:latin typeface="Arial" panose="020B0604020202020204" pitchFamily="34" charset="0"/>
                <a:ea typeface="Calibri" panose="020F0502020204030204" pitchFamily="34" charset="0"/>
                <a:cs typeface="Arial" panose="020B0604020202020204" pitchFamily="34" charset="0"/>
              </a:rPr>
              <a:t>c</a:t>
            </a:r>
            <a:r>
              <a:rPr lang="en-GB" sz="1600" kern="1200" dirty="0">
                <a:solidFill>
                  <a:srgbClr val="000000"/>
                </a:solidFill>
                <a:effectLst/>
                <a:latin typeface="Arial" panose="020B0604020202020204" pitchFamily="34" charset="0"/>
                <a:cs typeface="Arial" panose="020B0604020202020204" pitchFamily="34" charset="0"/>
              </a:rPr>
              <a:t>linical management, cost containment, administrative function/automation, diagnostics support, better </a:t>
            </a:r>
            <a:r>
              <a:rPr lang="en-GB" sz="1600" dirty="0">
                <a:solidFill>
                  <a:srgbClr val="000000"/>
                </a:solidFill>
                <a:latin typeface="Arial" panose="020B0604020202020204" pitchFamily="34" charset="0"/>
                <a:cs typeface="Arial" panose="020B0604020202020204" pitchFamily="34" charset="0"/>
              </a:rPr>
              <a:t>d</a:t>
            </a:r>
            <a:r>
              <a:rPr lang="en-GB" sz="1600" kern="1200" dirty="0">
                <a:solidFill>
                  <a:srgbClr val="000000"/>
                </a:solidFill>
                <a:effectLst/>
                <a:latin typeface="Arial" panose="020B0604020202020204" pitchFamily="34" charset="0"/>
                <a:cs typeface="Arial" panose="020B0604020202020204" pitchFamily="34" charset="0"/>
              </a:rPr>
              <a:t>ocumentation workﬂow improvement incl</a:t>
            </a:r>
            <a:r>
              <a:rPr lang="en-GB" sz="1600" dirty="0">
                <a:solidFill>
                  <a:srgbClr val="000000"/>
                </a:solidFill>
                <a:latin typeface="Arial" panose="020B0604020202020204" pitchFamily="34" charset="0"/>
                <a:cs typeface="Arial" panose="020B0604020202020204" pitchFamily="34" charset="0"/>
              </a:rPr>
              <a:t>uding </a:t>
            </a:r>
            <a:r>
              <a:rPr lang="en-GB" sz="1600" kern="1200" dirty="0">
                <a:solidFill>
                  <a:srgbClr val="000000"/>
                </a:solidFill>
                <a:effectLst/>
                <a:latin typeface="Arial" panose="020B0604020202020204" pitchFamily="34" charset="0"/>
                <a:cs typeface="Arial" panose="020B0604020202020204" pitchFamily="34" charset="0"/>
              </a:rPr>
              <a:t>specialist</a:t>
            </a:r>
            <a:r>
              <a:rPr lang="en-GB" sz="1600" dirty="0">
                <a:solidFill>
                  <a:srgbClr val="000000"/>
                </a:solidFill>
                <a:effectLst/>
                <a:latin typeface="Arial" panose="020B0604020202020204" pitchFamily="34" charset="0"/>
                <a:cs typeface="Arial" panose="020B0604020202020204" pitchFamily="34" charset="0"/>
              </a:rPr>
              <a:t> a</a:t>
            </a:r>
            <a:r>
              <a:rPr lang="en-GB" sz="1600" dirty="0">
                <a:solidFill>
                  <a:srgbClr val="000000"/>
                </a:solidFill>
                <a:effectLst/>
                <a:latin typeface="Arial" panose="020B0604020202020204" pitchFamily="34" charset="0"/>
                <a:ea typeface="Calibri" panose="020F0502020204030204" pitchFamily="34" charset="0"/>
                <a:cs typeface="Arial" panose="020B0604020202020204" pitchFamily="34" charset="0"/>
              </a:rPr>
              <a:t>dverse drug event monitoring, drug and parenteral nutrition </a:t>
            </a:r>
            <a:r>
              <a:rPr lang="en-GB" sz="1600" dirty="0">
                <a:solidFill>
                  <a:srgbClr val="000000"/>
                </a:solidFill>
                <a:latin typeface="Arial" panose="020B0604020202020204" pitchFamily="34" charset="0"/>
                <a:ea typeface="Calibri" panose="020F0502020204030204" pitchFamily="34" charset="0"/>
                <a:cs typeface="Arial" panose="020B0604020202020204" pitchFamily="34" charset="0"/>
              </a:rPr>
              <a:t>dosing,</a:t>
            </a:r>
            <a:r>
              <a:rPr lang="en-GB" sz="16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antibiotic prescribing, ventilator management, report formatting, laboratory result alerting, blood product ordering, infusion pump monitoring, isolation bed management, diagnostic services, medical imaging, test ordering, patient apps, social care, paediatric elbow, anticoagulant prescribing, allergy, pharmacogenetics, atherosclerosis, family maltreatment severity. asthma management, renal function, pneumonia, ulcerative colitis, depression, diabetes, oncology, appendicitis, coronavirus, antimicrobials, lung disease, inflammatory bowel disease, neuroblastoma, hepatitis B, head and neck surgery, suicide risk, orthodontics, retinopathy, naloxone co-prescription, autism, dentistry, interleukin-6 assay, preeclampsia, platelet transfusions, </a:t>
            </a:r>
            <a:r>
              <a:rPr lang="en-GB" sz="16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C. difficile </a:t>
            </a:r>
            <a:r>
              <a:rPr lang="en-GB" sz="1600" dirty="0">
                <a:solidFill>
                  <a:srgbClr val="000000"/>
                </a:solidFill>
                <a:effectLst/>
                <a:latin typeface="Arial" panose="020B0604020202020204" pitchFamily="34" charset="0"/>
                <a:ea typeface="Calibri" panose="020F0502020204030204" pitchFamily="34" charset="0"/>
                <a:cs typeface="Arial" panose="020B0604020202020204" pitchFamily="34" charset="0"/>
              </a:rPr>
              <a:t>testing, stroke chlamydial infections, colorectal screening, thyroid malignancies, psychological therapy, lactate levels, traumatic brain injury, triage, dementia, cancer predisposition, paediatric gastroenterology, chest radiography, lung cancer, blood stream infection, neonatal sepsis, computed tomography, knee pain</a:t>
            </a:r>
            <a:r>
              <a:rPr lang="en-GB" sz="16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 etc. (this was covering just c 20% of CDS papers from 2021-2026).</a:t>
            </a:r>
          </a:p>
          <a:p>
            <a:endParaRPr lang="en-GB" sz="1600" dirty="0"/>
          </a:p>
        </p:txBody>
      </p:sp>
      <p:sp>
        <p:nvSpPr>
          <p:cNvPr id="2" name="TextBox 1">
            <a:extLst>
              <a:ext uri="{FF2B5EF4-FFF2-40B4-BE49-F238E27FC236}">
                <a16:creationId xmlns:a16="http://schemas.microsoft.com/office/drawing/2014/main" id="{7D4EF10D-FAB9-9FAE-3FB0-1DBA037D794A}"/>
              </a:ext>
            </a:extLst>
          </p:cNvPr>
          <p:cNvSpPr txBox="1"/>
          <p:nvPr/>
        </p:nvSpPr>
        <p:spPr>
          <a:xfrm>
            <a:off x="3246969" y="19613"/>
            <a:ext cx="6020879" cy="1015663"/>
          </a:xfrm>
          <a:prstGeom prst="rect">
            <a:avLst/>
          </a:prstGeom>
          <a:noFill/>
        </p:spPr>
        <p:txBody>
          <a:bodyPr wrap="none" rtlCol="0">
            <a:spAutoFit/>
          </a:bodyPr>
          <a:lstStyle/>
          <a:p>
            <a:pPr algn="ctr"/>
            <a:r>
              <a:rPr lang="en-GB" sz="3600" b="1" dirty="0">
                <a:solidFill>
                  <a:srgbClr val="FF0000"/>
                </a:solidFill>
              </a:rPr>
              <a:t>Subsequent Evolution</a:t>
            </a:r>
          </a:p>
          <a:p>
            <a:pPr algn="ctr"/>
            <a:r>
              <a:rPr lang="en-GB" sz="2400" b="1" dirty="0"/>
              <a:t>towards system integration and interoperable</a:t>
            </a:r>
          </a:p>
        </p:txBody>
      </p:sp>
      <p:sp>
        <p:nvSpPr>
          <p:cNvPr id="10" name="TextBox 9">
            <a:extLst>
              <a:ext uri="{FF2B5EF4-FFF2-40B4-BE49-F238E27FC236}">
                <a16:creationId xmlns:a16="http://schemas.microsoft.com/office/drawing/2014/main" id="{B627ECFE-89E8-0EC0-B7F6-FC843F3B7D4B}"/>
              </a:ext>
            </a:extLst>
          </p:cNvPr>
          <p:cNvSpPr txBox="1"/>
          <p:nvPr/>
        </p:nvSpPr>
        <p:spPr>
          <a:xfrm>
            <a:off x="4497065" y="1085448"/>
            <a:ext cx="6096000" cy="369332"/>
          </a:xfrm>
          <a:prstGeom prst="rect">
            <a:avLst/>
          </a:prstGeom>
          <a:noFill/>
        </p:spPr>
        <p:txBody>
          <a:bodyPr wrap="square">
            <a:spAutoFit/>
          </a:bodyPr>
          <a:lstStyle/>
          <a:p>
            <a:r>
              <a:rPr lang="en-GB" b="0" i="1" dirty="0">
                <a:solidFill>
                  <a:srgbClr val="212121"/>
                </a:solidFill>
                <a:effectLst/>
                <a:latin typeface="system-ui"/>
              </a:rPr>
              <a:t>Filters applied: Review, Systematic Review </a:t>
            </a:r>
            <a:r>
              <a:rPr lang="en-GB" b="0" i="1" dirty="0">
                <a:solidFill>
                  <a:srgbClr val="212121"/>
                </a:solidFill>
                <a:effectLst/>
                <a:latin typeface="system-ui"/>
                <a:sym typeface="Wingdings" pitchFamily="2" charset="2"/>
              </a:rPr>
              <a:t> </a:t>
            </a:r>
            <a:endParaRPr lang="en-GB" dirty="0"/>
          </a:p>
        </p:txBody>
      </p:sp>
      <p:sp>
        <p:nvSpPr>
          <p:cNvPr id="12" name="TextBox 11">
            <a:extLst>
              <a:ext uri="{FF2B5EF4-FFF2-40B4-BE49-F238E27FC236}">
                <a16:creationId xmlns:a16="http://schemas.microsoft.com/office/drawing/2014/main" id="{95BA3763-321B-C552-B75A-45F036F2D684}"/>
              </a:ext>
            </a:extLst>
          </p:cNvPr>
          <p:cNvSpPr txBox="1"/>
          <p:nvPr/>
        </p:nvSpPr>
        <p:spPr>
          <a:xfrm>
            <a:off x="8814027" y="1071502"/>
            <a:ext cx="6096000" cy="369332"/>
          </a:xfrm>
          <a:prstGeom prst="rect">
            <a:avLst/>
          </a:prstGeom>
          <a:noFill/>
        </p:spPr>
        <p:txBody>
          <a:bodyPr wrap="square">
            <a:spAutoFit/>
          </a:bodyPr>
          <a:lstStyle/>
          <a:p>
            <a:r>
              <a:rPr lang="en-GB" b="0" i="0" dirty="0">
                <a:solidFill>
                  <a:srgbClr val="5B616B"/>
                </a:solidFill>
                <a:effectLst/>
                <a:latin typeface="system-ui"/>
              </a:rPr>
              <a:t>491 results</a:t>
            </a:r>
            <a:endParaRPr lang="en-GB" dirty="0"/>
          </a:p>
        </p:txBody>
      </p:sp>
      <p:sp>
        <p:nvSpPr>
          <p:cNvPr id="16" name="TextBox 15">
            <a:extLst>
              <a:ext uri="{FF2B5EF4-FFF2-40B4-BE49-F238E27FC236}">
                <a16:creationId xmlns:a16="http://schemas.microsoft.com/office/drawing/2014/main" id="{F53B283E-8227-6FB7-387E-75DA06DAB4FE}"/>
              </a:ext>
            </a:extLst>
          </p:cNvPr>
          <p:cNvSpPr txBox="1"/>
          <p:nvPr/>
        </p:nvSpPr>
        <p:spPr>
          <a:xfrm>
            <a:off x="4497065" y="1454963"/>
            <a:ext cx="7295320" cy="369332"/>
          </a:xfrm>
          <a:prstGeom prst="rect">
            <a:avLst/>
          </a:prstGeom>
          <a:noFill/>
        </p:spPr>
        <p:txBody>
          <a:bodyPr wrap="square">
            <a:spAutoFit/>
          </a:bodyPr>
          <a:lstStyle/>
          <a:p>
            <a:r>
              <a:rPr lang="en-GB" b="0" i="1" dirty="0">
                <a:solidFill>
                  <a:srgbClr val="212121"/>
                </a:solidFill>
                <a:effectLst/>
                <a:latin typeface="system-ui"/>
              </a:rPr>
              <a:t>Filters applied: in the last 1 year </a:t>
            </a:r>
            <a:r>
              <a:rPr lang="en-GB" b="0" i="1" dirty="0">
                <a:solidFill>
                  <a:srgbClr val="212121"/>
                </a:solidFill>
                <a:effectLst/>
                <a:latin typeface="system-ui"/>
                <a:sym typeface="Wingdings" pitchFamily="2" charset="2"/>
              </a:rPr>
              <a:t> </a:t>
            </a:r>
            <a:r>
              <a:rPr lang="en-GB" b="0" i="1" dirty="0">
                <a:solidFill>
                  <a:srgbClr val="212121"/>
                </a:solidFill>
                <a:effectLst/>
                <a:latin typeface="system-ui"/>
              </a:rPr>
              <a:t> </a:t>
            </a:r>
            <a:endParaRPr lang="en-GB" dirty="0"/>
          </a:p>
        </p:txBody>
      </p:sp>
      <p:sp>
        <p:nvSpPr>
          <p:cNvPr id="17" name="TextBox 16">
            <a:extLst>
              <a:ext uri="{FF2B5EF4-FFF2-40B4-BE49-F238E27FC236}">
                <a16:creationId xmlns:a16="http://schemas.microsoft.com/office/drawing/2014/main" id="{F19D5E71-9264-2527-9A6F-2CE039867F1C}"/>
              </a:ext>
            </a:extLst>
          </p:cNvPr>
          <p:cNvSpPr txBox="1"/>
          <p:nvPr/>
        </p:nvSpPr>
        <p:spPr>
          <a:xfrm>
            <a:off x="7836613" y="1440834"/>
            <a:ext cx="6096000" cy="369332"/>
          </a:xfrm>
          <a:prstGeom prst="rect">
            <a:avLst/>
          </a:prstGeom>
          <a:noFill/>
        </p:spPr>
        <p:txBody>
          <a:bodyPr wrap="square">
            <a:spAutoFit/>
          </a:bodyPr>
          <a:lstStyle/>
          <a:p>
            <a:r>
              <a:rPr lang="en-GB" b="0" i="0" dirty="0">
                <a:solidFill>
                  <a:srgbClr val="5B616B"/>
                </a:solidFill>
                <a:effectLst/>
                <a:latin typeface="system-ui"/>
              </a:rPr>
              <a:t>2500 results</a:t>
            </a:r>
            <a:endParaRPr lang="en-GB" dirty="0"/>
          </a:p>
        </p:txBody>
      </p:sp>
      <p:pic>
        <p:nvPicPr>
          <p:cNvPr id="4" name="Picture 3">
            <a:extLst>
              <a:ext uri="{FF2B5EF4-FFF2-40B4-BE49-F238E27FC236}">
                <a16:creationId xmlns:a16="http://schemas.microsoft.com/office/drawing/2014/main" id="{EDF2AA96-BB5A-AAF3-2FB3-B61D79ABD330}"/>
              </a:ext>
            </a:extLst>
          </p:cNvPr>
          <p:cNvPicPr>
            <a:picLocks noChangeAspect="1"/>
          </p:cNvPicPr>
          <p:nvPr/>
        </p:nvPicPr>
        <p:blipFill>
          <a:blip r:embed="rId3"/>
          <a:stretch>
            <a:fillRect/>
          </a:stretch>
        </p:blipFill>
        <p:spPr>
          <a:xfrm>
            <a:off x="10589144" y="6309445"/>
            <a:ext cx="1602855" cy="528942"/>
          </a:xfrm>
          <a:prstGeom prst="rect">
            <a:avLst/>
          </a:prstGeom>
        </p:spPr>
      </p:pic>
      <p:sp>
        <p:nvSpPr>
          <p:cNvPr id="9" name="TextBox 8">
            <a:extLst>
              <a:ext uri="{FF2B5EF4-FFF2-40B4-BE49-F238E27FC236}">
                <a16:creationId xmlns:a16="http://schemas.microsoft.com/office/drawing/2014/main" id="{88C50D7C-ACCA-08E5-063A-D14C631D086D}"/>
              </a:ext>
            </a:extLst>
          </p:cNvPr>
          <p:cNvSpPr txBox="1"/>
          <p:nvPr/>
        </p:nvSpPr>
        <p:spPr>
          <a:xfrm>
            <a:off x="543340" y="5687663"/>
            <a:ext cx="7459578" cy="646331"/>
          </a:xfrm>
          <a:prstGeom prst="rect">
            <a:avLst/>
          </a:prstGeom>
          <a:noFill/>
        </p:spPr>
        <p:txBody>
          <a:bodyPr wrap="square">
            <a:spAutoFit/>
          </a:bodyPr>
          <a:lstStyle/>
          <a:p>
            <a:r>
              <a:rPr lang="en-GB" sz="1800" b="1" dirty="0">
                <a:solidFill>
                  <a:srgbClr val="FF0000"/>
                </a:solidFill>
                <a:effectLst/>
                <a:latin typeface="Arial" panose="020B0604020202020204" pitchFamily="34" charset="0"/>
                <a:ea typeface="Calibri" panose="020F0502020204030204" pitchFamily="34" charset="0"/>
                <a:cs typeface="Arial" panose="020B0604020202020204" pitchFamily="34" charset="0"/>
              </a:rPr>
              <a:t>NB query was in quotes</a:t>
            </a:r>
          </a:p>
          <a:p>
            <a:r>
              <a:rPr lang="en-GB" b="1" dirty="0">
                <a:solidFill>
                  <a:srgbClr val="FF0000"/>
                </a:solidFill>
                <a:latin typeface="Arial" panose="020B0604020202020204" pitchFamily="34" charset="0"/>
                <a:cs typeface="Arial" panose="020B0604020202020204" pitchFamily="34" charset="0"/>
              </a:rPr>
              <a:t>for exact string</a:t>
            </a:r>
            <a:endParaRPr lang="en-GB" b="1" dirty="0">
              <a:solidFill>
                <a:srgbClr val="FF0000"/>
              </a:solidFill>
            </a:endParaRPr>
          </a:p>
        </p:txBody>
      </p:sp>
      <p:sp>
        <p:nvSpPr>
          <p:cNvPr id="14" name="TextBox 13">
            <a:extLst>
              <a:ext uri="{FF2B5EF4-FFF2-40B4-BE49-F238E27FC236}">
                <a16:creationId xmlns:a16="http://schemas.microsoft.com/office/drawing/2014/main" id="{D59221D3-F22B-A999-EE21-5BCB2E1F80BD}"/>
              </a:ext>
            </a:extLst>
          </p:cNvPr>
          <p:cNvSpPr txBox="1"/>
          <p:nvPr/>
        </p:nvSpPr>
        <p:spPr>
          <a:xfrm>
            <a:off x="1223596" y="3465778"/>
            <a:ext cx="6096000" cy="369332"/>
          </a:xfrm>
          <a:prstGeom prst="rect">
            <a:avLst/>
          </a:prstGeom>
          <a:noFill/>
        </p:spPr>
        <p:txBody>
          <a:bodyPr wrap="square">
            <a:spAutoFit/>
          </a:bodyPr>
          <a:lstStyle/>
          <a:p>
            <a:r>
              <a:rPr lang="en-GB" b="0" i="0" dirty="0">
                <a:solidFill>
                  <a:srgbClr val="5B616B"/>
                </a:solidFill>
                <a:effectLst/>
                <a:latin typeface="system-ui"/>
              </a:rPr>
              <a:t>9,259 hits</a:t>
            </a:r>
            <a:endParaRPr lang="en-GB" dirty="0"/>
          </a:p>
        </p:txBody>
      </p:sp>
      <p:pic>
        <p:nvPicPr>
          <p:cNvPr id="3" name="Picture 2">
            <a:extLst>
              <a:ext uri="{FF2B5EF4-FFF2-40B4-BE49-F238E27FC236}">
                <a16:creationId xmlns:a16="http://schemas.microsoft.com/office/drawing/2014/main" id="{68C803FF-5A15-7E46-D08E-3667AB5B547C}"/>
              </a:ext>
            </a:extLst>
          </p:cNvPr>
          <p:cNvPicPr>
            <a:picLocks noChangeAspect="1"/>
          </p:cNvPicPr>
          <p:nvPr/>
        </p:nvPicPr>
        <p:blipFill>
          <a:blip r:embed="rId4"/>
          <a:stretch>
            <a:fillRect/>
          </a:stretch>
        </p:blipFill>
        <p:spPr>
          <a:xfrm>
            <a:off x="158390" y="2685811"/>
            <a:ext cx="3835400" cy="2832100"/>
          </a:xfrm>
          <a:prstGeom prst="rect">
            <a:avLst/>
          </a:prstGeom>
        </p:spPr>
      </p:pic>
      <p:sp>
        <p:nvSpPr>
          <p:cNvPr id="5" name="TextBox 4">
            <a:extLst>
              <a:ext uri="{FF2B5EF4-FFF2-40B4-BE49-F238E27FC236}">
                <a16:creationId xmlns:a16="http://schemas.microsoft.com/office/drawing/2014/main" id="{98987FF0-7926-DC5F-9269-D51C520CC0E0}"/>
              </a:ext>
            </a:extLst>
          </p:cNvPr>
          <p:cNvSpPr txBox="1"/>
          <p:nvPr/>
        </p:nvSpPr>
        <p:spPr>
          <a:xfrm>
            <a:off x="1397478" y="3847381"/>
            <a:ext cx="1595309" cy="646331"/>
          </a:xfrm>
          <a:prstGeom prst="rect">
            <a:avLst/>
          </a:prstGeom>
          <a:noFill/>
        </p:spPr>
        <p:txBody>
          <a:bodyPr wrap="none" rtlCol="0">
            <a:spAutoFit/>
          </a:bodyPr>
          <a:lstStyle/>
          <a:p>
            <a:pPr algn="ctr"/>
            <a:r>
              <a:rPr lang="en-GB" dirty="0"/>
              <a:t>16,880 hits</a:t>
            </a:r>
            <a:br>
              <a:rPr lang="en-GB" dirty="0"/>
            </a:br>
            <a:r>
              <a:rPr lang="en-GB" dirty="0"/>
              <a:t>on 13 Jan 2026</a:t>
            </a:r>
          </a:p>
        </p:txBody>
      </p:sp>
      <p:sp>
        <p:nvSpPr>
          <p:cNvPr id="6" name="TextBox 5">
            <a:extLst>
              <a:ext uri="{FF2B5EF4-FFF2-40B4-BE49-F238E27FC236}">
                <a16:creationId xmlns:a16="http://schemas.microsoft.com/office/drawing/2014/main" id="{AC700308-0568-C2A0-C023-4556C0FC3C2C}"/>
              </a:ext>
            </a:extLst>
          </p:cNvPr>
          <p:cNvSpPr txBox="1"/>
          <p:nvPr/>
        </p:nvSpPr>
        <p:spPr>
          <a:xfrm>
            <a:off x="207034" y="1940923"/>
            <a:ext cx="7459578" cy="369332"/>
          </a:xfrm>
          <a:prstGeom prst="rect">
            <a:avLst/>
          </a:prstGeom>
          <a:noFill/>
        </p:spPr>
        <p:txBody>
          <a:bodyPr wrap="square">
            <a:spAutoFit/>
          </a:bodyPr>
          <a:lstStyle/>
          <a:p>
            <a:r>
              <a:rPr lang="en-GB" sz="1800" b="1" dirty="0">
                <a:solidFill>
                  <a:srgbClr val="FF0000"/>
                </a:solidFill>
                <a:effectLst/>
                <a:latin typeface="Arial" panose="020B0604020202020204" pitchFamily="34" charset="0"/>
                <a:ea typeface="Calibri" panose="020F0502020204030204" pitchFamily="34" charset="0"/>
                <a:cs typeface="Arial" panose="020B0604020202020204" pitchFamily="34" charset="0"/>
              </a:rPr>
              <a:t>“clinical decision support”</a:t>
            </a:r>
            <a:endParaRPr lang="en-GB" b="1" dirty="0">
              <a:solidFill>
                <a:srgbClr val="FF0000"/>
              </a:solidFill>
            </a:endParaRPr>
          </a:p>
        </p:txBody>
      </p:sp>
    </p:spTree>
    <p:extLst>
      <p:ext uri="{BB962C8B-B14F-4D97-AF65-F5344CB8AC3E}">
        <p14:creationId xmlns:p14="http://schemas.microsoft.com/office/powerpoint/2010/main" val="291894416"/>
      </p:ext>
    </p:extLst>
  </p:cSld>
  <p:clrMapOvr>
    <a:masterClrMapping/>
  </p:clrMapOvr>
  <p:transition spd="slow">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68C695C-E1E7-8A49-766B-5E929C24DED8}"/>
              </a:ext>
            </a:extLst>
          </p:cNvPr>
          <p:cNvSpPr txBox="1"/>
          <p:nvPr/>
        </p:nvSpPr>
        <p:spPr>
          <a:xfrm>
            <a:off x="3885117" y="370347"/>
            <a:ext cx="4448269" cy="1015663"/>
          </a:xfrm>
          <a:prstGeom prst="rect">
            <a:avLst/>
          </a:prstGeom>
          <a:noFill/>
        </p:spPr>
        <p:txBody>
          <a:bodyPr wrap="none" rtlCol="0">
            <a:spAutoFit/>
          </a:bodyPr>
          <a:lstStyle/>
          <a:p>
            <a:pPr algn="ctr"/>
            <a:r>
              <a:rPr lang="en-GB" sz="3600" b="1" dirty="0">
                <a:solidFill>
                  <a:srgbClr val="FF0000"/>
                </a:solidFill>
              </a:rPr>
              <a:t>Notable steps forward</a:t>
            </a:r>
          </a:p>
          <a:p>
            <a:pPr algn="ctr"/>
            <a:r>
              <a:rPr lang="en-GB" sz="2400" b="1" dirty="0"/>
              <a:t>“and backward”</a:t>
            </a:r>
          </a:p>
        </p:txBody>
      </p:sp>
      <p:sp>
        <p:nvSpPr>
          <p:cNvPr id="4" name="TextBox 3">
            <a:extLst>
              <a:ext uri="{FF2B5EF4-FFF2-40B4-BE49-F238E27FC236}">
                <a16:creationId xmlns:a16="http://schemas.microsoft.com/office/drawing/2014/main" id="{07063367-99B0-53FD-66E0-4F25D4D66AC7}"/>
              </a:ext>
            </a:extLst>
          </p:cNvPr>
          <p:cNvSpPr txBox="1"/>
          <p:nvPr/>
        </p:nvSpPr>
        <p:spPr>
          <a:xfrm>
            <a:off x="1179443" y="1532477"/>
            <a:ext cx="9859618" cy="1569660"/>
          </a:xfrm>
          <a:prstGeom prst="rect">
            <a:avLst/>
          </a:prstGeom>
          <a:noFill/>
        </p:spPr>
        <p:txBody>
          <a:bodyPr wrap="square" rtlCol="0">
            <a:spAutoFit/>
          </a:bodyPr>
          <a:lstStyle/>
          <a:p>
            <a:r>
              <a:rPr lang="en-GB" sz="2400" b="1" i="0" dirty="0">
                <a:solidFill>
                  <a:srgbClr val="FF0000"/>
                </a:solidFill>
                <a:effectLst/>
                <a:latin typeface="Arial" panose="020B0604020202020204" pitchFamily="34" charset="0"/>
                <a:cs typeface="Arial" panose="020B0604020202020204" pitchFamily="34" charset="0"/>
              </a:rPr>
              <a:t>USA, 2009 -  use of EHRs incentivised by the HITECH Act</a:t>
            </a:r>
          </a:p>
          <a:p>
            <a:r>
              <a:rPr lang="en-GB" b="0" i="0" dirty="0">
                <a:solidFill>
                  <a:srgbClr val="212121"/>
                </a:solidFill>
                <a:effectLst/>
                <a:latin typeface="Arial" panose="020B0604020202020204" pitchFamily="34" charset="0"/>
                <a:cs typeface="Arial" panose="020B0604020202020204" pitchFamily="34" charset="0"/>
              </a:rPr>
              <a:t> =  financial incentives for the “meaningful use” of electronic medical record systems. </a:t>
            </a:r>
            <a:endParaRPr lang="en-GB" dirty="0">
              <a:solidFill>
                <a:srgbClr val="212121"/>
              </a:solidFill>
              <a:latin typeface="Arial" panose="020B0604020202020204" pitchFamily="34" charset="0"/>
              <a:cs typeface="Arial" panose="020B0604020202020204" pitchFamily="34" charset="0"/>
            </a:endParaRPr>
          </a:p>
          <a:p>
            <a:r>
              <a:rPr lang="en-GB" b="0" i="0" dirty="0">
                <a:solidFill>
                  <a:srgbClr val="212121"/>
                </a:solidFill>
                <a:effectLst/>
                <a:latin typeface="Arial" panose="020B0604020202020204" pitchFamily="34" charset="0"/>
                <a:cs typeface="Arial" panose="020B0604020202020204" pitchFamily="34" charset="0"/>
              </a:rPr>
              <a:t>An key component of “Meaningful Use” legislation was the integration of CDS into the computerized record, providing up-to-date medical knowledge and evidence-based guidance to the physician at the point of care. Incentivisation did not last forever, but it broke the mould.</a:t>
            </a:r>
          </a:p>
        </p:txBody>
      </p:sp>
      <p:pic>
        <p:nvPicPr>
          <p:cNvPr id="5" name="Picture 4">
            <a:extLst>
              <a:ext uri="{FF2B5EF4-FFF2-40B4-BE49-F238E27FC236}">
                <a16:creationId xmlns:a16="http://schemas.microsoft.com/office/drawing/2014/main" id="{4E2BF4E6-4A69-AC3C-B788-B836BFB97943}"/>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4667251" y="3723547"/>
            <a:ext cx="5844209" cy="786176"/>
          </a:xfrm>
          <a:prstGeom prst="rect">
            <a:avLst/>
          </a:prstGeom>
        </p:spPr>
      </p:pic>
      <p:pic>
        <p:nvPicPr>
          <p:cNvPr id="6" name="Picture 5">
            <a:extLst>
              <a:ext uri="{FF2B5EF4-FFF2-40B4-BE49-F238E27FC236}">
                <a16:creationId xmlns:a16="http://schemas.microsoft.com/office/drawing/2014/main" id="{2A59DC76-6E4E-16B3-1D6F-A4B337D3C4C3}"/>
              </a:ext>
            </a:extLst>
          </p:cNvPr>
          <p:cNvPicPr>
            <a:picLocks noChangeAspect="1"/>
          </p:cNvPicPr>
          <p:nvPr/>
        </p:nvPicPr>
        <p:blipFill>
          <a:blip r:embed="rId4"/>
          <a:stretch>
            <a:fillRect/>
          </a:stretch>
        </p:blipFill>
        <p:spPr>
          <a:xfrm>
            <a:off x="1235526" y="3881318"/>
            <a:ext cx="3306897" cy="1084228"/>
          </a:xfrm>
          <a:prstGeom prst="rect">
            <a:avLst/>
          </a:prstGeom>
        </p:spPr>
      </p:pic>
      <p:pic>
        <p:nvPicPr>
          <p:cNvPr id="8" name="Picture 7">
            <a:extLst>
              <a:ext uri="{FF2B5EF4-FFF2-40B4-BE49-F238E27FC236}">
                <a16:creationId xmlns:a16="http://schemas.microsoft.com/office/drawing/2014/main" id="{8A859F10-F192-778C-EBCE-26C8AFBAB925}"/>
              </a:ext>
            </a:extLst>
          </p:cNvPr>
          <p:cNvPicPr>
            <a:picLocks noChangeAspect="1"/>
          </p:cNvPicPr>
          <p:nvPr/>
        </p:nvPicPr>
        <p:blipFill rotWithShape="1">
          <a:blip r:embed="rId5">
            <a:extLst>
              <a:ext uri="{28A0092B-C50C-407E-A947-70E740481C1C}">
                <a14:useLocalDpi xmlns:a14="http://schemas.microsoft.com/office/drawing/2010/main"/>
              </a:ext>
            </a:extLst>
          </a:blip>
          <a:srcRect/>
          <a:stretch/>
        </p:blipFill>
        <p:spPr>
          <a:xfrm>
            <a:off x="4667251" y="4516723"/>
            <a:ext cx="7124700" cy="645807"/>
          </a:xfrm>
          <a:prstGeom prst="rect">
            <a:avLst/>
          </a:prstGeom>
        </p:spPr>
      </p:pic>
      <p:sp>
        <p:nvSpPr>
          <p:cNvPr id="10" name="TextBox 9">
            <a:extLst>
              <a:ext uri="{FF2B5EF4-FFF2-40B4-BE49-F238E27FC236}">
                <a16:creationId xmlns:a16="http://schemas.microsoft.com/office/drawing/2014/main" id="{7480B214-D2A1-94F9-661D-125432BA0B31}"/>
              </a:ext>
            </a:extLst>
          </p:cNvPr>
          <p:cNvSpPr txBox="1"/>
          <p:nvPr/>
        </p:nvSpPr>
        <p:spPr>
          <a:xfrm>
            <a:off x="1235526" y="3421802"/>
            <a:ext cx="6096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UK, 2002 -  NPfIT</a:t>
            </a:r>
          </a:p>
        </p:txBody>
      </p:sp>
      <p:sp>
        <p:nvSpPr>
          <p:cNvPr id="11" name="TextBox 10">
            <a:extLst>
              <a:ext uri="{FF2B5EF4-FFF2-40B4-BE49-F238E27FC236}">
                <a16:creationId xmlns:a16="http://schemas.microsoft.com/office/drawing/2014/main" id="{8DAD8DCF-9C00-FC48-232D-D35D3C3F2966}"/>
              </a:ext>
            </a:extLst>
          </p:cNvPr>
          <p:cNvSpPr txBox="1"/>
          <p:nvPr/>
        </p:nvSpPr>
        <p:spPr>
          <a:xfrm>
            <a:off x="1179443" y="5114350"/>
            <a:ext cx="9859618" cy="1477328"/>
          </a:xfrm>
          <a:prstGeom prst="rect">
            <a:avLst/>
          </a:prstGeom>
          <a:noFill/>
        </p:spPr>
        <p:txBody>
          <a:bodyPr wrap="square" rtlCol="0">
            <a:spAutoFit/>
          </a:bodyPr>
          <a:lstStyle/>
          <a:p>
            <a:r>
              <a:rPr lang="en-GB" b="0" i="0" dirty="0">
                <a:solidFill>
                  <a:srgbClr val="212121"/>
                </a:solidFill>
                <a:effectLst/>
                <a:latin typeface="Arial" panose="020B0604020202020204" pitchFamily="34" charset="0"/>
                <a:cs typeface="Arial" panose="020B0604020202020204" pitchFamily="34" charset="0"/>
              </a:rPr>
              <a:t>=  huge promise and investment by the Blair government to modernise NHS IT and “bring it into the 21</a:t>
            </a:r>
            <a:r>
              <a:rPr lang="en-GB" b="0" i="0" baseline="30000" dirty="0">
                <a:solidFill>
                  <a:srgbClr val="212121"/>
                </a:solidFill>
                <a:effectLst/>
                <a:latin typeface="Arial" panose="020B0604020202020204" pitchFamily="34" charset="0"/>
                <a:cs typeface="Arial" panose="020B0604020202020204" pitchFamily="34" charset="0"/>
              </a:rPr>
              <a:t>st</a:t>
            </a:r>
            <a:r>
              <a:rPr lang="en-GB" b="0" i="0" dirty="0">
                <a:solidFill>
                  <a:srgbClr val="212121"/>
                </a:solidFill>
                <a:effectLst/>
                <a:latin typeface="Arial" panose="020B0604020202020204" pitchFamily="34" charset="0"/>
                <a:cs typeface="Arial" panose="020B0604020202020204" pitchFamily="34" charset="0"/>
              </a:rPr>
              <a:t> Century”. Huge step changes, non-native culturally mismatched (US-based) IT systems, impossible timelines, technically challenging and bloated structured data – e.g. verbose XML messages </a:t>
            </a:r>
            <a:r>
              <a:rPr lang="en-GB" b="0" i="0" dirty="0">
                <a:solidFill>
                  <a:srgbClr val="212121"/>
                </a:solidFill>
                <a:effectLst/>
                <a:latin typeface="Arial" panose="020B0604020202020204" pitchFamily="34" charset="0"/>
                <a:cs typeface="Arial" panose="020B0604020202020204" pitchFamily="34" charset="0"/>
                <a:sym typeface="Wingdings" pitchFamily="2" charset="2"/>
              </a:rPr>
              <a:t> Failure… Would have been a new dawn for CDS if it was approached differently (e.g. applying digital maturity evolution methods). </a:t>
            </a:r>
            <a:endParaRPr lang="en-GB" b="0" i="0" dirty="0">
              <a:solidFill>
                <a:srgbClr val="212121"/>
              </a:solidFill>
              <a:effectLst/>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1C2385ED-4E0D-0A69-B402-12565BD2DC12}"/>
              </a:ext>
            </a:extLst>
          </p:cNvPr>
          <p:cNvPicPr>
            <a:picLocks noChangeAspect="1"/>
          </p:cNvPicPr>
          <p:nvPr/>
        </p:nvPicPr>
        <p:blipFill>
          <a:blip r:embed="rId6"/>
          <a:stretch>
            <a:fillRect/>
          </a:stretch>
        </p:blipFill>
        <p:spPr>
          <a:xfrm>
            <a:off x="10101943" y="6056085"/>
            <a:ext cx="1905000" cy="628650"/>
          </a:xfrm>
          <a:prstGeom prst="rect">
            <a:avLst/>
          </a:prstGeom>
        </p:spPr>
      </p:pic>
      <p:sp>
        <p:nvSpPr>
          <p:cNvPr id="7" name="Rectangle 6">
            <a:extLst>
              <a:ext uri="{FF2B5EF4-FFF2-40B4-BE49-F238E27FC236}">
                <a16:creationId xmlns:a16="http://schemas.microsoft.com/office/drawing/2014/main" id="{818ECBBD-0A2F-88A8-5FAB-D24DA3E28BD8}"/>
              </a:ext>
            </a:extLst>
          </p:cNvPr>
          <p:cNvSpPr/>
          <p:nvPr/>
        </p:nvSpPr>
        <p:spPr>
          <a:xfrm>
            <a:off x="1" y="3421802"/>
            <a:ext cx="12192000" cy="34361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68220306"/>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9A52D91-5FFA-4D0C-0BA2-C057426CDE71}"/>
              </a:ext>
            </a:extLst>
          </p:cNvPr>
          <p:cNvSpPr txBox="1"/>
          <p:nvPr/>
        </p:nvSpPr>
        <p:spPr>
          <a:xfrm>
            <a:off x="148536" y="1202080"/>
            <a:ext cx="5019812" cy="3416320"/>
          </a:xfrm>
          <a:prstGeom prst="rect">
            <a:avLst/>
          </a:prstGeom>
          <a:noFill/>
        </p:spPr>
        <p:txBody>
          <a:bodyPr wrap="square">
            <a:spAutoFit/>
          </a:bodyPr>
          <a:lstStyle/>
          <a:p>
            <a:pPr marR="0" lvl="0">
              <a:spcBef>
                <a:spcPts val="0"/>
              </a:spcBef>
              <a:spcAft>
                <a:spcPts val="0"/>
              </a:spcAft>
              <a:tabLst>
                <a:tab pos="457200" algn="l"/>
              </a:tabLst>
            </a:pPr>
            <a:r>
              <a:rPr lang="en-GB" sz="2400" b="1" i="0" kern="1200" dirty="0">
                <a:solidFill>
                  <a:srgbClr val="FF0000"/>
                </a:solidFill>
                <a:effectLst/>
                <a:latin typeface="Arial" panose="020B0604020202020204" pitchFamily="34" charset="0"/>
                <a:cs typeface="Arial" panose="020B0604020202020204" pitchFamily="34" charset="0"/>
              </a:rPr>
              <a:t>Norway, 2009 -  The MAGIC programme </a:t>
            </a:r>
            <a:r>
              <a:rPr lang="en-GB" sz="2400" i="0" kern="1200" dirty="0">
                <a:effectLst/>
                <a:latin typeface="Arial" panose="020B0604020202020204" pitchFamily="34" charset="0"/>
                <a:cs typeface="Arial" panose="020B0604020202020204" pitchFamily="34" charset="0"/>
              </a:rPr>
              <a:t>–cr</a:t>
            </a:r>
            <a:r>
              <a:rPr lang="en-GB" sz="2400" i="0" dirty="0">
                <a:effectLst/>
                <a:latin typeface="Arial" panose="020B0604020202020204" pitchFamily="34" charset="0"/>
                <a:cs typeface="Arial" panose="020B0604020202020204" pitchFamily="34" charset="0"/>
              </a:rPr>
              <a:t>eation</a:t>
            </a:r>
            <a:r>
              <a:rPr lang="en-GB" sz="2400" b="0" i="0" dirty="0">
                <a:solidFill>
                  <a:srgbClr val="000000"/>
                </a:solidFill>
                <a:effectLst/>
                <a:latin typeface="Arial" panose="020B0604020202020204" pitchFamily="34" charset="0"/>
                <a:cs typeface="Arial" panose="020B0604020202020204" pitchFamily="34" charset="0"/>
              </a:rPr>
              <a:t>, disseminate and dynamically update clinical practice guidelines, evidence summaries and decision aids. </a:t>
            </a:r>
            <a:r>
              <a:rPr lang="en-GB" sz="2400" dirty="0">
                <a:solidFill>
                  <a:srgbClr val="000000"/>
                </a:solidFill>
                <a:latin typeface="Arial" panose="020B0604020202020204" pitchFamily="34" charset="0"/>
                <a:cs typeface="Arial" panose="020B0604020202020204" pitchFamily="34" charset="0"/>
              </a:rPr>
              <a:t>Uses a </a:t>
            </a:r>
            <a:r>
              <a:rPr lang="en-GB" sz="2400" b="1" dirty="0">
                <a:solidFill>
                  <a:srgbClr val="000000"/>
                </a:solidFill>
                <a:latin typeface="Arial" panose="020B0604020202020204" pitchFamily="34" charset="0"/>
                <a:cs typeface="Arial" panose="020B0604020202020204" pitchFamily="34" charset="0"/>
              </a:rPr>
              <a:t>content management system </a:t>
            </a:r>
            <a:r>
              <a:rPr lang="en-GB" sz="2400" dirty="0">
                <a:solidFill>
                  <a:srgbClr val="000000"/>
                </a:solidFill>
                <a:latin typeface="Arial" panose="020B0604020202020204" pitchFamily="34" charset="0"/>
                <a:cs typeface="Arial" panose="020B0604020202020204" pitchFamily="34" charset="0"/>
              </a:rPr>
              <a:t>addressable </a:t>
            </a:r>
            <a:r>
              <a:rPr lang="en-GB" sz="2400" b="1" dirty="0">
                <a:solidFill>
                  <a:srgbClr val="000000"/>
                </a:solidFill>
                <a:latin typeface="Arial" panose="020B0604020202020204" pitchFamily="34" charset="0"/>
                <a:cs typeface="Arial" panose="020B0604020202020204" pitchFamily="34" charset="0"/>
              </a:rPr>
              <a:t>registry of guidelines </a:t>
            </a:r>
            <a:r>
              <a:rPr lang="en-GB" sz="2400" dirty="0">
                <a:solidFill>
                  <a:srgbClr val="000000"/>
                </a:solidFill>
                <a:latin typeface="Arial" panose="020B0604020202020204" pitchFamily="34" charset="0"/>
                <a:cs typeface="Arial" panose="020B0604020202020204" pitchFamily="34" charset="0"/>
              </a:rPr>
              <a:t>so distributed users can develop, </a:t>
            </a:r>
            <a:br>
              <a:rPr lang="en-GB" sz="2400" dirty="0">
                <a:latin typeface="Arial" panose="020B0604020202020204" pitchFamily="34" charset="0"/>
                <a:cs typeface="Arial" panose="020B0604020202020204" pitchFamily="34" charset="0"/>
              </a:rPr>
            </a:br>
            <a:endParaRPr lang="en-GB" sz="2400" dirty="0">
              <a:solidFill>
                <a:srgbClr val="242424"/>
              </a:solidFill>
              <a:effectLst/>
              <a:latin typeface="Arial" panose="020B0604020202020204" pitchFamily="34" charset="0"/>
              <a:ea typeface="MS Mincho" panose="02020609040205080304" pitchFamily="49" charset="-128"/>
              <a:cs typeface="Arial" panose="020B0604020202020204" pitchFamily="34" charset="0"/>
            </a:endParaRPr>
          </a:p>
        </p:txBody>
      </p:sp>
      <p:sp>
        <p:nvSpPr>
          <p:cNvPr id="7" name="TextBox 6">
            <a:extLst>
              <a:ext uri="{FF2B5EF4-FFF2-40B4-BE49-F238E27FC236}">
                <a16:creationId xmlns:a16="http://schemas.microsoft.com/office/drawing/2014/main" id="{00D45B09-EE0E-2507-D19B-776430B525DF}"/>
              </a:ext>
            </a:extLst>
          </p:cNvPr>
          <p:cNvSpPr txBox="1"/>
          <p:nvPr/>
        </p:nvSpPr>
        <p:spPr>
          <a:xfrm>
            <a:off x="2949226" y="370347"/>
            <a:ext cx="6320063" cy="646331"/>
          </a:xfrm>
          <a:prstGeom prst="rect">
            <a:avLst/>
          </a:prstGeom>
          <a:noFill/>
        </p:spPr>
        <p:txBody>
          <a:bodyPr wrap="none" rtlCol="0">
            <a:spAutoFit/>
          </a:bodyPr>
          <a:lstStyle/>
          <a:p>
            <a:pPr algn="ctr"/>
            <a:r>
              <a:rPr lang="en-GB" sz="3600" b="1" dirty="0">
                <a:solidFill>
                  <a:srgbClr val="FF0000"/>
                </a:solidFill>
              </a:rPr>
              <a:t>More Notable Projects &amp; Trends</a:t>
            </a:r>
          </a:p>
        </p:txBody>
      </p:sp>
      <p:pic>
        <p:nvPicPr>
          <p:cNvPr id="1026" name="Picture 2" descr="MAGICs guideline authoring and publishing platform">
            <a:extLst>
              <a:ext uri="{FF2B5EF4-FFF2-40B4-BE49-F238E27FC236}">
                <a16:creationId xmlns:a16="http://schemas.microsoft.com/office/drawing/2014/main" id="{AA002470-BF27-DA3F-9C32-F1769AA8878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425295" y="1454312"/>
            <a:ext cx="6766705" cy="435748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BC9B7E9-BDE6-D97E-E6D5-322FC5095646}"/>
              </a:ext>
            </a:extLst>
          </p:cNvPr>
          <p:cNvSpPr txBox="1"/>
          <p:nvPr/>
        </p:nvSpPr>
        <p:spPr>
          <a:xfrm>
            <a:off x="5760647" y="5940443"/>
            <a:ext cx="6096000" cy="369332"/>
          </a:xfrm>
          <a:prstGeom prst="rect">
            <a:avLst/>
          </a:prstGeom>
          <a:noFill/>
        </p:spPr>
        <p:txBody>
          <a:bodyPr wrap="square">
            <a:spAutoFit/>
          </a:bodyPr>
          <a:lstStyle/>
          <a:p>
            <a:r>
              <a:rPr lang="en-GB" sz="1800" b="1" i="0" dirty="0">
                <a:solidFill>
                  <a:srgbClr val="FF0000"/>
                </a:solidFill>
                <a:effectLst/>
                <a:latin typeface="Arial" panose="020B0604020202020204" pitchFamily="34" charset="0"/>
                <a:cs typeface="Arial" panose="020B0604020202020204" pitchFamily="34" charset="0"/>
              </a:rPr>
              <a:t>The project motto is “guidelines that we can all share” </a:t>
            </a:r>
            <a:endParaRPr lang="en-GB" b="1" dirty="0">
              <a:solidFill>
                <a:srgbClr val="FF0000"/>
              </a:solidFill>
            </a:endParaRPr>
          </a:p>
        </p:txBody>
      </p:sp>
    </p:spTree>
    <p:extLst>
      <p:ext uri="{BB962C8B-B14F-4D97-AF65-F5344CB8AC3E}">
        <p14:creationId xmlns:p14="http://schemas.microsoft.com/office/powerpoint/2010/main" val="2044911281"/>
      </p:ext>
    </p:extLst>
  </p:cSld>
  <p:clrMapOvr>
    <a:masterClrMapping/>
  </p:clrMapOvr>
  <p:transition spd="slow">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B0C0BA0-94B3-995A-E8B7-A980EE031922}"/>
              </a:ext>
            </a:extLst>
          </p:cNvPr>
          <p:cNvSpPr txBox="1"/>
          <p:nvPr/>
        </p:nvSpPr>
        <p:spPr>
          <a:xfrm>
            <a:off x="3405810" y="305664"/>
            <a:ext cx="6096000" cy="523220"/>
          </a:xfrm>
          <a:prstGeom prst="rect">
            <a:avLst/>
          </a:prstGeom>
          <a:noFill/>
        </p:spPr>
        <p:txBody>
          <a:bodyPr wrap="square">
            <a:spAutoFit/>
          </a:bodyPr>
          <a:lstStyle/>
          <a:p>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Use of the CQL standard in CDS</a:t>
            </a:r>
          </a:p>
        </p:txBody>
      </p:sp>
      <p:grpSp>
        <p:nvGrpSpPr>
          <p:cNvPr id="17" name="Group 16">
            <a:extLst>
              <a:ext uri="{FF2B5EF4-FFF2-40B4-BE49-F238E27FC236}">
                <a16:creationId xmlns:a16="http://schemas.microsoft.com/office/drawing/2014/main" id="{2CB53EF7-AA51-801C-2A34-A6AFF2E6C175}"/>
              </a:ext>
            </a:extLst>
          </p:cNvPr>
          <p:cNvGrpSpPr/>
          <p:nvPr/>
        </p:nvGrpSpPr>
        <p:grpSpPr>
          <a:xfrm>
            <a:off x="6876636" y="1153089"/>
            <a:ext cx="4789835" cy="5479947"/>
            <a:chOff x="7175158" y="1130105"/>
            <a:chExt cx="4521276" cy="5608799"/>
          </a:xfrm>
        </p:grpSpPr>
        <p:pic>
          <p:nvPicPr>
            <p:cNvPr id="10" name="Picture 9">
              <a:extLst>
                <a:ext uri="{FF2B5EF4-FFF2-40B4-BE49-F238E27FC236}">
                  <a16:creationId xmlns:a16="http://schemas.microsoft.com/office/drawing/2014/main" id="{2BBA0A17-52EF-CFB2-9223-0753D592FED9}"/>
                </a:ext>
              </a:extLst>
            </p:cNvPr>
            <p:cNvPicPr>
              <a:picLocks noChangeAspect="1"/>
            </p:cNvPicPr>
            <p:nvPr/>
          </p:nvPicPr>
          <p:blipFill>
            <a:blip r:embed="rId3"/>
            <a:stretch>
              <a:fillRect/>
            </a:stretch>
          </p:blipFill>
          <p:spPr>
            <a:xfrm>
              <a:off x="7175158" y="1130105"/>
              <a:ext cx="4521276" cy="5608799"/>
            </a:xfrm>
            <a:prstGeom prst="rect">
              <a:avLst/>
            </a:prstGeom>
            <a:ln>
              <a:solidFill>
                <a:schemeClr val="tx1"/>
              </a:solidFill>
            </a:ln>
          </p:spPr>
        </p:pic>
        <p:sp>
          <p:nvSpPr>
            <p:cNvPr id="13" name="TextBox 12">
              <a:extLst>
                <a:ext uri="{FF2B5EF4-FFF2-40B4-BE49-F238E27FC236}">
                  <a16:creationId xmlns:a16="http://schemas.microsoft.com/office/drawing/2014/main" id="{772B720A-350C-63B9-59F3-0A83E86D83D9}"/>
                </a:ext>
              </a:extLst>
            </p:cNvPr>
            <p:cNvSpPr txBox="1"/>
            <p:nvPr/>
          </p:nvSpPr>
          <p:spPr>
            <a:xfrm>
              <a:off x="7461222" y="2309377"/>
              <a:ext cx="3949148" cy="2362600"/>
            </a:xfrm>
            <a:prstGeom prst="rect">
              <a:avLst/>
            </a:prstGeom>
            <a:solidFill>
              <a:schemeClr val="bg1"/>
            </a:solidFill>
          </p:spPr>
          <p:txBody>
            <a:bodyPr wrap="square" rtlCol="0">
              <a:spAutoFit/>
            </a:bodyPr>
            <a:lstStyle/>
            <a:p>
              <a:pPr algn="l"/>
              <a:r>
                <a:rPr lang="en-GB" b="1" i="0" u="none" strike="noStrike" dirty="0">
                  <a:solidFill>
                    <a:srgbClr val="FF0000"/>
                  </a:solidFill>
                  <a:effectLst/>
                  <a:latin typeface="Helvetica" pitchFamily="2" charset="0"/>
                </a:rPr>
                <a:t>Electronic clinical quality measures variability in local data capture - useless for comparisons.</a:t>
              </a:r>
            </a:p>
            <a:p>
              <a:pPr algn="l"/>
              <a:endParaRPr lang="en-GB" b="1" i="0" u="none" strike="noStrike" dirty="0">
                <a:solidFill>
                  <a:srgbClr val="FF0000"/>
                </a:solidFill>
                <a:effectLst/>
                <a:latin typeface="Helvetica" pitchFamily="2" charset="0"/>
              </a:endParaRPr>
            </a:p>
            <a:p>
              <a:pPr algn="l"/>
              <a:r>
                <a:rPr lang="en-GB" b="1" i="0" u="none" strike="noStrike" dirty="0">
                  <a:effectLst/>
                  <a:latin typeface="Helvetica" pitchFamily="2" charset="0"/>
                </a:rPr>
                <a:t>This paper standardises measure concept, the logical clauses or phrases, the data elements, and the codes and value sets. </a:t>
              </a:r>
            </a:p>
          </p:txBody>
        </p:sp>
        <p:sp>
          <p:nvSpPr>
            <p:cNvPr id="15" name="TextBox 14">
              <a:extLst>
                <a:ext uri="{FF2B5EF4-FFF2-40B4-BE49-F238E27FC236}">
                  <a16:creationId xmlns:a16="http://schemas.microsoft.com/office/drawing/2014/main" id="{123680CA-BADA-CA47-3FD5-5730EFD2D176}"/>
                </a:ext>
              </a:extLst>
            </p:cNvPr>
            <p:cNvSpPr txBox="1"/>
            <p:nvPr/>
          </p:nvSpPr>
          <p:spPr>
            <a:xfrm>
              <a:off x="8392388" y="1165743"/>
              <a:ext cx="2218843" cy="369332"/>
            </a:xfrm>
            <a:prstGeom prst="rect">
              <a:avLst/>
            </a:prstGeom>
            <a:solidFill>
              <a:schemeClr val="bg1"/>
            </a:solidFill>
          </p:spPr>
          <p:txBody>
            <a:bodyPr wrap="square">
              <a:spAutoFit/>
            </a:bodyPr>
            <a:lstStyle/>
            <a:p>
              <a:r>
                <a:rPr lang="en-GB" b="1" i="0" u="none" strike="noStrike" dirty="0">
                  <a:solidFill>
                    <a:srgbClr val="FF0000"/>
                  </a:solidFill>
                  <a:effectLst/>
                  <a:latin typeface="Helvetica" pitchFamily="2" charset="0"/>
                </a:rPr>
                <a:t>McClure et al 2019 </a:t>
              </a:r>
              <a:endParaRPr lang="en-GB" dirty="0"/>
            </a:p>
          </p:txBody>
        </p:sp>
      </p:grpSp>
      <p:grpSp>
        <p:nvGrpSpPr>
          <p:cNvPr id="18" name="Group 17">
            <a:extLst>
              <a:ext uri="{FF2B5EF4-FFF2-40B4-BE49-F238E27FC236}">
                <a16:creationId xmlns:a16="http://schemas.microsoft.com/office/drawing/2014/main" id="{F8629F73-70EA-DB6E-3884-998494528DA4}"/>
              </a:ext>
            </a:extLst>
          </p:cNvPr>
          <p:cNvGrpSpPr/>
          <p:nvPr/>
        </p:nvGrpSpPr>
        <p:grpSpPr>
          <a:xfrm>
            <a:off x="620290" y="1059310"/>
            <a:ext cx="5439702" cy="5493026"/>
            <a:chOff x="5844210" y="1044328"/>
            <a:chExt cx="5511114" cy="5813672"/>
          </a:xfrm>
        </p:grpSpPr>
        <p:pic>
          <p:nvPicPr>
            <p:cNvPr id="11" name="Picture 10">
              <a:extLst>
                <a:ext uri="{FF2B5EF4-FFF2-40B4-BE49-F238E27FC236}">
                  <a16:creationId xmlns:a16="http://schemas.microsoft.com/office/drawing/2014/main" id="{B87A9835-C1F6-4053-09AA-036CA9D21ECA}"/>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5844210" y="1228994"/>
              <a:ext cx="5511114" cy="5629006"/>
            </a:xfrm>
            <a:prstGeom prst="rect">
              <a:avLst/>
            </a:prstGeom>
            <a:ln>
              <a:solidFill>
                <a:schemeClr val="tx1"/>
              </a:solidFill>
            </a:ln>
          </p:spPr>
        </p:pic>
        <p:sp>
          <p:nvSpPr>
            <p:cNvPr id="12" name="TextBox 11">
              <a:extLst>
                <a:ext uri="{FF2B5EF4-FFF2-40B4-BE49-F238E27FC236}">
                  <a16:creationId xmlns:a16="http://schemas.microsoft.com/office/drawing/2014/main" id="{EC55A1A2-2E3C-01FF-D02B-BDA2FB2E7943}"/>
                </a:ext>
              </a:extLst>
            </p:cNvPr>
            <p:cNvSpPr txBox="1"/>
            <p:nvPr/>
          </p:nvSpPr>
          <p:spPr>
            <a:xfrm>
              <a:off x="6636875" y="3412088"/>
              <a:ext cx="4058845" cy="1563564"/>
            </a:xfrm>
            <a:prstGeom prst="rect">
              <a:avLst/>
            </a:prstGeom>
            <a:solidFill>
              <a:schemeClr val="bg1"/>
            </a:solidFill>
          </p:spPr>
          <p:txBody>
            <a:bodyPr wrap="square" rtlCol="0">
              <a:spAutoFit/>
            </a:bodyPr>
            <a:lstStyle/>
            <a:p>
              <a:pPr algn="ctr"/>
              <a:r>
                <a:rPr lang="en-GB" b="1" i="0" u="none" strike="noStrike" dirty="0">
                  <a:solidFill>
                    <a:srgbClr val="FF0000"/>
                  </a:solidFill>
                  <a:effectLst/>
                  <a:latin typeface="Helvetica" pitchFamily="2" charset="0"/>
                </a:rPr>
                <a:t>Clinical Quality Language (CQL) applied to representation of arbitrarily complex phenotype definitions - addresses portability</a:t>
              </a:r>
            </a:p>
            <a:p>
              <a:pPr algn="ct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CQL </a:t>
              </a:r>
              <a:r>
                <a:rPr lang="en-GB"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now developed within </a:t>
              </a: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HL7</a:t>
              </a:r>
              <a:endParaRPr lang="en-GB" sz="1800" dirty="0">
                <a:solidFill>
                  <a:srgbClr val="000000"/>
                </a:solidFill>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16" name="TextBox 15">
              <a:extLst>
                <a:ext uri="{FF2B5EF4-FFF2-40B4-BE49-F238E27FC236}">
                  <a16:creationId xmlns:a16="http://schemas.microsoft.com/office/drawing/2014/main" id="{E6A7049A-0199-A835-70CE-B85B931223BF}"/>
                </a:ext>
              </a:extLst>
            </p:cNvPr>
            <p:cNvSpPr txBox="1"/>
            <p:nvPr/>
          </p:nvSpPr>
          <p:spPr>
            <a:xfrm>
              <a:off x="7282967" y="1044328"/>
              <a:ext cx="2218843" cy="369332"/>
            </a:xfrm>
            <a:prstGeom prst="rect">
              <a:avLst/>
            </a:prstGeom>
            <a:solidFill>
              <a:schemeClr val="bg1"/>
            </a:solidFill>
          </p:spPr>
          <p:txBody>
            <a:bodyPr wrap="square">
              <a:spAutoFit/>
            </a:bodyPr>
            <a:lstStyle/>
            <a:p>
              <a:r>
                <a:rPr lang="en-GB" b="1" i="0" u="none" strike="noStrike" dirty="0">
                  <a:solidFill>
                    <a:srgbClr val="FF0000"/>
                  </a:solidFill>
                  <a:effectLst/>
                  <a:latin typeface="Helvetica" pitchFamily="2" charset="0"/>
                </a:rPr>
                <a:t>Brandt et al 2020 </a:t>
              </a:r>
              <a:endParaRPr lang="en-GB" dirty="0"/>
            </a:p>
          </p:txBody>
        </p:sp>
      </p:grpSp>
    </p:spTree>
    <p:extLst>
      <p:ext uri="{BB962C8B-B14F-4D97-AF65-F5344CB8AC3E}">
        <p14:creationId xmlns:p14="http://schemas.microsoft.com/office/powerpoint/2010/main" val="1126347905"/>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ssolv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7EB02F85-0DC8-15EF-F9C4-F4BFB9C89513}"/>
              </a:ext>
            </a:extLst>
          </p:cNvPr>
          <p:cNvSpPr txBox="1"/>
          <p:nvPr/>
        </p:nvSpPr>
        <p:spPr>
          <a:xfrm>
            <a:off x="1680173" y="235864"/>
            <a:ext cx="8797787" cy="523220"/>
          </a:xfrm>
          <a:prstGeom prst="rect">
            <a:avLst/>
          </a:prstGeom>
          <a:noFill/>
        </p:spPr>
        <p:txBody>
          <a:bodyPr wrap="square">
            <a:spAutoFit/>
          </a:bodyPr>
          <a:lstStyle/>
          <a:p>
            <a:pPr algn="ctr"/>
            <a:r>
              <a:rPr lang="en-GB" sz="2800" b="1" i="0" dirty="0">
                <a:solidFill>
                  <a:srgbClr val="FF0000"/>
                </a:solidFill>
                <a:effectLst/>
                <a:latin typeface="Open Sans" panose="020B0606030504020204" pitchFamily="34" charset="0"/>
              </a:rPr>
              <a:t>Currently: CDS </a:t>
            </a:r>
            <a:r>
              <a:rPr lang="en-GB" sz="2800" b="1" dirty="0">
                <a:solidFill>
                  <a:srgbClr val="FF0000"/>
                </a:solidFill>
                <a:latin typeface="Open Sans" panose="020B0606030504020204" pitchFamily="34" charset="0"/>
              </a:rPr>
              <a:t>via </a:t>
            </a:r>
            <a:r>
              <a:rPr lang="en-GB" sz="2800" b="1" i="0" dirty="0">
                <a:solidFill>
                  <a:srgbClr val="FF0000"/>
                </a:solidFill>
                <a:effectLst/>
                <a:latin typeface="Open Sans" panose="020B0606030504020204" pitchFamily="34" charset="0"/>
              </a:rPr>
              <a:t>APIs</a:t>
            </a:r>
          </a:p>
        </p:txBody>
      </p:sp>
      <p:sp>
        <p:nvSpPr>
          <p:cNvPr id="15" name="TextBox 14">
            <a:extLst>
              <a:ext uri="{FF2B5EF4-FFF2-40B4-BE49-F238E27FC236}">
                <a16:creationId xmlns:a16="http://schemas.microsoft.com/office/drawing/2014/main" id="{A20D4813-C341-B972-0703-0B1909E9419B}"/>
              </a:ext>
            </a:extLst>
          </p:cNvPr>
          <p:cNvSpPr txBox="1"/>
          <p:nvPr/>
        </p:nvSpPr>
        <p:spPr>
          <a:xfrm>
            <a:off x="8500533" y="1691196"/>
            <a:ext cx="3691467" cy="1200329"/>
          </a:xfrm>
          <a:prstGeom prst="rect">
            <a:avLst/>
          </a:prstGeom>
          <a:noFill/>
        </p:spPr>
        <p:txBody>
          <a:bodyPr wrap="square">
            <a:spAutoFit/>
          </a:bodyPr>
          <a:lstStyle/>
          <a:p>
            <a:r>
              <a:rPr lang="en-GB" dirty="0"/>
              <a:t>e.g. Triage through a series of questions and responses to determine the correct outcome or onward referral for the patient</a:t>
            </a:r>
            <a:endParaRPr lang="en-GB" sz="2000" b="1" i="0" dirty="0">
              <a:effectLst/>
              <a:latin typeface="Open Sans" panose="020B0606030504020204" pitchFamily="34" charset="0"/>
            </a:endParaRPr>
          </a:p>
        </p:txBody>
      </p:sp>
      <p:pic>
        <p:nvPicPr>
          <p:cNvPr id="2" name="Picture 1">
            <a:extLst>
              <a:ext uri="{FF2B5EF4-FFF2-40B4-BE49-F238E27FC236}">
                <a16:creationId xmlns:a16="http://schemas.microsoft.com/office/drawing/2014/main" id="{123CCF6F-FBE2-AD17-9F7D-3A67C46101DA}"/>
              </a:ext>
            </a:extLst>
          </p:cNvPr>
          <p:cNvPicPr>
            <a:picLocks noChangeAspect="1"/>
          </p:cNvPicPr>
          <p:nvPr/>
        </p:nvPicPr>
        <p:blipFill>
          <a:blip r:embed="rId3"/>
          <a:stretch>
            <a:fillRect/>
          </a:stretch>
        </p:blipFill>
        <p:spPr>
          <a:xfrm>
            <a:off x="10101943" y="6056085"/>
            <a:ext cx="1905000" cy="628650"/>
          </a:xfrm>
          <a:prstGeom prst="rect">
            <a:avLst/>
          </a:prstGeom>
        </p:spPr>
      </p:pic>
      <p:pic>
        <p:nvPicPr>
          <p:cNvPr id="4" name="Picture 3">
            <a:extLst>
              <a:ext uri="{FF2B5EF4-FFF2-40B4-BE49-F238E27FC236}">
                <a16:creationId xmlns:a16="http://schemas.microsoft.com/office/drawing/2014/main" id="{6100E186-7F22-2DA5-186B-48FD2D18C613}"/>
              </a:ext>
            </a:extLst>
          </p:cNvPr>
          <p:cNvPicPr>
            <a:picLocks noChangeAspect="1"/>
          </p:cNvPicPr>
          <p:nvPr/>
        </p:nvPicPr>
        <p:blipFill>
          <a:blip r:embed="rId4"/>
          <a:stretch>
            <a:fillRect/>
          </a:stretch>
        </p:blipFill>
        <p:spPr>
          <a:xfrm>
            <a:off x="364067" y="2209621"/>
            <a:ext cx="7772400" cy="4233694"/>
          </a:xfrm>
          <a:prstGeom prst="rect">
            <a:avLst/>
          </a:prstGeom>
        </p:spPr>
      </p:pic>
      <p:sp>
        <p:nvSpPr>
          <p:cNvPr id="5" name="TextBox 4">
            <a:extLst>
              <a:ext uri="{FF2B5EF4-FFF2-40B4-BE49-F238E27FC236}">
                <a16:creationId xmlns:a16="http://schemas.microsoft.com/office/drawing/2014/main" id="{6F01FA2F-FD67-5171-228E-81552101966B}"/>
              </a:ext>
            </a:extLst>
          </p:cNvPr>
          <p:cNvSpPr txBox="1"/>
          <p:nvPr/>
        </p:nvSpPr>
        <p:spPr>
          <a:xfrm>
            <a:off x="355601" y="1574800"/>
            <a:ext cx="7894469" cy="369332"/>
          </a:xfrm>
          <a:prstGeom prst="rect">
            <a:avLst/>
          </a:prstGeom>
          <a:noFill/>
        </p:spPr>
        <p:txBody>
          <a:bodyPr wrap="none" rtlCol="0">
            <a:spAutoFit/>
          </a:bodyPr>
          <a:lstStyle/>
          <a:p>
            <a:r>
              <a:rPr lang="en-GB" dirty="0"/>
              <a:t>https://</a:t>
            </a:r>
            <a:r>
              <a:rPr lang="en-GB" dirty="0" err="1"/>
              <a:t>digital.nhs.uk</a:t>
            </a:r>
            <a:r>
              <a:rPr lang="en-GB" dirty="0"/>
              <a:t>/developer/</a:t>
            </a:r>
            <a:r>
              <a:rPr lang="en-GB" dirty="0" err="1"/>
              <a:t>api</a:t>
            </a:r>
            <a:r>
              <a:rPr lang="en-GB" dirty="0"/>
              <a:t>-catalogue/clinical-decision-support-standards</a:t>
            </a:r>
          </a:p>
        </p:txBody>
      </p:sp>
      <p:sp>
        <p:nvSpPr>
          <p:cNvPr id="12" name="TextBox 11">
            <a:extLst>
              <a:ext uri="{FF2B5EF4-FFF2-40B4-BE49-F238E27FC236}">
                <a16:creationId xmlns:a16="http://schemas.microsoft.com/office/drawing/2014/main" id="{0470B60A-E4C6-DB4E-0FC2-9A171E340E03}"/>
              </a:ext>
            </a:extLst>
          </p:cNvPr>
          <p:cNvSpPr txBox="1"/>
          <p:nvPr/>
        </p:nvSpPr>
        <p:spPr>
          <a:xfrm>
            <a:off x="8542865" y="3316870"/>
            <a:ext cx="3073401" cy="2585323"/>
          </a:xfrm>
          <a:prstGeom prst="rect">
            <a:avLst/>
          </a:prstGeom>
          <a:noFill/>
        </p:spPr>
        <p:txBody>
          <a:bodyPr wrap="square">
            <a:spAutoFit/>
          </a:bodyPr>
          <a:lstStyle/>
          <a:p>
            <a:r>
              <a:rPr lang="en-GB" sz="1800" b="1" i="0" dirty="0">
                <a:solidFill>
                  <a:srgbClr val="FF0000"/>
                </a:solidFill>
                <a:effectLst/>
                <a:latin typeface="Ubuntu" panose="020F0502020204030204" pitchFamily="34" charset="0"/>
              </a:rPr>
              <a:t>SOON TO BE IMPLEMENTED IN FHIR CDS APIs</a:t>
            </a:r>
          </a:p>
          <a:p>
            <a:endParaRPr lang="en-GB" sz="1800" b="1" dirty="0">
              <a:latin typeface="Ubuntu" panose="020F0502020204030204" pitchFamily="34" charset="0"/>
            </a:endParaRPr>
          </a:p>
          <a:p>
            <a:r>
              <a:rPr lang="en-GB" sz="1800" b="1" dirty="0">
                <a:latin typeface="Ubuntu" panose="020F0502020204030204" pitchFamily="34" charset="0"/>
              </a:rPr>
              <a:t>FHIR ~ The HL7 standard describing data formats and elements with an API for exchanging information in EHRs</a:t>
            </a:r>
            <a:endParaRPr lang="en-GB" sz="1800" b="1" dirty="0"/>
          </a:p>
        </p:txBody>
      </p:sp>
      <p:sp>
        <p:nvSpPr>
          <p:cNvPr id="14" name="TextBox 13">
            <a:extLst>
              <a:ext uri="{FF2B5EF4-FFF2-40B4-BE49-F238E27FC236}">
                <a16:creationId xmlns:a16="http://schemas.microsoft.com/office/drawing/2014/main" id="{14D35431-9C6D-5C70-0998-5E278FD3FCFD}"/>
              </a:ext>
            </a:extLst>
          </p:cNvPr>
          <p:cNvSpPr txBox="1"/>
          <p:nvPr/>
        </p:nvSpPr>
        <p:spPr>
          <a:xfrm>
            <a:off x="795867" y="728133"/>
            <a:ext cx="11125200" cy="646331"/>
          </a:xfrm>
          <a:prstGeom prst="rect">
            <a:avLst/>
          </a:prstGeom>
          <a:noFill/>
        </p:spPr>
        <p:txBody>
          <a:bodyPr wrap="square" rtlCol="0">
            <a:spAutoFit/>
          </a:bodyPr>
          <a:lstStyle/>
          <a:p>
            <a:r>
              <a:rPr lang="en-GB" dirty="0"/>
              <a:t>A patient record or live observation to be sent in real time to an external rules engine or AI model, which returns risk scores, alerts, or treatment recommendations directly into the clinician’s workflow at the point of care.</a:t>
            </a:r>
          </a:p>
        </p:txBody>
      </p:sp>
    </p:spTree>
    <p:extLst>
      <p:ext uri="{BB962C8B-B14F-4D97-AF65-F5344CB8AC3E}">
        <p14:creationId xmlns:p14="http://schemas.microsoft.com/office/powerpoint/2010/main" val="466416637"/>
      </p:ext>
    </p:extLst>
  </p:cSld>
  <p:clrMapOvr>
    <a:masterClrMapping/>
  </p:clrMapOvr>
  <p:transition spd="slow">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A503BAC-BA0E-2895-A274-7E7F94F57136}"/>
              </a:ext>
            </a:extLst>
          </p:cNvPr>
          <p:cNvPicPr>
            <a:picLocks noChangeAspect="1"/>
          </p:cNvPicPr>
          <p:nvPr/>
        </p:nvPicPr>
        <p:blipFill>
          <a:blip r:embed="rId2"/>
          <a:stretch>
            <a:fillRect/>
          </a:stretch>
        </p:blipFill>
        <p:spPr>
          <a:xfrm>
            <a:off x="643467" y="1343406"/>
            <a:ext cx="10905066" cy="4171187"/>
          </a:xfrm>
          <a:prstGeom prst="rect">
            <a:avLst/>
          </a:prstGeom>
          <a:ln>
            <a:noFill/>
          </a:ln>
        </p:spPr>
      </p:pic>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664201"/>
      </p:ext>
    </p:extLst>
  </p:cSld>
  <p:clrMapOvr>
    <a:masterClrMapping/>
  </p:clrMapOvr>
  <p:transition spd="slow">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739B8D-D21A-B3F4-81A5-8EC7A987FE83}"/>
              </a:ext>
            </a:extLst>
          </p:cNvPr>
          <p:cNvSpPr txBox="1"/>
          <p:nvPr/>
        </p:nvSpPr>
        <p:spPr>
          <a:xfrm>
            <a:off x="3405810" y="305664"/>
            <a:ext cx="6096000" cy="830997"/>
          </a:xfrm>
          <a:prstGeom prst="rect">
            <a:avLst/>
          </a:prstGeom>
          <a:noFill/>
        </p:spPr>
        <p:txBody>
          <a:bodyPr wrap="square">
            <a:spAutoFit/>
          </a:bodyPr>
          <a:lstStyle/>
          <a:p>
            <a:pPr algn="ctr"/>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The Six Grand Challenges</a:t>
            </a:r>
          </a:p>
          <a:p>
            <a:pPr algn="ctr"/>
            <a:r>
              <a:rPr lang="en-GB" sz="2000" b="1" dirty="0">
                <a:latin typeface="Arial" panose="020B0604020202020204" pitchFamily="34" charset="0"/>
                <a:ea typeface="Times New Roman" panose="02020603050405020304" pitchFamily="18" charset="0"/>
                <a:cs typeface="Arial" panose="020B0604020202020204" pitchFamily="34" charset="0"/>
              </a:rPr>
              <a:t>“still faced by CDS”</a:t>
            </a:r>
            <a:endParaRPr lang="en-GB" sz="2000" b="1"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3" name="TextBox 2">
            <a:extLst>
              <a:ext uri="{FF2B5EF4-FFF2-40B4-BE49-F238E27FC236}">
                <a16:creationId xmlns:a16="http://schemas.microsoft.com/office/drawing/2014/main" id="{C1355050-61A9-29C3-81DF-15EFB6F3F263}"/>
              </a:ext>
            </a:extLst>
          </p:cNvPr>
          <p:cNvSpPr txBox="1"/>
          <p:nvPr/>
        </p:nvSpPr>
        <p:spPr>
          <a:xfrm>
            <a:off x="3405810" y="1792062"/>
            <a:ext cx="8335618" cy="3239092"/>
          </a:xfrm>
          <a:prstGeom prst="rect">
            <a:avLst/>
          </a:prstGeom>
          <a:noFill/>
        </p:spPr>
        <p:txBody>
          <a:bodyPr wrap="square" rtlCol="0">
            <a:spAutoFit/>
          </a:bodyPr>
          <a:lstStyle/>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dirty="0">
                <a:solidFill>
                  <a:srgbClr val="000000"/>
                </a:solidFill>
                <a:effectLst/>
                <a:latin typeface="Helvetica" pitchFamily="2" charset="0"/>
                <a:ea typeface="Calibri" panose="020F0502020204030204" pitchFamily="34" charset="0"/>
                <a:cs typeface="Helvetica" pitchFamily="2" charset="0"/>
              </a:rPr>
              <a:t>Middleton’s review arrived at “six axes of CDS” to discuss the barriers and facilitators to effective use in the real world: </a:t>
            </a:r>
            <a:endParaRPr lang="en-GB" sz="2400" b="1" dirty="0">
              <a:solidFill>
                <a:srgbClr val="FF0000"/>
              </a:solidFill>
              <a:effectLst/>
              <a:latin typeface="Helvetica" pitchFamily="2" charset="0"/>
              <a:ea typeface="Calibri" panose="020F0502020204030204" pitchFamily="34" charset="0"/>
              <a:cs typeface="Helvetica" pitchFamily="2"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dirty="0">
                <a:solidFill>
                  <a:srgbClr val="FF0000"/>
                </a:solidFill>
                <a:latin typeface="Helvetica" pitchFamily="2" charset="0"/>
                <a:ea typeface="Calibri" panose="020F0502020204030204" pitchFamily="34" charset="0"/>
                <a:cs typeface="Helvetica" pitchFamily="2" charset="0"/>
              </a:rPr>
              <a:t>1. D</a:t>
            </a:r>
            <a:r>
              <a:rPr lang="en-GB" sz="2400" b="1" dirty="0">
                <a:solidFill>
                  <a:srgbClr val="FF0000"/>
                </a:solidFill>
                <a:effectLst/>
                <a:latin typeface="Helvetica" pitchFamily="2" charset="0"/>
                <a:ea typeface="Calibri" panose="020F0502020204030204" pitchFamily="34" charset="0"/>
                <a:cs typeface="Helvetica" pitchFamily="2" charset="0"/>
              </a:rPr>
              <a:t>ata</a:t>
            </a:r>
            <a:br>
              <a:rPr lang="en-GB" sz="2400" b="1" dirty="0">
                <a:solidFill>
                  <a:srgbClr val="FF0000"/>
                </a:solidFill>
                <a:effectLst/>
                <a:latin typeface="Helvetica" pitchFamily="2" charset="0"/>
                <a:ea typeface="Calibri" panose="020F0502020204030204" pitchFamily="34" charset="0"/>
                <a:cs typeface="Helvetica" pitchFamily="2" charset="0"/>
              </a:rPr>
            </a:br>
            <a:r>
              <a:rPr lang="en-GB" sz="2400" b="1" dirty="0">
                <a:solidFill>
                  <a:srgbClr val="FF0000"/>
                </a:solidFill>
                <a:effectLst/>
                <a:latin typeface="Helvetica" pitchFamily="2" charset="0"/>
                <a:ea typeface="Calibri" panose="020F0502020204030204" pitchFamily="34" charset="0"/>
                <a:cs typeface="Helvetica" pitchFamily="2" charset="0"/>
              </a:rPr>
              <a:t>2. Knowledge</a:t>
            </a:r>
            <a:br>
              <a:rPr lang="en-GB" sz="2400" b="1" dirty="0">
                <a:solidFill>
                  <a:srgbClr val="FF0000"/>
                </a:solidFill>
                <a:effectLst/>
                <a:latin typeface="Helvetica" pitchFamily="2" charset="0"/>
                <a:ea typeface="Calibri" panose="020F0502020204030204" pitchFamily="34" charset="0"/>
                <a:cs typeface="Helvetica" pitchFamily="2" charset="0"/>
              </a:rPr>
            </a:br>
            <a:r>
              <a:rPr lang="en-GB" sz="2400" b="1" dirty="0">
                <a:solidFill>
                  <a:srgbClr val="FF0000"/>
                </a:solidFill>
                <a:effectLst/>
                <a:latin typeface="Helvetica" pitchFamily="2" charset="0"/>
                <a:ea typeface="Calibri" panose="020F0502020204030204" pitchFamily="34" charset="0"/>
                <a:cs typeface="Helvetica" pitchFamily="2" charset="0"/>
              </a:rPr>
              <a:t>3. Inference</a:t>
            </a:r>
            <a:br>
              <a:rPr lang="en-GB" sz="2400" b="1" dirty="0">
                <a:solidFill>
                  <a:srgbClr val="FF0000"/>
                </a:solidFill>
                <a:effectLst/>
                <a:latin typeface="Helvetica" pitchFamily="2" charset="0"/>
                <a:ea typeface="Calibri" panose="020F0502020204030204" pitchFamily="34" charset="0"/>
                <a:cs typeface="Helvetica" pitchFamily="2" charset="0"/>
              </a:rPr>
            </a:br>
            <a:r>
              <a:rPr lang="en-GB" sz="2400" b="1" dirty="0">
                <a:solidFill>
                  <a:srgbClr val="FF0000"/>
                </a:solidFill>
                <a:effectLst/>
                <a:latin typeface="Helvetica" pitchFamily="2" charset="0"/>
                <a:ea typeface="Calibri" panose="020F0502020204030204" pitchFamily="34" charset="0"/>
                <a:cs typeface="Helvetica" pitchFamily="2" charset="0"/>
              </a:rPr>
              <a:t>4. Architecture and technology</a:t>
            </a:r>
            <a:br>
              <a:rPr lang="en-GB" sz="2400" b="1" dirty="0">
                <a:solidFill>
                  <a:srgbClr val="FF0000"/>
                </a:solidFill>
                <a:effectLst/>
                <a:latin typeface="Helvetica" pitchFamily="2" charset="0"/>
                <a:ea typeface="Calibri" panose="020F0502020204030204" pitchFamily="34" charset="0"/>
                <a:cs typeface="Helvetica" pitchFamily="2" charset="0"/>
              </a:rPr>
            </a:br>
            <a:r>
              <a:rPr lang="en-GB" sz="2400" b="1" dirty="0">
                <a:solidFill>
                  <a:srgbClr val="FF0000"/>
                </a:solidFill>
                <a:effectLst/>
                <a:latin typeface="Helvetica" pitchFamily="2" charset="0"/>
                <a:ea typeface="Calibri" panose="020F0502020204030204" pitchFamily="34" charset="0"/>
                <a:cs typeface="Helvetica" pitchFamily="2" charset="0"/>
              </a:rPr>
              <a:t>5. Implementation and integration</a:t>
            </a:r>
            <a:br>
              <a:rPr lang="en-GB" sz="2400" b="1" dirty="0">
                <a:solidFill>
                  <a:srgbClr val="FF0000"/>
                </a:solidFill>
                <a:effectLst/>
                <a:latin typeface="Helvetica" pitchFamily="2" charset="0"/>
                <a:ea typeface="Calibri" panose="020F0502020204030204" pitchFamily="34" charset="0"/>
                <a:cs typeface="Helvetica" pitchFamily="2" charset="0"/>
              </a:rPr>
            </a:br>
            <a:r>
              <a:rPr lang="en-GB" sz="2400" b="1" dirty="0">
                <a:solidFill>
                  <a:srgbClr val="FF0000"/>
                </a:solidFill>
                <a:effectLst/>
                <a:latin typeface="Helvetica" pitchFamily="2" charset="0"/>
                <a:ea typeface="Calibri" panose="020F0502020204030204" pitchFamily="34" charset="0"/>
                <a:cs typeface="Helvetica" pitchFamily="2" charset="0"/>
              </a:rPr>
              <a:t>6. Users</a:t>
            </a:r>
            <a:endParaRPr lang="en-GB" sz="2400" b="1" dirty="0">
              <a:solidFill>
                <a:srgbClr val="FF0000"/>
              </a:solidFill>
            </a:endParaRPr>
          </a:p>
        </p:txBody>
      </p:sp>
      <p:pic>
        <p:nvPicPr>
          <p:cNvPr id="4" name="Picture 3">
            <a:extLst>
              <a:ext uri="{FF2B5EF4-FFF2-40B4-BE49-F238E27FC236}">
                <a16:creationId xmlns:a16="http://schemas.microsoft.com/office/drawing/2014/main" id="{33D79461-7D4E-EA0A-994F-8817C57F4959}"/>
              </a:ext>
            </a:extLst>
          </p:cNvPr>
          <p:cNvPicPr>
            <a:picLocks noChangeAspect="1"/>
          </p:cNvPicPr>
          <p:nvPr/>
        </p:nvPicPr>
        <p:blipFill>
          <a:blip r:embed="rId3"/>
          <a:stretch>
            <a:fillRect/>
          </a:stretch>
        </p:blipFill>
        <p:spPr>
          <a:xfrm>
            <a:off x="450572" y="1972256"/>
            <a:ext cx="2578539" cy="3273875"/>
          </a:xfrm>
          <a:prstGeom prst="rect">
            <a:avLst/>
          </a:prstGeom>
          <a:ln>
            <a:solidFill>
              <a:schemeClr val="tx1"/>
            </a:solidFill>
          </a:ln>
        </p:spPr>
      </p:pic>
      <p:pic>
        <p:nvPicPr>
          <p:cNvPr id="5" name="Picture 4">
            <a:extLst>
              <a:ext uri="{FF2B5EF4-FFF2-40B4-BE49-F238E27FC236}">
                <a16:creationId xmlns:a16="http://schemas.microsoft.com/office/drawing/2014/main" id="{AA7A0BD7-F206-BFBC-D66C-B1A4DACE39EA}"/>
              </a:ext>
            </a:extLst>
          </p:cNvPr>
          <p:cNvPicPr>
            <a:picLocks noChangeAspect="1"/>
          </p:cNvPicPr>
          <p:nvPr/>
        </p:nvPicPr>
        <p:blipFill>
          <a:blip r:embed="rId4"/>
          <a:stretch>
            <a:fillRect/>
          </a:stretch>
        </p:blipFill>
        <p:spPr>
          <a:xfrm>
            <a:off x="10101943" y="6056085"/>
            <a:ext cx="1905000" cy="628650"/>
          </a:xfrm>
          <a:prstGeom prst="rect">
            <a:avLst/>
          </a:prstGeom>
        </p:spPr>
      </p:pic>
    </p:spTree>
    <p:extLst>
      <p:ext uri="{BB962C8B-B14F-4D97-AF65-F5344CB8AC3E}">
        <p14:creationId xmlns:p14="http://schemas.microsoft.com/office/powerpoint/2010/main" val="1677864985"/>
      </p:ext>
    </p:extLst>
  </p:cSld>
  <p:clrMapOvr>
    <a:masterClrMapping/>
  </p:clrMapOvr>
  <p:transition spd="slow">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79D323-1AC9-5EEF-EA3F-BC2E7169E94F}"/>
              </a:ext>
            </a:extLst>
          </p:cNvPr>
          <p:cNvSpPr txBox="1"/>
          <p:nvPr/>
        </p:nvSpPr>
        <p:spPr>
          <a:xfrm>
            <a:off x="3405810" y="305664"/>
            <a:ext cx="6096000" cy="523220"/>
          </a:xfrm>
          <a:prstGeom prst="rect">
            <a:avLst/>
          </a:prstGeom>
          <a:noFill/>
        </p:spPr>
        <p:txBody>
          <a:bodyPr wrap="square">
            <a:spAutoFit/>
          </a:bodyPr>
          <a:lstStyle/>
          <a:p>
            <a:pPr algn="ctr"/>
            <a:r>
              <a:rPr lang="en-GB" sz="2800" b="1" dirty="0">
                <a:solidFill>
                  <a:srgbClr val="FF0000"/>
                </a:solidFill>
                <a:latin typeface="Arial" panose="020B0604020202020204" pitchFamily="34" charset="0"/>
                <a:ea typeface="Times New Roman" panose="02020603050405020304" pitchFamily="18" charset="0"/>
                <a:cs typeface="Arial" panose="020B0604020202020204" pitchFamily="34" charset="0"/>
              </a:rPr>
              <a:t>CDS </a:t>
            </a:r>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Grand Challenge 1 - Data</a:t>
            </a:r>
          </a:p>
        </p:txBody>
      </p:sp>
      <p:sp>
        <p:nvSpPr>
          <p:cNvPr id="9" name="TextBox 8">
            <a:extLst>
              <a:ext uri="{FF2B5EF4-FFF2-40B4-BE49-F238E27FC236}">
                <a16:creationId xmlns:a16="http://schemas.microsoft.com/office/drawing/2014/main" id="{2CB33B15-9F03-ED5D-DA88-C06DF8A666D6}"/>
              </a:ext>
            </a:extLst>
          </p:cNvPr>
          <p:cNvSpPr txBox="1"/>
          <p:nvPr/>
        </p:nvSpPr>
        <p:spPr>
          <a:xfrm>
            <a:off x="92766" y="947660"/>
            <a:ext cx="7620000" cy="5604676"/>
          </a:xfrm>
          <a:prstGeom prst="rect">
            <a:avLst/>
          </a:prstGeom>
          <a:noFill/>
        </p:spPr>
        <p:txBody>
          <a:bodyPr wrap="square" rtlCol="0">
            <a:spAutoFit/>
          </a:bodyPr>
          <a:lstStyle/>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Data volume</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Variable quality</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Introduction and propagation of errors</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Huge scope of patient journey</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IoT</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Privacy risks</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Self-monitoring</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Interoperability (is hard)</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Non-standardised search</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Proprietary data</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Poor ontologies</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gn="r">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rPr>
              <a:t>Linkage error</a:t>
            </a:r>
            <a:endParaRPr lang="en-GB" sz="2800" b="1" dirty="0">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1026" name="Picture 2" descr="Landfill, What Happens When They Are Full?">
            <a:extLst>
              <a:ext uri="{FF2B5EF4-FFF2-40B4-BE49-F238E27FC236}">
                <a16:creationId xmlns:a16="http://schemas.microsoft.com/office/drawing/2014/main" id="{FE636D7C-8A1C-9C7F-D4F0-2FFA7B45C45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388779" y="2787251"/>
            <a:ext cx="2890024" cy="19254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afka channels the big data firehose | ZDNET">
            <a:extLst>
              <a:ext uri="{FF2B5EF4-FFF2-40B4-BE49-F238E27FC236}">
                <a16:creationId xmlns:a16="http://schemas.microsoft.com/office/drawing/2014/main" id="{014BD684-8DDF-D6C0-DE6D-F198A37A2EB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388779" y="1035869"/>
            <a:ext cx="2843257" cy="163028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DC89F4D0-25D1-7ACC-11C9-53A8B9C0029B}"/>
              </a:ext>
            </a:extLst>
          </p:cNvPr>
          <p:cNvPicPr>
            <a:picLocks noChangeAspect="1"/>
          </p:cNvPicPr>
          <p:nvPr/>
        </p:nvPicPr>
        <p:blipFill>
          <a:blip r:embed="rId5"/>
          <a:stretch>
            <a:fillRect/>
          </a:stretch>
        </p:blipFill>
        <p:spPr>
          <a:xfrm>
            <a:off x="8388779" y="4833845"/>
            <a:ext cx="2890025" cy="1632329"/>
          </a:xfrm>
          <a:prstGeom prst="rect">
            <a:avLst/>
          </a:prstGeom>
        </p:spPr>
      </p:pic>
      <p:cxnSp>
        <p:nvCxnSpPr>
          <p:cNvPr id="4" name="Straight Connector 3">
            <a:extLst>
              <a:ext uri="{FF2B5EF4-FFF2-40B4-BE49-F238E27FC236}">
                <a16:creationId xmlns:a16="http://schemas.microsoft.com/office/drawing/2014/main" id="{AE3DCEF0-1C2D-C73F-B787-C7F67C34C33A}"/>
              </a:ext>
            </a:extLst>
          </p:cNvPr>
          <p:cNvCxnSpPr/>
          <p:nvPr/>
        </p:nvCxnSpPr>
        <p:spPr>
          <a:xfrm>
            <a:off x="7712766" y="1234915"/>
            <a:ext cx="676013" cy="265044"/>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C4A5828E-9BA5-FE13-6331-BDBA0E2E5609}"/>
              </a:ext>
            </a:extLst>
          </p:cNvPr>
          <p:cNvCxnSpPr/>
          <p:nvPr/>
        </p:nvCxnSpPr>
        <p:spPr>
          <a:xfrm>
            <a:off x="7712766" y="1711993"/>
            <a:ext cx="676013" cy="1616766"/>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F9D35CD7-C441-A21B-B24C-268AD9DE7639}"/>
              </a:ext>
            </a:extLst>
          </p:cNvPr>
          <p:cNvCxnSpPr>
            <a:cxnSpLocks/>
          </p:cNvCxnSpPr>
          <p:nvPr/>
        </p:nvCxnSpPr>
        <p:spPr>
          <a:xfrm>
            <a:off x="7626703" y="4893431"/>
            <a:ext cx="762076" cy="28400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1216855"/>
      </p:ext>
    </p:extLst>
  </p:cSld>
  <p:clrMapOvr>
    <a:masterClrMapping/>
  </p:clrMapOvr>
  <p:transition spd="slow">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79D323-1AC9-5EEF-EA3F-BC2E7169E94F}"/>
              </a:ext>
            </a:extLst>
          </p:cNvPr>
          <p:cNvSpPr txBox="1"/>
          <p:nvPr/>
        </p:nvSpPr>
        <p:spPr>
          <a:xfrm>
            <a:off x="3405810" y="305664"/>
            <a:ext cx="6096000" cy="830997"/>
          </a:xfrm>
          <a:prstGeom prst="rect">
            <a:avLst/>
          </a:prstGeom>
          <a:noFill/>
        </p:spPr>
        <p:txBody>
          <a:bodyPr wrap="square">
            <a:spAutoFit/>
          </a:bodyPr>
          <a:lstStyle/>
          <a:p>
            <a:pPr algn="ctr"/>
            <a:r>
              <a:rPr lang="en-GB" sz="2800" b="1" dirty="0">
                <a:solidFill>
                  <a:srgbClr val="FF0000"/>
                </a:solidFill>
                <a:latin typeface="Arial" panose="020B0604020202020204" pitchFamily="34" charset="0"/>
                <a:ea typeface="Times New Roman" panose="02020603050405020304" pitchFamily="18" charset="0"/>
                <a:cs typeface="Arial" panose="020B0604020202020204" pitchFamily="34" charset="0"/>
              </a:rPr>
              <a:t>CDS </a:t>
            </a:r>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Grand Challenge 1 – Data</a:t>
            </a:r>
          </a:p>
          <a:p>
            <a:pPr algn="ctr"/>
            <a:r>
              <a:rPr lang="en-GB" b="1" dirty="0">
                <a:latin typeface="Arial" panose="020B0604020202020204" pitchFamily="34" charset="0"/>
                <a:ea typeface="Times New Roman" panose="02020603050405020304" pitchFamily="18" charset="0"/>
                <a:cs typeface="Arial" panose="020B0604020202020204" pitchFamily="34" charset="0"/>
              </a:rPr>
              <a:t>continued</a:t>
            </a:r>
            <a:endParaRPr lang="en-GB" sz="2800" b="1"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9" name="TextBox 8">
            <a:extLst>
              <a:ext uri="{FF2B5EF4-FFF2-40B4-BE49-F238E27FC236}">
                <a16:creationId xmlns:a16="http://schemas.microsoft.com/office/drawing/2014/main" id="{2CB33B15-9F03-ED5D-DA88-C06DF8A666D6}"/>
              </a:ext>
            </a:extLst>
          </p:cNvPr>
          <p:cNvSpPr txBox="1"/>
          <p:nvPr/>
        </p:nvSpPr>
        <p:spPr>
          <a:xfrm>
            <a:off x="6983895" y="1255491"/>
            <a:ext cx="4532244" cy="1260730"/>
          </a:xfrm>
          <a:prstGeom prst="rect">
            <a:avLst/>
          </a:prstGeom>
          <a:noFill/>
        </p:spPr>
        <p:txBody>
          <a:bodyPr wrap="square" rtlCol="0">
            <a:spAutoFit/>
          </a:bodyPr>
          <a:lstStyle/>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dirty="0">
                <a:solidFill>
                  <a:srgbClr val="FF0000"/>
                </a:solidFill>
                <a:effectLst/>
                <a:latin typeface="Helvetica" pitchFamily="2" charset="0"/>
                <a:ea typeface="Calibri" panose="020F0502020204030204" pitchFamily="34" charset="0"/>
                <a:cs typeface="Helvetica" pitchFamily="2" charset="0"/>
              </a:rPr>
              <a:t>Barrier</a:t>
            </a:r>
            <a:r>
              <a:rPr lang="en-GB" sz="2400" b="1" dirty="0">
                <a:solidFill>
                  <a:srgbClr val="000000"/>
                </a:solidFill>
                <a:effectLst/>
                <a:latin typeface="Helvetica" pitchFamily="2" charset="0"/>
                <a:ea typeface="Calibri" panose="020F0502020204030204" pitchFamily="34" charset="0"/>
                <a:cs typeface="Helvetica" pitchFamily="2" charset="0"/>
              </a:rPr>
              <a:t> – there is often no business case to bring legacy data to a common standard</a:t>
            </a:r>
            <a:endParaRPr lang="en-GB" sz="2400" b="1"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CBBF3151-2FEB-BFA2-9B54-9C4C814C2C80}"/>
              </a:ext>
            </a:extLst>
          </p:cNvPr>
          <p:cNvSpPr txBox="1"/>
          <p:nvPr/>
        </p:nvSpPr>
        <p:spPr>
          <a:xfrm>
            <a:off x="6983895" y="2616529"/>
            <a:ext cx="4532244" cy="1260730"/>
          </a:xfrm>
          <a:prstGeom prst="rect">
            <a:avLst/>
          </a:prstGeom>
          <a:noFill/>
        </p:spPr>
        <p:txBody>
          <a:bodyPr wrap="square" rtlCol="0">
            <a:spAutoFit/>
          </a:bodyPr>
          <a:lstStyle/>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dirty="0">
                <a:solidFill>
                  <a:srgbClr val="FF0000"/>
                </a:solidFill>
                <a:effectLst/>
                <a:latin typeface="Helvetica" pitchFamily="2" charset="0"/>
                <a:ea typeface="Calibri" panose="020F0502020204030204" pitchFamily="34" charset="0"/>
                <a:cs typeface="Helvetica" pitchFamily="2" charset="0"/>
              </a:rPr>
              <a:t>Barrier</a:t>
            </a:r>
            <a:r>
              <a:rPr lang="en-GB" sz="2400" b="1" dirty="0">
                <a:solidFill>
                  <a:srgbClr val="000000"/>
                </a:solidFill>
                <a:effectLst/>
                <a:latin typeface="Helvetica" pitchFamily="2" charset="0"/>
                <a:ea typeface="Calibri" panose="020F0502020204030204" pitchFamily="34" charset="0"/>
                <a:cs typeface="Helvetica" pitchFamily="2" charset="0"/>
              </a:rPr>
              <a:t> – commercial fees for </a:t>
            </a: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dirty="0">
                <a:solidFill>
                  <a:srgbClr val="000000"/>
                </a:solidFill>
                <a:latin typeface="Helvetica" pitchFamily="2" charset="0"/>
                <a:ea typeface="Calibri" panose="020F0502020204030204" pitchFamily="34" charset="0"/>
                <a:cs typeface="Times New Roman" panose="02020603050405020304" pitchFamily="18" charset="0"/>
              </a:rPr>
              <a:t>proprietary software or restrictive licences</a:t>
            </a:r>
            <a:endParaRPr lang="en-GB" sz="2400" b="1"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7C67F6A2-CE2D-765C-71D7-68A0D0FA0B4A}"/>
              </a:ext>
            </a:extLst>
          </p:cNvPr>
          <p:cNvSpPr txBox="1"/>
          <p:nvPr/>
        </p:nvSpPr>
        <p:spPr>
          <a:xfrm>
            <a:off x="6983895" y="3991788"/>
            <a:ext cx="4532244" cy="865558"/>
          </a:xfrm>
          <a:prstGeom prst="rect">
            <a:avLst/>
          </a:prstGeom>
          <a:noFill/>
        </p:spPr>
        <p:txBody>
          <a:bodyPr wrap="square" rtlCol="0">
            <a:spAutoFit/>
          </a:bodyPr>
          <a:lstStyle/>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dirty="0">
                <a:solidFill>
                  <a:srgbClr val="FF0000"/>
                </a:solidFill>
                <a:effectLst/>
                <a:latin typeface="Helvetica" pitchFamily="2" charset="0"/>
                <a:ea typeface="Calibri" panose="020F0502020204030204" pitchFamily="34" charset="0"/>
                <a:cs typeface="Helvetica" pitchFamily="2" charset="0"/>
              </a:rPr>
              <a:t>Barrier</a:t>
            </a:r>
            <a:r>
              <a:rPr lang="en-GB" sz="2400" b="1" dirty="0">
                <a:solidFill>
                  <a:srgbClr val="000000"/>
                </a:solidFill>
                <a:effectLst/>
                <a:latin typeface="Helvetica" pitchFamily="2" charset="0"/>
                <a:ea typeface="Calibri" panose="020F0502020204030204" pitchFamily="34" charset="0"/>
                <a:cs typeface="Helvetica" pitchFamily="2" charset="0"/>
              </a:rPr>
              <a:t> – dataset A to B mappings may not exist</a:t>
            </a:r>
            <a:endParaRPr lang="en-GB" sz="2400" b="1"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55B28144-01AB-D537-C382-2F9F89803F5E}"/>
              </a:ext>
            </a:extLst>
          </p:cNvPr>
          <p:cNvSpPr txBox="1"/>
          <p:nvPr/>
        </p:nvSpPr>
        <p:spPr>
          <a:xfrm>
            <a:off x="6983895" y="5096802"/>
            <a:ext cx="4532244" cy="865558"/>
          </a:xfrm>
          <a:prstGeom prst="rect">
            <a:avLst/>
          </a:prstGeom>
          <a:noFill/>
        </p:spPr>
        <p:txBody>
          <a:bodyPr wrap="square" rtlCol="0">
            <a:spAutoFit/>
          </a:bodyPr>
          <a:lstStyle/>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dirty="0">
                <a:solidFill>
                  <a:srgbClr val="FF0000"/>
                </a:solidFill>
                <a:effectLst/>
                <a:latin typeface="Helvetica" pitchFamily="2" charset="0"/>
                <a:ea typeface="Calibri" panose="020F0502020204030204" pitchFamily="34" charset="0"/>
                <a:cs typeface="Helvetica" pitchFamily="2" charset="0"/>
              </a:rPr>
              <a:t>Barrier</a:t>
            </a:r>
            <a:r>
              <a:rPr lang="en-GB" sz="2400" b="1" dirty="0">
                <a:solidFill>
                  <a:srgbClr val="000000"/>
                </a:solidFill>
                <a:effectLst/>
                <a:latin typeface="Helvetica" pitchFamily="2" charset="0"/>
                <a:ea typeface="Calibri" panose="020F0502020204030204" pitchFamily="34" charset="0"/>
                <a:cs typeface="Helvetica" pitchFamily="2" charset="0"/>
              </a:rPr>
              <a:t> – large scale data aggregation is error prone</a:t>
            </a:r>
            <a:endParaRPr lang="en-GB" sz="2400" b="1"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8E6A29D3-CB93-D378-E6B0-630CD031911E}"/>
              </a:ext>
            </a:extLst>
          </p:cNvPr>
          <p:cNvSpPr txBox="1"/>
          <p:nvPr/>
        </p:nvSpPr>
        <p:spPr>
          <a:xfrm>
            <a:off x="675861" y="4736182"/>
            <a:ext cx="5459896" cy="923330"/>
          </a:xfrm>
          <a:prstGeom prst="rect">
            <a:avLst/>
          </a:prstGeom>
          <a:noFill/>
        </p:spPr>
        <p:txBody>
          <a:bodyPr wrap="square" rtlCol="0">
            <a:spAutoFit/>
          </a:bodyPr>
          <a:lstStyle/>
          <a:p>
            <a:pPr algn="ctr"/>
            <a:r>
              <a:rPr lang="en-GB" b="0" i="0" dirty="0">
                <a:solidFill>
                  <a:srgbClr val="232629"/>
                </a:solidFill>
                <a:effectLst/>
                <a:latin typeface="-apple-system"/>
              </a:rPr>
              <a:t>Comparing </a:t>
            </a:r>
            <a:r>
              <a:rPr lang="en-GB" b="0" i="1" dirty="0">
                <a:solidFill>
                  <a:srgbClr val="232629"/>
                </a:solidFill>
                <a:effectLst/>
                <a:latin typeface="-apple-system"/>
              </a:rPr>
              <a:t>apples to apples</a:t>
            </a:r>
            <a:r>
              <a:rPr lang="en-GB" b="0" i="0" dirty="0">
                <a:solidFill>
                  <a:srgbClr val="232629"/>
                </a:solidFill>
                <a:effectLst/>
                <a:latin typeface="-apple-system"/>
              </a:rPr>
              <a:t> = comparing things that can reasonably be compared, </a:t>
            </a:r>
            <a:r>
              <a:rPr lang="en-GB" b="0" i="1" u="sng" dirty="0">
                <a:solidFill>
                  <a:srgbClr val="232629"/>
                </a:solidFill>
                <a:effectLst/>
                <a:latin typeface="inherit"/>
                <a:hlinkClick r:id="rId2"/>
              </a:rPr>
              <a:t>apples to oranges</a:t>
            </a:r>
            <a:r>
              <a:rPr lang="en-GB" b="0" i="0" dirty="0">
                <a:solidFill>
                  <a:srgbClr val="232629"/>
                </a:solidFill>
                <a:effectLst/>
                <a:latin typeface="-apple-system"/>
              </a:rPr>
              <a:t> = a comparison that is unreasonable or perhaps impossible.</a:t>
            </a:r>
            <a:endParaRPr lang="en-GB" dirty="0"/>
          </a:p>
        </p:txBody>
      </p:sp>
      <p:pic>
        <p:nvPicPr>
          <p:cNvPr id="2052" name="Picture 4" descr="That's Like Comparing Apples to Oranges Recipe | Bon Appétit">
            <a:extLst>
              <a:ext uri="{FF2B5EF4-FFF2-40B4-BE49-F238E27FC236}">
                <a16:creationId xmlns:a16="http://schemas.microsoft.com/office/drawing/2014/main" id="{983E8E1E-4276-58CC-1C34-20827C0D05B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7814" y="1198488"/>
            <a:ext cx="5915991" cy="332985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906D47F-A5C0-752D-A32C-D495164F11DF}"/>
              </a:ext>
            </a:extLst>
          </p:cNvPr>
          <p:cNvPicPr>
            <a:picLocks noChangeAspect="1"/>
          </p:cNvPicPr>
          <p:nvPr/>
        </p:nvPicPr>
        <p:blipFill>
          <a:blip r:embed="rId4"/>
          <a:stretch>
            <a:fillRect/>
          </a:stretch>
        </p:blipFill>
        <p:spPr>
          <a:xfrm>
            <a:off x="10101943" y="6056085"/>
            <a:ext cx="1905000" cy="628650"/>
          </a:xfrm>
          <a:prstGeom prst="rect">
            <a:avLst/>
          </a:prstGeom>
        </p:spPr>
      </p:pic>
    </p:spTree>
    <p:extLst>
      <p:ext uri="{BB962C8B-B14F-4D97-AF65-F5344CB8AC3E}">
        <p14:creationId xmlns:p14="http://schemas.microsoft.com/office/powerpoint/2010/main" val="2808026036"/>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ssolv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ssolv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96C65AC7-1ADE-113C-7121-39158FE0CD8F}"/>
              </a:ext>
            </a:extLst>
          </p:cNvPr>
          <p:cNvSpPr>
            <a:spLocks noGrp="1"/>
          </p:cNvSpPr>
          <p:nvPr>
            <p:ph type="sldNum" sz="quarter" idx="12"/>
          </p:nvPr>
        </p:nvSpPr>
        <p:spPr/>
        <p:txBody>
          <a:bodyPr/>
          <a:lstStyle/>
          <a:p>
            <a:fld id="{FA123ED2-F2A7-7B40-A8BF-4A6B4D16AF6F}" type="slidenum">
              <a:rPr lang="en-GB" smtClean="0"/>
              <a:t>20</a:t>
            </a:fld>
            <a:endParaRPr lang="en-GB"/>
          </a:p>
        </p:txBody>
      </p:sp>
      <p:sp>
        <p:nvSpPr>
          <p:cNvPr id="8" name="TextBox 7">
            <a:extLst>
              <a:ext uri="{FF2B5EF4-FFF2-40B4-BE49-F238E27FC236}">
                <a16:creationId xmlns:a16="http://schemas.microsoft.com/office/drawing/2014/main" id="{2704C1DB-3592-4BAF-2E22-75AAD03C5921}"/>
              </a:ext>
            </a:extLst>
          </p:cNvPr>
          <p:cNvSpPr txBox="1"/>
          <p:nvPr/>
        </p:nvSpPr>
        <p:spPr>
          <a:xfrm>
            <a:off x="1928191" y="136525"/>
            <a:ext cx="8656983" cy="830997"/>
          </a:xfrm>
          <a:prstGeom prst="rect">
            <a:avLst/>
          </a:prstGeom>
          <a:noFill/>
        </p:spPr>
        <p:txBody>
          <a:bodyPr wrap="square">
            <a:spAutoFit/>
          </a:bodyPr>
          <a:lstStyle/>
          <a:p>
            <a:pPr algn="ctr"/>
            <a:r>
              <a:rPr lang="en-GB" sz="2800" b="1" dirty="0">
                <a:solidFill>
                  <a:srgbClr val="FF0000"/>
                </a:solidFill>
                <a:latin typeface="Arial" panose="020B0604020202020204" pitchFamily="34" charset="0"/>
                <a:ea typeface="Times New Roman" panose="02020603050405020304" pitchFamily="18" charset="0"/>
                <a:cs typeface="Arial" panose="020B0604020202020204" pitchFamily="34" charset="0"/>
              </a:rPr>
              <a:t>CDS </a:t>
            </a:r>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Grand Challenge </a:t>
            </a:r>
            <a:r>
              <a:rPr lang="en-GB" sz="2800" b="1" dirty="0">
                <a:solidFill>
                  <a:srgbClr val="FF0000"/>
                </a:solidFill>
                <a:latin typeface="Arial" panose="020B0604020202020204" pitchFamily="34" charset="0"/>
                <a:ea typeface="Times New Roman" panose="02020603050405020304" pitchFamily="18" charset="0"/>
                <a:cs typeface="Arial" panose="020B0604020202020204" pitchFamily="34" charset="0"/>
              </a:rPr>
              <a:t>2</a:t>
            </a:r>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 Knowledge (Exchange)</a:t>
            </a:r>
          </a:p>
          <a:p>
            <a:pPr algn="ctr"/>
            <a:r>
              <a:rPr lang="en-GB" b="1" dirty="0">
                <a:latin typeface="Arial" panose="020B0604020202020204" pitchFamily="34" charset="0"/>
                <a:ea typeface="Times New Roman" panose="02020603050405020304" pitchFamily="18" charset="0"/>
                <a:cs typeface="Arial" panose="020B0604020202020204" pitchFamily="34" charset="0"/>
              </a:rPr>
              <a:t>where it came from</a:t>
            </a:r>
            <a:endParaRPr lang="en-GB" b="1"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10" name="TextBox 9">
            <a:extLst>
              <a:ext uri="{FF2B5EF4-FFF2-40B4-BE49-F238E27FC236}">
                <a16:creationId xmlns:a16="http://schemas.microsoft.com/office/drawing/2014/main" id="{A73D282E-5B05-F58C-504D-EBCDFB92C818}"/>
              </a:ext>
            </a:extLst>
          </p:cNvPr>
          <p:cNvSpPr txBox="1"/>
          <p:nvPr/>
        </p:nvSpPr>
        <p:spPr>
          <a:xfrm>
            <a:off x="821634" y="964514"/>
            <a:ext cx="6096000" cy="3072829"/>
          </a:xfrm>
          <a:prstGeom prst="rect">
            <a:avLst/>
          </a:prstGeom>
          <a:noFill/>
        </p:spPr>
        <p:txBody>
          <a:bodyPr wrap="square">
            <a:spAutoFit/>
          </a:bodyPr>
          <a:lstStyle/>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dirty="0">
                <a:solidFill>
                  <a:srgbClr val="000000"/>
                </a:solidFill>
                <a:effectLst/>
                <a:latin typeface="Helvetica" pitchFamily="2" charset="0"/>
                <a:ea typeface="Calibri" panose="020F0502020204030204" pitchFamily="34" charset="0"/>
                <a:cs typeface="Helvetica" pitchFamily="2" charset="0"/>
              </a:rPr>
              <a:t> </a:t>
            </a:r>
            <a:r>
              <a:rPr lang="en-GB" sz="2400" dirty="0">
                <a:solidFill>
                  <a:srgbClr val="000000"/>
                </a:solidFill>
                <a:latin typeface="Helvetica" pitchFamily="2" charset="0"/>
                <a:ea typeface="Calibri" panose="020F0502020204030204" pitchFamily="34" charset="0"/>
                <a:cs typeface="Helvetica" pitchFamily="2" charset="0"/>
              </a:rPr>
              <a:t>E</a:t>
            </a:r>
            <a:r>
              <a:rPr lang="en-GB" sz="2400" dirty="0">
                <a:solidFill>
                  <a:srgbClr val="000000"/>
                </a:solidFill>
                <a:effectLst/>
                <a:latin typeface="Helvetica" pitchFamily="2" charset="0"/>
                <a:ea typeface="Calibri" panose="020F0502020204030204" pitchFamily="34" charset="0"/>
                <a:cs typeface="Helvetica" pitchFamily="2" charset="0"/>
              </a:rPr>
              <a:t>arly 1990’s CDS systems:</a:t>
            </a:r>
          </a:p>
          <a:p>
            <a:pPr marL="285750" indent="-285750">
              <a:buFont typeface="Arial" panose="020B0604020202020204" pitchFamily="34" charset="0"/>
              <a:buChar char="•"/>
            </a:pPr>
            <a:r>
              <a:rPr lang="en-GB" sz="2400" b="1" dirty="0">
                <a:solidFill>
                  <a:srgbClr val="FF0000"/>
                </a:solidFill>
                <a:latin typeface="Helvetica" pitchFamily="2" charset="0"/>
                <a:ea typeface="Calibri" panose="020F0502020204030204" pitchFamily="34" charset="0"/>
                <a:cs typeface="Helvetica" pitchFamily="2" charset="0"/>
              </a:rPr>
              <a:t>H</a:t>
            </a:r>
            <a:r>
              <a:rPr lang="en-GB" sz="2400" b="1" dirty="0">
                <a:solidFill>
                  <a:srgbClr val="FF0000"/>
                </a:solidFill>
                <a:effectLst/>
                <a:latin typeface="Helvetica" pitchFamily="2" charset="0"/>
                <a:ea typeface="Calibri" panose="020F0502020204030204" pitchFamily="34" charset="0"/>
                <a:cs typeface="Helvetica" pitchFamily="2" charset="0"/>
              </a:rPr>
              <a:t>ELP</a:t>
            </a:r>
          </a:p>
          <a:p>
            <a:pPr marL="285750" indent="-285750">
              <a:buFont typeface="Arial" panose="020B0604020202020204" pitchFamily="34" charset="0"/>
              <a:buChar char="•"/>
            </a:pPr>
            <a:r>
              <a:rPr lang="en-GB" sz="2400" b="1" dirty="0">
                <a:solidFill>
                  <a:srgbClr val="FF0000"/>
                </a:solidFill>
                <a:effectLst/>
                <a:latin typeface="Helvetica" pitchFamily="2" charset="0"/>
                <a:ea typeface="Calibri" panose="020F0502020204030204" pitchFamily="34" charset="0"/>
                <a:cs typeface="Helvetica" pitchFamily="2" charset="0"/>
              </a:rPr>
              <a:t>BICS</a:t>
            </a:r>
          </a:p>
          <a:p>
            <a:pPr marL="285750" indent="-285750">
              <a:buFont typeface="Arial" panose="020B0604020202020204" pitchFamily="34" charset="0"/>
              <a:buChar char="•"/>
            </a:pPr>
            <a:r>
              <a:rPr lang="en-GB" sz="2400" b="1" dirty="0">
                <a:solidFill>
                  <a:srgbClr val="FF0000"/>
                </a:solidFill>
                <a:effectLst/>
                <a:latin typeface="Helvetica" pitchFamily="2" charset="0"/>
                <a:ea typeface="Calibri" panose="020F0502020204030204" pitchFamily="34" charset="0"/>
                <a:cs typeface="Helvetica" pitchFamily="2" charset="0"/>
              </a:rPr>
              <a:t>RMRS</a:t>
            </a:r>
          </a:p>
          <a:p>
            <a:pPr marL="285750" indent="-285750">
              <a:buFont typeface="Arial" panose="020B0604020202020204" pitchFamily="34" charset="0"/>
              <a:buChar char="•"/>
            </a:pPr>
            <a:r>
              <a:rPr lang="en-GB" sz="2400" b="1" dirty="0">
                <a:solidFill>
                  <a:srgbClr val="FF0000"/>
                </a:solidFill>
                <a:effectLst/>
                <a:latin typeface="Helvetica" pitchFamily="2" charset="0"/>
                <a:ea typeface="Calibri" panose="020F0502020204030204" pitchFamily="34" charset="0"/>
                <a:cs typeface="Helvetica" pitchFamily="2" charset="0"/>
              </a:rPr>
              <a:t>CPRS </a:t>
            </a:r>
          </a:p>
          <a:p>
            <a:r>
              <a:rPr lang="en-GB" sz="2400" i="1" dirty="0">
                <a:solidFill>
                  <a:srgbClr val="000000"/>
                </a:solidFill>
                <a:effectLst/>
                <a:latin typeface="Helvetica" pitchFamily="2" charset="0"/>
                <a:ea typeface="Calibri" panose="020F0502020204030204" pitchFamily="34" charset="0"/>
                <a:cs typeface="Helvetica" pitchFamily="2" charset="0"/>
              </a:rPr>
              <a:t>could not share </a:t>
            </a:r>
          </a:p>
          <a:p>
            <a:r>
              <a:rPr lang="en-GB" sz="2400" i="1" dirty="0">
                <a:solidFill>
                  <a:srgbClr val="000000"/>
                </a:solidFill>
                <a:effectLst/>
                <a:latin typeface="Helvetica" pitchFamily="2" charset="0"/>
                <a:ea typeface="Calibri" panose="020F0502020204030204" pitchFamily="34" charset="0"/>
                <a:cs typeface="Helvetica" pitchFamily="2" charset="0"/>
              </a:rPr>
              <a:t>knowledge artifacts </a:t>
            </a:r>
          </a:p>
          <a:p>
            <a:r>
              <a:rPr lang="en-GB" sz="2400" i="1" dirty="0">
                <a:solidFill>
                  <a:srgbClr val="000000"/>
                </a:solidFill>
                <a:effectLst/>
                <a:latin typeface="Helvetica" pitchFamily="2" charset="0"/>
                <a:ea typeface="Calibri" panose="020F0502020204030204" pitchFamily="34" charset="0"/>
                <a:cs typeface="Helvetica" pitchFamily="2" charset="0"/>
              </a:rPr>
              <a:t>between systems </a:t>
            </a:r>
            <a:endParaRPr lang="en-GB" sz="2400" i="1" dirty="0"/>
          </a:p>
        </p:txBody>
      </p:sp>
      <p:grpSp>
        <p:nvGrpSpPr>
          <p:cNvPr id="3" name="Group 2">
            <a:extLst>
              <a:ext uri="{FF2B5EF4-FFF2-40B4-BE49-F238E27FC236}">
                <a16:creationId xmlns:a16="http://schemas.microsoft.com/office/drawing/2014/main" id="{C0B0CDBB-737B-C926-2E46-049F6E0BD29C}"/>
              </a:ext>
            </a:extLst>
          </p:cNvPr>
          <p:cNvGrpSpPr/>
          <p:nvPr/>
        </p:nvGrpSpPr>
        <p:grpSpPr>
          <a:xfrm>
            <a:off x="8186530" y="1626260"/>
            <a:ext cx="3559864" cy="2123658"/>
            <a:chOff x="8186530" y="1626260"/>
            <a:chExt cx="3559864" cy="2123658"/>
          </a:xfrm>
        </p:grpSpPr>
        <p:sp>
          <p:nvSpPr>
            <p:cNvPr id="26" name="TextBox 25">
              <a:extLst>
                <a:ext uri="{FF2B5EF4-FFF2-40B4-BE49-F238E27FC236}">
                  <a16:creationId xmlns:a16="http://schemas.microsoft.com/office/drawing/2014/main" id="{158E7DE7-0105-BD2C-FF44-D3BBFB030B85}"/>
                </a:ext>
              </a:extLst>
            </p:cNvPr>
            <p:cNvSpPr txBox="1"/>
            <p:nvPr/>
          </p:nvSpPr>
          <p:spPr>
            <a:xfrm>
              <a:off x="9122464" y="1626260"/>
              <a:ext cx="2623930" cy="369332"/>
            </a:xfrm>
            <a:prstGeom prst="rect">
              <a:avLst/>
            </a:prstGeom>
            <a:solidFill>
              <a:srgbClr val="FF0000"/>
            </a:solidFill>
          </p:spPr>
          <p:txBody>
            <a:bodyPr wrap="square">
              <a:spAutoFit/>
            </a:bodyPr>
            <a:lstStyle/>
            <a:p>
              <a:r>
                <a:rPr lang="en-GB" sz="18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BUT</a:t>
              </a:r>
              <a:endParaRPr lang="en-GB" dirty="0">
                <a:solidFill>
                  <a:schemeClr val="bg1"/>
                </a:solidFill>
              </a:endParaRPr>
            </a:p>
          </p:txBody>
        </p:sp>
        <p:sp>
          <p:nvSpPr>
            <p:cNvPr id="24" name="TextBox 23">
              <a:extLst>
                <a:ext uri="{FF2B5EF4-FFF2-40B4-BE49-F238E27FC236}">
                  <a16:creationId xmlns:a16="http://schemas.microsoft.com/office/drawing/2014/main" id="{31ABB742-5F2D-6295-0130-2AC849F51A91}"/>
                </a:ext>
              </a:extLst>
            </p:cNvPr>
            <p:cNvSpPr txBox="1"/>
            <p:nvPr/>
          </p:nvSpPr>
          <p:spPr>
            <a:xfrm>
              <a:off x="9122464" y="1995592"/>
              <a:ext cx="2623930" cy="1754326"/>
            </a:xfrm>
            <a:prstGeom prst="rect">
              <a:avLst/>
            </a:prstGeom>
            <a:solidFill>
              <a:srgbClr val="FF0000"/>
            </a:solidFill>
          </p:spPr>
          <p:txBody>
            <a:bodyPr wrap="square">
              <a:spAutoFit/>
            </a:bodyPr>
            <a:lstStyle/>
            <a:p>
              <a:pPr algn="ctr"/>
              <a:r>
                <a:rPr lang="en-GB" b="1" dirty="0">
                  <a:solidFill>
                    <a:schemeClr val="bg1"/>
                  </a:solidFill>
                  <a:latin typeface="Helvetica" pitchFamily="2" charset="0"/>
                  <a:ea typeface="Calibri" panose="020F0502020204030204" pitchFamily="34" charset="0"/>
                  <a:cs typeface="Helvetica" pitchFamily="2" charset="0"/>
                </a:rPr>
                <a:t>it </a:t>
              </a:r>
              <a:r>
                <a:rPr lang="en-GB" sz="1800" b="1" dirty="0">
                  <a:solidFill>
                    <a:schemeClr val="bg1"/>
                  </a:solidFill>
                  <a:effectLst/>
                  <a:latin typeface="Helvetica" pitchFamily="2" charset="0"/>
                  <a:ea typeface="Calibri" panose="020F0502020204030204" pitchFamily="34" charset="0"/>
                  <a:cs typeface="Helvetica" pitchFamily="2" charset="0"/>
                </a:rPr>
                <a:t>lacked standardized terminology for clinical concepts (clinical findings, laboratory names, diseases, drugs, etc.). </a:t>
              </a:r>
              <a:endParaRPr lang="en-GB" b="1" dirty="0">
                <a:solidFill>
                  <a:schemeClr val="bg1"/>
                </a:solidFill>
              </a:endParaRPr>
            </a:p>
          </p:txBody>
        </p:sp>
        <p:sp>
          <p:nvSpPr>
            <p:cNvPr id="28" name="Right Arrow 27">
              <a:extLst>
                <a:ext uri="{FF2B5EF4-FFF2-40B4-BE49-F238E27FC236}">
                  <a16:creationId xmlns:a16="http://schemas.microsoft.com/office/drawing/2014/main" id="{F38B6C6F-2375-F920-6844-D4BD2C4F7991}"/>
                </a:ext>
              </a:extLst>
            </p:cNvPr>
            <p:cNvSpPr/>
            <p:nvPr/>
          </p:nvSpPr>
          <p:spPr>
            <a:xfrm>
              <a:off x="8186530" y="1848587"/>
              <a:ext cx="848139" cy="8668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 name="Group 6">
            <a:extLst>
              <a:ext uri="{FF2B5EF4-FFF2-40B4-BE49-F238E27FC236}">
                <a16:creationId xmlns:a16="http://schemas.microsoft.com/office/drawing/2014/main" id="{3DE40E77-E941-EBA2-0FBD-8DC5BDB20C41}"/>
              </a:ext>
            </a:extLst>
          </p:cNvPr>
          <p:cNvGrpSpPr/>
          <p:nvPr/>
        </p:nvGrpSpPr>
        <p:grpSpPr>
          <a:xfrm>
            <a:off x="-146602" y="4354477"/>
            <a:ext cx="4149586" cy="1695644"/>
            <a:chOff x="0" y="4312736"/>
            <a:chExt cx="4149586" cy="1695644"/>
          </a:xfrm>
        </p:grpSpPr>
        <p:sp>
          <p:nvSpPr>
            <p:cNvPr id="31" name="TextBox 30">
              <a:extLst>
                <a:ext uri="{FF2B5EF4-FFF2-40B4-BE49-F238E27FC236}">
                  <a16:creationId xmlns:a16="http://schemas.microsoft.com/office/drawing/2014/main" id="{D0D60525-4AD0-0DE0-4CD0-67FE6A4F5B2E}"/>
                </a:ext>
              </a:extLst>
            </p:cNvPr>
            <p:cNvSpPr txBox="1"/>
            <p:nvPr/>
          </p:nvSpPr>
          <p:spPr>
            <a:xfrm>
              <a:off x="0" y="4531052"/>
              <a:ext cx="3628609" cy="1477328"/>
            </a:xfrm>
            <a:prstGeom prst="rect">
              <a:avLst/>
            </a:prstGeom>
            <a:noFill/>
          </p:spPr>
          <p:txBody>
            <a:bodyPr wrap="square" rtlCol="0">
              <a:spAutoFit/>
            </a:bodyPr>
            <a:lstStyle/>
            <a:p>
              <a:pPr algn="r"/>
              <a:r>
                <a:rPr lang="en-GB" sz="1800" b="1" dirty="0">
                  <a:solidFill>
                    <a:srgbClr val="FF0000"/>
                  </a:solidFill>
                  <a:effectLst/>
                  <a:latin typeface="Helvetica" pitchFamily="2" charset="0"/>
                  <a:ea typeface="Calibri" panose="020F0502020204030204" pitchFamily="34" charset="0"/>
                  <a:cs typeface="Helvetica" pitchFamily="2" charset="0"/>
                </a:rPr>
                <a:t>Permitted development of…</a:t>
              </a:r>
            </a:p>
            <a:p>
              <a:pPr algn="r"/>
              <a:r>
                <a:rPr lang="en-GB" sz="1800" b="1" dirty="0">
                  <a:solidFill>
                    <a:srgbClr val="000000"/>
                  </a:solidFill>
                  <a:effectLst/>
                  <a:latin typeface="Helvetica" pitchFamily="2" charset="0"/>
                  <a:ea typeface="Calibri" panose="020F0502020204030204" pitchFamily="34" charset="0"/>
                  <a:cs typeface="Helvetica" pitchFamily="2" charset="0"/>
                </a:rPr>
                <a:t>GuideLine Interchange Format SEBASTIAN </a:t>
              </a:r>
            </a:p>
            <a:p>
              <a:pPr algn="r"/>
              <a:r>
                <a:rPr lang="en-GB" sz="1800" b="1" dirty="0">
                  <a:solidFill>
                    <a:srgbClr val="000000"/>
                  </a:solidFill>
                  <a:effectLst/>
                  <a:latin typeface="Helvetica" pitchFamily="2" charset="0"/>
                  <a:ea typeface="Calibri" panose="020F0502020204030204" pitchFamily="34" charset="0"/>
                  <a:cs typeface="Helvetica" pitchFamily="2" charset="0"/>
                </a:rPr>
                <a:t>CDS Consortium OpenClinical.org</a:t>
              </a:r>
              <a:endParaRPr lang="en-GB" b="1" dirty="0"/>
            </a:p>
          </p:txBody>
        </p:sp>
        <p:sp>
          <p:nvSpPr>
            <p:cNvPr id="32" name="Right Arrow 31">
              <a:extLst>
                <a:ext uri="{FF2B5EF4-FFF2-40B4-BE49-F238E27FC236}">
                  <a16:creationId xmlns:a16="http://schemas.microsoft.com/office/drawing/2014/main" id="{A61C7DA0-7B28-6868-D01D-F8806A837B11}"/>
                </a:ext>
              </a:extLst>
            </p:cNvPr>
            <p:cNvSpPr/>
            <p:nvPr/>
          </p:nvSpPr>
          <p:spPr>
            <a:xfrm rot="10800000">
              <a:off x="3628610" y="4312736"/>
              <a:ext cx="520976" cy="8668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 name="Group 5">
            <a:extLst>
              <a:ext uri="{FF2B5EF4-FFF2-40B4-BE49-F238E27FC236}">
                <a16:creationId xmlns:a16="http://schemas.microsoft.com/office/drawing/2014/main" id="{5BF42835-287D-B4A0-61A1-B1D65D1E7A46}"/>
              </a:ext>
            </a:extLst>
          </p:cNvPr>
          <p:cNvGrpSpPr/>
          <p:nvPr/>
        </p:nvGrpSpPr>
        <p:grpSpPr>
          <a:xfrm>
            <a:off x="3962400" y="4161183"/>
            <a:ext cx="7379825" cy="2144902"/>
            <a:chOff x="3962400" y="4161183"/>
            <a:chExt cx="7379825" cy="2144902"/>
          </a:xfrm>
        </p:grpSpPr>
        <p:sp>
          <p:nvSpPr>
            <p:cNvPr id="27" name="TextBox 26">
              <a:extLst>
                <a:ext uri="{FF2B5EF4-FFF2-40B4-BE49-F238E27FC236}">
                  <a16:creationId xmlns:a16="http://schemas.microsoft.com/office/drawing/2014/main" id="{90823211-EA41-C77C-0AAE-9E0B22EDD27D}"/>
                </a:ext>
              </a:extLst>
            </p:cNvPr>
            <p:cNvSpPr txBox="1"/>
            <p:nvPr/>
          </p:nvSpPr>
          <p:spPr>
            <a:xfrm>
              <a:off x="3962400" y="4274760"/>
              <a:ext cx="6036365" cy="2031325"/>
            </a:xfrm>
            <a:prstGeom prst="rect">
              <a:avLst/>
            </a:prstGeom>
            <a:solidFill>
              <a:schemeClr val="tx1"/>
            </a:solidFill>
          </p:spPr>
          <p:txBody>
            <a:bodyPr wrap="square" rtlCol="0">
              <a:spAutoFit/>
            </a:bodyPr>
            <a:lstStyle/>
            <a:p>
              <a:pPr algn="ctr"/>
              <a:r>
                <a:rPr lang="en-GB" sz="1800" b="1" dirty="0">
                  <a:solidFill>
                    <a:schemeClr val="bg1"/>
                  </a:solidFill>
                  <a:effectLst/>
                  <a:latin typeface="Helvetica" pitchFamily="2" charset="0"/>
                  <a:ea typeface="Calibri" panose="020F0502020204030204" pitchFamily="34" charset="0"/>
                  <a:cs typeface="Helvetica" pitchFamily="2" charset="0"/>
                </a:rPr>
                <a:t>Progress required robust standards for example:</a:t>
              </a:r>
            </a:p>
            <a:p>
              <a:pPr algn="ctr"/>
              <a:r>
                <a:rPr lang="en-GB" dirty="0">
                  <a:solidFill>
                    <a:schemeClr val="bg1"/>
                  </a:solidFill>
                  <a:latin typeface="Helvetica" pitchFamily="2" charset="0"/>
                  <a:ea typeface="Calibri" panose="020F0502020204030204" pitchFamily="34" charset="0"/>
                  <a:cs typeface="Helvetica" pitchFamily="2" charset="0"/>
                </a:rPr>
                <a:t>L</a:t>
              </a:r>
              <a:r>
                <a:rPr lang="en-GB" sz="1800" dirty="0">
                  <a:solidFill>
                    <a:schemeClr val="bg1"/>
                  </a:solidFill>
                  <a:effectLst/>
                  <a:latin typeface="Helvetica" pitchFamily="2" charset="0"/>
                  <a:ea typeface="Calibri" panose="020F0502020204030204" pitchFamily="34" charset="0"/>
                  <a:cs typeface="Helvetica" pitchFamily="2" charset="0"/>
                </a:rPr>
                <a:t>aboratory terms - </a:t>
              </a:r>
              <a:r>
                <a:rPr lang="en-GB" sz="1800" b="1" dirty="0">
                  <a:solidFill>
                    <a:srgbClr val="FFFF00"/>
                  </a:solidFill>
                  <a:effectLst/>
                  <a:latin typeface="Helvetica" pitchFamily="2" charset="0"/>
                  <a:ea typeface="Calibri" panose="020F0502020204030204" pitchFamily="34" charset="0"/>
                  <a:cs typeface="Helvetica" pitchFamily="2" charset="0"/>
                </a:rPr>
                <a:t>LOINC</a:t>
              </a:r>
              <a:r>
                <a:rPr lang="en-GB" sz="1800" dirty="0">
                  <a:solidFill>
                    <a:schemeClr val="bg1"/>
                  </a:solidFill>
                  <a:effectLst/>
                  <a:latin typeface="Helvetica" pitchFamily="2" charset="0"/>
                  <a:ea typeface="Calibri" panose="020F0502020204030204" pitchFamily="34" charset="0"/>
                  <a:cs typeface="Helvetica" pitchFamily="2" charset="0"/>
                </a:rPr>
                <a:t> - Logical Observation Identifiers Names and Codes for diseases – the International Classification of Diseases (</a:t>
              </a:r>
              <a:r>
                <a:rPr lang="en-GB" sz="1800" b="1" dirty="0">
                  <a:solidFill>
                    <a:srgbClr val="FFFF00"/>
                  </a:solidFill>
                  <a:effectLst/>
                  <a:latin typeface="Helvetica" pitchFamily="2" charset="0"/>
                  <a:ea typeface="Calibri" panose="020F0502020204030204" pitchFamily="34" charset="0"/>
                  <a:cs typeface="Helvetica" pitchFamily="2" charset="0"/>
                </a:rPr>
                <a:t>ICD-9-CM/10</a:t>
              </a:r>
              <a:r>
                <a:rPr lang="en-GB" sz="1800" dirty="0">
                  <a:solidFill>
                    <a:schemeClr val="bg1"/>
                  </a:solidFill>
                  <a:effectLst/>
                  <a:latin typeface="Helvetica" pitchFamily="2" charset="0"/>
                  <a:ea typeface="Calibri" panose="020F0502020204030204" pitchFamily="34" charset="0"/>
                  <a:cs typeface="Helvetica" pitchFamily="2" charset="0"/>
                </a:rPr>
                <a:t>) and Systematized Nomenclature of Medicine (</a:t>
              </a:r>
              <a:r>
                <a:rPr lang="en-GB" sz="1800" b="1" dirty="0">
                  <a:solidFill>
                    <a:srgbClr val="FFFF00"/>
                  </a:solidFill>
                  <a:effectLst/>
                  <a:latin typeface="Helvetica" pitchFamily="2" charset="0"/>
                  <a:ea typeface="Calibri" panose="020F0502020204030204" pitchFamily="34" charset="0"/>
                  <a:cs typeface="Helvetica" pitchFamily="2" charset="0"/>
                </a:rPr>
                <a:t>SNOMED</a:t>
              </a:r>
              <a:r>
                <a:rPr lang="en-GB" sz="1800" dirty="0">
                  <a:solidFill>
                    <a:schemeClr val="bg1"/>
                  </a:solidFill>
                  <a:effectLst/>
                  <a:latin typeface="Helvetica" pitchFamily="2" charset="0"/>
                  <a:ea typeface="Calibri" panose="020F0502020204030204" pitchFamily="34" charset="0"/>
                  <a:cs typeface="Helvetica" pitchFamily="2" charset="0"/>
                </a:rPr>
                <a:t>) </a:t>
              </a:r>
            </a:p>
            <a:p>
              <a:pPr algn="ctr"/>
              <a:r>
                <a:rPr lang="en-GB" dirty="0">
                  <a:solidFill>
                    <a:schemeClr val="bg1"/>
                  </a:solidFill>
                  <a:latin typeface="Helvetica" pitchFamily="2" charset="0"/>
                  <a:ea typeface="Calibri" panose="020F0502020204030204" pitchFamily="34" charset="0"/>
                  <a:cs typeface="Helvetica" pitchFamily="2" charset="0"/>
                </a:rPr>
                <a:t>P</a:t>
              </a:r>
              <a:r>
                <a:rPr lang="en-GB" sz="1800" dirty="0">
                  <a:solidFill>
                    <a:schemeClr val="bg1"/>
                  </a:solidFill>
                  <a:effectLst/>
                  <a:latin typeface="Helvetica" pitchFamily="2" charset="0"/>
                  <a:ea typeface="Calibri" panose="020F0502020204030204" pitchFamily="34" charset="0"/>
                  <a:cs typeface="Helvetica" pitchFamily="2" charset="0"/>
                </a:rPr>
                <a:t>rocedures - Current Procedural Terminology (</a:t>
              </a:r>
              <a:r>
                <a:rPr lang="en-GB" sz="1800" b="1" dirty="0">
                  <a:solidFill>
                    <a:srgbClr val="FFFF00"/>
                  </a:solidFill>
                  <a:effectLst/>
                  <a:latin typeface="Helvetica" pitchFamily="2" charset="0"/>
                  <a:ea typeface="Calibri" panose="020F0502020204030204" pitchFamily="34" charset="0"/>
                  <a:cs typeface="Helvetica" pitchFamily="2" charset="0"/>
                </a:rPr>
                <a:t>CPT</a:t>
              </a:r>
              <a:r>
                <a:rPr lang="en-GB" sz="1800" dirty="0">
                  <a:solidFill>
                    <a:schemeClr val="bg1"/>
                  </a:solidFill>
                  <a:effectLst/>
                  <a:latin typeface="Helvetica" pitchFamily="2" charset="0"/>
                  <a:ea typeface="Calibri" panose="020F0502020204030204" pitchFamily="34" charset="0"/>
                  <a:cs typeface="Helvetica" pitchFamily="2" charset="0"/>
                </a:rPr>
                <a:t>)</a:t>
              </a:r>
            </a:p>
            <a:p>
              <a:pPr algn="ctr"/>
              <a:r>
                <a:rPr lang="en-GB" dirty="0">
                  <a:solidFill>
                    <a:schemeClr val="bg1"/>
                  </a:solidFill>
                  <a:latin typeface="Helvetica" pitchFamily="2" charset="0"/>
                  <a:ea typeface="Calibri" panose="020F0502020204030204" pitchFamily="34" charset="0"/>
                  <a:cs typeface="Helvetica" pitchFamily="2" charset="0"/>
                </a:rPr>
                <a:t>D</a:t>
              </a:r>
              <a:r>
                <a:rPr lang="en-GB" sz="1800" dirty="0">
                  <a:solidFill>
                    <a:schemeClr val="bg1"/>
                  </a:solidFill>
                  <a:effectLst/>
                  <a:latin typeface="Helvetica" pitchFamily="2" charset="0"/>
                  <a:ea typeface="Calibri" panose="020F0502020204030204" pitchFamily="34" charset="0"/>
                  <a:cs typeface="Helvetica" pitchFamily="2" charset="0"/>
                </a:rPr>
                <a:t>rug names (</a:t>
              </a:r>
              <a:r>
                <a:rPr lang="en-GB" sz="1800" b="1" dirty="0">
                  <a:solidFill>
                    <a:srgbClr val="FFFF00"/>
                  </a:solidFill>
                  <a:effectLst/>
                  <a:latin typeface="Helvetica" pitchFamily="2" charset="0"/>
                  <a:ea typeface="Calibri" panose="020F0502020204030204" pitchFamily="34" charset="0"/>
                  <a:cs typeface="Helvetica" pitchFamily="2" charset="0"/>
                </a:rPr>
                <a:t>RxNorm</a:t>
              </a:r>
              <a:r>
                <a:rPr lang="en-GB" sz="1800" dirty="0">
                  <a:solidFill>
                    <a:schemeClr val="bg1"/>
                  </a:solidFill>
                  <a:effectLst/>
                  <a:latin typeface="Helvetica" pitchFamily="2" charset="0"/>
                  <a:ea typeface="Calibri" panose="020F0502020204030204" pitchFamily="34" charset="0"/>
                  <a:cs typeface="Helvetica" pitchFamily="2" charset="0"/>
                </a:rPr>
                <a:t>)</a:t>
              </a:r>
              <a:endParaRPr lang="en-GB" dirty="0">
                <a:solidFill>
                  <a:schemeClr val="bg1"/>
                </a:solidFill>
              </a:endParaRPr>
            </a:p>
          </p:txBody>
        </p:sp>
        <p:grpSp>
          <p:nvGrpSpPr>
            <p:cNvPr id="4" name="Group 3">
              <a:extLst>
                <a:ext uri="{FF2B5EF4-FFF2-40B4-BE49-F238E27FC236}">
                  <a16:creationId xmlns:a16="http://schemas.microsoft.com/office/drawing/2014/main" id="{F004D5E9-3A0B-4AEC-33CF-26622E376A69}"/>
                </a:ext>
              </a:extLst>
            </p:cNvPr>
            <p:cNvGrpSpPr/>
            <p:nvPr/>
          </p:nvGrpSpPr>
          <p:grpSpPr>
            <a:xfrm>
              <a:off x="10161104" y="4161183"/>
              <a:ext cx="1181121" cy="1503996"/>
              <a:chOff x="10161104" y="4161183"/>
              <a:chExt cx="1181121" cy="1503996"/>
            </a:xfrm>
          </p:grpSpPr>
          <p:sp>
            <p:nvSpPr>
              <p:cNvPr id="30" name="Right Arrow 29">
                <a:extLst>
                  <a:ext uri="{FF2B5EF4-FFF2-40B4-BE49-F238E27FC236}">
                    <a16:creationId xmlns:a16="http://schemas.microsoft.com/office/drawing/2014/main" id="{C6EF106D-8B3B-00F0-6CE5-6E9E72C7A19A}"/>
                  </a:ext>
                </a:extLst>
              </p:cNvPr>
              <p:cNvSpPr/>
              <p:nvPr/>
            </p:nvSpPr>
            <p:spPr>
              <a:xfrm rot="10800000">
                <a:off x="10161104" y="4798301"/>
                <a:ext cx="848139" cy="866878"/>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CC492758-1151-896B-49C9-E51064A8E8C6}"/>
                  </a:ext>
                </a:extLst>
              </p:cNvPr>
              <p:cNvSpPr/>
              <p:nvPr/>
            </p:nvSpPr>
            <p:spPr>
              <a:xfrm>
                <a:off x="10997668" y="4161183"/>
                <a:ext cx="344557" cy="12854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 name="Group 1">
            <a:extLst>
              <a:ext uri="{FF2B5EF4-FFF2-40B4-BE49-F238E27FC236}">
                <a16:creationId xmlns:a16="http://schemas.microsoft.com/office/drawing/2014/main" id="{CD322D77-A4C7-02CE-E76A-9129B29AB8DC}"/>
              </a:ext>
            </a:extLst>
          </p:cNvPr>
          <p:cNvGrpSpPr/>
          <p:nvPr/>
        </p:nvGrpSpPr>
        <p:grpSpPr>
          <a:xfrm>
            <a:off x="2107095" y="1537020"/>
            <a:ext cx="5878995" cy="1582913"/>
            <a:chOff x="2107095" y="1537020"/>
            <a:chExt cx="5878995" cy="1582913"/>
          </a:xfrm>
        </p:grpSpPr>
        <p:grpSp>
          <p:nvGrpSpPr>
            <p:cNvPr id="22" name="Group 21">
              <a:extLst>
                <a:ext uri="{FF2B5EF4-FFF2-40B4-BE49-F238E27FC236}">
                  <a16:creationId xmlns:a16="http://schemas.microsoft.com/office/drawing/2014/main" id="{6931878A-E7BA-29B9-54E0-7E6202D8C268}"/>
                </a:ext>
              </a:extLst>
            </p:cNvPr>
            <p:cNvGrpSpPr/>
            <p:nvPr/>
          </p:nvGrpSpPr>
          <p:grpSpPr>
            <a:xfrm>
              <a:off x="2107095" y="1588284"/>
              <a:ext cx="5878995" cy="1531649"/>
              <a:chOff x="2107095" y="1588284"/>
              <a:chExt cx="5878995" cy="1531649"/>
            </a:xfrm>
          </p:grpSpPr>
          <p:cxnSp>
            <p:nvCxnSpPr>
              <p:cNvPr id="14" name="Straight Connector 13">
                <a:extLst>
                  <a:ext uri="{FF2B5EF4-FFF2-40B4-BE49-F238E27FC236}">
                    <a16:creationId xmlns:a16="http://schemas.microsoft.com/office/drawing/2014/main" id="{A67E26C8-ED72-3A02-7253-61A0DB9637C5}"/>
                  </a:ext>
                </a:extLst>
              </p:cNvPr>
              <p:cNvCxnSpPr>
                <a:cxnSpLocks/>
              </p:cNvCxnSpPr>
              <p:nvPr/>
            </p:nvCxnSpPr>
            <p:spPr>
              <a:xfrm>
                <a:off x="2160104" y="1588284"/>
                <a:ext cx="2620618" cy="306777"/>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F293201-EE9E-D161-BA63-52EB547D5952}"/>
                  </a:ext>
                </a:extLst>
              </p:cNvPr>
              <p:cNvCxnSpPr>
                <a:cxnSpLocks/>
              </p:cNvCxnSpPr>
              <p:nvPr/>
            </p:nvCxnSpPr>
            <p:spPr>
              <a:xfrm>
                <a:off x="2107095" y="1945326"/>
                <a:ext cx="267362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39786F8-8C8D-ADCE-7BD5-22ACB978685B}"/>
                  </a:ext>
                </a:extLst>
              </p:cNvPr>
              <p:cNvCxnSpPr>
                <a:cxnSpLocks/>
              </p:cNvCxnSpPr>
              <p:nvPr/>
            </p:nvCxnSpPr>
            <p:spPr>
              <a:xfrm flipV="1">
                <a:off x="2160104" y="1945326"/>
                <a:ext cx="2620618" cy="466721"/>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780FC1F-CE26-C7B6-17E5-57512766D3AE}"/>
                  </a:ext>
                </a:extLst>
              </p:cNvPr>
              <p:cNvCxnSpPr>
                <a:cxnSpLocks/>
              </p:cNvCxnSpPr>
              <p:nvPr/>
            </p:nvCxnSpPr>
            <p:spPr>
              <a:xfrm flipV="1">
                <a:off x="2107095" y="1995592"/>
                <a:ext cx="2726636" cy="732974"/>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3EACF7EB-D2B1-80FF-3F8E-0EAEEBE15587}"/>
                  </a:ext>
                </a:extLst>
              </p:cNvPr>
              <p:cNvSpPr txBox="1"/>
              <p:nvPr/>
            </p:nvSpPr>
            <p:spPr>
              <a:xfrm>
                <a:off x="4311925" y="1704161"/>
                <a:ext cx="3674165" cy="1415772"/>
              </a:xfrm>
              <a:prstGeom prst="rect">
                <a:avLst/>
              </a:prstGeom>
              <a:solidFill>
                <a:schemeClr val="bg1"/>
              </a:solidFill>
              <a:ln>
                <a:solidFill>
                  <a:schemeClr val="tx1"/>
                </a:solidFill>
              </a:ln>
            </p:spPr>
            <p:txBody>
              <a:bodyPr wrap="square">
                <a:spAutoFit/>
              </a:bodyPr>
              <a:lstStyle/>
              <a:p>
                <a:pPr algn="ctr"/>
                <a:r>
                  <a:rPr lang="en-GB" sz="3200" b="1" dirty="0">
                    <a:solidFill>
                      <a:srgbClr val="FF0000"/>
                    </a:solidFill>
                    <a:effectLst/>
                    <a:latin typeface="Helvetica" pitchFamily="2" charset="0"/>
                    <a:ea typeface="Calibri" panose="020F0502020204030204" pitchFamily="34" charset="0"/>
                    <a:cs typeface="Helvetica" pitchFamily="2" charset="0"/>
                  </a:rPr>
                  <a:t>The Arden Syntax</a:t>
                </a:r>
              </a:p>
              <a:p>
                <a:pPr algn="ctr"/>
                <a:r>
                  <a:rPr lang="en-GB" dirty="0">
                    <a:solidFill>
                      <a:srgbClr val="FF0000"/>
                    </a:solidFill>
                    <a:latin typeface="Helvetica" pitchFamily="2" charset="0"/>
                    <a:ea typeface="Calibri" panose="020F0502020204030204" pitchFamily="34" charset="0"/>
                    <a:cs typeface="Helvetica" pitchFamily="2" charset="0"/>
                  </a:rPr>
                  <a:t>represented</a:t>
                </a:r>
                <a:r>
                  <a:rPr lang="en-GB" dirty="0">
                    <a:solidFill>
                      <a:srgbClr val="000000"/>
                    </a:solidFill>
                    <a:latin typeface="Helvetica" pitchFamily="2" charset="0"/>
                    <a:ea typeface="Calibri" panose="020F0502020204030204" pitchFamily="34" charset="0"/>
                    <a:cs typeface="Helvetica" pitchFamily="2" charset="0"/>
                  </a:rPr>
                  <a:t> </a:t>
                </a:r>
                <a:r>
                  <a:rPr lang="en-GB" sz="1800" dirty="0">
                    <a:solidFill>
                      <a:srgbClr val="000000"/>
                    </a:solidFill>
                    <a:effectLst/>
                    <a:latin typeface="Helvetica" pitchFamily="2" charset="0"/>
                    <a:ea typeface="Calibri" panose="020F0502020204030204" pitchFamily="34" charset="0"/>
                    <a:cs typeface="Helvetica" pitchFamily="2" charset="0"/>
                  </a:rPr>
                  <a:t>rule-based knowledge and could exchange  </a:t>
                </a:r>
              </a:p>
              <a:p>
                <a:pPr algn="ctr"/>
                <a:r>
                  <a:rPr lang="en-GB" sz="1800" dirty="0">
                    <a:solidFill>
                      <a:srgbClr val="000000"/>
                    </a:solidFill>
                    <a:effectLst/>
                    <a:latin typeface="Helvetica" pitchFamily="2" charset="0"/>
                    <a:ea typeface="Calibri" panose="020F0502020204030204" pitchFamily="34" charset="0"/>
                    <a:cs typeface="Helvetica" pitchFamily="2" charset="0"/>
                  </a:rPr>
                  <a:t>“Medical Logic Modules” </a:t>
                </a:r>
              </a:p>
            </p:txBody>
          </p:sp>
        </p:grpSp>
        <p:sp>
          <p:nvSpPr>
            <p:cNvPr id="34" name="Right Arrow 33">
              <a:extLst>
                <a:ext uri="{FF2B5EF4-FFF2-40B4-BE49-F238E27FC236}">
                  <a16:creationId xmlns:a16="http://schemas.microsoft.com/office/drawing/2014/main" id="{8F13643D-AB9F-BA8F-C2C9-ABC2F09FDB09}"/>
                </a:ext>
              </a:extLst>
            </p:cNvPr>
            <p:cNvSpPr/>
            <p:nvPr/>
          </p:nvSpPr>
          <p:spPr>
            <a:xfrm>
              <a:off x="3437281" y="1537020"/>
              <a:ext cx="848139" cy="8668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9" name="Picture 8">
            <a:extLst>
              <a:ext uri="{FF2B5EF4-FFF2-40B4-BE49-F238E27FC236}">
                <a16:creationId xmlns:a16="http://schemas.microsoft.com/office/drawing/2014/main" id="{BD16DFB5-BEF6-022B-051B-674711DE5093}"/>
              </a:ext>
            </a:extLst>
          </p:cNvPr>
          <p:cNvPicPr>
            <a:picLocks noChangeAspect="1"/>
          </p:cNvPicPr>
          <p:nvPr/>
        </p:nvPicPr>
        <p:blipFill>
          <a:blip r:embed="rId3"/>
          <a:stretch>
            <a:fillRect/>
          </a:stretch>
        </p:blipFill>
        <p:spPr>
          <a:xfrm>
            <a:off x="10101943" y="6056085"/>
            <a:ext cx="1905000" cy="628650"/>
          </a:xfrm>
          <a:prstGeom prst="rect">
            <a:avLst/>
          </a:prstGeom>
        </p:spPr>
      </p:pic>
    </p:spTree>
    <p:extLst>
      <p:ext uri="{BB962C8B-B14F-4D97-AF65-F5344CB8AC3E}">
        <p14:creationId xmlns:p14="http://schemas.microsoft.com/office/powerpoint/2010/main" val="275921697"/>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704C1DB-3592-4BAF-2E22-75AAD03C5921}"/>
              </a:ext>
            </a:extLst>
          </p:cNvPr>
          <p:cNvSpPr txBox="1"/>
          <p:nvPr/>
        </p:nvSpPr>
        <p:spPr>
          <a:xfrm>
            <a:off x="1928191" y="384362"/>
            <a:ext cx="8656983" cy="954107"/>
          </a:xfrm>
          <a:prstGeom prst="rect">
            <a:avLst/>
          </a:prstGeom>
          <a:noFill/>
        </p:spPr>
        <p:txBody>
          <a:bodyPr wrap="square">
            <a:spAutoFit/>
          </a:bodyPr>
          <a:lstStyle/>
          <a:p>
            <a:pPr algn="ctr"/>
            <a:r>
              <a:rPr lang="en-GB" sz="2800" b="1" dirty="0">
                <a:solidFill>
                  <a:srgbClr val="FF0000"/>
                </a:solidFill>
                <a:latin typeface="Arial" panose="020B0604020202020204" pitchFamily="34" charset="0"/>
                <a:ea typeface="Times New Roman" panose="02020603050405020304" pitchFamily="18" charset="0"/>
                <a:cs typeface="Arial" panose="020B0604020202020204" pitchFamily="34" charset="0"/>
              </a:rPr>
              <a:t>CDS </a:t>
            </a:r>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Grand Challenge 2 – Knowledge</a:t>
            </a:r>
          </a:p>
          <a:p>
            <a:pPr algn="ctr"/>
            <a:r>
              <a:rPr lang="en-GB" sz="2800" b="1" dirty="0">
                <a:latin typeface="Arial" panose="020B0604020202020204" pitchFamily="34" charset="0"/>
                <a:ea typeface="Times New Roman" panose="02020603050405020304" pitchFamily="18" charset="0"/>
                <a:cs typeface="Arial" panose="020B0604020202020204" pitchFamily="34" charset="0"/>
              </a:rPr>
              <a:t>Key trends</a:t>
            </a:r>
            <a:endParaRPr lang="en-GB" sz="2800" b="1"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36" name="TextBox 35">
            <a:extLst>
              <a:ext uri="{FF2B5EF4-FFF2-40B4-BE49-F238E27FC236}">
                <a16:creationId xmlns:a16="http://schemas.microsoft.com/office/drawing/2014/main" id="{A3F0332B-77F0-DBA0-8DAF-3CC6E0C2BC7B}"/>
              </a:ext>
            </a:extLst>
          </p:cNvPr>
          <p:cNvSpPr txBox="1"/>
          <p:nvPr/>
        </p:nvSpPr>
        <p:spPr>
          <a:xfrm>
            <a:off x="606887" y="1718321"/>
            <a:ext cx="11178209" cy="1916487"/>
          </a:xfrm>
          <a:prstGeom prst="rect">
            <a:avLst/>
          </a:prstGeom>
          <a:noFill/>
        </p:spPr>
        <p:txBody>
          <a:bodyPr wrap="square">
            <a:spAutoFit/>
          </a:bodyPr>
          <a:lstStyle/>
          <a:p>
            <a:pPr marL="0" marR="0" algn="ctr">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dirty="0">
                <a:solidFill>
                  <a:srgbClr val="000000"/>
                </a:solidFill>
                <a:latin typeface="Helvetica" pitchFamily="2" charset="0"/>
                <a:ea typeface="Calibri" panose="020F0502020204030204" pitchFamily="34" charset="0"/>
                <a:cs typeface="Helvetica" pitchFamily="2" charset="0"/>
              </a:rPr>
              <a:t>R</a:t>
            </a:r>
            <a:r>
              <a:rPr lang="en-GB" sz="2800" dirty="0">
                <a:solidFill>
                  <a:srgbClr val="000000"/>
                </a:solidFill>
                <a:effectLst/>
                <a:latin typeface="Helvetica" pitchFamily="2" charset="0"/>
                <a:ea typeface="Calibri" panose="020F0502020204030204" pitchFamily="34" charset="0"/>
                <a:cs typeface="Helvetica" pitchFamily="2" charset="0"/>
              </a:rPr>
              <a:t>ule-based knowledge </a:t>
            </a:r>
            <a:r>
              <a:rPr lang="en-GB" sz="2800" dirty="0">
                <a:solidFill>
                  <a:srgbClr val="000000"/>
                </a:solidFill>
                <a:effectLst/>
                <a:latin typeface="Helvetica" pitchFamily="2" charset="0"/>
                <a:ea typeface="Calibri" panose="020F0502020204030204" pitchFamily="34" charset="0"/>
                <a:cs typeface="Helvetica" pitchFamily="2" charset="0"/>
                <a:sym typeface="Wingdings" pitchFamily="2" charset="2"/>
              </a:rPr>
              <a:t> Direct data mining</a:t>
            </a:r>
          </a:p>
          <a:p>
            <a:pPr marL="0" marR="0" algn="ctr">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dirty="0">
                <a:solidFill>
                  <a:srgbClr val="000000"/>
                </a:solidFill>
                <a:latin typeface="Helvetica" pitchFamily="2" charset="0"/>
                <a:ea typeface="Calibri" panose="020F0502020204030204" pitchFamily="34" charset="0"/>
                <a:cs typeface="Helvetica" pitchFamily="2" charset="0"/>
                <a:sym typeface="Wingdings" pitchFamily="2" charset="2"/>
              </a:rPr>
              <a:t>Domain expertise  Discovery algorithms</a:t>
            </a:r>
          </a:p>
          <a:p>
            <a:pPr marL="0" marR="0" algn="ctr">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dirty="0">
                <a:solidFill>
                  <a:srgbClr val="000000"/>
                </a:solidFill>
                <a:latin typeface="Helvetica" pitchFamily="2" charset="0"/>
                <a:ea typeface="Calibri" panose="020F0502020204030204" pitchFamily="34" charset="0"/>
                <a:cs typeface="Helvetica" pitchFamily="2" charset="0"/>
                <a:sym typeface="Wingdings" pitchFamily="2" charset="2"/>
              </a:rPr>
              <a:t>C</a:t>
            </a:r>
            <a:r>
              <a:rPr lang="en-GB" sz="2800" dirty="0">
                <a:solidFill>
                  <a:srgbClr val="000000"/>
                </a:solidFill>
                <a:effectLst/>
                <a:latin typeface="Helvetica" pitchFamily="2" charset="0"/>
                <a:ea typeface="Calibri" panose="020F0502020204030204" pitchFamily="34" charset="0"/>
                <a:cs typeface="Helvetica" pitchFamily="2" charset="0"/>
                <a:sym typeface="Wingdings" pitchFamily="2" charset="2"/>
              </a:rPr>
              <a:t>onsensus opinion  </a:t>
            </a:r>
            <a:r>
              <a:rPr lang="en-GB" sz="2800" dirty="0">
                <a:solidFill>
                  <a:srgbClr val="000000"/>
                </a:solidFill>
                <a:latin typeface="Helvetica" pitchFamily="2" charset="0"/>
                <a:ea typeface="Calibri" panose="020F0502020204030204" pitchFamily="34" charset="0"/>
                <a:cs typeface="Helvetica" pitchFamily="2" charset="0"/>
                <a:sym typeface="Wingdings" pitchFamily="2" charset="2"/>
              </a:rPr>
              <a:t>D</a:t>
            </a:r>
            <a:r>
              <a:rPr lang="en-GB" sz="2800" dirty="0">
                <a:solidFill>
                  <a:srgbClr val="000000"/>
                </a:solidFill>
                <a:effectLst/>
                <a:latin typeface="Helvetica" pitchFamily="2" charset="0"/>
                <a:ea typeface="Calibri" panose="020F0502020204030204" pitchFamily="34" charset="0"/>
                <a:cs typeface="Helvetica" pitchFamily="2" charset="0"/>
                <a:sym typeface="Wingdings" pitchFamily="2" charset="2"/>
              </a:rPr>
              <a:t>ata driven</a:t>
            </a:r>
          </a:p>
          <a:p>
            <a:pPr marL="0" marR="0" algn="ctr">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dirty="0">
                <a:solidFill>
                  <a:srgbClr val="000000"/>
                </a:solidFill>
                <a:latin typeface="Helvetica" pitchFamily="2" charset="0"/>
                <a:ea typeface="Calibri" panose="020F0502020204030204" pitchFamily="34" charset="0"/>
                <a:cs typeface="Helvetica" pitchFamily="2" charset="0"/>
                <a:sym typeface="Wingdings" pitchFamily="2" charset="2"/>
              </a:rPr>
              <a:t>Text mining  Knowledge bases (e.g. </a:t>
            </a:r>
            <a:r>
              <a:rPr lang="en-GB" sz="2800" strike="sngStrike" dirty="0">
                <a:solidFill>
                  <a:srgbClr val="000000"/>
                </a:solidFill>
                <a:latin typeface="Helvetica" pitchFamily="2" charset="0"/>
                <a:ea typeface="Calibri" panose="020F0502020204030204" pitchFamily="34" charset="0"/>
                <a:cs typeface="Helvetica" pitchFamily="2" charset="0"/>
                <a:sym typeface="Wingdings" pitchFamily="2" charset="2"/>
              </a:rPr>
              <a:t>IBM Watson</a:t>
            </a:r>
            <a:r>
              <a:rPr lang="en-GB" sz="2800" dirty="0">
                <a:solidFill>
                  <a:srgbClr val="000000"/>
                </a:solidFill>
                <a:latin typeface="Helvetica" pitchFamily="2" charset="0"/>
                <a:ea typeface="Calibri" panose="020F0502020204030204" pitchFamily="34" charset="0"/>
                <a:cs typeface="Helvetica" pitchFamily="2" charset="0"/>
                <a:sym typeface="Wingdings" pitchFamily="2" charset="2"/>
              </a:rPr>
              <a:t>)</a:t>
            </a:r>
          </a:p>
        </p:txBody>
      </p:sp>
      <p:pic>
        <p:nvPicPr>
          <p:cNvPr id="3" name="Picture 2">
            <a:extLst>
              <a:ext uri="{FF2B5EF4-FFF2-40B4-BE49-F238E27FC236}">
                <a16:creationId xmlns:a16="http://schemas.microsoft.com/office/drawing/2014/main" id="{13067562-0B00-11EB-E3B1-14C5358E84AC}"/>
              </a:ext>
            </a:extLst>
          </p:cNvPr>
          <p:cNvPicPr>
            <a:picLocks noChangeAspect="1"/>
          </p:cNvPicPr>
          <p:nvPr/>
        </p:nvPicPr>
        <p:blipFill>
          <a:blip r:embed="rId3"/>
          <a:stretch>
            <a:fillRect/>
          </a:stretch>
        </p:blipFill>
        <p:spPr>
          <a:xfrm>
            <a:off x="415137" y="1540964"/>
            <a:ext cx="2093844" cy="2093844"/>
          </a:xfrm>
          <a:prstGeom prst="rect">
            <a:avLst/>
          </a:prstGeom>
        </p:spPr>
      </p:pic>
      <p:pic>
        <p:nvPicPr>
          <p:cNvPr id="5" name="Picture 4">
            <a:extLst>
              <a:ext uri="{FF2B5EF4-FFF2-40B4-BE49-F238E27FC236}">
                <a16:creationId xmlns:a16="http://schemas.microsoft.com/office/drawing/2014/main" id="{6947E104-EC4F-6D4D-382E-B760CF9579E2}"/>
              </a:ext>
            </a:extLst>
          </p:cNvPr>
          <p:cNvPicPr>
            <a:picLocks noChangeAspect="1"/>
          </p:cNvPicPr>
          <p:nvPr/>
        </p:nvPicPr>
        <p:blipFill>
          <a:blip r:embed="rId4"/>
          <a:stretch>
            <a:fillRect/>
          </a:stretch>
        </p:blipFill>
        <p:spPr>
          <a:xfrm>
            <a:off x="10069510" y="1478479"/>
            <a:ext cx="2313640" cy="2093844"/>
          </a:xfrm>
          <a:prstGeom prst="rect">
            <a:avLst/>
          </a:prstGeom>
        </p:spPr>
      </p:pic>
      <p:sp>
        <p:nvSpPr>
          <p:cNvPr id="6" name="TextBox 5">
            <a:extLst>
              <a:ext uri="{FF2B5EF4-FFF2-40B4-BE49-F238E27FC236}">
                <a16:creationId xmlns:a16="http://schemas.microsoft.com/office/drawing/2014/main" id="{D45CA8DC-051E-76E2-17B5-3C904F3AEBFF}"/>
              </a:ext>
            </a:extLst>
          </p:cNvPr>
          <p:cNvSpPr txBox="1"/>
          <p:nvPr/>
        </p:nvSpPr>
        <p:spPr>
          <a:xfrm>
            <a:off x="558800" y="4038600"/>
            <a:ext cx="11274385" cy="2378152"/>
          </a:xfrm>
          <a:prstGeom prst="rect">
            <a:avLst/>
          </a:prstGeom>
          <a:noFill/>
        </p:spPr>
        <p:txBody>
          <a:bodyPr wrap="square" rtlCol="0">
            <a:spAutoFit/>
          </a:bodyPr>
          <a:lstStyle/>
          <a:p>
            <a:pPr marL="0" marR="0" lvl="0" indent="0" algn="ctr"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3200" b="0" i="1" u="none" strike="noStrike" kern="1200" cap="none" spc="0" normalizeH="0" baseline="0" noProof="0" dirty="0">
                <a:ln>
                  <a:noFill/>
                </a:ln>
                <a:solidFill>
                  <a:srgbClr val="000000"/>
                </a:solidFill>
                <a:effectLst/>
                <a:highlight>
                  <a:srgbClr val="FFFF00"/>
                </a:highlight>
                <a:uLnTx/>
                <a:uFillTx/>
                <a:latin typeface="Helvetica" pitchFamily="2" charset="0"/>
                <a:ea typeface="Calibri" panose="020F0502020204030204" pitchFamily="34" charset="0"/>
                <a:cs typeface="Helvetica" pitchFamily="2" charset="0"/>
                <a:sym typeface="Wingdings" pitchFamily="2" charset="2"/>
              </a:rPr>
              <a:t>All are exciting and have great promise, but…</a:t>
            </a:r>
          </a:p>
          <a:p>
            <a:pPr marL="0" marR="0" lvl="0" indent="0" algn="ctr"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endParaRPr kumimoji="0" lang="en-GB" sz="18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sym typeface="Wingdings" pitchFamily="2" charset="2"/>
            </a:endParaRPr>
          </a:p>
          <a:p>
            <a:pPr marL="0" marR="0" lvl="0" indent="0" algn="ctr"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400" b="1" i="0" u="none" strike="noStrike" kern="1200" cap="none" spc="0" normalizeH="0" baseline="0" noProof="0" dirty="0">
                <a:ln>
                  <a:noFill/>
                </a:ln>
                <a:solidFill>
                  <a:srgbClr val="FF0000"/>
                </a:solidFill>
                <a:effectLst/>
                <a:uLnTx/>
                <a:uFillTx/>
                <a:latin typeface="Helvetica" pitchFamily="2" charset="0"/>
                <a:ea typeface="Calibri" panose="020F0502020204030204" pitchFamily="34" charset="0"/>
                <a:cs typeface="Helvetica" pitchFamily="2" charset="0"/>
              </a:rPr>
              <a:t>THEY MUST</a:t>
            </a:r>
            <a:r>
              <a:rPr kumimoji="0" lang="en-GB" sz="2400" b="1"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 be able to explain their reasoning</a:t>
            </a:r>
          </a:p>
          <a:p>
            <a:pPr marL="0" marR="0" lvl="0" indent="0" algn="ctr"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400" b="1" i="0" u="none" strike="noStrike" kern="1200" cap="none" spc="0" normalizeH="0" baseline="0" noProof="0" dirty="0">
                <a:ln>
                  <a:noFill/>
                </a:ln>
                <a:solidFill>
                  <a:srgbClr val="FF0000"/>
                </a:solidFill>
                <a:effectLst/>
                <a:uLnTx/>
                <a:uFillTx/>
                <a:latin typeface="Helvetica" pitchFamily="2" charset="0"/>
                <a:ea typeface="Calibri" panose="020F0502020204030204" pitchFamily="34" charset="0"/>
                <a:cs typeface="Helvetica" pitchFamily="2" charset="0"/>
              </a:rPr>
              <a:t>THEY MUST</a:t>
            </a:r>
            <a:r>
              <a:rPr kumimoji="0" lang="en-GB" sz="2400" b="1"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 show knowledge and data sources transparently and</a:t>
            </a:r>
          </a:p>
          <a:p>
            <a:pPr marL="0" marR="0" lvl="0" indent="0" algn="ctr"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400" b="1" i="0" u="none" strike="noStrike" kern="1200" cap="none" spc="0" normalizeH="0" baseline="0" noProof="0" dirty="0">
                <a:ln>
                  <a:noFill/>
                </a:ln>
                <a:solidFill>
                  <a:srgbClr val="FF0000"/>
                </a:solidFill>
                <a:effectLst/>
                <a:uLnTx/>
                <a:uFillTx/>
                <a:latin typeface="Helvetica" pitchFamily="2" charset="0"/>
                <a:ea typeface="Calibri" panose="020F0502020204030204" pitchFamily="34" charset="0"/>
                <a:cs typeface="Helvetica" pitchFamily="2" charset="0"/>
              </a:rPr>
              <a:t>THEY MUST</a:t>
            </a:r>
            <a:r>
              <a:rPr kumimoji="0" lang="en-GB" sz="2400" b="1"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 update as new knowledge (or performance and impact data)</a:t>
            </a:r>
            <a:endPar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endParaRPr>
          </a:p>
          <a:p>
            <a:endParaRPr lang="en-GB" dirty="0"/>
          </a:p>
        </p:txBody>
      </p:sp>
      <p:pic>
        <p:nvPicPr>
          <p:cNvPr id="7" name="Picture 6">
            <a:extLst>
              <a:ext uri="{FF2B5EF4-FFF2-40B4-BE49-F238E27FC236}">
                <a16:creationId xmlns:a16="http://schemas.microsoft.com/office/drawing/2014/main" id="{36ACB859-3453-48CA-E5EC-535244AA6B94}"/>
              </a:ext>
            </a:extLst>
          </p:cNvPr>
          <p:cNvPicPr>
            <a:picLocks noChangeAspect="1"/>
          </p:cNvPicPr>
          <p:nvPr/>
        </p:nvPicPr>
        <p:blipFill>
          <a:blip r:embed="rId5"/>
          <a:stretch>
            <a:fillRect/>
          </a:stretch>
        </p:blipFill>
        <p:spPr>
          <a:xfrm>
            <a:off x="10069510" y="6159313"/>
            <a:ext cx="1905000" cy="628650"/>
          </a:xfrm>
          <a:prstGeom prst="rect">
            <a:avLst/>
          </a:prstGeom>
        </p:spPr>
      </p:pic>
      <p:pic>
        <p:nvPicPr>
          <p:cNvPr id="2" name="Picture 1">
            <a:extLst>
              <a:ext uri="{FF2B5EF4-FFF2-40B4-BE49-F238E27FC236}">
                <a16:creationId xmlns:a16="http://schemas.microsoft.com/office/drawing/2014/main" id="{2F92B5BE-5A9D-32AB-5F65-B501E177F2BD}"/>
              </a:ext>
            </a:extLst>
          </p:cNvPr>
          <p:cNvPicPr>
            <a:picLocks noChangeAspect="1"/>
          </p:cNvPicPr>
          <p:nvPr/>
        </p:nvPicPr>
        <p:blipFill>
          <a:blip r:embed="rId6"/>
          <a:stretch>
            <a:fillRect/>
          </a:stretch>
        </p:blipFill>
        <p:spPr>
          <a:xfrm>
            <a:off x="4419600" y="2736094"/>
            <a:ext cx="7772400" cy="4291240"/>
          </a:xfrm>
          <a:prstGeom prst="rect">
            <a:avLst/>
          </a:prstGeom>
        </p:spPr>
      </p:pic>
      <p:pic>
        <p:nvPicPr>
          <p:cNvPr id="9" name="Picture 8">
            <a:extLst>
              <a:ext uri="{FF2B5EF4-FFF2-40B4-BE49-F238E27FC236}">
                <a16:creationId xmlns:a16="http://schemas.microsoft.com/office/drawing/2014/main" id="{FC563DC4-ADA1-6058-C3B7-CCAA9792156E}"/>
              </a:ext>
            </a:extLst>
          </p:cNvPr>
          <p:cNvPicPr>
            <a:picLocks noChangeAspect="1"/>
          </p:cNvPicPr>
          <p:nvPr/>
        </p:nvPicPr>
        <p:blipFill>
          <a:blip r:embed="rId7"/>
          <a:stretch>
            <a:fillRect/>
          </a:stretch>
        </p:blipFill>
        <p:spPr>
          <a:xfrm>
            <a:off x="1507067" y="206858"/>
            <a:ext cx="8280399" cy="2549616"/>
          </a:xfrm>
          <a:prstGeom prst="rect">
            <a:avLst/>
          </a:prstGeom>
        </p:spPr>
      </p:pic>
    </p:spTree>
    <p:extLst>
      <p:ext uri="{BB962C8B-B14F-4D97-AF65-F5344CB8AC3E}">
        <p14:creationId xmlns:p14="http://schemas.microsoft.com/office/powerpoint/2010/main" val="3429384762"/>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par>
                                <p:cTn id="13" presetID="9"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ssolv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E4D6CAB-E460-F15E-72E9-7B66E5EDCD7E}"/>
              </a:ext>
            </a:extLst>
          </p:cNvPr>
          <p:cNvSpPr txBox="1"/>
          <p:nvPr/>
        </p:nvSpPr>
        <p:spPr>
          <a:xfrm>
            <a:off x="265042" y="1020418"/>
            <a:ext cx="9674088" cy="1392432"/>
          </a:xfrm>
          <a:prstGeom prst="rect">
            <a:avLst/>
          </a:prstGeom>
          <a:noFill/>
        </p:spPr>
        <p:txBody>
          <a:bodyPr wrap="square" rtlCol="0">
            <a:spAutoFit/>
          </a:bodyPr>
          <a:lstStyle/>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dirty="0">
                <a:solidFill>
                  <a:srgbClr val="000000"/>
                </a:solidFill>
                <a:effectLst/>
                <a:latin typeface="Helvetica" pitchFamily="2" charset="0"/>
                <a:ea typeface="Calibri" panose="020F0502020204030204" pitchFamily="34" charset="0"/>
                <a:cs typeface="Helvetica" pitchFamily="2" charset="0"/>
              </a:rPr>
              <a:t>Inference - </a:t>
            </a:r>
            <a:r>
              <a:rPr lang="en-GB" sz="2400" dirty="0">
                <a:solidFill>
                  <a:srgbClr val="000000"/>
                </a:solidFill>
                <a:effectLst/>
                <a:latin typeface="Helvetica" pitchFamily="2" charset="0"/>
                <a:ea typeface="Calibri" panose="020F0502020204030204" pitchFamily="34" charset="0"/>
                <a:cs typeface="Helvetica" pitchFamily="2" charset="0"/>
              </a:rPr>
              <a:t>"A conclusion reached from evidence and reasoning"</a:t>
            </a:r>
            <a:endParaRPr lang="en-GB" sz="2400" dirty="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800" dirty="0">
                <a:solidFill>
                  <a:srgbClr val="000000"/>
                </a:solidFill>
                <a:effectLst/>
                <a:latin typeface="Helvetica" pitchFamily="2" charset="0"/>
                <a:ea typeface="Calibri" panose="020F0502020204030204" pitchFamily="34" charset="0"/>
                <a:cs typeface="Helvetica" pitchFamily="2" charset="0"/>
              </a:rPr>
              <a:t> </a:t>
            </a:r>
            <a:endParaRPr lang="en-GB" sz="2400" dirty="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dirty="0">
                <a:solidFill>
                  <a:srgbClr val="000000"/>
                </a:solidFill>
                <a:effectLst/>
                <a:latin typeface="Helvetica" pitchFamily="2" charset="0"/>
                <a:ea typeface="Calibri" panose="020F0502020204030204" pitchFamily="34" charset="0"/>
                <a:cs typeface="Helvetica" pitchFamily="2" charset="0"/>
              </a:rPr>
              <a:t>Classically </a:t>
            </a:r>
            <a:r>
              <a:rPr lang="en-GB" sz="2400" b="1" i="1" dirty="0">
                <a:solidFill>
                  <a:srgbClr val="000000"/>
                </a:solidFill>
                <a:effectLst/>
                <a:latin typeface="Helvetica" pitchFamily="2" charset="0"/>
                <a:ea typeface="Calibri" panose="020F0502020204030204" pitchFamily="34" charset="0"/>
                <a:cs typeface="Helvetica" pitchFamily="2" charset="0"/>
              </a:rPr>
              <a:t>inductive</a:t>
            </a:r>
            <a:r>
              <a:rPr lang="en-GB" sz="2400" b="1" dirty="0">
                <a:solidFill>
                  <a:srgbClr val="000000"/>
                </a:solidFill>
                <a:effectLst/>
                <a:latin typeface="Helvetica" pitchFamily="2" charset="0"/>
                <a:ea typeface="Calibri" panose="020F0502020204030204" pitchFamily="34" charset="0"/>
                <a:cs typeface="Helvetica" pitchFamily="2" charset="0"/>
              </a:rPr>
              <a:t> </a:t>
            </a:r>
            <a:r>
              <a:rPr lang="en-GB" sz="2400" dirty="0">
                <a:solidFill>
                  <a:srgbClr val="000000"/>
                </a:solidFill>
                <a:effectLst/>
                <a:latin typeface="Helvetica" pitchFamily="2" charset="0"/>
                <a:ea typeface="Calibri" panose="020F0502020204030204" pitchFamily="34" charset="0"/>
                <a:cs typeface="Helvetica" pitchFamily="2" charset="0"/>
              </a:rPr>
              <a:t>– a general principle from many observations</a:t>
            </a:r>
            <a:endParaRPr lang="en-GB" sz="2400" dirty="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dirty="0">
                <a:solidFill>
                  <a:srgbClr val="000000"/>
                </a:solidFill>
                <a:effectLst/>
                <a:latin typeface="Helvetica" pitchFamily="2" charset="0"/>
                <a:ea typeface="Calibri" panose="020F0502020204030204" pitchFamily="34" charset="0"/>
                <a:cs typeface="Helvetica" pitchFamily="2" charset="0"/>
              </a:rPr>
              <a:t>Classically </a:t>
            </a:r>
            <a:r>
              <a:rPr lang="en-GB" sz="2400" b="1" i="1" dirty="0">
                <a:solidFill>
                  <a:srgbClr val="000000"/>
                </a:solidFill>
                <a:effectLst/>
                <a:latin typeface="Helvetica" pitchFamily="2" charset="0"/>
                <a:ea typeface="Calibri" panose="020F0502020204030204" pitchFamily="34" charset="0"/>
                <a:cs typeface="Helvetica" pitchFamily="2" charset="0"/>
              </a:rPr>
              <a:t>deductive</a:t>
            </a:r>
            <a:r>
              <a:rPr lang="en-GB" sz="2400" b="1" dirty="0">
                <a:solidFill>
                  <a:srgbClr val="000000"/>
                </a:solidFill>
                <a:effectLst/>
                <a:latin typeface="Helvetica" pitchFamily="2" charset="0"/>
                <a:ea typeface="Calibri" panose="020F0502020204030204" pitchFamily="34" charset="0"/>
                <a:cs typeface="Helvetica" pitchFamily="2" charset="0"/>
              </a:rPr>
              <a:t> </a:t>
            </a:r>
            <a:r>
              <a:rPr lang="en-GB" sz="2400" dirty="0">
                <a:solidFill>
                  <a:srgbClr val="000000"/>
                </a:solidFill>
                <a:effectLst/>
                <a:latin typeface="Helvetica" pitchFamily="2" charset="0"/>
                <a:ea typeface="Calibri" panose="020F0502020204030204" pitchFamily="34" charset="0"/>
                <a:cs typeface="Helvetica" pitchFamily="2" charset="0"/>
              </a:rPr>
              <a:t>– a logical conclusion from the premises</a:t>
            </a:r>
            <a:endParaRPr lang="en-GB" sz="2400"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A1FD6DD2-C7E4-0495-7DA2-8F02E56AD2AC}"/>
              </a:ext>
            </a:extLst>
          </p:cNvPr>
          <p:cNvSpPr txBox="1"/>
          <p:nvPr/>
        </p:nvSpPr>
        <p:spPr>
          <a:xfrm>
            <a:off x="1928191" y="389870"/>
            <a:ext cx="8656983" cy="523220"/>
          </a:xfrm>
          <a:prstGeom prst="rect">
            <a:avLst/>
          </a:prstGeom>
          <a:noFill/>
        </p:spPr>
        <p:txBody>
          <a:bodyPr wrap="square">
            <a:spAutoFit/>
          </a:bodyPr>
          <a:lstStyle/>
          <a:p>
            <a:pPr algn="ctr"/>
            <a:r>
              <a:rPr lang="en-GB" sz="2800" b="1" dirty="0">
                <a:solidFill>
                  <a:srgbClr val="FF0000"/>
                </a:solidFill>
                <a:latin typeface="Arial" panose="020B0604020202020204" pitchFamily="34" charset="0"/>
                <a:ea typeface="Times New Roman" panose="02020603050405020304" pitchFamily="18" charset="0"/>
                <a:cs typeface="Arial" panose="020B0604020202020204" pitchFamily="34" charset="0"/>
              </a:rPr>
              <a:t>CDS </a:t>
            </a:r>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Grand Challenge 3 – Inference</a:t>
            </a:r>
          </a:p>
        </p:txBody>
      </p:sp>
      <p:sp>
        <p:nvSpPr>
          <p:cNvPr id="4" name="TextBox 3">
            <a:extLst>
              <a:ext uri="{FF2B5EF4-FFF2-40B4-BE49-F238E27FC236}">
                <a16:creationId xmlns:a16="http://schemas.microsoft.com/office/drawing/2014/main" id="{BEC29DE7-48F4-93A0-0A0C-CED781DCAD33}"/>
              </a:ext>
            </a:extLst>
          </p:cNvPr>
          <p:cNvSpPr txBox="1"/>
          <p:nvPr/>
        </p:nvSpPr>
        <p:spPr>
          <a:xfrm>
            <a:off x="432002" y="2651575"/>
            <a:ext cx="8677375" cy="1554849"/>
          </a:xfrm>
          <a:prstGeom prst="rect">
            <a:avLst/>
          </a:prstGeom>
          <a:solidFill>
            <a:schemeClr val="bg1">
              <a:lumMod val="95000"/>
            </a:schemeClr>
          </a:solidFill>
        </p:spPr>
        <p:txBody>
          <a:bodyPr wrap="none" rtlCol="0">
            <a:spAutoFit/>
          </a:bodyPr>
          <a:lstStyle/>
          <a:p>
            <a:pPr marL="0" marR="0" lvl="0" indent="0" algn="l"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400" b="1"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A key problem for simple rule-based inferences is… </a:t>
            </a:r>
          </a:p>
          <a:p>
            <a:pPr marL="0" marR="0" lvl="0" indent="0" algn="l"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maintaining the rule (knowledge) base in an up-to-date format </a:t>
            </a:r>
          </a:p>
          <a:p>
            <a:pPr marL="0" marR="0" lvl="0" indent="0" algn="l"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and from potential conflicts between rules. </a:t>
            </a: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endParaRPr>
          </a:p>
          <a:p>
            <a:endParaRPr lang="en-GB" dirty="0"/>
          </a:p>
        </p:txBody>
      </p:sp>
      <p:sp>
        <p:nvSpPr>
          <p:cNvPr id="5" name="TextBox 4">
            <a:extLst>
              <a:ext uri="{FF2B5EF4-FFF2-40B4-BE49-F238E27FC236}">
                <a16:creationId xmlns:a16="http://schemas.microsoft.com/office/drawing/2014/main" id="{BCE82C40-41A6-B6F5-971B-DC179F2F07BC}"/>
              </a:ext>
            </a:extLst>
          </p:cNvPr>
          <p:cNvSpPr txBox="1"/>
          <p:nvPr/>
        </p:nvSpPr>
        <p:spPr>
          <a:xfrm>
            <a:off x="404393" y="4445149"/>
            <a:ext cx="8677375" cy="1655903"/>
          </a:xfrm>
          <a:prstGeom prst="rect">
            <a:avLst/>
          </a:prstGeom>
          <a:solidFill>
            <a:schemeClr val="bg1">
              <a:lumMod val="95000"/>
            </a:schemeClr>
          </a:solidFill>
        </p:spPr>
        <p:txBody>
          <a:bodyPr wrap="square" rtlCol="0">
            <a:spAutoFit/>
          </a:bodyPr>
          <a:lstStyle/>
          <a:p>
            <a:pPr marL="0" marR="0" lvl="0" indent="0" algn="l"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400" b="1"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Underlying Cause : </a:t>
            </a: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poor semantics to manage the different types of knowledge to accurately represent a guideline </a:t>
            </a:r>
            <a:b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b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leads to </a:t>
            </a: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sym typeface="Wingdings" pitchFamily="2" charset="2"/>
              </a:rPr>
              <a:t></a:t>
            </a: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 ambiguity in understanding and action </a:t>
            </a:r>
            <a:b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b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leads to </a:t>
            </a: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sym typeface="Wingdings" pitchFamily="2" charset="2"/>
              </a:rPr>
              <a:t></a:t>
            </a: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 potential safety issues.</a:t>
            </a: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endParaRPr>
          </a:p>
        </p:txBody>
      </p:sp>
      <p:grpSp>
        <p:nvGrpSpPr>
          <p:cNvPr id="22" name="Group 21">
            <a:extLst>
              <a:ext uri="{FF2B5EF4-FFF2-40B4-BE49-F238E27FC236}">
                <a16:creationId xmlns:a16="http://schemas.microsoft.com/office/drawing/2014/main" id="{3C99AFF6-A27C-4984-54A5-808CEE5A4ABF}"/>
              </a:ext>
            </a:extLst>
          </p:cNvPr>
          <p:cNvGrpSpPr/>
          <p:nvPr/>
        </p:nvGrpSpPr>
        <p:grpSpPr>
          <a:xfrm>
            <a:off x="9236377" y="888270"/>
            <a:ext cx="2836352" cy="2844288"/>
            <a:chOff x="9236377" y="888270"/>
            <a:chExt cx="2836352" cy="2844288"/>
          </a:xfrm>
        </p:grpSpPr>
        <p:pic>
          <p:nvPicPr>
            <p:cNvPr id="4098" name="Picture 2" descr="Statue of Plato (Illustration) - World History Encyclopedia">
              <a:extLst>
                <a:ext uri="{FF2B5EF4-FFF2-40B4-BE49-F238E27FC236}">
                  <a16:creationId xmlns:a16="http://schemas.microsoft.com/office/drawing/2014/main" id="{C8B54731-BFDD-E47C-8C02-DF3D14A4825F}"/>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9833112" y="888270"/>
              <a:ext cx="2239617" cy="2844288"/>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Connector 13">
              <a:extLst>
                <a:ext uri="{FF2B5EF4-FFF2-40B4-BE49-F238E27FC236}">
                  <a16:creationId xmlns:a16="http://schemas.microsoft.com/office/drawing/2014/main" id="{860453D9-EE15-1EFA-5B76-9CA5C290F014}"/>
                </a:ext>
              </a:extLst>
            </p:cNvPr>
            <p:cNvCxnSpPr>
              <a:cxnSpLocks/>
            </p:cNvCxnSpPr>
            <p:nvPr/>
          </p:nvCxnSpPr>
          <p:spPr>
            <a:xfrm>
              <a:off x="9236377" y="1267618"/>
              <a:ext cx="923623"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3" name="Group 22">
            <a:extLst>
              <a:ext uri="{FF2B5EF4-FFF2-40B4-BE49-F238E27FC236}">
                <a16:creationId xmlns:a16="http://schemas.microsoft.com/office/drawing/2014/main" id="{4C20592A-0BA1-9FD9-7757-5364CDB98D62}"/>
              </a:ext>
            </a:extLst>
          </p:cNvPr>
          <p:cNvGrpSpPr/>
          <p:nvPr/>
        </p:nvGrpSpPr>
        <p:grpSpPr>
          <a:xfrm>
            <a:off x="9109377" y="2105818"/>
            <a:ext cx="1032953" cy="2339333"/>
            <a:chOff x="9109377" y="2105818"/>
            <a:chExt cx="1032953" cy="2339333"/>
          </a:xfrm>
        </p:grpSpPr>
        <p:cxnSp>
          <p:nvCxnSpPr>
            <p:cNvPr id="7" name="Straight Connector 6">
              <a:extLst>
                <a:ext uri="{FF2B5EF4-FFF2-40B4-BE49-F238E27FC236}">
                  <a16:creationId xmlns:a16="http://schemas.microsoft.com/office/drawing/2014/main" id="{304FDD8F-D1A8-AB9B-E287-B4C7561C00FD}"/>
                </a:ext>
              </a:extLst>
            </p:cNvPr>
            <p:cNvCxnSpPr>
              <a:cxnSpLocks/>
            </p:cNvCxnSpPr>
            <p:nvPr/>
          </p:nvCxnSpPr>
          <p:spPr>
            <a:xfrm>
              <a:off x="9619815" y="2108201"/>
              <a:ext cx="7659" cy="233695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6984BE61-0C40-179D-931E-2F423C57C25A}"/>
                </a:ext>
              </a:extLst>
            </p:cNvPr>
            <p:cNvCxnSpPr>
              <a:cxnSpLocks/>
            </p:cNvCxnSpPr>
            <p:nvPr/>
          </p:nvCxnSpPr>
          <p:spPr>
            <a:xfrm>
              <a:off x="9617377" y="4417218"/>
              <a:ext cx="524953"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3E138A8-1D34-D7F4-9083-CCD1D9F9A8E0}"/>
                </a:ext>
              </a:extLst>
            </p:cNvPr>
            <p:cNvCxnSpPr>
              <a:cxnSpLocks/>
            </p:cNvCxnSpPr>
            <p:nvPr/>
          </p:nvCxnSpPr>
          <p:spPr>
            <a:xfrm>
              <a:off x="9109377" y="2105818"/>
              <a:ext cx="524953"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grpSp>
      <p:pic>
        <p:nvPicPr>
          <p:cNvPr id="1026" name="Picture 2" descr="Benedict Cumberbatch 'stays clear' of Sherlock fan theories ahead of new  series - BBC News">
            <a:extLst>
              <a:ext uri="{FF2B5EF4-FFF2-40B4-BE49-F238E27FC236}">
                <a16:creationId xmlns:a16="http://schemas.microsoft.com/office/drawing/2014/main" id="{FFF39E9B-C95E-EDD9-2E41-98CC6793E12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639" r="29028"/>
          <a:stretch>
            <a:fillRect/>
          </a:stretch>
        </p:blipFill>
        <p:spPr bwMode="auto">
          <a:xfrm>
            <a:off x="9736667" y="3954066"/>
            <a:ext cx="2319866" cy="244673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58426AD-F84D-C9D7-E9AF-96FB9DF886C9}"/>
              </a:ext>
            </a:extLst>
          </p:cNvPr>
          <p:cNvSpPr txBox="1"/>
          <p:nvPr/>
        </p:nvSpPr>
        <p:spPr>
          <a:xfrm>
            <a:off x="11023601" y="491066"/>
            <a:ext cx="979755" cy="369332"/>
          </a:xfrm>
          <a:prstGeom prst="rect">
            <a:avLst/>
          </a:prstGeom>
          <a:noFill/>
        </p:spPr>
        <p:txBody>
          <a:bodyPr wrap="none" rtlCol="0">
            <a:spAutoFit/>
          </a:bodyPr>
          <a:lstStyle/>
          <a:p>
            <a:r>
              <a:rPr lang="en-GB" dirty="0"/>
              <a:t>Aristotle</a:t>
            </a:r>
          </a:p>
        </p:txBody>
      </p:sp>
    </p:spTree>
    <p:extLst>
      <p:ext uri="{BB962C8B-B14F-4D97-AF65-F5344CB8AC3E}">
        <p14:creationId xmlns:p14="http://schemas.microsoft.com/office/powerpoint/2010/main" val="3044053070"/>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up)">
                                      <p:cBhvr>
                                        <p:cTn id="15" dur="500"/>
                                        <p:tgtEl>
                                          <p:spTgt spid="23"/>
                                        </p:tgtEl>
                                      </p:cBhvr>
                                    </p:animEffect>
                                  </p:childTnLst>
                                </p:cTn>
                              </p:par>
                              <p:par>
                                <p:cTn id="16" presetID="9" presetClass="entr" presetSubtype="0"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dissolve">
                                      <p:cBhvr>
                                        <p:cTn id="18" dur="5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ssolv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dissolv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A1FD6DD2-C7E4-0495-7DA2-8F02E56AD2AC}"/>
              </a:ext>
            </a:extLst>
          </p:cNvPr>
          <p:cNvSpPr txBox="1"/>
          <p:nvPr/>
        </p:nvSpPr>
        <p:spPr>
          <a:xfrm>
            <a:off x="1928191" y="389870"/>
            <a:ext cx="8656983" cy="523220"/>
          </a:xfrm>
          <a:prstGeom prst="rect">
            <a:avLst/>
          </a:prstGeom>
          <a:noFill/>
        </p:spPr>
        <p:txBody>
          <a:bodyPr wrap="square">
            <a:spAutoFit/>
          </a:bodyPr>
          <a:lstStyle/>
          <a:p>
            <a:pPr algn="ctr"/>
            <a:r>
              <a:rPr lang="en-GB" sz="2800" b="1" dirty="0">
                <a:solidFill>
                  <a:srgbClr val="FF0000"/>
                </a:solidFill>
                <a:latin typeface="Arial" panose="020B0604020202020204" pitchFamily="34" charset="0"/>
                <a:ea typeface="Times New Roman" panose="02020603050405020304" pitchFamily="18" charset="0"/>
                <a:cs typeface="Arial" panose="020B0604020202020204" pitchFamily="34" charset="0"/>
              </a:rPr>
              <a:t>CDS </a:t>
            </a:r>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Grand Challenge 3 – Inference</a:t>
            </a:r>
          </a:p>
        </p:txBody>
      </p:sp>
      <p:sp>
        <p:nvSpPr>
          <p:cNvPr id="2" name="TextBox 1">
            <a:extLst>
              <a:ext uri="{FF2B5EF4-FFF2-40B4-BE49-F238E27FC236}">
                <a16:creationId xmlns:a16="http://schemas.microsoft.com/office/drawing/2014/main" id="{E47760B3-9FAA-0FAF-D047-062C8C039517}"/>
              </a:ext>
            </a:extLst>
          </p:cNvPr>
          <p:cNvSpPr txBox="1"/>
          <p:nvPr/>
        </p:nvSpPr>
        <p:spPr>
          <a:xfrm>
            <a:off x="390938" y="1007165"/>
            <a:ext cx="11801062" cy="3009285"/>
          </a:xfrm>
          <a:prstGeom prst="rect">
            <a:avLst/>
          </a:prstGeom>
          <a:noFill/>
        </p:spPr>
        <p:txBody>
          <a:bodyPr wrap="square" rtlCol="0">
            <a:spAutoFit/>
          </a:bodyPr>
          <a:lstStyle/>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dirty="0">
                <a:solidFill>
                  <a:srgbClr val="000000"/>
                </a:solidFill>
                <a:effectLst/>
                <a:latin typeface="Helvetica" pitchFamily="2" charset="0"/>
                <a:ea typeface="Calibri" panose="020F0502020204030204" pitchFamily="34" charset="0"/>
                <a:cs typeface="Helvetica" pitchFamily="2" charset="0"/>
              </a:rPr>
              <a:t>Now* is the advent of </a:t>
            </a:r>
            <a:r>
              <a:rPr lang="en-GB" sz="2800" b="1" dirty="0">
                <a:solidFill>
                  <a:srgbClr val="FF0000"/>
                </a:solidFill>
                <a:effectLst/>
                <a:latin typeface="Helvetica" pitchFamily="2" charset="0"/>
                <a:ea typeface="Calibri" panose="020F0502020204030204" pitchFamily="34" charset="0"/>
                <a:cs typeface="Helvetica" pitchFamily="2" charset="0"/>
              </a:rPr>
              <a:t>AI</a:t>
            </a:r>
            <a:r>
              <a:rPr lang="en-GB" sz="2800" dirty="0">
                <a:solidFill>
                  <a:srgbClr val="000000"/>
                </a:solidFill>
                <a:effectLst/>
                <a:latin typeface="Helvetica" pitchFamily="2" charset="0"/>
                <a:ea typeface="Calibri" panose="020F0502020204030204" pitchFamily="34" charset="0"/>
                <a:cs typeface="Helvetica" pitchFamily="2" charset="0"/>
              </a:rPr>
              <a:t> </a:t>
            </a:r>
            <a:r>
              <a:rPr lang="en-GB" sz="2800" dirty="0">
                <a:latin typeface="Arial" panose="020B0604020202020204" pitchFamily="34" charset="0"/>
                <a:ea typeface="Calibri" panose="020F0502020204030204" pitchFamily="34" charset="0"/>
                <a:cs typeface="Times New Roman" panose="02020603050405020304" pitchFamily="18" charset="0"/>
              </a:rPr>
              <a:t>= </a:t>
            </a:r>
            <a:r>
              <a:rPr lang="en-GB" sz="2800" dirty="0">
                <a:solidFill>
                  <a:srgbClr val="000000"/>
                </a:solidFill>
                <a:effectLst/>
                <a:latin typeface="Helvetica" pitchFamily="2" charset="0"/>
                <a:ea typeface="Calibri" panose="020F0502020204030204" pitchFamily="34" charset="0"/>
                <a:cs typeface="Helvetica" pitchFamily="2" charset="0"/>
              </a:rPr>
              <a:t>explodes knowledge discovery </a:t>
            </a:r>
            <a:br>
              <a:rPr lang="en-GB" sz="3200" dirty="0">
                <a:solidFill>
                  <a:srgbClr val="000000"/>
                </a:solidFill>
                <a:effectLst/>
                <a:latin typeface="Helvetica" pitchFamily="2" charset="0"/>
                <a:ea typeface="Calibri" panose="020F0502020204030204" pitchFamily="34" charset="0"/>
                <a:cs typeface="Helvetica" pitchFamily="2" charset="0"/>
              </a:rPr>
            </a:br>
            <a:r>
              <a:rPr lang="en-GB" sz="1800" i="1" dirty="0">
                <a:solidFill>
                  <a:srgbClr val="000000"/>
                </a:solidFill>
                <a:effectLst/>
                <a:latin typeface="Helvetica" pitchFamily="2" charset="0"/>
                <a:ea typeface="Calibri" panose="020F0502020204030204" pitchFamily="34" charset="0"/>
                <a:cs typeface="Helvetica" pitchFamily="2" charset="0"/>
              </a:rPr>
              <a:t>*actually it started in 1940-1960</a:t>
            </a:r>
            <a:endParaRPr lang="en-GB" sz="1800" i="1" dirty="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GB" sz="800" b="1" dirty="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FF0000"/>
                </a:solidFill>
                <a:effectLst/>
                <a:latin typeface="Helvetica" pitchFamily="2" charset="0"/>
                <a:ea typeface="Calibri" panose="020F0502020204030204" pitchFamily="34" charset="0"/>
                <a:cs typeface="Helvetica" pitchFamily="2" charset="0"/>
              </a:rPr>
              <a:t>Prior to now:</a:t>
            </a:r>
            <a:br>
              <a:rPr lang="en-GB" sz="1800" dirty="0">
                <a:solidFill>
                  <a:srgbClr val="000000"/>
                </a:solidFill>
                <a:effectLst/>
                <a:latin typeface="Helvetica" pitchFamily="2" charset="0"/>
                <a:ea typeface="Calibri" panose="020F0502020204030204" pitchFamily="34" charset="0"/>
                <a:cs typeface="Helvetica" pitchFamily="2" charset="0"/>
              </a:rPr>
            </a:br>
            <a:r>
              <a:rPr lang="en-GB" sz="2400" dirty="0">
                <a:solidFill>
                  <a:srgbClr val="000000"/>
                </a:solidFill>
                <a:effectLst/>
                <a:latin typeface="Helvetica" pitchFamily="2" charset="0"/>
                <a:ea typeface="Calibri" panose="020F0502020204030204" pitchFamily="34" charset="0"/>
                <a:cs typeface="Helvetica" pitchFamily="2" charset="0"/>
              </a:rPr>
              <a:t>1 – The rule-based approach (heuristic - "enabling to learn for oneself”</a:t>
            </a:r>
            <a:r>
              <a:rPr lang="en-GB" sz="2400" dirty="0">
                <a:effectLst/>
                <a:latin typeface="Arial" panose="020B0604020202020204" pitchFamily="34" charset="0"/>
                <a:ea typeface="Calibri" panose="020F0502020204030204" pitchFamily="34" charset="0"/>
                <a:cs typeface="Times New Roman" panose="02020603050405020304" pitchFamily="18" charset="0"/>
              </a:rPr>
              <a:t>)</a:t>
            </a:r>
            <a:endParaRPr lang="en-GB" sz="2400" dirty="0">
              <a:solidFill>
                <a:srgbClr val="000000"/>
              </a:solidFill>
              <a:effectLst/>
              <a:latin typeface="Helvetica" pitchFamily="2" charset="0"/>
              <a:ea typeface="Calibri" panose="020F0502020204030204" pitchFamily="34" charset="0"/>
              <a:cs typeface="Helvetica" pitchFamily="2"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dirty="0">
                <a:solidFill>
                  <a:srgbClr val="000000"/>
                </a:solidFill>
                <a:effectLst/>
                <a:latin typeface="Helvetica" pitchFamily="2" charset="0"/>
                <a:ea typeface="Calibri" panose="020F0502020204030204" pitchFamily="34" charset="0"/>
                <a:cs typeface="Helvetica" pitchFamily="2" charset="0"/>
              </a:rPr>
              <a:t>2 – The probabilistic or Bayesian reasoning approach</a:t>
            </a:r>
            <a:r>
              <a:rPr lang="en-GB" sz="2400" dirty="0">
                <a:latin typeface="Arial" panose="020B0604020202020204" pitchFamily="34" charset="0"/>
                <a:ea typeface="Calibri" panose="020F0502020204030204" pitchFamily="34" charset="0"/>
                <a:cs typeface="Times New Roman" panose="02020603050405020304" pitchFamily="18" charset="0"/>
              </a:rPr>
              <a:t> (s</a:t>
            </a:r>
            <a:r>
              <a:rPr lang="en-GB" sz="2400" dirty="0">
                <a:solidFill>
                  <a:srgbClr val="000000"/>
                </a:solidFill>
                <a:effectLst/>
                <a:latin typeface="Helvetica" pitchFamily="2" charset="0"/>
                <a:ea typeface="Calibri" panose="020F0502020204030204" pitchFamily="34" charset="0"/>
                <a:cs typeface="Helvetica" pitchFamily="2" charset="0"/>
              </a:rPr>
              <a:t>uffer from linkage weightings that have to be applied by experts - the conditional probabilities) </a:t>
            </a:r>
            <a:endParaRPr lang="en-GB" sz="2400" dirty="0">
              <a:effectLst/>
              <a:latin typeface="Arial" panose="020B060402020202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dirty="0">
                <a:solidFill>
                  <a:srgbClr val="000000"/>
                </a:solidFill>
                <a:latin typeface="Helvetica" pitchFamily="2" charset="0"/>
                <a:ea typeface="Calibri" panose="020F0502020204030204" pitchFamily="34" charset="0"/>
                <a:cs typeface="Helvetica" pitchFamily="2" charset="0"/>
              </a:rPr>
              <a:t>=====</a:t>
            </a:r>
          </a:p>
        </p:txBody>
      </p:sp>
      <p:sp>
        <p:nvSpPr>
          <p:cNvPr id="3" name="TextBox 2">
            <a:extLst>
              <a:ext uri="{FF2B5EF4-FFF2-40B4-BE49-F238E27FC236}">
                <a16:creationId xmlns:a16="http://schemas.microsoft.com/office/drawing/2014/main" id="{9F48A928-4C49-7CDE-673E-AEB2CFEDFAA4}"/>
              </a:ext>
            </a:extLst>
          </p:cNvPr>
          <p:cNvSpPr txBox="1"/>
          <p:nvPr/>
        </p:nvSpPr>
        <p:spPr>
          <a:xfrm>
            <a:off x="289338" y="3649133"/>
            <a:ext cx="11902662" cy="3108159"/>
          </a:xfrm>
          <a:prstGeom prst="rect">
            <a:avLst/>
          </a:prstGeom>
          <a:noFill/>
        </p:spPr>
        <p:txBody>
          <a:bodyPr wrap="square" rtlCol="0">
            <a:spAutoFit/>
          </a:bodyPr>
          <a:lstStyle/>
          <a:p>
            <a:pPr marL="0" marR="0" lvl="0" indent="0" algn="l"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800" b="1" i="0" u="none" strike="noStrike" kern="1200" cap="none" spc="0" normalizeH="0" baseline="0" noProof="0" dirty="0">
                <a:ln>
                  <a:noFill/>
                </a:ln>
                <a:solidFill>
                  <a:srgbClr val="FF0000"/>
                </a:solidFill>
                <a:effectLst/>
                <a:uLnTx/>
                <a:uFillTx/>
                <a:latin typeface="Helvetica" pitchFamily="2" charset="0"/>
                <a:ea typeface="Calibri" panose="020F0502020204030204" pitchFamily="34" charset="0"/>
                <a:cs typeface="Helvetica" pitchFamily="2" charset="0"/>
              </a:rPr>
              <a:t>Notable current examples </a:t>
            </a:r>
          </a:p>
          <a:p>
            <a:pPr marL="0" marR="0" lvl="0" indent="0" algn="l"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18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New numeric-based approaches (ML) incl. artificial neural networks for </a:t>
            </a:r>
            <a:r>
              <a:rPr lang="en-GB" dirty="0">
                <a:solidFill>
                  <a:srgbClr val="000000"/>
                </a:solidFill>
                <a:latin typeface="Helvetica" pitchFamily="2" charset="0"/>
                <a:ea typeface="Calibri" panose="020F0502020204030204" pitchFamily="34" charset="0"/>
                <a:cs typeface="Helvetica" pitchFamily="2" charset="0"/>
              </a:rPr>
              <a:t>d</a:t>
            </a:r>
            <a:r>
              <a:rPr kumimoji="0" lang="en-GB" sz="1800" b="0" i="0" u="none" strike="noStrike" kern="1200" cap="none" spc="0" normalizeH="0" baseline="0" noProof="0" dirty="0" err="1">
                <a:ln>
                  <a:noFill/>
                </a:ln>
                <a:solidFill>
                  <a:srgbClr val="000000"/>
                </a:solidFill>
                <a:effectLst/>
                <a:uLnTx/>
                <a:uFillTx/>
                <a:latin typeface="Helvetica" pitchFamily="2" charset="0"/>
                <a:ea typeface="Calibri" panose="020F0502020204030204" pitchFamily="34" charset="0"/>
                <a:cs typeface="Helvetica" pitchFamily="2" charset="0"/>
              </a:rPr>
              <a:t>eep</a:t>
            </a:r>
            <a:r>
              <a:rPr kumimoji="0" lang="en-GB" sz="18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 learning</a:t>
            </a:r>
            <a:r>
              <a:rPr lang="en-GB" dirty="0">
                <a:solidFill>
                  <a:srgbClr val="000000"/>
                </a:solidFill>
                <a:latin typeface="Helvetica" pitchFamily="2" charset="0"/>
                <a:ea typeface="Calibri" panose="020F0502020204030204" pitchFamily="34" charset="0"/>
                <a:cs typeface="Helvetica" pitchFamily="2" charset="0"/>
              </a:rPr>
              <a:t> </a:t>
            </a:r>
            <a:r>
              <a:rPr kumimoji="0" lang="en-GB" sz="18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 combined with the availability of increasingly large clinical databases. </a:t>
            </a:r>
            <a:endParaRPr kumimoji="0" lang="en-GB" sz="2800" b="1" i="0" u="none" strike="noStrike" kern="1200" cap="none" spc="0" normalizeH="0" baseline="0" noProof="0" dirty="0">
              <a:ln>
                <a:noFill/>
              </a:ln>
              <a:solidFill>
                <a:srgbClr val="FF0000"/>
              </a:solidFill>
              <a:effectLst/>
              <a:uLnTx/>
              <a:uFillTx/>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 - Associations between gene variants and disease states (GWAS)</a:t>
            </a: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 - Drug to gene variant dependencies (pharmacogenomics)</a:t>
            </a: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 - Genome-specific drug selection and dosing advice </a:t>
            </a: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 - Patient state, genomics, behaviour, and the environment </a:t>
            </a: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sym typeface="Wingdings" pitchFamily="2" charset="2"/>
              </a:rPr>
              <a:t> </a:t>
            </a:r>
            <a:r>
              <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rPr>
              <a:t>‘precision medicine’</a:t>
            </a:r>
          </a:p>
          <a:p>
            <a:pPr marL="0" marR="0" lvl="0" indent="0" algn="l" defTabSz="914400" rtl="0" eaLnBrk="1" fontAlgn="auto" latinLnBrk="0" hangingPunct="1">
              <a:lnSpc>
                <a:spcPct val="107000"/>
              </a:lnSpc>
              <a:spcBef>
                <a:spcPts val="0"/>
              </a:spcBef>
              <a:spcAft>
                <a:spcPts val="0"/>
              </a:spcAft>
              <a:buClrTx/>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pPr>
            <a:r>
              <a:rPr lang="en-GB" sz="2400" dirty="0">
                <a:solidFill>
                  <a:srgbClr val="000000"/>
                </a:solidFill>
                <a:latin typeface="Helvetica" pitchFamily="2" charset="0"/>
                <a:ea typeface="Calibri" panose="020F0502020204030204" pitchFamily="34" charset="0"/>
                <a:cs typeface="Helvetica" pitchFamily="2" charset="0"/>
              </a:rPr>
              <a:t> - Inference of all known protein tertiary structures from primary amino acid sequences</a:t>
            </a:r>
            <a:endParaRPr kumimoji="0" lang="en-GB" sz="2400" b="0" i="0" u="none" strike="noStrike" kern="1200" cap="none" spc="0" normalizeH="0" baseline="0" noProof="0" dirty="0">
              <a:ln>
                <a:noFill/>
              </a:ln>
              <a:solidFill>
                <a:srgbClr val="000000"/>
              </a:solidFill>
              <a:effectLst/>
              <a:uLnTx/>
              <a:uFillTx/>
              <a:latin typeface="Helvetica" pitchFamily="2" charset="0"/>
              <a:ea typeface="Calibri" panose="020F0502020204030204" pitchFamily="34" charset="0"/>
              <a:cs typeface="Helvetica" pitchFamily="2" charset="0"/>
            </a:endParaRPr>
          </a:p>
        </p:txBody>
      </p:sp>
    </p:spTree>
    <p:extLst>
      <p:ext uri="{BB962C8B-B14F-4D97-AF65-F5344CB8AC3E}">
        <p14:creationId xmlns:p14="http://schemas.microsoft.com/office/powerpoint/2010/main" val="1014991589"/>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96C65AC7-1ADE-113C-7121-39158FE0CD8F}"/>
              </a:ext>
            </a:extLst>
          </p:cNvPr>
          <p:cNvSpPr>
            <a:spLocks noGrp="1"/>
          </p:cNvSpPr>
          <p:nvPr>
            <p:ph type="sldNum" sz="quarter" idx="12"/>
          </p:nvPr>
        </p:nvSpPr>
        <p:spPr>
          <a:xfrm>
            <a:off x="8504583" y="7354115"/>
            <a:ext cx="2743200" cy="365125"/>
          </a:xfrm>
        </p:spPr>
        <p:txBody>
          <a:bodyPr/>
          <a:lstStyle/>
          <a:p>
            <a:fld id="{FA123ED2-F2A7-7B40-A8BF-4A6B4D16AF6F}" type="slidenum">
              <a:rPr lang="en-GB" smtClean="0"/>
              <a:t>24</a:t>
            </a:fld>
            <a:endParaRPr lang="en-GB"/>
          </a:p>
        </p:txBody>
      </p:sp>
      <p:sp>
        <p:nvSpPr>
          <p:cNvPr id="2" name="TextBox 1">
            <a:extLst>
              <a:ext uri="{FF2B5EF4-FFF2-40B4-BE49-F238E27FC236}">
                <a16:creationId xmlns:a16="http://schemas.microsoft.com/office/drawing/2014/main" id="{A7BC6DEF-3338-67D9-32E8-FD81DD086CAC}"/>
              </a:ext>
            </a:extLst>
          </p:cNvPr>
          <p:cNvSpPr txBox="1"/>
          <p:nvPr/>
        </p:nvSpPr>
        <p:spPr>
          <a:xfrm>
            <a:off x="1928191" y="389870"/>
            <a:ext cx="8656983" cy="954107"/>
          </a:xfrm>
          <a:prstGeom prst="rect">
            <a:avLst/>
          </a:prstGeom>
          <a:noFill/>
        </p:spPr>
        <p:txBody>
          <a:bodyPr wrap="square">
            <a:spAutoFit/>
          </a:bodyPr>
          <a:lstStyle/>
          <a:p>
            <a:pPr algn="ctr"/>
            <a:r>
              <a:rPr lang="en-GB" sz="2800" b="1" dirty="0">
                <a:solidFill>
                  <a:srgbClr val="FF0000"/>
                </a:solidFill>
                <a:latin typeface="Arial" panose="020B0604020202020204" pitchFamily="34" charset="0"/>
                <a:ea typeface="Times New Roman" panose="02020603050405020304" pitchFamily="18" charset="0"/>
                <a:cs typeface="Arial" panose="020B0604020202020204" pitchFamily="34" charset="0"/>
              </a:rPr>
              <a:t>CDS </a:t>
            </a:r>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Grand Challenge 4</a:t>
            </a:r>
          </a:p>
          <a:p>
            <a:pPr algn="ctr"/>
            <a:r>
              <a:rPr lang="en-GB" sz="2800" b="1" dirty="0">
                <a:effectLst/>
                <a:latin typeface="Arial" panose="020B0604020202020204" pitchFamily="34" charset="0"/>
                <a:ea typeface="Times New Roman" panose="02020603050405020304" pitchFamily="18" charset="0"/>
                <a:cs typeface="Arial" panose="020B0604020202020204" pitchFamily="34" charset="0"/>
              </a:rPr>
              <a:t>Architecture and Technology</a:t>
            </a:r>
          </a:p>
        </p:txBody>
      </p:sp>
      <p:sp>
        <p:nvSpPr>
          <p:cNvPr id="9" name="TextBox 8">
            <a:extLst>
              <a:ext uri="{FF2B5EF4-FFF2-40B4-BE49-F238E27FC236}">
                <a16:creationId xmlns:a16="http://schemas.microsoft.com/office/drawing/2014/main" id="{C5581F02-FC6B-656C-8E60-614A12E2E74C}"/>
              </a:ext>
            </a:extLst>
          </p:cNvPr>
          <p:cNvSpPr txBox="1"/>
          <p:nvPr/>
        </p:nvSpPr>
        <p:spPr>
          <a:xfrm>
            <a:off x="466448" y="4261091"/>
            <a:ext cx="1490869" cy="1264962"/>
          </a:xfrm>
          <a:prstGeom prst="rect">
            <a:avLst/>
          </a:prstGeom>
          <a:solidFill>
            <a:schemeClr val="tx1"/>
          </a:solidFill>
        </p:spPr>
        <p:txBody>
          <a:bodyPr wrap="square">
            <a:spAutoFit/>
          </a:bodyPr>
          <a:lstStyle/>
          <a:p>
            <a:pPr marL="0" marR="0" algn="ctr">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1800" b="1" dirty="0">
                <a:solidFill>
                  <a:schemeClr val="bg1"/>
                </a:solidFill>
                <a:effectLst/>
                <a:latin typeface="Helvetica" pitchFamily="2" charset="0"/>
                <a:ea typeface="Calibri" panose="020F0502020204030204" pitchFamily="34" charset="0"/>
                <a:cs typeface="Helvetica" pitchFamily="2" charset="0"/>
              </a:rPr>
              <a:t>standalone decision support systems</a:t>
            </a:r>
            <a:endParaRPr lang="en-GB" sz="18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91E47CFD-509C-F7F6-9879-B4BCFBA36FED}"/>
              </a:ext>
            </a:extLst>
          </p:cNvPr>
          <p:cNvSpPr txBox="1"/>
          <p:nvPr/>
        </p:nvSpPr>
        <p:spPr>
          <a:xfrm>
            <a:off x="2150170" y="3559688"/>
            <a:ext cx="2764737" cy="923330"/>
          </a:xfrm>
          <a:prstGeom prst="rect">
            <a:avLst/>
          </a:prstGeom>
          <a:noFill/>
        </p:spPr>
        <p:txBody>
          <a:bodyPr wrap="square">
            <a:spAutoFit/>
          </a:bodyPr>
          <a:lstStyle/>
          <a:p>
            <a:r>
              <a:rPr lang="en-GB" dirty="0">
                <a:solidFill>
                  <a:srgbClr val="000000"/>
                </a:solidFill>
                <a:latin typeface="Helvetica" pitchFamily="2" charset="0"/>
                <a:ea typeface="Calibri" panose="020F0502020204030204" pitchFamily="34" charset="0"/>
                <a:cs typeface="Helvetica" pitchFamily="2" charset="0"/>
              </a:rPr>
              <a:t>B</a:t>
            </a:r>
            <a:r>
              <a:rPr lang="en-GB" sz="1800" dirty="0">
                <a:solidFill>
                  <a:srgbClr val="000000"/>
                </a:solidFill>
                <a:effectLst/>
                <a:latin typeface="Helvetica" pitchFamily="2" charset="0"/>
                <a:ea typeface="Calibri" panose="020F0502020204030204" pitchFamily="34" charset="0"/>
                <a:cs typeface="Helvetica" pitchFamily="2" charset="0"/>
              </a:rPr>
              <a:t>espoke architecture</a:t>
            </a:r>
          </a:p>
          <a:p>
            <a:r>
              <a:rPr lang="en-GB" dirty="0">
                <a:solidFill>
                  <a:srgbClr val="000000"/>
                </a:solidFill>
                <a:latin typeface="Helvetica" pitchFamily="2" charset="0"/>
              </a:rPr>
              <a:t>Monolithic</a:t>
            </a:r>
          </a:p>
          <a:p>
            <a:r>
              <a:rPr lang="en-GB" dirty="0">
                <a:solidFill>
                  <a:srgbClr val="000000"/>
                </a:solidFill>
                <a:latin typeface="Helvetica" pitchFamily="2" charset="0"/>
              </a:rPr>
              <a:t>Irreplaceable</a:t>
            </a:r>
            <a:endParaRPr lang="en-GB" dirty="0"/>
          </a:p>
        </p:txBody>
      </p:sp>
      <p:sp>
        <p:nvSpPr>
          <p:cNvPr id="16" name="TextBox 15">
            <a:extLst>
              <a:ext uri="{FF2B5EF4-FFF2-40B4-BE49-F238E27FC236}">
                <a16:creationId xmlns:a16="http://schemas.microsoft.com/office/drawing/2014/main" id="{8E72EADE-558C-6898-2B33-8BE720B9BC3C}"/>
              </a:ext>
            </a:extLst>
          </p:cNvPr>
          <p:cNvSpPr txBox="1"/>
          <p:nvPr/>
        </p:nvSpPr>
        <p:spPr>
          <a:xfrm>
            <a:off x="473762" y="1127334"/>
            <a:ext cx="1388165" cy="923330"/>
          </a:xfrm>
          <a:prstGeom prst="rect">
            <a:avLst/>
          </a:prstGeom>
          <a:noFill/>
        </p:spPr>
        <p:txBody>
          <a:bodyPr wrap="square">
            <a:spAutoFit/>
          </a:bodyPr>
          <a:lstStyle/>
          <a:p>
            <a:pPr algn="ctr"/>
            <a:r>
              <a:rPr lang="en-GB" b="1" dirty="0"/>
              <a:t>Clunky</a:t>
            </a:r>
          </a:p>
          <a:p>
            <a:pPr algn="ctr"/>
            <a:r>
              <a:rPr lang="en-GB" b="1" dirty="0"/>
              <a:t>mainframe</a:t>
            </a:r>
          </a:p>
          <a:p>
            <a:pPr algn="ctr"/>
            <a:r>
              <a:rPr lang="en-GB" b="1" dirty="0"/>
              <a:t>architecture</a:t>
            </a:r>
          </a:p>
        </p:txBody>
      </p:sp>
      <p:sp>
        <p:nvSpPr>
          <p:cNvPr id="19" name="TextBox 18">
            <a:extLst>
              <a:ext uri="{FF2B5EF4-FFF2-40B4-BE49-F238E27FC236}">
                <a16:creationId xmlns:a16="http://schemas.microsoft.com/office/drawing/2014/main" id="{BA87E230-7675-C082-24E5-E98AD46C4688}"/>
              </a:ext>
            </a:extLst>
          </p:cNvPr>
          <p:cNvSpPr txBox="1"/>
          <p:nvPr/>
        </p:nvSpPr>
        <p:spPr>
          <a:xfrm>
            <a:off x="2163421" y="1965339"/>
            <a:ext cx="2068051" cy="646331"/>
          </a:xfrm>
          <a:prstGeom prst="rect">
            <a:avLst/>
          </a:prstGeom>
          <a:noFill/>
        </p:spPr>
        <p:txBody>
          <a:bodyPr wrap="square">
            <a:spAutoFit/>
          </a:bodyPr>
          <a:lstStyle/>
          <a:p>
            <a:r>
              <a:rPr lang="en-GB" b="1" dirty="0"/>
              <a:t>No mobile</a:t>
            </a:r>
          </a:p>
          <a:p>
            <a:r>
              <a:rPr lang="en-GB" b="1" dirty="0"/>
              <a:t>devices/Internet</a:t>
            </a:r>
          </a:p>
        </p:txBody>
      </p:sp>
      <p:grpSp>
        <p:nvGrpSpPr>
          <p:cNvPr id="35" name="Group 34">
            <a:extLst>
              <a:ext uri="{FF2B5EF4-FFF2-40B4-BE49-F238E27FC236}">
                <a16:creationId xmlns:a16="http://schemas.microsoft.com/office/drawing/2014/main" id="{06FFF9B8-FBB2-CCB4-3E16-27D36B43040B}"/>
              </a:ext>
            </a:extLst>
          </p:cNvPr>
          <p:cNvGrpSpPr/>
          <p:nvPr/>
        </p:nvGrpSpPr>
        <p:grpSpPr>
          <a:xfrm>
            <a:off x="1596885" y="3790121"/>
            <a:ext cx="9395791" cy="2678009"/>
            <a:chOff x="1596885" y="3790121"/>
            <a:chExt cx="9395791" cy="2678009"/>
          </a:xfrm>
        </p:grpSpPr>
        <p:sp>
          <p:nvSpPr>
            <p:cNvPr id="3" name="TextBox 2">
              <a:extLst>
                <a:ext uri="{FF2B5EF4-FFF2-40B4-BE49-F238E27FC236}">
                  <a16:creationId xmlns:a16="http://schemas.microsoft.com/office/drawing/2014/main" id="{BC59630D-6D74-A234-2DFC-333E1D20CEAC}"/>
                </a:ext>
              </a:extLst>
            </p:cNvPr>
            <p:cNvSpPr txBox="1"/>
            <p:nvPr/>
          </p:nvSpPr>
          <p:spPr>
            <a:xfrm>
              <a:off x="1596885" y="5599815"/>
              <a:ext cx="9395791" cy="868315"/>
            </a:xfrm>
            <a:prstGeom prst="rect">
              <a:avLst/>
            </a:prstGeom>
            <a:solidFill>
              <a:srgbClr val="FFFF00"/>
            </a:solidFill>
          </p:spPr>
          <p:txBody>
            <a:bodyPr wrap="square" rtlCol="0">
              <a:spAutoFit/>
            </a:bodyPr>
            <a:lstStyle/>
            <a:p>
              <a:pPr marL="0" marR="0" algn="ctr">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800" b="1" dirty="0">
                  <a:solidFill>
                    <a:srgbClr val="000000"/>
                  </a:solidFill>
                  <a:effectLst/>
                  <a:latin typeface="Helvetica" pitchFamily="2" charset="0"/>
                  <a:ea typeface="Calibri" panose="020F0502020204030204" pitchFamily="34" charset="0"/>
                  <a:cs typeface="Helvetica" pitchFamily="2" charset="0"/>
                  <a:sym typeface="Wingdings" pitchFamily="2" charset="2"/>
                </a:rPr>
                <a:t> </a:t>
              </a:r>
              <a:r>
                <a:rPr lang="en-GB" sz="2800" b="1" dirty="0">
                  <a:solidFill>
                    <a:srgbClr val="000000"/>
                  </a:solidFill>
                  <a:effectLst/>
                  <a:latin typeface="Helvetica" pitchFamily="2" charset="0"/>
                  <a:ea typeface="Calibri" panose="020F0502020204030204" pitchFamily="34" charset="0"/>
                  <a:cs typeface="Helvetica" pitchFamily="2" charset="0"/>
                </a:rPr>
                <a:t>“Separation of concerns”</a:t>
              </a:r>
            </a:p>
            <a:p>
              <a:pPr marL="0" marR="0" algn="ctr">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dirty="0">
                  <a:solidFill>
                    <a:srgbClr val="000000"/>
                  </a:solidFill>
                  <a:effectLst/>
                  <a:latin typeface="Helvetica" pitchFamily="2" charset="0"/>
                  <a:ea typeface="Calibri" panose="020F0502020204030204" pitchFamily="34" charset="0"/>
                  <a:cs typeface="Helvetica" pitchFamily="2" charset="0"/>
                </a:rPr>
                <a:t>separation of knowledge and inference from the presenting EHR</a:t>
              </a:r>
              <a:endParaRPr lang="en-GB" sz="2000" dirty="0">
                <a:effectLst/>
                <a:latin typeface="Arial" panose="020B0604020202020204" pitchFamily="34" charset="0"/>
                <a:ea typeface="Calibri" panose="020F0502020204030204" pitchFamily="34" charset="0"/>
                <a:cs typeface="Times New Roman" panose="02020603050405020304" pitchFamily="18" charset="0"/>
              </a:endParaRPr>
            </a:p>
          </p:txBody>
        </p:sp>
        <p:grpSp>
          <p:nvGrpSpPr>
            <p:cNvPr id="34" name="Group 33">
              <a:extLst>
                <a:ext uri="{FF2B5EF4-FFF2-40B4-BE49-F238E27FC236}">
                  <a16:creationId xmlns:a16="http://schemas.microsoft.com/office/drawing/2014/main" id="{7CBC053B-C15B-0DF9-7E0C-E32A4F5F40FB}"/>
                </a:ext>
              </a:extLst>
            </p:cNvPr>
            <p:cNvGrpSpPr/>
            <p:nvPr/>
          </p:nvGrpSpPr>
          <p:grpSpPr>
            <a:xfrm>
              <a:off x="5577793" y="3790121"/>
              <a:ext cx="4692642" cy="1788459"/>
              <a:chOff x="5577793" y="3790121"/>
              <a:chExt cx="4692642" cy="1788459"/>
            </a:xfrm>
          </p:grpSpPr>
          <p:sp>
            <p:nvSpPr>
              <p:cNvPr id="25" name="Right Arrow 24">
                <a:extLst>
                  <a:ext uri="{FF2B5EF4-FFF2-40B4-BE49-F238E27FC236}">
                    <a16:creationId xmlns:a16="http://schemas.microsoft.com/office/drawing/2014/main" id="{F04E46FC-F9C2-A9A2-952F-0DAB1923BEFB}"/>
                  </a:ext>
                </a:extLst>
              </p:cNvPr>
              <p:cNvSpPr/>
              <p:nvPr/>
            </p:nvSpPr>
            <p:spPr>
              <a:xfrm rot="5400000">
                <a:off x="5741504" y="4705878"/>
                <a:ext cx="708991" cy="10364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B91AEAC0-38F0-EFD0-631D-04BC6F36A44B}"/>
                  </a:ext>
                </a:extLst>
              </p:cNvPr>
              <p:cNvCxnSpPr/>
              <p:nvPr/>
            </p:nvCxnSpPr>
            <p:spPr>
              <a:xfrm>
                <a:off x="6095999" y="4716361"/>
                <a:ext cx="417443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99F58CA-AAD0-74A2-A629-771B40809A9B}"/>
                  </a:ext>
                </a:extLst>
              </p:cNvPr>
              <p:cNvCxnSpPr>
                <a:cxnSpLocks/>
              </p:cNvCxnSpPr>
              <p:nvPr/>
            </p:nvCxnSpPr>
            <p:spPr>
              <a:xfrm flipV="1">
                <a:off x="6095999" y="4716361"/>
                <a:ext cx="0" cy="35442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D3A6284-718F-A99E-3A69-374E1FD41937}"/>
                  </a:ext>
                </a:extLst>
              </p:cNvPr>
              <p:cNvCxnSpPr>
                <a:cxnSpLocks/>
              </p:cNvCxnSpPr>
              <p:nvPr/>
            </p:nvCxnSpPr>
            <p:spPr>
              <a:xfrm flipV="1">
                <a:off x="10257183" y="3790121"/>
                <a:ext cx="0" cy="947385"/>
              </a:xfrm>
              <a:prstGeom prst="line">
                <a:avLst/>
              </a:prstGeom>
              <a:ln w="38100"/>
            </p:spPr>
            <p:style>
              <a:lnRef idx="1">
                <a:schemeClr val="accent1"/>
              </a:lnRef>
              <a:fillRef idx="0">
                <a:schemeClr val="accent1"/>
              </a:fillRef>
              <a:effectRef idx="0">
                <a:schemeClr val="accent1"/>
              </a:effectRef>
              <a:fontRef idx="minor">
                <a:schemeClr val="tx1"/>
              </a:fontRef>
            </p:style>
          </p:cxnSp>
        </p:grpSp>
      </p:grpSp>
      <p:pic>
        <p:nvPicPr>
          <p:cNvPr id="5122" name="Picture 2" descr="The First Mainframes - CHM Revolution">
            <a:extLst>
              <a:ext uri="{FF2B5EF4-FFF2-40B4-BE49-F238E27FC236}">
                <a16:creationId xmlns:a16="http://schemas.microsoft.com/office/drawing/2014/main" id="{832EABA4-1B3B-C13F-1834-F9412293BB86}"/>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331306" y="2050664"/>
            <a:ext cx="1750124" cy="2228823"/>
          </a:xfrm>
          <a:prstGeom prst="rect">
            <a:avLst/>
          </a:prstGeom>
          <a:noFill/>
          <a:extLst>
            <a:ext uri="{909E8E84-426E-40DD-AFC4-6F175D3DCCD1}">
              <a14:hiddenFill xmlns:a14="http://schemas.microsoft.com/office/drawing/2010/main">
                <a:solidFill>
                  <a:srgbClr val="FFFFFF"/>
                </a:solidFill>
              </a14:hiddenFill>
            </a:ext>
          </a:extLst>
        </p:spPr>
      </p:pic>
      <p:grpSp>
        <p:nvGrpSpPr>
          <p:cNvPr id="36" name="Group 35">
            <a:extLst>
              <a:ext uri="{FF2B5EF4-FFF2-40B4-BE49-F238E27FC236}">
                <a16:creationId xmlns:a16="http://schemas.microsoft.com/office/drawing/2014/main" id="{F9799315-3B78-14FA-0482-15D4F6D6D966}"/>
              </a:ext>
            </a:extLst>
          </p:cNvPr>
          <p:cNvGrpSpPr/>
          <p:nvPr/>
        </p:nvGrpSpPr>
        <p:grpSpPr>
          <a:xfrm>
            <a:off x="2163421" y="1040638"/>
            <a:ext cx="9944706" cy="4146168"/>
            <a:chOff x="2163421" y="1040638"/>
            <a:chExt cx="9944706" cy="4146168"/>
          </a:xfrm>
        </p:grpSpPr>
        <p:sp>
          <p:nvSpPr>
            <p:cNvPr id="10" name="Right Arrow 9">
              <a:extLst>
                <a:ext uri="{FF2B5EF4-FFF2-40B4-BE49-F238E27FC236}">
                  <a16:creationId xmlns:a16="http://schemas.microsoft.com/office/drawing/2014/main" id="{855A4D0C-A17F-E379-B6BA-FCE05C42C538}"/>
                </a:ext>
              </a:extLst>
            </p:cNvPr>
            <p:cNvSpPr/>
            <p:nvPr/>
          </p:nvSpPr>
          <p:spPr>
            <a:xfrm>
              <a:off x="2163421" y="2288505"/>
              <a:ext cx="7478290" cy="15871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Progress over time</a:t>
              </a:r>
            </a:p>
          </p:txBody>
        </p:sp>
        <p:sp>
          <p:nvSpPr>
            <p:cNvPr id="11" name="TextBox 10">
              <a:extLst>
                <a:ext uri="{FF2B5EF4-FFF2-40B4-BE49-F238E27FC236}">
                  <a16:creationId xmlns:a16="http://schemas.microsoft.com/office/drawing/2014/main" id="{9446FE41-68FC-5E7D-4AC3-7F42EE439A13}"/>
                </a:ext>
              </a:extLst>
            </p:cNvPr>
            <p:cNvSpPr txBox="1"/>
            <p:nvPr/>
          </p:nvSpPr>
          <p:spPr>
            <a:xfrm>
              <a:off x="10371327" y="3921844"/>
              <a:ext cx="1736035" cy="1264962"/>
            </a:xfrm>
            <a:prstGeom prst="rect">
              <a:avLst/>
            </a:prstGeom>
            <a:solidFill>
              <a:schemeClr val="tx1"/>
            </a:solidFill>
          </p:spPr>
          <p:txBody>
            <a:bodyPr wrap="square">
              <a:spAutoFit/>
            </a:bodyPr>
            <a:lstStyle/>
            <a:p>
              <a:pPr marL="0" marR="0" algn="ctr">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1800" b="1" dirty="0">
                  <a:solidFill>
                    <a:schemeClr val="bg1"/>
                  </a:solidFill>
                  <a:effectLst/>
                  <a:latin typeface="Helvetica" pitchFamily="2" charset="0"/>
                  <a:ea typeface="Calibri" panose="020F0502020204030204" pitchFamily="34" charset="0"/>
                  <a:cs typeface="Helvetica" pitchFamily="2" charset="0"/>
                </a:rPr>
                <a:t>interoperable</a:t>
              </a:r>
            </a:p>
            <a:p>
              <a:pPr marL="0" marR="0" algn="ctr">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1800" b="1" dirty="0">
                  <a:solidFill>
                    <a:schemeClr val="bg1"/>
                  </a:solidFill>
                  <a:effectLst/>
                  <a:latin typeface="Helvetica" pitchFamily="2" charset="0"/>
                  <a:ea typeface="Calibri" panose="020F0502020204030204" pitchFamily="34" charset="0"/>
                  <a:cs typeface="Helvetica" pitchFamily="2" charset="0"/>
                </a:rPr>
                <a:t> decision support systems</a:t>
              </a:r>
              <a:endParaRPr lang="en-GB" sz="18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F6FFF62D-E9F1-9EF8-9916-2A20E40AC0E7}"/>
                </a:ext>
              </a:extLst>
            </p:cNvPr>
            <p:cNvSpPr txBox="1"/>
            <p:nvPr/>
          </p:nvSpPr>
          <p:spPr>
            <a:xfrm>
              <a:off x="5481354" y="3558118"/>
              <a:ext cx="3308075" cy="923330"/>
            </a:xfrm>
            <a:prstGeom prst="rect">
              <a:avLst/>
            </a:prstGeom>
            <a:noFill/>
          </p:spPr>
          <p:txBody>
            <a:bodyPr wrap="square">
              <a:spAutoFit/>
            </a:bodyPr>
            <a:lstStyle/>
            <a:p>
              <a:pPr algn="r"/>
              <a:r>
                <a:rPr lang="en-GB" sz="1800" dirty="0">
                  <a:solidFill>
                    <a:srgbClr val="000000"/>
                  </a:solidFill>
                  <a:effectLst/>
                  <a:latin typeface="Helvetica" pitchFamily="2" charset="0"/>
                  <a:ea typeface="Calibri" panose="020F0502020204030204" pitchFamily="34" charset="0"/>
                  <a:cs typeface="Helvetica" pitchFamily="2" charset="0"/>
                </a:rPr>
                <a:t>Re-applicable architecture</a:t>
              </a:r>
            </a:p>
            <a:p>
              <a:pPr algn="r"/>
              <a:r>
                <a:rPr lang="en-GB" dirty="0">
                  <a:solidFill>
                    <a:srgbClr val="000000"/>
                  </a:solidFill>
                  <a:latin typeface="Helvetica" pitchFamily="2" charset="0"/>
                </a:rPr>
                <a:t>Modular</a:t>
              </a:r>
            </a:p>
            <a:p>
              <a:pPr algn="r"/>
              <a:r>
                <a:rPr lang="en-GB" dirty="0">
                  <a:solidFill>
                    <a:srgbClr val="000000"/>
                  </a:solidFill>
                  <a:latin typeface="Helvetica" pitchFamily="2" charset="0"/>
                </a:rPr>
                <a:t>Interchangeable</a:t>
              </a:r>
              <a:endParaRPr lang="en-GB" dirty="0"/>
            </a:p>
          </p:txBody>
        </p:sp>
        <p:sp>
          <p:nvSpPr>
            <p:cNvPr id="18" name="TextBox 17">
              <a:extLst>
                <a:ext uri="{FF2B5EF4-FFF2-40B4-BE49-F238E27FC236}">
                  <a16:creationId xmlns:a16="http://schemas.microsoft.com/office/drawing/2014/main" id="{E3A6AE19-DF27-145E-E33B-B44A87C1FAB6}"/>
                </a:ext>
              </a:extLst>
            </p:cNvPr>
            <p:cNvSpPr txBox="1"/>
            <p:nvPr/>
          </p:nvSpPr>
          <p:spPr>
            <a:xfrm>
              <a:off x="10124658" y="1040638"/>
              <a:ext cx="1736036" cy="923330"/>
            </a:xfrm>
            <a:prstGeom prst="rect">
              <a:avLst/>
            </a:prstGeom>
            <a:noFill/>
          </p:spPr>
          <p:txBody>
            <a:bodyPr wrap="square">
              <a:spAutoFit/>
            </a:bodyPr>
            <a:lstStyle/>
            <a:p>
              <a:pPr algn="ctr"/>
              <a:r>
                <a:rPr lang="en-GB" b="1" dirty="0"/>
                <a:t>Cloud-based</a:t>
              </a:r>
            </a:p>
            <a:p>
              <a:pPr algn="ctr"/>
              <a:r>
                <a:rPr lang="en-GB" b="1" dirty="0"/>
                <a:t>service oriented </a:t>
              </a:r>
            </a:p>
            <a:p>
              <a:pPr algn="ctr"/>
              <a:r>
                <a:rPr lang="en-GB" b="1" dirty="0"/>
                <a:t>architecture</a:t>
              </a:r>
            </a:p>
          </p:txBody>
        </p:sp>
        <p:sp>
          <p:nvSpPr>
            <p:cNvPr id="20" name="TextBox 19">
              <a:extLst>
                <a:ext uri="{FF2B5EF4-FFF2-40B4-BE49-F238E27FC236}">
                  <a16:creationId xmlns:a16="http://schemas.microsoft.com/office/drawing/2014/main" id="{557B124D-6571-3911-E0F1-49340FEDF9B2}"/>
                </a:ext>
              </a:extLst>
            </p:cNvPr>
            <p:cNvSpPr txBox="1"/>
            <p:nvPr/>
          </p:nvSpPr>
          <p:spPr>
            <a:xfrm>
              <a:off x="6615741" y="1954723"/>
              <a:ext cx="2105440" cy="646331"/>
            </a:xfrm>
            <a:prstGeom prst="rect">
              <a:avLst/>
            </a:prstGeom>
            <a:noFill/>
          </p:spPr>
          <p:txBody>
            <a:bodyPr wrap="square">
              <a:spAutoFit/>
            </a:bodyPr>
            <a:lstStyle/>
            <a:p>
              <a:pPr algn="r"/>
              <a:r>
                <a:rPr lang="en-GB" b="1" dirty="0"/>
                <a:t>Abundant mobile</a:t>
              </a:r>
            </a:p>
            <a:p>
              <a:pPr algn="r"/>
              <a:r>
                <a:rPr lang="en-GB" b="1" dirty="0"/>
                <a:t>devices / Internet</a:t>
              </a:r>
            </a:p>
          </p:txBody>
        </p:sp>
        <p:cxnSp>
          <p:nvCxnSpPr>
            <p:cNvPr id="22" name="Straight Arrow Connector 21">
              <a:extLst>
                <a:ext uri="{FF2B5EF4-FFF2-40B4-BE49-F238E27FC236}">
                  <a16:creationId xmlns:a16="http://schemas.microsoft.com/office/drawing/2014/main" id="{E22F48BA-45D6-3234-14D6-786A6CCA0C2F}"/>
                </a:ext>
              </a:extLst>
            </p:cNvPr>
            <p:cNvCxnSpPr>
              <a:cxnSpLocks/>
            </p:cNvCxnSpPr>
            <p:nvPr/>
          </p:nvCxnSpPr>
          <p:spPr>
            <a:xfrm>
              <a:off x="3469595" y="2149983"/>
              <a:ext cx="3412436" cy="0"/>
            </a:xfrm>
            <a:prstGeom prst="straightConnector1">
              <a:avLst/>
            </a:prstGeom>
            <a:ln w="38100">
              <a:prstDash val="dash"/>
              <a:tailEnd type="triangle"/>
            </a:ln>
          </p:spPr>
          <p:style>
            <a:lnRef idx="1">
              <a:schemeClr val="accent1"/>
            </a:lnRef>
            <a:fillRef idx="0">
              <a:schemeClr val="accent1"/>
            </a:fillRef>
            <a:effectRef idx="0">
              <a:schemeClr val="accent1"/>
            </a:effectRef>
            <a:fontRef idx="minor">
              <a:schemeClr val="tx1"/>
            </a:fontRef>
          </p:style>
        </p:cxnSp>
        <p:pic>
          <p:nvPicPr>
            <p:cNvPr id="33" name="Picture 32">
              <a:extLst>
                <a:ext uri="{FF2B5EF4-FFF2-40B4-BE49-F238E27FC236}">
                  <a16:creationId xmlns:a16="http://schemas.microsoft.com/office/drawing/2014/main" id="{BD67673A-8EB4-3686-73D2-4FEA266D485C}"/>
                </a:ext>
              </a:extLst>
            </p:cNvPr>
            <p:cNvPicPr>
              <a:picLocks noChangeAspect="1"/>
            </p:cNvPicPr>
            <p:nvPr/>
          </p:nvPicPr>
          <p:blipFill>
            <a:blip r:embed="rId4"/>
            <a:stretch>
              <a:fillRect/>
            </a:stretch>
          </p:blipFill>
          <p:spPr>
            <a:xfrm>
              <a:off x="9582523" y="1787796"/>
              <a:ext cx="2525604" cy="2087833"/>
            </a:xfrm>
            <a:prstGeom prst="rect">
              <a:avLst/>
            </a:prstGeom>
          </p:spPr>
        </p:pic>
      </p:grpSp>
    </p:spTree>
    <p:extLst>
      <p:ext uri="{BB962C8B-B14F-4D97-AF65-F5344CB8AC3E}">
        <p14:creationId xmlns:p14="http://schemas.microsoft.com/office/powerpoint/2010/main" val="1380715435"/>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up)">
                                      <p:cBhvr>
                                        <p:cTn id="1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253955-EDDD-996A-DBB9-1B8D1B333649}"/>
              </a:ext>
            </a:extLst>
          </p:cNvPr>
          <p:cNvSpPr txBox="1"/>
          <p:nvPr/>
        </p:nvSpPr>
        <p:spPr>
          <a:xfrm>
            <a:off x="1928191" y="389870"/>
            <a:ext cx="8656983" cy="954107"/>
          </a:xfrm>
          <a:prstGeom prst="rect">
            <a:avLst/>
          </a:prstGeom>
          <a:noFill/>
        </p:spPr>
        <p:txBody>
          <a:bodyPr wrap="square">
            <a:spAutoFit/>
          </a:bodyPr>
          <a:lstStyle/>
          <a:p>
            <a:pPr algn="ctr"/>
            <a:r>
              <a:rPr lang="en-GB" sz="2800" b="1" dirty="0">
                <a:solidFill>
                  <a:srgbClr val="FF0000"/>
                </a:solidFill>
                <a:latin typeface="Arial" panose="020B0604020202020204" pitchFamily="34" charset="0"/>
                <a:ea typeface="Times New Roman" panose="02020603050405020304" pitchFamily="18" charset="0"/>
                <a:cs typeface="Arial" panose="020B0604020202020204" pitchFamily="34" charset="0"/>
              </a:rPr>
              <a:t>CDS </a:t>
            </a:r>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Grand Challenge 5</a:t>
            </a:r>
          </a:p>
          <a:p>
            <a:pPr algn="ctr"/>
            <a:r>
              <a:rPr lang="en-GB" sz="2800" b="1" dirty="0">
                <a:latin typeface="Arial" panose="020B0604020202020204" pitchFamily="34" charset="0"/>
                <a:ea typeface="Times New Roman" panose="02020603050405020304" pitchFamily="18" charset="0"/>
                <a:cs typeface="Arial" panose="020B0604020202020204" pitchFamily="34" charset="0"/>
              </a:rPr>
              <a:t>I</a:t>
            </a:r>
            <a:r>
              <a:rPr lang="en-GB" sz="2800" b="1" dirty="0">
                <a:effectLst/>
                <a:latin typeface="Arial" panose="020B0604020202020204" pitchFamily="34" charset="0"/>
                <a:ea typeface="Times New Roman" panose="02020603050405020304" pitchFamily="18" charset="0"/>
                <a:cs typeface="Arial" panose="020B0604020202020204" pitchFamily="34" charset="0"/>
              </a:rPr>
              <a:t>mplementation and Integration</a:t>
            </a:r>
          </a:p>
        </p:txBody>
      </p:sp>
      <p:sp>
        <p:nvSpPr>
          <p:cNvPr id="4" name="TextBox 3">
            <a:extLst>
              <a:ext uri="{FF2B5EF4-FFF2-40B4-BE49-F238E27FC236}">
                <a16:creationId xmlns:a16="http://schemas.microsoft.com/office/drawing/2014/main" id="{72A50A4F-03A7-589B-DD8A-D900B6C57876}"/>
              </a:ext>
            </a:extLst>
          </p:cNvPr>
          <p:cNvSpPr txBox="1"/>
          <p:nvPr/>
        </p:nvSpPr>
        <p:spPr>
          <a:xfrm>
            <a:off x="399221" y="1356865"/>
            <a:ext cx="11714922" cy="1724639"/>
          </a:xfrm>
          <a:prstGeom prst="rect">
            <a:avLst/>
          </a:prstGeom>
          <a:noFill/>
        </p:spPr>
        <p:txBody>
          <a:bodyPr wrap="square" rtlCol="0">
            <a:spAutoFit/>
          </a:bodyPr>
          <a:lstStyle/>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FF0000"/>
                </a:solidFill>
                <a:effectLst/>
                <a:latin typeface="Helvetica" pitchFamily="2" charset="0"/>
                <a:ea typeface="Calibri" panose="020F0502020204030204" pitchFamily="34" charset="0"/>
                <a:cs typeface="Helvetica" pitchFamily="2" charset="0"/>
              </a:rPr>
              <a:t>Problem: </a:t>
            </a:r>
            <a:r>
              <a:rPr lang="en-GB" sz="2000" b="1" dirty="0">
                <a:solidFill>
                  <a:srgbClr val="000000"/>
                </a:solidFill>
                <a:effectLst/>
                <a:latin typeface="Helvetica" pitchFamily="2" charset="0"/>
                <a:ea typeface="Calibri" panose="020F0502020204030204" pitchFamily="34" charset="0"/>
                <a:cs typeface="Helvetica" pitchFamily="2" charset="0"/>
              </a:rPr>
              <a:t>clinical practice patterns are hyper-variable</a:t>
            </a:r>
            <a:endParaRPr lang="en-GB" sz="2000" b="1" dirty="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FF0000"/>
                </a:solidFill>
                <a:effectLst/>
                <a:latin typeface="Helvetica" pitchFamily="2" charset="0"/>
                <a:ea typeface="Calibri" panose="020F0502020204030204" pitchFamily="34" charset="0"/>
                <a:cs typeface="Helvetica" pitchFamily="2" charset="0"/>
              </a:rPr>
              <a:t>Result: </a:t>
            </a:r>
            <a:r>
              <a:rPr lang="en-GB" sz="2000" b="1" dirty="0">
                <a:solidFill>
                  <a:srgbClr val="000000"/>
                </a:solidFill>
                <a:effectLst/>
                <a:latin typeface="Helvetica" pitchFamily="2" charset="0"/>
                <a:ea typeface="Calibri" panose="020F0502020204030204" pitchFamily="34" charset="0"/>
                <a:cs typeface="Helvetica" pitchFamily="2" charset="0"/>
              </a:rPr>
              <a:t>"it doesn't fit into my workflow; there are too many alerts!"</a:t>
            </a:r>
            <a:endParaRPr lang="en-GB" sz="2000" b="1" dirty="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000000"/>
                </a:solidFill>
                <a:effectLst/>
                <a:latin typeface="Helvetica" pitchFamily="2" charset="0"/>
                <a:ea typeface="Calibri" panose="020F0502020204030204" pitchFamily="34" charset="0"/>
                <a:cs typeface="Helvetica" pitchFamily="2" charset="0"/>
              </a:rPr>
              <a:t> </a:t>
            </a:r>
            <a:endParaRPr lang="en-GB" sz="2000" b="1" dirty="0">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FF0000"/>
                </a:solidFill>
                <a:effectLst/>
                <a:latin typeface="Helvetica" pitchFamily="2" charset="0"/>
                <a:ea typeface="Calibri" panose="020F0502020204030204" pitchFamily="34" charset="0"/>
                <a:cs typeface="Helvetica" pitchFamily="2" charset="0"/>
              </a:rPr>
              <a:t>Software: </a:t>
            </a:r>
            <a:r>
              <a:rPr lang="en-GB" sz="2000" b="1" dirty="0">
                <a:solidFill>
                  <a:srgbClr val="000000"/>
                </a:solidFill>
                <a:effectLst/>
                <a:latin typeface="Helvetica" pitchFamily="2" charset="0"/>
                <a:ea typeface="Calibri" panose="020F0502020204030204" pitchFamily="34" charset="0"/>
                <a:cs typeface="Helvetica" pitchFamily="2" charset="0"/>
              </a:rPr>
              <a:t>data element missing, please recheck</a:t>
            </a:r>
            <a:r>
              <a:rPr lang="en-GB" sz="2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p>
            <a:pPr>
              <a:lnSpc>
                <a:spcPct val="107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FF0000"/>
                </a:solidFill>
                <a:effectLst/>
                <a:latin typeface="Helvetica" pitchFamily="2" charset="0"/>
                <a:ea typeface="Calibri" panose="020F0502020204030204" pitchFamily="34" charset="0"/>
                <a:cs typeface="Helvetica" pitchFamily="2" charset="0"/>
              </a:rPr>
              <a:t>User – “</a:t>
            </a:r>
            <a:r>
              <a:rPr lang="en-GB" sz="2000" b="1" dirty="0">
                <a:solidFill>
                  <a:srgbClr val="000000"/>
                </a:solidFill>
                <a:effectLst/>
                <a:latin typeface="Helvetica" pitchFamily="2" charset="0"/>
                <a:ea typeface="Calibri" panose="020F0502020204030204" pitchFamily="34" charset="0"/>
                <a:cs typeface="Helvetica" pitchFamily="2" charset="0"/>
              </a:rPr>
              <a:t>why won't this damn thing send?”</a:t>
            </a:r>
            <a:endParaRPr lang="en-GB" sz="2000" b="1"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A22D78D4-04E4-B469-25BA-3DFF4B566125}"/>
              </a:ext>
            </a:extLst>
          </p:cNvPr>
          <p:cNvSpPr txBox="1"/>
          <p:nvPr/>
        </p:nvSpPr>
        <p:spPr>
          <a:xfrm>
            <a:off x="399221" y="3324828"/>
            <a:ext cx="11714922" cy="3690947"/>
          </a:xfrm>
          <a:prstGeom prst="rect">
            <a:avLst/>
          </a:prstGeom>
          <a:noFill/>
        </p:spPr>
        <p:txBody>
          <a:bodyPr wrap="square" rtlCol="0">
            <a:spAutoFit/>
          </a:bodyPr>
          <a:lstStyle/>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FF0000"/>
                </a:solidFill>
                <a:effectLst/>
                <a:latin typeface="Helvetica" pitchFamily="2" charset="0"/>
                <a:ea typeface="Calibri" panose="020F0502020204030204" pitchFamily="34" charset="0"/>
                <a:cs typeface="Helvetica" pitchFamily="2" charset="0"/>
              </a:rPr>
              <a:t>CDS recommendations have unacceptably high override rates</a:t>
            </a:r>
            <a:r>
              <a:rPr lang="en-GB" sz="2000" b="1" dirty="0">
                <a:latin typeface="Arial" panose="020B0604020202020204" pitchFamily="34" charset="0"/>
                <a:ea typeface="Calibri" panose="020F0502020204030204" pitchFamily="34" charset="0"/>
                <a:cs typeface="Times New Roman" panose="02020603050405020304" pitchFamily="18" charset="0"/>
              </a:rPr>
              <a:t> - the </a:t>
            </a:r>
            <a:r>
              <a:rPr lang="en-GB" sz="2000" b="1" dirty="0">
                <a:solidFill>
                  <a:srgbClr val="000000"/>
                </a:solidFill>
                <a:effectLst/>
                <a:latin typeface="Helvetica" pitchFamily="2" charset="0"/>
                <a:ea typeface="Calibri" panose="020F0502020204030204" pitchFamily="34" charset="0"/>
                <a:cs typeface="Helvetica" pitchFamily="2" charset="0"/>
              </a:rPr>
              <a:t>reasons include: </a:t>
            </a:r>
            <a:endParaRPr lang="en-GB" sz="20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000000"/>
                </a:solidFill>
                <a:effectLst/>
                <a:latin typeface="Helvetica" pitchFamily="2" charset="0"/>
                <a:ea typeface="Calibri" panose="020F0502020204030204" pitchFamily="34" charset="0"/>
                <a:cs typeface="Helvetica" pitchFamily="2" charset="0"/>
              </a:rPr>
              <a:t>	outdated patient data</a:t>
            </a:r>
            <a:endParaRPr lang="en-GB" sz="20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000000"/>
                </a:solidFill>
                <a:effectLst/>
                <a:latin typeface="Helvetica" pitchFamily="2" charset="0"/>
                <a:ea typeface="Calibri" panose="020F0502020204030204" pitchFamily="34" charset="0"/>
                <a:cs typeface="Helvetica" pitchFamily="2" charset="0"/>
              </a:rPr>
              <a:t>	missing patient data</a:t>
            </a:r>
            <a:endParaRPr lang="en-GB" sz="20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000000"/>
                </a:solidFill>
                <a:effectLst/>
                <a:latin typeface="Helvetica" pitchFamily="2" charset="0"/>
                <a:ea typeface="Calibri" panose="020F0502020204030204" pitchFamily="34" charset="0"/>
                <a:cs typeface="Helvetica" pitchFamily="2" charset="0"/>
              </a:rPr>
              <a:t>	CDS logic not precisely fitting the patient</a:t>
            </a:r>
            <a:endParaRPr lang="en-GB" sz="2000" b="1" dirty="0">
              <a:effectLst/>
              <a:latin typeface="Arial" panose="020B0604020202020204" pitchFamily="34" charset="0"/>
              <a:ea typeface="Calibri" panose="020F0502020204030204" pitchFamily="34" charset="0"/>
              <a:cs typeface="Times New Roman" panose="02020603050405020304" pitchFamily="18" charset="0"/>
            </a:endParaRPr>
          </a:p>
          <a:p>
            <a:pPr marL="342900" marR="0" indent="-342900">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000000"/>
                </a:solidFill>
                <a:effectLst/>
                <a:latin typeface="Helvetica" pitchFamily="2" charset="0"/>
                <a:ea typeface="Calibri" panose="020F0502020204030204" pitchFamily="34" charset="0"/>
                <a:cs typeface="Helvetica" pitchFamily="2" charset="0"/>
              </a:rPr>
              <a:t>	clinically irrelevant alerts such as drug-food alerts</a:t>
            </a:r>
            <a:endParaRPr lang="en-GB" sz="2000" b="1" dirty="0">
              <a:latin typeface="Arial" panose="020B0604020202020204" pitchFamily="34" charset="0"/>
              <a:ea typeface="Calibri" panose="020F0502020204030204" pitchFamily="34" charset="0"/>
              <a:cs typeface="Times New Roman" panose="02020603050405020304" pitchFamily="18" charset="0"/>
            </a:endParaRPr>
          </a:p>
          <a:p>
            <a:pPr marL="342900" marR="0" indent="-342900">
              <a:lnSpc>
                <a:spcPct val="107000"/>
              </a:lnSpc>
              <a:spcBef>
                <a:spcPts val="0"/>
              </a:spcBef>
              <a:spcAft>
                <a:spcPts val="0"/>
              </a:spcAft>
              <a:buFont typeface="Arial" panose="020B0604020202020204" pitchFamily="34" charset="0"/>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b="1" dirty="0">
                <a:solidFill>
                  <a:srgbClr val="000000"/>
                </a:solidFill>
                <a:effectLst/>
                <a:latin typeface="Helvetica" pitchFamily="2" charset="0"/>
                <a:ea typeface="Calibri" panose="020F0502020204030204" pitchFamily="34" charset="0"/>
                <a:cs typeface="Helvetica" pitchFamily="2" charset="0"/>
              </a:rPr>
              <a:t>or CDS is active after decision already made</a:t>
            </a:r>
            <a:endParaRPr lang="en-GB" sz="2000" b="1" dirty="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GB" sz="2000" b="1" dirty="0">
              <a:solidFill>
                <a:srgbClr val="000000"/>
              </a:solidFill>
              <a:effectLst/>
              <a:latin typeface="Helvetica" pitchFamily="2" charset="0"/>
              <a:ea typeface="Calibri" panose="020F0502020204030204" pitchFamily="34" charset="0"/>
              <a:cs typeface="Helvetica" pitchFamily="2"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i="1" dirty="0">
                <a:solidFill>
                  <a:srgbClr val="000000"/>
                </a:solidFill>
                <a:effectLst/>
                <a:latin typeface="Helvetica" pitchFamily="2" charset="0"/>
                <a:ea typeface="Calibri" panose="020F0502020204030204" pitchFamily="34" charset="0"/>
                <a:cs typeface="Helvetica" pitchFamily="2" charset="0"/>
              </a:rPr>
              <a:t>There remains a myth that care pathways are perfectly linear and predictable; in reality </a:t>
            </a: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000" i="1" dirty="0">
                <a:solidFill>
                  <a:srgbClr val="000000"/>
                </a:solidFill>
                <a:latin typeface="Helvetica" pitchFamily="2" charset="0"/>
                <a:ea typeface="Calibri" panose="020F0502020204030204" pitchFamily="34" charset="0"/>
                <a:cs typeface="Helvetica" pitchFamily="2" charset="0"/>
              </a:rPr>
              <a:t>local </a:t>
            </a:r>
            <a:r>
              <a:rPr lang="en-GB" sz="2000" i="1" dirty="0">
                <a:solidFill>
                  <a:srgbClr val="000000"/>
                </a:solidFill>
                <a:effectLst/>
                <a:latin typeface="Helvetica" pitchFamily="2" charset="0"/>
                <a:ea typeface="Calibri" panose="020F0502020204030204" pitchFamily="34" charset="0"/>
                <a:cs typeface="Helvetica" pitchFamily="2" charset="0"/>
              </a:rPr>
              <a:t>idiosyncrasies arise with the care of individual patients…</a:t>
            </a:r>
            <a:endParaRPr lang="en-GB" sz="2000" i="1" dirty="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GB" sz="2000" i="1" dirty="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GB" sz="2000" b="1" dirty="0">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B6110712-C1D7-1FF4-2D56-79A9F010BE48}"/>
              </a:ext>
            </a:extLst>
          </p:cNvPr>
          <p:cNvPicPr>
            <a:picLocks noChangeAspect="1"/>
          </p:cNvPicPr>
          <p:nvPr/>
        </p:nvPicPr>
        <p:blipFill>
          <a:blip r:embed="rId2"/>
          <a:stretch>
            <a:fillRect/>
          </a:stretch>
        </p:blipFill>
        <p:spPr>
          <a:xfrm>
            <a:off x="10101943" y="6056085"/>
            <a:ext cx="1905000" cy="628650"/>
          </a:xfrm>
          <a:prstGeom prst="rect">
            <a:avLst/>
          </a:prstGeom>
        </p:spPr>
      </p:pic>
    </p:spTree>
    <p:extLst>
      <p:ext uri="{BB962C8B-B14F-4D97-AF65-F5344CB8AC3E}">
        <p14:creationId xmlns:p14="http://schemas.microsoft.com/office/powerpoint/2010/main" val="1003868162"/>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96C65AC7-1ADE-113C-7121-39158FE0CD8F}"/>
              </a:ext>
            </a:extLst>
          </p:cNvPr>
          <p:cNvSpPr>
            <a:spLocks noGrp="1"/>
          </p:cNvSpPr>
          <p:nvPr>
            <p:ph type="sldNum" sz="quarter" idx="12"/>
          </p:nvPr>
        </p:nvSpPr>
        <p:spPr/>
        <p:txBody>
          <a:bodyPr/>
          <a:lstStyle/>
          <a:p>
            <a:fld id="{FA123ED2-F2A7-7B40-A8BF-4A6B4D16AF6F}" type="slidenum">
              <a:rPr lang="en-GB" smtClean="0"/>
              <a:t>26</a:t>
            </a:fld>
            <a:endParaRPr lang="en-GB" dirty="0"/>
          </a:p>
        </p:txBody>
      </p:sp>
      <p:sp>
        <p:nvSpPr>
          <p:cNvPr id="3" name="TextBox 2">
            <a:extLst>
              <a:ext uri="{FF2B5EF4-FFF2-40B4-BE49-F238E27FC236}">
                <a16:creationId xmlns:a16="http://schemas.microsoft.com/office/drawing/2014/main" id="{B2CE6C82-05C1-B94A-F917-0AD2BCB0F07D}"/>
              </a:ext>
            </a:extLst>
          </p:cNvPr>
          <p:cNvSpPr txBox="1"/>
          <p:nvPr/>
        </p:nvSpPr>
        <p:spPr>
          <a:xfrm>
            <a:off x="1928191" y="389870"/>
            <a:ext cx="8656983" cy="954107"/>
          </a:xfrm>
          <a:prstGeom prst="rect">
            <a:avLst/>
          </a:prstGeom>
          <a:noFill/>
        </p:spPr>
        <p:txBody>
          <a:bodyPr wrap="square">
            <a:spAutoFit/>
          </a:bodyPr>
          <a:lstStyle/>
          <a:p>
            <a:pPr algn="ctr"/>
            <a:r>
              <a:rPr lang="en-GB" sz="2800" b="1" dirty="0">
                <a:solidFill>
                  <a:srgbClr val="FF0000"/>
                </a:solidFill>
                <a:latin typeface="Arial" panose="020B0604020202020204" pitchFamily="34" charset="0"/>
                <a:ea typeface="Times New Roman" panose="02020603050405020304" pitchFamily="18" charset="0"/>
                <a:cs typeface="Arial" panose="020B0604020202020204" pitchFamily="34" charset="0"/>
              </a:rPr>
              <a:t>CDS </a:t>
            </a:r>
            <a:r>
              <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Grand Challenge 6</a:t>
            </a:r>
          </a:p>
          <a:p>
            <a:pPr algn="ctr"/>
            <a:r>
              <a:rPr lang="en-GB" sz="2800" b="1" dirty="0">
                <a:latin typeface="Arial" panose="020B0604020202020204" pitchFamily="34" charset="0"/>
                <a:ea typeface="Times New Roman" panose="02020603050405020304" pitchFamily="18" charset="0"/>
                <a:cs typeface="Arial" panose="020B0604020202020204" pitchFamily="34" charset="0"/>
              </a:rPr>
              <a:t>Real-world users</a:t>
            </a:r>
            <a:endParaRPr lang="en-GB" sz="2800" b="1" dirty="0">
              <a:effectLst/>
              <a:latin typeface="Arial" panose="020B0604020202020204" pitchFamily="34" charset="0"/>
              <a:ea typeface="Times New Roman" panose="02020603050405020304" pitchFamily="18" charset="0"/>
              <a:cs typeface="Arial" panose="020B0604020202020204" pitchFamily="34" charset="0"/>
            </a:endParaRPr>
          </a:p>
        </p:txBody>
      </p:sp>
      <p:grpSp>
        <p:nvGrpSpPr>
          <p:cNvPr id="28" name="Group 27">
            <a:extLst>
              <a:ext uri="{FF2B5EF4-FFF2-40B4-BE49-F238E27FC236}">
                <a16:creationId xmlns:a16="http://schemas.microsoft.com/office/drawing/2014/main" id="{091485A2-CBDC-E69A-F604-BC1D5E8199BF}"/>
              </a:ext>
            </a:extLst>
          </p:cNvPr>
          <p:cNvGrpSpPr/>
          <p:nvPr/>
        </p:nvGrpSpPr>
        <p:grpSpPr>
          <a:xfrm>
            <a:off x="3412160" y="1760381"/>
            <a:ext cx="7552199" cy="1594458"/>
            <a:chOff x="3412160" y="1760381"/>
            <a:chExt cx="7552199" cy="1594458"/>
          </a:xfrm>
        </p:grpSpPr>
        <p:sp>
          <p:nvSpPr>
            <p:cNvPr id="24" name="Right Arrow 23">
              <a:extLst>
                <a:ext uri="{FF2B5EF4-FFF2-40B4-BE49-F238E27FC236}">
                  <a16:creationId xmlns:a16="http://schemas.microsoft.com/office/drawing/2014/main" id="{8A262778-D79D-ACE9-5513-BC86EAF10B0E}"/>
                </a:ext>
              </a:extLst>
            </p:cNvPr>
            <p:cNvSpPr/>
            <p:nvPr/>
          </p:nvSpPr>
          <p:spPr>
            <a:xfrm>
              <a:off x="3412160" y="2862057"/>
              <a:ext cx="4044292" cy="2493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2" name="Group 21">
              <a:extLst>
                <a:ext uri="{FF2B5EF4-FFF2-40B4-BE49-F238E27FC236}">
                  <a16:creationId xmlns:a16="http://schemas.microsoft.com/office/drawing/2014/main" id="{7C61ADD1-AC31-8754-53E1-A4FAC6EFA413}"/>
                </a:ext>
              </a:extLst>
            </p:cNvPr>
            <p:cNvGrpSpPr/>
            <p:nvPr/>
          </p:nvGrpSpPr>
          <p:grpSpPr>
            <a:xfrm>
              <a:off x="7487318" y="1760381"/>
              <a:ext cx="3477041" cy="1594458"/>
              <a:chOff x="7539846" y="1696718"/>
              <a:chExt cx="3477041" cy="1594458"/>
            </a:xfrm>
          </p:grpSpPr>
          <p:sp>
            <p:nvSpPr>
              <p:cNvPr id="9" name="TextBox 8">
                <a:extLst>
                  <a:ext uri="{FF2B5EF4-FFF2-40B4-BE49-F238E27FC236}">
                    <a16:creationId xmlns:a16="http://schemas.microsoft.com/office/drawing/2014/main" id="{29A149EF-A185-D421-C7B9-D7520494A99D}"/>
                  </a:ext>
                </a:extLst>
              </p:cNvPr>
              <p:cNvSpPr txBox="1"/>
              <p:nvPr/>
            </p:nvSpPr>
            <p:spPr>
              <a:xfrm>
                <a:off x="7539846" y="2367846"/>
                <a:ext cx="3477041" cy="923330"/>
              </a:xfrm>
              <a:prstGeom prst="rect">
                <a:avLst/>
              </a:prstGeom>
              <a:solidFill>
                <a:srgbClr val="FFFF00"/>
              </a:solidFill>
            </p:spPr>
            <p:txBody>
              <a:bodyPr wrap="square">
                <a:spAutoFit/>
              </a:bodyPr>
              <a:lstStyle/>
              <a:p>
                <a:r>
                  <a:rPr lang="en-GB" b="1" dirty="0">
                    <a:solidFill>
                      <a:srgbClr val="000000"/>
                    </a:solidFill>
                    <a:latin typeface="Helvetica" pitchFamily="2" charset="0"/>
                    <a:ea typeface="Calibri" panose="020F0502020204030204" pitchFamily="34" charset="0"/>
                    <a:cs typeface="Helvetica" pitchFamily="2" charset="0"/>
                  </a:rPr>
                  <a:t>CDS users do need to “see the problem” before applying any solution</a:t>
                </a:r>
                <a:endParaRPr lang="en-GB" sz="1800" b="1" dirty="0">
                  <a:solidFill>
                    <a:srgbClr val="000000"/>
                  </a:solidFill>
                  <a:effectLst/>
                  <a:latin typeface="Helvetica" pitchFamily="2" charset="0"/>
                  <a:ea typeface="Calibri" panose="020F0502020204030204" pitchFamily="34" charset="0"/>
                  <a:cs typeface="Helvetica" pitchFamily="2" charset="0"/>
                </a:endParaRPr>
              </a:p>
            </p:txBody>
          </p:sp>
          <p:sp>
            <p:nvSpPr>
              <p:cNvPr id="16" name="TextBox 15">
                <a:extLst>
                  <a:ext uri="{FF2B5EF4-FFF2-40B4-BE49-F238E27FC236}">
                    <a16:creationId xmlns:a16="http://schemas.microsoft.com/office/drawing/2014/main" id="{96A3A997-C457-45AC-76F7-BA1B582CED0C}"/>
                  </a:ext>
                </a:extLst>
              </p:cNvPr>
              <p:cNvSpPr txBox="1"/>
              <p:nvPr/>
            </p:nvSpPr>
            <p:spPr>
              <a:xfrm>
                <a:off x="7539846" y="1696718"/>
                <a:ext cx="3076804" cy="461665"/>
              </a:xfrm>
              <a:prstGeom prst="rect">
                <a:avLst/>
              </a:prstGeom>
              <a:noFill/>
            </p:spPr>
            <p:txBody>
              <a:bodyPr wrap="none" rtlCol="0">
                <a:spAutoFit/>
              </a:bodyPr>
              <a:lstStyle/>
              <a:p>
                <a:r>
                  <a:rPr lang="en-GB" sz="2400" b="1" dirty="0">
                    <a:solidFill>
                      <a:srgbClr val="FF0000"/>
                    </a:solidFill>
                  </a:rPr>
                  <a:t>CDS user design points</a:t>
                </a:r>
              </a:p>
            </p:txBody>
          </p:sp>
        </p:grpSp>
      </p:grpSp>
      <p:grpSp>
        <p:nvGrpSpPr>
          <p:cNvPr id="23" name="Group 22">
            <a:extLst>
              <a:ext uri="{FF2B5EF4-FFF2-40B4-BE49-F238E27FC236}">
                <a16:creationId xmlns:a16="http://schemas.microsoft.com/office/drawing/2014/main" id="{3BD8E0E7-2816-789F-1446-A0F37D0F5BC0}"/>
              </a:ext>
            </a:extLst>
          </p:cNvPr>
          <p:cNvGrpSpPr/>
          <p:nvPr/>
        </p:nvGrpSpPr>
        <p:grpSpPr>
          <a:xfrm>
            <a:off x="601089" y="1637236"/>
            <a:ext cx="3157275" cy="3101834"/>
            <a:chOff x="601089" y="1637236"/>
            <a:chExt cx="3157275" cy="3101834"/>
          </a:xfrm>
        </p:grpSpPr>
        <p:grpSp>
          <p:nvGrpSpPr>
            <p:cNvPr id="21" name="Group 20">
              <a:extLst>
                <a:ext uri="{FF2B5EF4-FFF2-40B4-BE49-F238E27FC236}">
                  <a16:creationId xmlns:a16="http://schemas.microsoft.com/office/drawing/2014/main" id="{73DA99BB-ACBA-410F-867B-9F14DC56A5A8}"/>
                </a:ext>
              </a:extLst>
            </p:cNvPr>
            <p:cNvGrpSpPr/>
            <p:nvPr/>
          </p:nvGrpSpPr>
          <p:grpSpPr>
            <a:xfrm>
              <a:off x="601089" y="2046670"/>
              <a:ext cx="3009900" cy="2692400"/>
              <a:chOff x="601089" y="2046670"/>
              <a:chExt cx="3009900" cy="2692400"/>
            </a:xfrm>
          </p:grpSpPr>
          <p:pic>
            <p:nvPicPr>
              <p:cNvPr id="6146" name="Picture 2" descr="Free Free Speech Bubble, Download Free Free Speech Bubble png images, Free  ClipArts on Clipart Library">
                <a:extLst>
                  <a:ext uri="{FF2B5EF4-FFF2-40B4-BE49-F238E27FC236}">
                    <a16:creationId xmlns:a16="http://schemas.microsoft.com/office/drawing/2014/main" id="{728B8C89-59C3-8D99-DA5D-2D7A2562EF3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01089" y="2046670"/>
                <a:ext cx="3009900" cy="26924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1FAAD09-E250-FADE-BF4B-4841CFE29C27}"/>
                  </a:ext>
                </a:extLst>
              </p:cNvPr>
              <p:cNvSpPr txBox="1"/>
              <p:nvPr/>
            </p:nvSpPr>
            <p:spPr>
              <a:xfrm>
                <a:off x="811715" y="2529110"/>
                <a:ext cx="2569579" cy="1323439"/>
              </a:xfrm>
              <a:prstGeom prst="rect">
                <a:avLst/>
              </a:prstGeom>
              <a:noFill/>
            </p:spPr>
            <p:txBody>
              <a:bodyPr wrap="square">
                <a:spAutoFit/>
              </a:bodyPr>
              <a:lstStyle/>
              <a:p>
                <a:pPr algn="ctr"/>
                <a:r>
                  <a:rPr lang="en-GB" sz="2000" b="1" dirty="0">
                    <a:solidFill>
                      <a:srgbClr val="000000"/>
                    </a:solidFill>
                    <a:effectLst/>
                    <a:latin typeface="Helvetica" pitchFamily="2" charset="0"/>
                    <a:ea typeface="Calibri" panose="020F0502020204030204" pitchFamily="34" charset="0"/>
                    <a:cs typeface="Helvetica" pitchFamily="2" charset="0"/>
                  </a:rPr>
                  <a:t>“Can’t see why </a:t>
                </a:r>
              </a:p>
              <a:p>
                <a:pPr algn="ctr"/>
                <a:r>
                  <a:rPr lang="en-GB" sz="2000" b="1" dirty="0">
                    <a:solidFill>
                      <a:srgbClr val="000000"/>
                    </a:solidFill>
                    <a:effectLst/>
                    <a:latin typeface="Helvetica" pitchFamily="2" charset="0"/>
                    <a:ea typeface="Calibri" panose="020F0502020204030204" pitchFamily="34" charset="0"/>
                    <a:cs typeface="Helvetica" pitchFamily="2" charset="0"/>
                  </a:rPr>
                  <a:t>you need that app - </a:t>
                </a:r>
              </a:p>
              <a:p>
                <a:pPr algn="ctr"/>
                <a:r>
                  <a:rPr lang="en-GB" sz="2000" b="1" dirty="0">
                    <a:solidFill>
                      <a:srgbClr val="000000"/>
                    </a:solidFill>
                    <a:effectLst/>
                    <a:latin typeface="Helvetica" pitchFamily="2" charset="0"/>
                    <a:ea typeface="Calibri" panose="020F0502020204030204" pitchFamily="34" charset="0"/>
                    <a:cs typeface="Helvetica" pitchFamily="2" charset="0"/>
                  </a:rPr>
                  <a:t>what’s the problem?”  </a:t>
                </a:r>
              </a:p>
            </p:txBody>
          </p:sp>
        </p:grpSp>
        <p:sp>
          <p:nvSpPr>
            <p:cNvPr id="17" name="TextBox 16">
              <a:extLst>
                <a:ext uri="{FF2B5EF4-FFF2-40B4-BE49-F238E27FC236}">
                  <a16:creationId xmlns:a16="http://schemas.microsoft.com/office/drawing/2014/main" id="{866BFD20-1C6D-11E9-C787-8DA9D2C16937}"/>
                </a:ext>
              </a:extLst>
            </p:cNvPr>
            <p:cNvSpPr txBox="1"/>
            <p:nvPr/>
          </p:nvSpPr>
          <p:spPr>
            <a:xfrm>
              <a:off x="601089" y="1637236"/>
              <a:ext cx="3157275" cy="461665"/>
            </a:xfrm>
            <a:prstGeom prst="rect">
              <a:avLst/>
            </a:prstGeom>
            <a:noFill/>
          </p:spPr>
          <p:txBody>
            <a:bodyPr wrap="none" rtlCol="0">
              <a:spAutoFit/>
            </a:bodyPr>
            <a:lstStyle/>
            <a:p>
              <a:r>
                <a:rPr lang="en-GB" sz="2400" b="1" dirty="0">
                  <a:solidFill>
                    <a:srgbClr val="FF0000"/>
                  </a:solidFill>
                </a:rPr>
                <a:t>Overheard on the ward</a:t>
              </a:r>
            </a:p>
          </p:txBody>
        </p:sp>
      </p:grpSp>
      <p:grpSp>
        <p:nvGrpSpPr>
          <p:cNvPr id="29" name="Group 28">
            <a:extLst>
              <a:ext uri="{FF2B5EF4-FFF2-40B4-BE49-F238E27FC236}">
                <a16:creationId xmlns:a16="http://schemas.microsoft.com/office/drawing/2014/main" id="{46787F65-6194-1903-0F0B-B70C84A915F1}"/>
              </a:ext>
            </a:extLst>
          </p:cNvPr>
          <p:cNvGrpSpPr/>
          <p:nvPr/>
        </p:nvGrpSpPr>
        <p:grpSpPr>
          <a:xfrm>
            <a:off x="3863573" y="3082101"/>
            <a:ext cx="6419473" cy="2379717"/>
            <a:chOff x="3863573" y="3082101"/>
            <a:chExt cx="6419473" cy="2379717"/>
          </a:xfrm>
        </p:grpSpPr>
        <p:sp>
          <p:nvSpPr>
            <p:cNvPr id="26" name="Right Arrow 25">
              <a:extLst>
                <a:ext uri="{FF2B5EF4-FFF2-40B4-BE49-F238E27FC236}">
                  <a16:creationId xmlns:a16="http://schemas.microsoft.com/office/drawing/2014/main" id="{D49D0C2E-EEF7-55AA-AB7D-21DD99F92AC5}"/>
                </a:ext>
              </a:extLst>
            </p:cNvPr>
            <p:cNvSpPr/>
            <p:nvPr/>
          </p:nvSpPr>
          <p:spPr>
            <a:xfrm>
              <a:off x="6864361" y="3957738"/>
              <a:ext cx="622957" cy="2493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7607CA89-2A69-049C-1D03-20A133D05729}"/>
                </a:ext>
              </a:extLst>
            </p:cNvPr>
            <p:cNvSpPr txBox="1"/>
            <p:nvPr/>
          </p:nvSpPr>
          <p:spPr>
            <a:xfrm>
              <a:off x="7539846" y="3553756"/>
              <a:ext cx="2743200" cy="1200329"/>
            </a:xfrm>
            <a:prstGeom prst="rect">
              <a:avLst/>
            </a:prstGeom>
            <a:solidFill>
              <a:srgbClr val="FFFF00"/>
            </a:solidFill>
          </p:spPr>
          <p:txBody>
            <a:bodyPr wrap="square" rtlCol="0">
              <a:spAutoFit/>
            </a:bodyPr>
            <a:lstStyle/>
            <a:p>
              <a:r>
                <a:rPr lang="en-GB" sz="1800" b="1" dirty="0">
                  <a:solidFill>
                    <a:srgbClr val="000000"/>
                  </a:solidFill>
                  <a:effectLst/>
                  <a:latin typeface="Helvetica" pitchFamily="2" charset="0"/>
                  <a:ea typeface="Calibri" panose="020F0502020204030204" pitchFamily="34" charset="0"/>
                  <a:cs typeface="Helvetica" pitchFamily="2" charset="0"/>
                </a:rPr>
                <a:t>CDS systems must provide their guidance in a consistent manner coherent with context</a:t>
              </a:r>
              <a:endParaRPr lang="en-GB" b="1" dirty="0"/>
            </a:p>
          </p:txBody>
        </p:sp>
        <p:grpSp>
          <p:nvGrpSpPr>
            <p:cNvPr id="25" name="Group 24">
              <a:extLst>
                <a:ext uri="{FF2B5EF4-FFF2-40B4-BE49-F238E27FC236}">
                  <a16:creationId xmlns:a16="http://schemas.microsoft.com/office/drawing/2014/main" id="{1314BF5F-A2B0-35C8-9F91-B17A1D24D8A4}"/>
                </a:ext>
              </a:extLst>
            </p:cNvPr>
            <p:cNvGrpSpPr/>
            <p:nvPr/>
          </p:nvGrpSpPr>
          <p:grpSpPr>
            <a:xfrm>
              <a:off x="3863573" y="3082101"/>
              <a:ext cx="3073233" cy="2379717"/>
              <a:chOff x="3972587" y="2875811"/>
              <a:chExt cx="3073233" cy="2379717"/>
            </a:xfrm>
          </p:grpSpPr>
          <p:pic>
            <p:nvPicPr>
              <p:cNvPr id="18" name="Picture 2" descr="Free Free Speech Bubble, Download Free Free Speech Bubble png images, Free  ClipArts on Clipart Library">
                <a:extLst>
                  <a:ext uri="{FF2B5EF4-FFF2-40B4-BE49-F238E27FC236}">
                    <a16:creationId xmlns:a16="http://schemas.microsoft.com/office/drawing/2014/main" id="{A802A95E-3CAC-64FA-F316-E96D3278F1F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flipH="1">
                <a:off x="3972587" y="2875811"/>
                <a:ext cx="3073233" cy="237971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55062AB-C5CD-3932-299B-5751E1A56638}"/>
                  </a:ext>
                </a:extLst>
              </p:cNvPr>
              <p:cNvSpPr txBox="1"/>
              <p:nvPr/>
            </p:nvSpPr>
            <p:spPr>
              <a:xfrm>
                <a:off x="4312892" y="3259680"/>
                <a:ext cx="2267374" cy="1200329"/>
              </a:xfrm>
              <a:prstGeom prst="rect">
                <a:avLst/>
              </a:prstGeom>
              <a:noFill/>
            </p:spPr>
            <p:txBody>
              <a:bodyPr wrap="square">
                <a:spAutoFit/>
              </a:bodyPr>
              <a:lstStyle/>
              <a:p>
                <a:pPr algn="ctr"/>
                <a:r>
                  <a:rPr lang="en-GB" sz="2400" b="1" dirty="0">
                    <a:solidFill>
                      <a:srgbClr val="000000"/>
                    </a:solidFill>
                    <a:effectLst/>
                    <a:latin typeface="Helvetica" pitchFamily="2" charset="0"/>
                    <a:ea typeface="Calibri" panose="020F0502020204030204" pitchFamily="34" charset="0"/>
                    <a:cs typeface="Helvetica" pitchFamily="2" charset="0"/>
                  </a:rPr>
                  <a:t>“I’ve no idea </a:t>
                </a:r>
              </a:p>
              <a:p>
                <a:pPr algn="ctr"/>
                <a:r>
                  <a:rPr lang="en-GB" sz="2400" b="1" dirty="0">
                    <a:solidFill>
                      <a:srgbClr val="000000"/>
                    </a:solidFill>
                    <a:effectLst/>
                    <a:latin typeface="Helvetica" pitchFamily="2" charset="0"/>
                    <a:ea typeface="Calibri" panose="020F0502020204030204" pitchFamily="34" charset="0"/>
                    <a:cs typeface="Helvetica" pitchFamily="2" charset="0"/>
                  </a:rPr>
                  <a:t>what this app </a:t>
                </a:r>
              </a:p>
              <a:p>
                <a:pPr algn="ctr"/>
                <a:r>
                  <a:rPr lang="en-GB" sz="2400" b="1" dirty="0">
                    <a:solidFill>
                      <a:srgbClr val="000000"/>
                    </a:solidFill>
                    <a:effectLst/>
                    <a:latin typeface="Helvetica" pitchFamily="2" charset="0"/>
                    <a:ea typeface="Calibri" panose="020F0502020204030204" pitchFamily="34" charset="0"/>
                    <a:cs typeface="Helvetica" pitchFamily="2" charset="0"/>
                  </a:rPr>
                  <a:t>does”</a:t>
                </a:r>
                <a:endParaRPr lang="en-GB" sz="2400" b="1" dirty="0"/>
              </a:p>
            </p:txBody>
          </p:sp>
        </p:grpSp>
      </p:grpSp>
      <p:grpSp>
        <p:nvGrpSpPr>
          <p:cNvPr id="31" name="Group 30">
            <a:extLst>
              <a:ext uri="{FF2B5EF4-FFF2-40B4-BE49-F238E27FC236}">
                <a16:creationId xmlns:a16="http://schemas.microsoft.com/office/drawing/2014/main" id="{E3D51AF3-8C4F-7462-C528-45265E8D9EF4}"/>
              </a:ext>
            </a:extLst>
          </p:cNvPr>
          <p:cNvGrpSpPr/>
          <p:nvPr/>
        </p:nvGrpSpPr>
        <p:grpSpPr>
          <a:xfrm>
            <a:off x="601089" y="4881798"/>
            <a:ext cx="9931884" cy="1555577"/>
            <a:chOff x="601089" y="4881798"/>
            <a:chExt cx="9931884" cy="1555577"/>
          </a:xfrm>
        </p:grpSpPr>
        <p:grpSp>
          <p:nvGrpSpPr>
            <p:cNvPr id="30" name="Group 29">
              <a:extLst>
                <a:ext uri="{FF2B5EF4-FFF2-40B4-BE49-F238E27FC236}">
                  <a16:creationId xmlns:a16="http://schemas.microsoft.com/office/drawing/2014/main" id="{B1EB7DD2-00E1-732A-040B-0F0A033D5198}"/>
                </a:ext>
              </a:extLst>
            </p:cNvPr>
            <p:cNvGrpSpPr/>
            <p:nvPr/>
          </p:nvGrpSpPr>
          <p:grpSpPr>
            <a:xfrm>
              <a:off x="601089" y="4881798"/>
              <a:ext cx="9931884" cy="1555577"/>
              <a:chOff x="601089" y="4881798"/>
              <a:chExt cx="9931884" cy="1555577"/>
            </a:xfrm>
          </p:grpSpPr>
          <p:sp>
            <p:nvSpPr>
              <p:cNvPr id="27" name="Right Arrow 26">
                <a:extLst>
                  <a:ext uri="{FF2B5EF4-FFF2-40B4-BE49-F238E27FC236}">
                    <a16:creationId xmlns:a16="http://schemas.microsoft.com/office/drawing/2014/main" id="{B2FBE223-E151-785F-B9DC-4274FBAE0F5F}"/>
                  </a:ext>
                </a:extLst>
              </p:cNvPr>
              <p:cNvSpPr/>
              <p:nvPr/>
            </p:nvSpPr>
            <p:spPr>
              <a:xfrm>
                <a:off x="2570282" y="5418605"/>
                <a:ext cx="4767710" cy="2939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6F786114-DD38-F519-2EA8-BBF31E0F6BDE}"/>
                  </a:ext>
                </a:extLst>
              </p:cNvPr>
              <p:cNvSpPr txBox="1"/>
              <p:nvPr/>
            </p:nvSpPr>
            <p:spPr>
              <a:xfrm>
                <a:off x="7539846" y="5000465"/>
                <a:ext cx="2993127" cy="923330"/>
              </a:xfrm>
              <a:prstGeom prst="rect">
                <a:avLst/>
              </a:prstGeom>
              <a:solidFill>
                <a:srgbClr val="FFFF00"/>
              </a:solidFill>
            </p:spPr>
            <p:txBody>
              <a:bodyPr wrap="none" rtlCol="0">
                <a:spAutoFit/>
              </a:bodyPr>
              <a:lstStyle/>
              <a:p>
                <a:r>
                  <a:rPr lang="en-GB" sz="1800" b="1" dirty="0">
                    <a:solidFill>
                      <a:srgbClr val="000000"/>
                    </a:solidFill>
                    <a:effectLst/>
                    <a:latin typeface="Helvetica" pitchFamily="2" charset="0"/>
                    <a:ea typeface="Calibri" panose="020F0502020204030204" pitchFamily="34" charset="0"/>
                    <a:cs typeface="Helvetica" pitchFamily="2" charset="0"/>
                  </a:rPr>
                  <a:t>Bring prospective users</a:t>
                </a:r>
              </a:p>
              <a:p>
                <a:r>
                  <a:rPr lang="en-GB" sz="1800" b="1" dirty="0">
                    <a:solidFill>
                      <a:srgbClr val="000000"/>
                    </a:solidFill>
                    <a:effectLst/>
                    <a:latin typeface="Helvetica" pitchFamily="2" charset="0"/>
                    <a:ea typeface="Calibri" panose="020F0502020204030204" pitchFamily="34" charset="0"/>
                    <a:cs typeface="Helvetica" pitchFamily="2" charset="0"/>
                  </a:rPr>
                  <a:t>digital literacy to a</a:t>
                </a:r>
              </a:p>
              <a:p>
                <a:r>
                  <a:rPr lang="en-GB" sz="1800" b="1" dirty="0">
                    <a:solidFill>
                      <a:srgbClr val="000000"/>
                    </a:solidFill>
                    <a:effectLst/>
                    <a:latin typeface="Helvetica" pitchFamily="2" charset="0"/>
                    <a:ea typeface="Calibri" panose="020F0502020204030204" pitchFamily="34" charset="0"/>
                    <a:cs typeface="Helvetica" pitchFamily="2" charset="0"/>
                  </a:rPr>
                  <a:t>defined competence level</a:t>
                </a:r>
                <a:endParaRPr lang="en-GB" b="1" dirty="0"/>
              </a:p>
            </p:txBody>
          </p:sp>
          <p:pic>
            <p:nvPicPr>
              <p:cNvPr id="20" name="Picture 2" descr="Free Free Speech Bubble, Download Free Free Speech Bubble png images, Free  ClipArts on Clipart Library">
                <a:extLst>
                  <a:ext uri="{FF2B5EF4-FFF2-40B4-BE49-F238E27FC236}">
                    <a16:creationId xmlns:a16="http://schemas.microsoft.com/office/drawing/2014/main" id="{781CA114-8E27-CF3A-79E1-B504590F1E9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flipH="1">
                <a:off x="601089" y="4881798"/>
                <a:ext cx="2219578" cy="1555577"/>
              </a:xfrm>
              <a:prstGeom prst="rect">
                <a:avLst/>
              </a:prstGeom>
              <a:noFill/>
              <a:extLst>
                <a:ext uri="{909E8E84-426E-40DD-AFC4-6F175D3DCCD1}">
                  <a14:hiddenFill xmlns:a14="http://schemas.microsoft.com/office/drawing/2010/main">
                    <a:solidFill>
                      <a:srgbClr val="FFFFFF"/>
                    </a:solidFill>
                  </a14:hiddenFill>
                </a:ext>
              </a:extLst>
            </p:spPr>
          </p:pic>
        </p:grpSp>
        <p:sp>
          <p:nvSpPr>
            <p:cNvPr id="13" name="TextBox 12">
              <a:extLst>
                <a:ext uri="{FF2B5EF4-FFF2-40B4-BE49-F238E27FC236}">
                  <a16:creationId xmlns:a16="http://schemas.microsoft.com/office/drawing/2014/main" id="{6133E14C-A371-33C4-3CA6-8D156D883194}"/>
                </a:ext>
              </a:extLst>
            </p:cNvPr>
            <p:cNvSpPr txBox="1"/>
            <p:nvPr/>
          </p:nvSpPr>
          <p:spPr>
            <a:xfrm>
              <a:off x="991880" y="5196119"/>
              <a:ext cx="1566827" cy="646331"/>
            </a:xfrm>
            <a:prstGeom prst="rect">
              <a:avLst/>
            </a:prstGeom>
            <a:noFill/>
          </p:spPr>
          <p:txBody>
            <a:bodyPr wrap="square">
              <a:spAutoFit/>
            </a:bodyPr>
            <a:lstStyle/>
            <a:p>
              <a:r>
                <a:rPr lang="en-GB" sz="1800" b="1" dirty="0">
                  <a:solidFill>
                    <a:srgbClr val="000000"/>
                  </a:solidFill>
                  <a:effectLst/>
                  <a:latin typeface="Helvetica" pitchFamily="2" charset="0"/>
                  <a:ea typeface="Calibri" panose="020F0502020204030204" pitchFamily="34" charset="0"/>
                  <a:cs typeface="Helvetica" pitchFamily="2" charset="0"/>
                </a:rPr>
                <a:t>“IT is my </a:t>
              </a:r>
            </a:p>
            <a:p>
              <a:r>
                <a:rPr lang="en-GB" sz="1800" b="1" dirty="0">
                  <a:solidFill>
                    <a:srgbClr val="000000"/>
                  </a:solidFill>
                  <a:effectLst/>
                  <a:latin typeface="Helvetica" pitchFamily="2" charset="0"/>
                  <a:ea typeface="Calibri" panose="020F0502020204030204" pitchFamily="34" charset="0"/>
                  <a:cs typeface="Helvetica" pitchFamily="2" charset="0"/>
                </a:rPr>
                <a:t>weak point”</a:t>
              </a:r>
              <a:endParaRPr lang="en-GB" b="1" dirty="0"/>
            </a:p>
          </p:txBody>
        </p:sp>
      </p:grpSp>
      <p:pic>
        <p:nvPicPr>
          <p:cNvPr id="32" name="Picture 31">
            <a:extLst>
              <a:ext uri="{FF2B5EF4-FFF2-40B4-BE49-F238E27FC236}">
                <a16:creationId xmlns:a16="http://schemas.microsoft.com/office/drawing/2014/main" id="{E22C1C7A-5E89-AAEF-C90D-F127DAFE6F71}"/>
              </a:ext>
            </a:extLst>
          </p:cNvPr>
          <p:cNvPicPr>
            <a:picLocks noChangeAspect="1"/>
          </p:cNvPicPr>
          <p:nvPr/>
        </p:nvPicPr>
        <p:blipFill>
          <a:blip r:embed="rId4"/>
          <a:stretch>
            <a:fillRect/>
          </a:stretch>
        </p:blipFill>
        <p:spPr>
          <a:xfrm>
            <a:off x="10101943" y="6056085"/>
            <a:ext cx="1905000" cy="628650"/>
          </a:xfrm>
          <a:prstGeom prst="rect">
            <a:avLst/>
          </a:prstGeom>
        </p:spPr>
      </p:pic>
    </p:spTree>
    <p:extLst>
      <p:ext uri="{BB962C8B-B14F-4D97-AF65-F5344CB8AC3E}">
        <p14:creationId xmlns:p14="http://schemas.microsoft.com/office/powerpoint/2010/main" val="1734227227"/>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dissolv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left)">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wipe(left)">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42226FC-B77A-4036-B2EE-300AE182448F}"/>
              </a:ext>
            </a:extLst>
          </p:cNvPr>
          <p:cNvPicPr>
            <a:picLocks noChangeAspect="1"/>
          </p:cNvPicPr>
          <p:nvPr/>
        </p:nvPicPr>
        <p:blipFill>
          <a:blip r:embed="rId2"/>
          <a:stretch>
            <a:fillRect/>
          </a:stretch>
        </p:blipFill>
        <p:spPr>
          <a:xfrm>
            <a:off x="1077020" y="643467"/>
            <a:ext cx="10037959" cy="5571065"/>
          </a:xfrm>
          <a:prstGeom prst="rect">
            <a:avLst/>
          </a:prstGeom>
          <a:ln>
            <a:noFill/>
          </a:ln>
        </p:spPr>
      </p:pic>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0903087"/>
      </p:ext>
    </p:extLst>
  </p:cSld>
  <p:clrMapOvr>
    <a:masterClrMapping/>
  </p:clrMapOvr>
  <p:transition spd="slow">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C69298D-BFCB-74F8-FE37-12617469130C}"/>
              </a:ext>
            </a:extLst>
          </p:cNvPr>
          <p:cNvSpPr txBox="1"/>
          <p:nvPr/>
        </p:nvSpPr>
        <p:spPr>
          <a:xfrm>
            <a:off x="3045619" y="369911"/>
            <a:ext cx="6100762" cy="1077218"/>
          </a:xfrm>
          <a:prstGeom prst="rect">
            <a:avLst/>
          </a:prstGeom>
          <a:noFill/>
        </p:spPr>
        <p:txBody>
          <a:bodyPr wrap="square">
            <a:spAutoFit/>
          </a:bodyPr>
          <a:lstStyle/>
          <a:p>
            <a:pPr marR="0" lvl="0" algn="ctr">
              <a:spcBef>
                <a:spcPts val="0"/>
              </a:spcBef>
              <a:spcAft>
                <a:spcPts val="0"/>
              </a:spcAft>
              <a:tabLst>
                <a:tab pos="457200" algn="l"/>
              </a:tabLst>
            </a:pPr>
            <a:r>
              <a:rPr lang="en-GB" sz="3200"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CDS - potential for cost-savings </a:t>
            </a:r>
            <a:r>
              <a:rPr lang="en-GB" sz="3200" b="1" dirty="0">
                <a:effectLst/>
                <a:latin typeface="Calibri" panose="020F0502020204030204" pitchFamily="34" charset="0"/>
                <a:ea typeface="Times New Roman" panose="02020603050405020304" pitchFamily="18" charset="0"/>
                <a:cs typeface="Times New Roman" panose="02020603050405020304" pitchFamily="18" charset="0"/>
              </a:rPr>
              <a:t>(and quality improvements)</a:t>
            </a:r>
            <a:endParaRPr lang="en-GB" sz="3600" b="1"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3" name="TextBox 2">
            <a:extLst>
              <a:ext uri="{FF2B5EF4-FFF2-40B4-BE49-F238E27FC236}">
                <a16:creationId xmlns:a16="http://schemas.microsoft.com/office/drawing/2014/main" id="{118AC0FF-8D90-0A6A-3395-5972C34A6914}"/>
              </a:ext>
            </a:extLst>
          </p:cNvPr>
          <p:cNvSpPr txBox="1"/>
          <p:nvPr/>
        </p:nvSpPr>
        <p:spPr>
          <a:xfrm>
            <a:off x="2904643" y="1616140"/>
            <a:ext cx="8640507" cy="3337901"/>
          </a:xfrm>
          <a:prstGeom prst="rect">
            <a:avLst/>
          </a:prstGeom>
          <a:noFill/>
        </p:spPr>
        <p:txBody>
          <a:bodyPr wrap="none" rtlCol="0">
            <a:spAutoFit/>
          </a:bodyPr>
          <a:lstStyle/>
          <a:p>
            <a:pPr marL="0" marR="0">
              <a:lnSpc>
                <a:spcPct val="107000"/>
              </a:lnSpc>
              <a:spcBef>
                <a:spcPts val="0"/>
              </a:spcBef>
              <a:spcAft>
                <a:spcPts val="800"/>
              </a:spcAft>
            </a:pPr>
            <a:r>
              <a:rPr lang="en-GB" sz="2800" b="1" dirty="0">
                <a:effectLst/>
                <a:latin typeface="Arial" panose="020B0604020202020204" pitchFamily="34" charset="0"/>
                <a:ea typeface="Calibri" panose="020F0502020204030204" pitchFamily="34" charset="0"/>
                <a:cs typeface="Times New Roman" panose="02020603050405020304" pitchFamily="18" charset="0"/>
              </a:rPr>
              <a:t>CDS is </a:t>
            </a:r>
            <a:r>
              <a:rPr lang="en-GB" sz="28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cost-effective </a:t>
            </a:r>
            <a:r>
              <a:rPr lang="en-GB" sz="2800" b="1" dirty="0">
                <a:effectLst/>
                <a:latin typeface="Arial" panose="020B0604020202020204" pitchFamily="34" charset="0"/>
                <a:ea typeface="Calibri" panose="020F0502020204030204" pitchFamily="34" charset="0"/>
                <a:cs typeface="Times New Roman" panose="02020603050405020304" pitchFamily="18" charset="0"/>
              </a:rPr>
              <a:t>in many use cases, notably:</a:t>
            </a:r>
          </a:p>
          <a:p>
            <a:pPr marL="457200" marR="0" indent="-457200">
              <a:lnSpc>
                <a:spcPct val="107000"/>
              </a:lnSpc>
              <a:spcBef>
                <a:spcPts val="0"/>
              </a:spcBef>
              <a:spcAft>
                <a:spcPts val="800"/>
              </a:spcAft>
              <a:buFont typeface="Arial" panose="020B0604020202020204" pitchFamily="34" charset="0"/>
              <a:buChar char="•"/>
            </a:pPr>
            <a:r>
              <a:rPr lang="en-GB" sz="2800" dirty="0">
                <a:latin typeface="Arial" panose="020B0604020202020204" pitchFamily="34" charset="0"/>
                <a:ea typeface="Calibri" panose="020F0502020204030204" pitchFamily="34" charset="0"/>
                <a:cs typeface="Times New Roman" panose="02020603050405020304" pitchFamily="18" charset="0"/>
              </a:rPr>
              <a:t>C</a:t>
            </a:r>
            <a:r>
              <a:rPr lang="en-GB" sz="2800" dirty="0">
                <a:effectLst/>
                <a:latin typeface="Arial" panose="020B0604020202020204" pitchFamily="34" charset="0"/>
                <a:ea typeface="Calibri" panose="020F0502020204030204" pitchFamily="34" charset="0"/>
                <a:cs typeface="Times New Roman" panose="02020603050405020304" pitchFamily="18" charset="0"/>
              </a:rPr>
              <a:t>linical intervention statistics</a:t>
            </a:r>
          </a:p>
          <a:p>
            <a:pPr marL="457200" marR="0" indent="-457200">
              <a:lnSpc>
                <a:spcPct val="107000"/>
              </a:lnSpc>
              <a:spcBef>
                <a:spcPts val="0"/>
              </a:spcBef>
              <a:spcAft>
                <a:spcPts val="800"/>
              </a:spcAft>
              <a:buFont typeface="Arial" panose="020B0604020202020204" pitchFamily="34" charset="0"/>
              <a:buChar char="•"/>
            </a:pPr>
            <a:r>
              <a:rPr lang="en-GB" sz="2800" dirty="0">
                <a:effectLst/>
                <a:latin typeface="Arial" panose="020B0604020202020204" pitchFamily="34" charset="0"/>
                <a:ea typeface="Calibri" panose="020F0502020204030204" pitchFamily="34" charset="0"/>
                <a:cs typeface="Times New Roman" panose="02020603050405020304" pitchFamily="18" charset="0"/>
              </a:rPr>
              <a:t>Decreasing inpatient length-of-stay</a:t>
            </a:r>
          </a:p>
          <a:p>
            <a:pPr marL="457200" marR="0" indent="-457200">
              <a:lnSpc>
                <a:spcPct val="107000"/>
              </a:lnSpc>
              <a:spcBef>
                <a:spcPts val="0"/>
              </a:spcBef>
              <a:spcAft>
                <a:spcPts val="800"/>
              </a:spcAft>
              <a:buFont typeface="Arial" panose="020B0604020202020204" pitchFamily="34" charset="0"/>
              <a:buChar char="•"/>
            </a:pPr>
            <a:r>
              <a:rPr lang="en-GB" sz="2800" dirty="0">
                <a:latin typeface="Arial" panose="020B0604020202020204" pitchFamily="34" charset="0"/>
                <a:ea typeface="Calibri" panose="020F0502020204030204" pitchFamily="34" charset="0"/>
                <a:cs typeface="Times New Roman" panose="02020603050405020304" pitchFamily="18" charset="0"/>
              </a:rPr>
              <a:t>C</a:t>
            </a:r>
            <a:r>
              <a:rPr lang="en-GB" sz="2800" dirty="0">
                <a:effectLst/>
                <a:latin typeface="Arial" panose="020B0604020202020204" pitchFamily="34" charset="0"/>
                <a:ea typeface="Calibri" panose="020F0502020204030204" pitchFamily="34" charset="0"/>
                <a:cs typeface="Times New Roman" panose="02020603050405020304" pitchFamily="18" charset="0"/>
              </a:rPr>
              <a:t>heaper medication alternatives</a:t>
            </a:r>
          </a:p>
          <a:p>
            <a:pPr marL="457200" marR="0" indent="-457200">
              <a:lnSpc>
                <a:spcPct val="107000"/>
              </a:lnSpc>
              <a:spcBef>
                <a:spcPts val="0"/>
              </a:spcBef>
              <a:spcAft>
                <a:spcPts val="800"/>
              </a:spcAft>
              <a:buFont typeface="Arial" panose="020B0604020202020204" pitchFamily="34" charset="0"/>
              <a:buChar char="•"/>
            </a:pPr>
            <a:r>
              <a:rPr lang="en-GB" sz="2800" dirty="0">
                <a:latin typeface="Arial" panose="020B0604020202020204" pitchFamily="34" charset="0"/>
                <a:ea typeface="Calibri" panose="020F0502020204030204" pitchFamily="34" charset="0"/>
                <a:cs typeface="Times New Roman" panose="02020603050405020304" pitchFamily="18" charset="0"/>
              </a:rPr>
              <a:t>R</a:t>
            </a:r>
            <a:r>
              <a:rPr lang="en-GB" sz="2800" dirty="0">
                <a:effectLst/>
                <a:latin typeface="Arial" panose="020B0604020202020204" pitchFamily="34" charset="0"/>
                <a:ea typeface="Calibri" panose="020F0502020204030204" pitchFamily="34" charset="0"/>
                <a:cs typeface="Times New Roman" panose="02020603050405020304" pitchFamily="18" charset="0"/>
              </a:rPr>
              <a:t>educing test duplications</a:t>
            </a:r>
          </a:p>
          <a:p>
            <a:pPr marL="457200" marR="0" indent="-457200">
              <a:lnSpc>
                <a:spcPct val="107000"/>
              </a:lnSpc>
              <a:spcBef>
                <a:spcPts val="0"/>
              </a:spcBef>
              <a:spcAft>
                <a:spcPts val="800"/>
              </a:spcAft>
              <a:buFont typeface="Arial" panose="020B0604020202020204" pitchFamily="34" charset="0"/>
              <a:buChar char="•"/>
            </a:pPr>
            <a:r>
              <a:rPr lang="en-GB" sz="2800" dirty="0">
                <a:effectLst/>
                <a:latin typeface="Arial" panose="020B0604020202020204" pitchFamily="34" charset="0"/>
                <a:ea typeface="Calibri" panose="020F0502020204030204" pitchFamily="34" charset="0"/>
                <a:cs typeface="Times New Roman" panose="02020603050405020304" pitchFamily="18" charset="0"/>
              </a:rPr>
              <a:t>Limiting of scheduled tests</a:t>
            </a:r>
          </a:p>
        </p:txBody>
      </p:sp>
      <p:pic>
        <p:nvPicPr>
          <p:cNvPr id="7170" name="Picture 2" descr="3D Pound Models | TurboSquid">
            <a:extLst>
              <a:ext uri="{FF2B5EF4-FFF2-40B4-BE49-F238E27FC236}">
                <a16:creationId xmlns:a16="http://schemas.microsoft.com/office/drawing/2014/main" id="{35AF6061-8A76-E39B-518C-264E0F62E918}"/>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317799" y="2082526"/>
            <a:ext cx="2354525" cy="335193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22A4D4C-9452-FD7B-3DBA-9799F85441A8}"/>
              </a:ext>
            </a:extLst>
          </p:cNvPr>
          <p:cNvSpPr txBox="1"/>
          <p:nvPr/>
        </p:nvSpPr>
        <p:spPr>
          <a:xfrm>
            <a:off x="3234267" y="5279072"/>
            <a:ext cx="7303794" cy="1754326"/>
          </a:xfrm>
          <a:prstGeom prst="rect">
            <a:avLst/>
          </a:prstGeom>
          <a:noFill/>
        </p:spPr>
        <p:txBody>
          <a:bodyPr wrap="none" rtlCol="0">
            <a:spAutoFit/>
          </a:bodyPr>
          <a:lstStyle/>
          <a:p>
            <a:r>
              <a:rPr lang="en-GB" b="1" dirty="0"/>
              <a:t>Cost effectiveness through efficiency gain – </a:t>
            </a:r>
            <a:br>
              <a:rPr lang="en-GB" dirty="0"/>
            </a:br>
            <a:r>
              <a:rPr lang="en-GB" dirty="0"/>
              <a:t>Think of an analogy in Facebook -  AI agents make certain tasks cheaper </a:t>
            </a:r>
          </a:p>
          <a:p>
            <a:r>
              <a:rPr lang="en-GB" dirty="0"/>
              <a:t>and faster at scale. They help classify posts, rank feeds, translate languages, </a:t>
            </a:r>
          </a:p>
          <a:p>
            <a:r>
              <a:rPr lang="en-GB" dirty="0"/>
              <a:t>and detect patterns that would otherwise require vast numbers of staff. </a:t>
            </a:r>
          </a:p>
          <a:p>
            <a:r>
              <a:rPr lang="en-GB" dirty="0"/>
              <a:t>They reduce operational friction. </a:t>
            </a:r>
          </a:p>
          <a:p>
            <a:r>
              <a:rPr lang="en-GB" dirty="0"/>
              <a:t> </a:t>
            </a:r>
          </a:p>
        </p:txBody>
      </p:sp>
    </p:spTree>
    <p:extLst>
      <p:ext uri="{BB962C8B-B14F-4D97-AF65-F5344CB8AC3E}">
        <p14:creationId xmlns:p14="http://schemas.microsoft.com/office/powerpoint/2010/main" val="989888600"/>
      </p:ext>
    </p:extLst>
  </p:cSld>
  <p:clrMapOvr>
    <a:masterClrMapping/>
  </p:clrMapOvr>
  <p:transition spd="slow">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6A13E9FD-C4D6-8AF3-A46A-554D63F5BCA8}"/>
              </a:ext>
            </a:extLst>
          </p:cNvPr>
          <p:cNvGrpSpPr/>
          <p:nvPr/>
        </p:nvGrpSpPr>
        <p:grpSpPr>
          <a:xfrm>
            <a:off x="0" y="-33824"/>
            <a:ext cx="12567600" cy="6891824"/>
            <a:chOff x="-615652" y="-301260"/>
            <a:chExt cx="13422886" cy="6858003"/>
          </a:xfrm>
        </p:grpSpPr>
        <p:pic>
          <p:nvPicPr>
            <p:cNvPr id="7" name="Picture 6">
              <a:extLst>
                <a:ext uri="{FF2B5EF4-FFF2-40B4-BE49-F238E27FC236}">
                  <a16:creationId xmlns:a16="http://schemas.microsoft.com/office/drawing/2014/main" id="{A9624C7A-8B2F-69DE-427C-9335E6304C36}"/>
                </a:ext>
              </a:extLst>
            </p:cNvPr>
            <p:cNvPicPr>
              <a:picLocks noChangeAspect="1"/>
            </p:cNvPicPr>
            <p:nvPr/>
          </p:nvPicPr>
          <p:blipFill>
            <a:blip r:embed="rId3"/>
            <a:stretch>
              <a:fillRect/>
            </a:stretch>
          </p:blipFill>
          <p:spPr>
            <a:xfrm>
              <a:off x="-615652" y="-301258"/>
              <a:ext cx="12497339" cy="6858001"/>
            </a:xfrm>
            <a:prstGeom prst="rect">
              <a:avLst/>
            </a:prstGeom>
          </p:spPr>
        </p:pic>
        <p:pic>
          <p:nvPicPr>
            <p:cNvPr id="36" name="Picture 35">
              <a:extLst>
                <a:ext uri="{FF2B5EF4-FFF2-40B4-BE49-F238E27FC236}">
                  <a16:creationId xmlns:a16="http://schemas.microsoft.com/office/drawing/2014/main" id="{CFF6A307-8B32-415F-E385-F9F2CDB785FE}"/>
                </a:ext>
              </a:extLst>
            </p:cNvPr>
            <p:cNvPicPr>
              <a:picLocks noChangeAspect="1"/>
            </p:cNvPicPr>
            <p:nvPr/>
          </p:nvPicPr>
          <p:blipFill>
            <a:blip r:embed="rId4"/>
            <a:stretch>
              <a:fillRect/>
            </a:stretch>
          </p:blipFill>
          <p:spPr>
            <a:xfrm>
              <a:off x="11809173" y="-301260"/>
              <a:ext cx="998062" cy="6858001"/>
            </a:xfrm>
            <a:prstGeom prst="rect">
              <a:avLst/>
            </a:prstGeom>
          </p:spPr>
        </p:pic>
      </p:grpSp>
      <p:sp>
        <p:nvSpPr>
          <p:cNvPr id="9" name="TextBox 8">
            <a:extLst>
              <a:ext uri="{FF2B5EF4-FFF2-40B4-BE49-F238E27FC236}">
                <a16:creationId xmlns:a16="http://schemas.microsoft.com/office/drawing/2014/main" id="{53673E16-F205-8A83-F199-BB2F051C521D}"/>
              </a:ext>
            </a:extLst>
          </p:cNvPr>
          <p:cNvSpPr txBox="1"/>
          <p:nvPr/>
        </p:nvSpPr>
        <p:spPr>
          <a:xfrm>
            <a:off x="109827" y="721680"/>
            <a:ext cx="1962691" cy="953598"/>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CDS can disrupt clinician workﬂow</a:t>
            </a:r>
          </a:p>
        </p:txBody>
      </p:sp>
      <p:sp>
        <p:nvSpPr>
          <p:cNvPr id="11" name="TextBox 10">
            <a:extLst>
              <a:ext uri="{FF2B5EF4-FFF2-40B4-BE49-F238E27FC236}">
                <a16:creationId xmlns:a16="http://schemas.microsoft.com/office/drawing/2014/main" id="{1BAE1317-AEE6-0024-E617-B15DD7457C8F}"/>
              </a:ext>
            </a:extLst>
          </p:cNvPr>
          <p:cNvSpPr txBox="1"/>
          <p:nvPr/>
        </p:nvSpPr>
        <p:spPr>
          <a:xfrm>
            <a:off x="10200403" y="2225845"/>
            <a:ext cx="1881770" cy="959943"/>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CDS can increase cognitive effort</a:t>
            </a:r>
          </a:p>
        </p:txBody>
      </p:sp>
      <p:sp>
        <p:nvSpPr>
          <p:cNvPr id="13" name="TextBox 12">
            <a:extLst>
              <a:ext uri="{FF2B5EF4-FFF2-40B4-BE49-F238E27FC236}">
                <a16:creationId xmlns:a16="http://schemas.microsoft.com/office/drawing/2014/main" id="{699ACA4C-74F9-4A4B-5E06-04D8CA1EC44D}"/>
              </a:ext>
            </a:extLst>
          </p:cNvPr>
          <p:cNvSpPr txBox="1"/>
          <p:nvPr/>
        </p:nvSpPr>
        <p:spPr>
          <a:xfrm>
            <a:off x="109827" y="1784705"/>
            <a:ext cx="2326105" cy="961618"/>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CDS can increase time required to complete tasks</a:t>
            </a:r>
          </a:p>
        </p:txBody>
      </p:sp>
      <p:sp>
        <p:nvSpPr>
          <p:cNvPr id="15" name="TextBox 14">
            <a:extLst>
              <a:ext uri="{FF2B5EF4-FFF2-40B4-BE49-F238E27FC236}">
                <a16:creationId xmlns:a16="http://schemas.microsoft.com/office/drawing/2014/main" id="{28DF453C-D7BE-9F31-D345-7B0093C84E1C}"/>
              </a:ext>
            </a:extLst>
          </p:cNvPr>
          <p:cNvSpPr txBox="1"/>
          <p:nvPr/>
        </p:nvSpPr>
        <p:spPr>
          <a:xfrm>
            <a:off x="9466232" y="3281089"/>
            <a:ext cx="2641392" cy="959943"/>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CDS can create face-to-face "disconnect" with patients</a:t>
            </a:r>
          </a:p>
        </p:txBody>
      </p:sp>
      <p:sp>
        <p:nvSpPr>
          <p:cNvPr id="19" name="TextBox 18">
            <a:extLst>
              <a:ext uri="{FF2B5EF4-FFF2-40B4-BE49-F238E27FC236}">
                <a16:creationId xmlns:a16="http://schemas.microsoft.com/office/drawing/2014/main" id="{8762B015-66F4-0F5B-2D4F-592B0E9CF5AD}"/>
              </a:ext>
            </a:extLst>
          </p:cNvPr>
          <p:cNvSpPr txBox="1"/>
          <p:nvPr/>
        </p:nvSpPr>
        <p:spPr>
          <a:xfrm>
            <a:off x="109827" y="6063859"/>
            <a:ext cx="2123111" cy="663580"/>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CDS can give alert fatigue </a:t>
            </a:r>
          </a:p>
        </p:txBody>
      </p:sp>
      <p:sp>
        <p:nvSpPr>
          <p:cNvPr id="21" name="TextBox 20">
            <a:extLst>
              <a:ext uri="{FF2B5EF4-FFF2-40B4-BE49-F238E27FC236}">
                <a16:creationId xmlns:a16="http://schemas.microsoft.com/office/drawing/2014/main" id="{1925ECEC-338A-A6C8-8E13-07EDBAC3CA38}"/>
              </a:ext>
            </a:extLst>
          </p:cNvPr>
          <p:cNvSpPr txBox="1"/>
          <p:nvPr/>
        </p:nvSpPr>
        <p:spPr>
          <a:xfrm>
            <a:off x="9984513" y="5784445"/>
            <a:ext cx="2123111" cy="959943"/>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b="1" dirty="0">
                <a:latin typeface="Arial" panose="020B0604020202020204" pitchFamily="34" charset="0"/>
                <a:ea typeface="Calibri" panose="020F0502020204030204" pitchFamily="34" charset="0"/>
                <a:cs typeface="Times New Roman" panose="02020603050405020304" pitchFamily="18" charset="0"/>
              </a:rPr>
              <a:t>U</a:t>
            </a:r>
            <a:r>
              <a:rPr lang="en-GB" sz="1800" b="1" dirty="0">
                <a:effectLst/>
                <a:latin typeface="Arial" panose="020B0604020202020204" pitchFamily="34" charset="0"/>
                <a:ea typeface="Calibri" panose="020F0502020204030204" pitchFamily="34" charset="0"/>
                <a:cs typeface="Times New Roman" panose="02020603050405020304" pitchFamily="18" charset="0"/>
              </a:rPr>
              <a:t>p to 95% of CDS alerts are inconsequential</a:t>
            </a:r>
          </a:p>
        </p:txBody>
      </p:sp>
      <p:sp>
        <p:nvSpPr>
          <p:cNvPr id="23" name="TextBox 22">
            <a:extLst>
              <a:ext uri="{FF2B5EF4-FFF2-40B4-BE49-F238E27FC236}">
                <a16:creationId xmlns:a16="http://schemas.microsoft.com/office/drawing/2014/main" id="{32749EDB-D894-00D6-DDAB-5CD2C6E9FB40}"/>
              </a:ext>
            </a:extLst>
          </p:cNvPr>
          <p:cNvSpPr txBox="1"/>
          <p:nvPr/>
        </p:nvSpPr>
        <p:spPr>
          <a:xfrm>
            <a:off x="9781519" y="4414526"/>
            <a:ext cx="2326105" cy="1256306"/>
          </a:xfrm>
          <a:prstGeom prst="rect">
            <a:avLst/>
          </a:prstGeom>
          <a:solidFill>
            <a:schemeClr val="bg1"/>
          </a:solidFill>
        </p:spPr>
        <p:txBody>
          <a:bodyPr wrap="square">
            <a:spAutoFit/>
          </a:bodyPr>
          <a:lstStyle/>
          <a:p>
            <a:pPr marL="0" marR="0">
              <a:lnSpc>
                <a:spcPct val="107000"/>
              </a:lnSpc>
              <a:spcBef>
                <a:spcPts val="0"/>
              </a:spcBef>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CDS can de-skill (compare pocket calculators with manual calculation)</a:t>
            </a:r>
          </a:p>
        </p:txBody>
      </p:sp>
      <p:sp>
        <p:nvSpPr>
          <p:cNvPr id="25" name="TextBox 24">
            <a:extLst>
              <a:ext uri="{FF2B5EF4-FFF2-40B4-BE49-F238E27FC236}">
                <a16:creationId xmlns:a16="http://schemas.microsoft.com/office/drawing/2014/main" id="{851F44DA-5405-11B1-819C-D446932238D7}"/>
              </a:ext>
            </a:extLst>
          </p:cNvPr>
          <p:cNvSpPr txBox="1"/>
          <p:nvPr/>
        </p:nvSpPr>
        <p:spPr>
          <a:xfrm>
            <a:off x="109827" y="3925120"/>
            <a:ext cx="2005263" cy="663579"/>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CDS can create dependency</a:t>
            </a:r>
          </a:p>
        </p:txBody>
      </p:sp>
      <p:sp>
        <p:nvSpPr>
          <p:cNvPr id="27" name="TextBox 26">
            <a:extLst>
              <a:ext uri="{FF2B5EF4-FFF2-40B4-BE49-F238E27FC236}">
                <a16:creationId xmlns:a16="http://schemas.microsoft.com/office/drawing/2014/main" id="{5D4361B3-A553-CA0F-E4B6-2EFFE2433075}"/>
              </a:ext>
            </a:extLst>
          </p:cNvPr>
          <p:cNvSpPr txBox="1"/>
          <p:nvPr/>
        </p:nvSpPr>
        <p:spPr>
          <a:xfrm>
            <a:off x="109827" y="4698126"/>
            <a:ext cx="2326105" cy="1256306"/>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CDS needs expensive specialist maintenance</a:t>
            </a:r>
          </a:p>
        </p:txBody>
      </p:sp>
      <p:sp>
        <p:nvSpPr>
          <p:cNvPr id="29" name="TextBox 28">
            <a:extLst>
              <a:ext uri="{FF2B5EF4-FFF2-40B4-BE49-F238E27FC236}">
                <a16:creationId xmlns:a16="http://schemas.microsoft.com/office/drawing/2014/main" id="{58652868-32A9-C576-1311-8EC42A8E0179}"/>
              </a:ext>
            </a:extLst>
          </p:cNvPr>
          <p:cNvSpPr txBox="1"/>
          <p:nvPr/>
        </p:nvSpPr>
        <p:spPr>
          <a:xfrm>
            <a:off x="109827" y="2855750"/>
            <a:ext cx="2502568" cy="959943"/>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GDPR personal data transportability can be difficult from CDS</a:t>
            </a:r>
          </a:p>
        </p:txBody>
      </p:sp>
      <p:sp>
        <p:nvSpPr>
          <p:cNvPr id="31" name="TextBox 30">
            <a:extLst>
              <a:ext uri="{FF2B5EF4-FFF2-40B4-BE49-F238E27FC236}">
                <a16:creationId xmlns:a16="http://schemas.microsoft.com/office/drawing/2014/main" id="{45DAF505-86EE-5794-F11D-078B63C9F35E}"/>
              </a:ext>
            </a:extLst>
          </p:cNvPr>
          <p:cNvSpPr txBox="1"/>
          <p:nvPr/>
        </p:nvSpPr>
        <p:spPr>
          <a:xfrm>
            <a:off x="8464677" y="5784445"/>
            <a:ext cx="1427747" cy="959943"/>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Substantial upfront CDS costs </a:t>
            </a:r>
          </a:p>
        </p:txBody>
      </p:sp>
      <p:sp>
        <p:nvSpPr>
          <p:cNvPr id="33" name="TextBox 32">
            <a:extLst>
              <a:ext uri="{FF2B5EF4-FFF2-40B4-BE49-F238E27FC236}">
                <a16:creationId xmlns:a16="http://schemas.microsoft.com/office/drawing/2014/main" id="{5370F356-2903-C925-8BB2-56F36A1A0F99}"/>
              </a:ext>
            </a:extLst>
          </p:cNvPr>
          <p:cNvSpPr txBox="1"/>
          <p:nvPr/>
        </p:nvSpPr>
        <p:spPr>
          <a:xfrm>
            <a:off x="9884405" y="855926"/>
            <a:ext cx="2197768" cy="1256306"/>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b="1" dirty="0">
                <a:latin typeface="Arial" panose="020B0604020202020204" pitchFamily="34" charset="0"/>
                <a:ea typeface="Calibri" panose="020F0502020204030204" pitchFamily="34" charset="0"/>
                <a:cs typeface="Times New Roman" panose="02020603050405020304" pitchFamily="18" charset="0"/>
              </a:rPr>
              <a:t>U</a:t>
            </a:r>
            <a:r>
              <a:rPr lang="en-GB" sz="1800" b="1" dirty="0">
                <a:effectLst/>
                <a:latin typeface="Arial" panose="020B0604020202020204" pitchFamily="34" charset="0"/>
                <a:ea typeface="Calibri" panose="020F0502020204030204" pitchFamily="34" charset="0"/>
                <a:cs typeface="Times New Roman" panose="02020603050405020304" pitchFamily="18" charset="0"/>
              </a:rPr>
              <a:t>nstandardised data - corrupt data = incorrect CDS inferences</a:t>
            </a:r>
          </a:p>
        </p:txBody>
      </p:sp>
      <p:sp>
        <p:nvSpPr>
          <p:cNvPr id="35" name="TextBox 34">
            <a:extLst>
              <a:ext uri="{FF2B5EF4-FFF2-40B4-BE49-F238E27FC236}">
                <a16:creationId xmlns:a16="http://schemas.microsoft.com/office/drawing/2014/main" id="{5CF3CAAC-06AA-8E25-CE1D-B76C6B2CE47F}"/>
              </a:ext>
            </a:extLst>
          </p:cNvPr>
          <p:cNvSpPr txBox="1"/>
          <p:nvPr/>
        </p:nvSpPr>
        <p:spPr>
          <a:xfrm>
            <a:off x="2299576" y="6360222"/>
            <a:ext cx="6073011" cy="367216"/>
          </a:xfrm>
          <a:prstGeom prst="rect">
            <a:avLst/>
          </a:prstGeom>
          <a:solidFill>
            <a:schemeClr val="bg1"/>
          </a:solidFill>
        </p:spPr>
        <p:txBody>
          <a:bodyPr wrap="square">
            <a:spAutoFit/>
          </a:bodyPr>
          <a:lstStyle/>
          <a:p>
            <a:pPr marL="0" marR="0" algn="ctr">
              <a:lnSpc>
                <a:spcPct val="107000"/>
              </a:lnSpc>
              <a:spcBef>
                <a:spcPts val="0"/>
              </a:spcBef>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Many CDS systems have interoperability issues </a:t>
            </a:r>
          </a:p>
        </p:txBody>
      </p:sp>
      <p:sp>
        <p:nvSpPr>
          <p:cNvPr id="38" name="TextBox 37">
            <a:extLst>
              <a:ext uri="{FF2B5EF4-FFF2-40B4-BE49-F238E27FC236}">
                <a16:creationId xmlns:a16="http://schemas.microsoft.com/office/drawing/2014/main" id="{3E83BDE6-9167-FA07-1126-5D9120DB330D}"/>
              </a:ext>
            </a:extLst>
          </p:cNvPr>
          <p:cNvSpPr txBox="1"/>
          <p:nvPr/>
        </p:nvSpPr>
        <p:spPr>
          <a:xfrm rot="432813">
            <a:off x="5008235" y="3377875"/>
            <a:ext cx="1564852" cy="369332"/>
          </a:xfrm>
          <a:prstGeom prst="rect">
            <a:avLst/>
          </a:prstGeom>
          <a:noFill/>
        </p:spPr>
        <p:txBody>
          <a:bodyPr wrap="none" rtlCol="0">
            <a:spAutoFit/>
          </a:bodyPr>
          <a:lstStyle/>
          <a:p>
            <a:r>
              <a:rPr lang="en-GB" dirty="0">
                <a:latin typeface="Baguet Script" pitchFamily="2" charset="77"/>
              </a:rPr>
              <a:t>Pandora’s Box</a:t>
            </a:r>
          </a:p>
        </p:txBody>
      </p:sp>
      <p:sp>
        <p:nvSpPr>
          <p:cNvPr id="6" name="TextBox 5">
            <a:extLst>
              <a:ext uri="{FF2B5EF4-FFF2-40B4-BE49-F238E27FC236}">
                <a16:creationId xmlns:a16="http://schemas.microsoft.com/office/drawing/2014/main" id="{33409F9F-4516-5C2D-0BF3-215F1436B9BD}"/>
              </a:ext>
            </a:extLst>
          </p:cNvPr>
          <p:cNvSpPr txBox="1"/>
          <p:nvPr/>
        </p:nvSpPr>
        <p:spPr>
          <a:xfrm>
            <a:off x="2299576" y="128337"/>
            <a:ext cx="7592848" cy="646331"/>
          </a:xfrm>
          <a:prstGeom prst="rect">
            <a:avLst/>
          </a:prstGeom>
          <a:noFill/>
        </p:spPr>
        <p:txBody>
          <a:bodyPr wrap="none" rtlCol="0">
            <a:spAutoFit/>
          </a:bodyPr>
          <a:lstStyle/>
          <a:p>
            <a:pPr algn="ctr"/>
            <a:r>
              <a:rPr lang="en-GB" sz="3600" b="1" dirty="0">
                <a:solidFill>
                  <a:schemeClr val="bg1"/>
                </a:solidFill>
              </a:rPr>
              <a:t>Summary of potential pitfalls with CDS</a:t>
            </a:r>
          </a:p>
        </p:txBody>
      </p:sp>
      <p:sp>
        <p:nvSpPr>
          <p:cNvPr id="2" name="TextBox 1">
            <a:extLst>
              <a:ext uri="{FF2B5EF4-FFF2-40B4-BE49-F238E27FC236}">
                <a16:creationId xmlns:a16="http://schemas.microsoft.com/office/drawing/2014/main" id="{744DBD17-3DCF-CDFB-594F-D28C9DCBDAB7}"/>
              </a:ext>
            </a:extLst>
          </p:cNvPr>
          <p:cNvSpPr txBox="1"/>
          <p:nvPr/>
        </p:nvSpPr>
        <p:spPr>
          <a:xfrm>
            <a:off x="3589868" y="1642533"/>
            <a:ext cx="4910666" cy="923330"/>
          </a:xfrm>
          <a:prstGeom prst="rect">
            <a:avLst/>
          </a:prstGeom>
          <a:solidFill>
            <a:schemeClr val="bg1"/>
          </a:solidFill>
        </p:spPr>
        <p:txBody>
          <a:bodyPr wrap="square" rtlCol="0">
            <a:spAutoFit/>
          </a:bodyPr>
          <a:lstStyle/>
          <a:p>
            <a:r>
              <a:rPr lang="en-GB" dirty="0"/>
              <a:t>Given a forbidden box by the gods, Pandora opens it and releases every human sorrow into the world, leaving only hope behind.</a:t>
            </a:r>
          </a:p>
        </p:txBody>
      </p:sp>
    </p:spTree>
    <p:extLst>
      <p:ext uri="{BB962C8B-B14F-4D97-AF65-F5344CB8AC3E}">
        <p14:creationId xmlns:p14="http://schemas.microsoft.com/office/powerpoint/2010/main" val="212924122"/>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grpId="0" nodeType="click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23" presetClass="entr" presetSubtype="16"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p:cTn id="30" dur="500" fill="hold"/>
                                        <p:tgtEl>
                                          <p:spTgt spid="25"/>
                                        </p:tgtEl>
                                        <p:attrNameLst>
                                          <p:attrName>ppt_w</p:attrName>
                                        </p:attrNameLst>
                                      </p:cBhvr>
                                      <p:tavLst>
                                        <p:tav tm="0">
                                          <p:val>
                                            <p:fltVal val="0"/>
                                          </p:val>
                                        </p:tav>
                                        <p:tav tm="100000">
                                          <p:val>
                                            <p:strVal val="#ppt_w"/>
                                          </p:val>
                                        </p:tav>
                                      </p:tavLst>
                                    </p:anim>
                                    <p:anim calcmode="lin" valueType="num">
                                      <p:cBhvr>
                                        <p:cTn id="31" dur="500" fill="hold"/>
                                        <p:tgtEl>
                                          <p:spTgt spid="25"/>
                                        </p:tgtEl>
                                        <p:attrNameLst>
                                          <p:attrName>ppt_h</p:attrName>
                                        </p:attrNameLst>
                                      </p:cBhvr>
                                      <p:tavLst>
                                        <p:tav tm="0">
                                          <p:val>
                                            <p:fltVal val="0"/>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23" presetClass="entr" presetSubtype="16" fill="hold" grpId="0" nodeType="click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23" presetClass="entr" presetSubtype="16"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23" presetClass="entr" presetSubtype="16" fill="hold" grpId="0" nodeType="click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p:cTn id="48" dur="500" fill="hold"/>
                                        <p:tgtEl>
                                          <p:spTgt spid="35"/>
                                        </p:tgtEl>
                                        <p:attrNameLst>
                                          <p:attrName>ppt_w</p:attrName>
                                        </p:attrNameLst>
                                      </p:cBhvr>
                                      <p:tavLst>
                                        <p:tav tm="0">
                                          <p:val>
                                            <p:fltVal val="0"/>
                                          </p:val>
                                        </p:tav>
                                        <p:tav tm="100000">
                                          <p:val>
                                            <p:strVal val="#ppt_w"/>
                                          </p:val>
                                        </p:tav>
                                      </p:tavLst>
                                    </p:anim>
                                    <p:anim calcmode="lin" valueType="num">
                                      <p:cBhvr>
                                        <p:cTn id="49" dur="500" fill="hold"/>
                                        <p:tgtEl>
                                          <p:spTgt spid="35"/>
                                        </p:tgtEl>
                                        <p:attrNameLst>
                                          <p:attrName>ppt_h</p:attrName>
                                        </p:attrNameLst>
                                      </p:cBhvr>
                                      <p:tavLst>
                                        <p:tav tm="0">
                                          <p:val>
                                            <p:fltVal val="0"/>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23" presetClass="entr" presetSubtype="16" fill="hold" grpId="0" nodeType="click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childTnLst>
                                </p:cTn>
                              </p:par>
                            </p:childTnLst>
                          </p:cTn>
                        </p:par>
                      </p:childTnLst>
                    </p:cTn>
                  </p:par>
                  <p:par>
                    <p:cTn id="56" fill="hold">
                      <p:stCondLst>
                        <p:cond delay="indefinite"/>
                      </p:stCondLst>
                      <p:childTnLst>
                        <p:par>
                          <p:cTn id="57" fill="hold">
                            <p:stCondLst>
                              <p:cond delay="0"/>
                            </p:stCondLst>
                            <p:childTnLst>
                              <p:par>
                                <p:cTn id="58" presetID="23" presetClass="entr" presetSubtype="16" fill="hold" grpId="0" nodeType="click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23" presetClass="entr" presetSubtype="16" fill="hold" grpId="0" nodeType="click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p:cTn id="66" dur="500" fill="hold"/>
                                        <p:tgtEl>
                                          <p:spTgt spid="23"/>
                                        </p:tgtEl>
                                        <p:attrNameLst>
                                          <p:attrName>ppt_w</p:attrName>
                                        </p:attrNameLst>
                                      </p:cBhvr>
                                      <p:tavLst>
                                        <p:tav tm="0">
                                          <p:val>
                                            <p:fltVal val="0"/>
                                          </p:val>
                                        </p:tav>
                                        <p:tav tm="100000">
                                          <p:val>
                                            <p:strVal val="#ppt_w"/>
                                          </p:val>
                                        </p:tav>
                                      </p:tavLst>
                                    </p:anim>
                                    <p:anim calcmode="lin" valueType="num">
                                      <p:cBhvr>
                                        <p:cTn id="67" dur="500" fill="hold"/>
                                        <p:tgtEl>
                                          <p:spTgt spid="23"/>
                                        </p:tgtEl>
                                        <p:attrNameLst>
                                          <p:attrName>ppt_h</p:attrName>
                                        </p:attrNameLst>
                                      </p:cBhvr>
                                      <p:tavLst>
                                        <p:tav tm="0">
                                          <p:val>
                                            <p:fltVal val="0"/>
                                          </p:val>
                                        </p:tav>
                                        <p:tav tm="100000">
                                          <p:val>
                                            <p:strVal val="#ppt_h"/>
                                          </p:val>
                                        </p:tav>
                                      </p:tavLst>
                                    </p:anim>
                                  </p:childTnLst>
                                </p:cTn>
                              </p:par>
                            </p:childTnLst>
                          </p:cTn>
                        </p:par>
                      </p:childTnLst>
                    </p:cTn>
                  </p:par>
                  <p:par>
                    <p:cTn id="68" fill="hold">
                      <p:stCondLst>
                        <p:cond delay="indefinite"/>
                      </p:stCondLst>
                      <p:childTnLst>
                        <p:par>
                          <p:cTn id="69" fill="hold">
                            <p:stCondLst>
                              <p:cond delay="0"/>
                            </p:stCondLst>
                            <p:childTnLst>
                              <p:par>
                                <p:cTn id="70" presetID="23" presetClass="entr" presetSubtype="16" fill="hold" grpId="0" nodeType="click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500" fill="hold"/>
                                        <p:tgtEl>
                                          <p:spTgt spid="15"/>
                                        </p:tgtEl>
                                        <p:attrNameLst>
                                          <p:attrName>ppt_w</p:attrName>
                                        </p:attrNameLst>
                                      </p:cBhvr>
                                      <p:tavLst>
                                        <p:tav tm="0">
                                          <p:val>
                                            <p:fltVal val="0"/>
                                          </p:val>
                                        </p:tav>
                                        <p:tav tm="100000">
                                          <p:val>
                                            <p:strVal val="#ppt_w"/>
                                          </p:val>
                                        </p:tav>
                                      </p:tavLst>
                                    </p:anim>
                                    <p:anim calcmode="lin" valueType="num">
                                      <p:cBhvr>
                                        <p:cTn id="73" dur="5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74" fill="hold">
                      <p:stCondLst>
                        <p:cond delay="indefinite"/>
                      </p:stCondLst>
                      <p:childTnLst>
                        <p:par>
                          <p:cTn id="75" fill="hold">
                            <p:stCondLst>
                              <p:cond delay="0"/>
                            </p:stCondLst>
                            <p:childTnLst>
                              <p:par>
                                <p:cTn id="76" presetID="23" presetClass="entr" presetSubtype="16" fill="hold" grpId="0" nodeType="click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500" fill="hold"/>
                                        <p:tgtEl>
                                          <p:spTgt spid="11"/>
                                        </p:tgtEl>
                                        <p:attrNameLst>
                                          <p:attrName>ppt_w</p:attrName>
                                        </p:attrNameLst>
                                      </p:cBhvr>
                                      <p:tavLst>
                                        <p:tav tm="0">
                                          <p:val>
                                            <p:fltVal val="0"/>
                                          </p:val>
                                        </p:tav>
                                        <p:tav tm="100000">
                                          <p:val>
                                            <p:strVal val="#ppt_w"/>
                                          </p:val>
                                        </p:tav>
                                      </p:tavLst>
                                    </p:anim>
                                    <p:anim calcmode="lin" valueType="num">
                                      <p:cBhvr>
                                        <p:cTn id="79"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80" fill="hold">
                      <p:stCondLst>
                        <p:cond delay="indefinite"/>
                      </p:stCondLst>
                      <p:childTnLst>
                        <p:par>
                          <p:cTn id="81" fill="hold">
                            <p:stCondLst>
                              <p:cond delay="0"/>
                            </p:stCondLst>
                            <p:childTnLst>
                              <p:par>
                                <p:cTn id="82" presetID="23" presetClass="entr" presetSubtype="16" fill="hold" grpId="0" nodeType="clickEffect">
                                  <p:stCondLst>
                                    <p:cond delay="0"/>
                                  </p:stCondLst>
                                  <p:childTnLst>
                                    <p:set>
                                      <p:cBhvr>
                                        <p:cTn id="83" dur="1" fill="hold">
                                          <p:stCondLst>
                                            <p:cond delay="0"/>
                                          </p:stCondLst>
                                        </p:cTn>
                                        <p:tgtEl>
                                          <p:spTgt spid="33"/>
                                        </p:tgtEl>
                                        <p:attrNameLst>
                                          <p:attrName>style.visibility</p:attrName>
                                        </p:attrNameLst>
                                      </p:cBhvr>
                                      <p:to>
                                        <p:strVal val="visible"/>
                                      </p:to>
                                    </p:set>
                                    <p:anim calcmode="lin" valueType="num">
                                      <p:cBhvr>
                                        <p:cTn id="84" dur="500" fill="hold"/>
                                        <p:tgtEl>
                                          <p:spTgt spid="33"/>
                                        </p:tgtEl>
                                        <p:attrNameLst>
                                          <p:attrName>ppt_w</p:attrName>
                                        </p:attrNameLst>
                                      </p:cBhvr>
                                      <p:tavLst>
                                        <p:tav tm="0">
                                          <p:val>
                                            <p:fltVal val="0"/>
                                          </p:val>
                                        </p:tav>
                                        <p:tav tm="100000">
                                          <p:val>
                                            <p:strVal val="#ppt_w"/>
                                          </p:val>
                                        </p:tav>
                                      </p:tavLst>
                                    </p:anim>
                                    <p:anim calcmode="lin" valueType="num">
                                      <p:cBhvr>
                                        <p:cTn id="85" dur="500" fill="hold"/>
                                        <p:tgtEl>
                                          <p:spTgt spid="3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5" grpId="0" animBg="1"/>
      <p:bldP spid="19" grpId="0" animBg="1"/>
      <p:bldP spid="21" grpId="0" animBg="1"/>
      <p:bldP spid="23" grpId="0" animBg="1"/>
      <p:bldP spid="25" grpId="0" animBg="1"/>
      <p:bldP spid="27" grpId="0" animBg="1"/>
      <p:bldP spid="29" grpId="0" animBg="1"/>
      <p:bldP spid="31" grpId="0" animBg="1"/>
      <p:bldP spid="33" grpId="0" animBg="1"/>
      <p:bldP spid="35" grpId="0" animBg="1"/>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350F423-93B1-6044-3154-D702D2D6AD00}"/>
              </a:ext>
            </a:extLst>
          </p:cNvPr>
          <p:cNvSpPr txBox="1"/>
          <p:nvPr/>
        </p:nvSpPr>
        <p:spPr>
          <a:xfrm>
            <a:off x="6842121" y="1779839"/>
            <a:ext cx="4904873" cy="5293757"/>
          </a:xfrm>
          <a:prstGeom prst="rect">
            <a:avLst/>
          </a:prstGeom>
          <a:noFill/>
        </p:spPr>
        <p:txBody>
          <a:bodyPr wrap="square" rtlCol="0">
            <a:spAutoFit/>
          </a:bodyPr>
          <a:lstStyle/>
          <a:p>
            <a:r>
              <a:rPr lang="en-GB"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Objective</a:t>
            </a:r>
            <a:r>
              <a:rPr lang="en-GB" sz="2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is to g</a:t>
            </a:r>
            <a:r>
              <a:rPr lang="en-GB" sz="2000" b="1" dirty="0">
                <a:solidFill>
                  <a:srgbClr val="000000"/>
                </a:solidFill>
                <a:effectLst/>
                <a:latin typeface="Arial" panose="020B0604020202020204" pitchFamily="34" charset="0"/>
                <a:ea typeface="MS Mincho" panose="02020609040205080304" pitchFamily="49" charset="-128"/>
                <a:cs typeface="Arial" panose="020B0604020202020204" pitchFamily="34" charset="0"/>
              </a:rPr>
              <a:t>uide CDS/software developers to increase traceability, fidelity and consistency in supporting clinical use of NICE recommendations. </a:t>
            </a:r>
          </a:p>
          <a:p>
            <a:r>
              <a:rPr lang="en-GB" sz="2000" b="1" dirty="0">
                <a:solidFill>
                  <a:srgbClr val="000000"/>
                </a:solidFill>
                <a:effectLst/>
                <a:latin typeface="Arial" panose="020B0604020202020204" pitchFamily="34" charset="0"/>
                <a:ea typeface="MS Mincho" panose="02020609040205080304" pitchFamily="49" charset="-128"/>
                <a:cs typeface="Arial" panose="020B0604020202020204" pitchFamily="34" charset="0"/>
              </a:rPr>
              <a:t> </a:t>
            </a:r>
          </a:p>
          <a:p>
            <a:r>
              <a:rPr lang="en-GB" sz="2000" b="1" dirty="0">
                <a:solidFill>
                  <a:srgbClr val="FF0000"/>
                </a:solidFill>
                <a:effectLst/>
                <a:latin typeface="Arial" panose="020B0604020202020204" pitchFamily="34" charset="0"/>
                <a:ea typeface="MS Mincho" panose="02020609040205080304" pitchFamily="49" charset="-128"/>
                <a:cs typeface="Arial" panose="020B0604020202020204" pitchFamily="34" charset="0"/>
              </a:rPr>
              <a:t>Standards Used</a:t>
            </a:r>
          </a:p>
          <a:p>
            <a:r>
              <a:rPr lang="en-GB" sz="2000" b="1" dirty="0">
                <a:solidFill>
                  <a:srgbClr val="000000"/>
                </a:solidFill>
                <a:effectLst/>
                <a:latin typeface="Arial" panose="020B0604020202020204" pitchFamily="34" charset="0"/>
                <a:ea typeface="MS Mincho" panose="02020609040205080304" pitchFamily="49" charset="-128"/>
                <a:cs typeface="Arial" panose="020B0604020202020204" pitchFamily="34" charset="0"/>
              </a:rPr>
              <a:t>1. Clinical terminology and value sets: SNOMED CT, </a:t>
            </a:r>
            <a:r>
              <a:rPr lang="en-GB" sz="2000" b="1" dirty="0" err="1">
                <a:solidFill>
                  <a:srgbClr val="000000"/>
                </a:solidFill>
                <a:effectLst/>
                <a:latin typeface="Arial" panose="020B0604020202020204" pitchFamily="34" charset="0"/>
                <a:ea typeface="MS Mincho" panose="02020609040205080304" pitchFamily="49" charset="-128"/>
                <a:cs typeface="Arial" panose="020B0604020202020204" pitchFamily="34" charset="0"/>
              </a:rPr>
              <a:t>dm+d</a:t>
            </a:r>
            <a:r>
              <a:rPr lang="en-GB" sz="2000" b="1" dirty="0">
                <a:solidFill>
                  <a:srgbClr val="000000"/>
                </a:solidFill>
                <a:effectLst/>
                <a:latin typeface="Arial" panose="020B0604020202020204" pitchFamily="34" charset="0"/>
                <a:ea typeface="MS Mincho" panose="02020609040205080304" pitchFamily="49" charset="-128"/>
                <a:cs typeface="Arial" panose="020B0604020202020204" pitchFamily="34" charset="0"/>
              </a:rPr>
              <a:t>, BNF</a:t>
            </a:r>
          </a:p>
          <a:p>
            <a:r>
              <a:rPr lang="en-GB" sz="2000" b="1" dirty="0">
                <a:solidFill>
                  <a:srgbClr val="000000"/>
                </a:solidFill>
                <a:effectLst/>
                <a:latin typeface="Arial" panose="020B0604020202020204" pitchFamily="34" charset="0"/>
                <a:ea typeface="MS Mincho" panose="02020609040205080304" pitchFamily="49" charset="-128"/>
                <a:cs typeface="Arial" panose="020B0604020202020204" pitchFamily="34" charset="0"/>
              </a:rPr>
              <a:t>2. NHS Data Dictionary</a:t>
            </a:r>
          </a:p>
          <a:p>
            <a:r>
              <a:rPr lang="en-GB" sz="2000" b="1" dirty="0">
                <a:solidFill>
                  <a:srgbClr val="000000"/>
                </a:solidFill>
                <a:effectLst/>
                <a:latin typeface="Arial" panose="020B0604020202020204" pitchFamily="34" charset="0"/>
                <a:ea typeface="MS Mincho" panose="02020609040205080304" pitchFamily="49" charset="-128"/>
                <a:cs typeface="Arial" panose="020B0604020202020204" pitchFamily="34" charset="0"/>
              </a:rPr>
              <a:t>3. Machine-readable format (tbc: xml, JSON, Oxford metadata…)</a:t>
            </a:r>
          </a:p>
          <a:p>
            <a:r>
              <a:rPr lang="en-GB" sz="2000" b="1" dirty="0">
                <a:solidFill>
                  <a:srgbClr val="000000"/>
                </a:solidFill>
                <a:effectLst/>
                <a:latin typeface="Arial" panose="020B0604020202020204" pitchFamily="34" charset="0"/>
                <a:ea typeface="MS Mincho" panose="02020609040205080304" pitchFamily="49" charset="-128"/>
                <a:cs typeface="Arial" panose="020B0604020202020204" pitchFamily="34" charset="0"/>
              </a:rPr>
              <a:t>4. PRSB information models</a:t>
            </a:r>
          </a:p>
          <a:p>
            <a:r>
              <a:rPr lang="en-GB" sz="2000" b="1" dirty="0">
                <a:solidFill>
                  <a:srgbClr val="000000"/>
                </a:solidFill>
                <a:effectLst/>
                <a:latin typeface="Arial" panose="020B0604020202020204" pitchFamily="34" charset="0"/>
                <a:ea typeface="MS Mincho" panose="02020609040205080304" pitchFamily="49" charset="-128"/>
                <a:cs typeface="Arial" panose="020B0604020202020204" pitchFamily="34" charset="0"/>
              </a:rPr>
              <a:t>5. Data API: FHIR</a:t>
            </a:r>
          </a:p>
          <a:p>
            <a:r>
              <a:rPr lang="en-GB" sz="2000" dirty="0">
                <a:solidFill>
                  <a:srgbClr val="000000"/>
                </a:solidFill>
                <a:effectLst/>
                <a:latin typeface="Cambria" panose="02040503050406030204" pitchFamily="18" charset="0"/>
                <a:ea typeface="MS Mincho" panose="02020609040205080304" pitchFamily="49" charset="-128"/>
                <a:cs typeface="Times New Roman" panose="02020603050405020304" pitchFamily="18" charset="0"/>
              </a:rPr>
              <a:t> </a:t>
            </a:r>
          </a:p>
          <a:p>
            <a:r>
              <a:rPr lang="en-GB" sz="2000" dirty="0">
                <a:solidFill>
                  <a:srgbClr val="000000"/>
                </a:solidFill>
                <a:effectLst/>
                <a:latin typeface="Cambria" panose="02040503050406030204" pitchFamily="18" charset="0"/>
                <a:ea typeface="MS Mincho" panose="02020609040205080304" pitchFamily="49" charset="-128"/>
                <a:cs typeface="Times New Roman" panose="02020603050405020304" pitchFamily="18" charset="0"/>
              </a:rPr>
              <a:t> </a:t>
            </a:r>
          </a:p>
          <a:p>
            <a:endParaRPr lang="en-GB" sz="2000" dirty="0">
              <a:solidFill>
                <a:srgbClr val="000000"/>
              </a:solidFill>
              <a:effectLst/>
              <a:latin typeface="Cambria" panose="02040503050406030204" pitchFamily="18" charset="0"/>
              <a:ea typeface="MS Mincho" panose="02020609040205080304" pitchFamily="49" charset="-128"/>
              <a:cs typeface="Times New Roman" panose="02020603050405020304" pitchFamily="18" charset="0"/>
            </a:endParaRPr>
          </a:p>
          <a:p>
            <a:endParaRPr lang="en-GB" sz="2000" dirty="0"/>
          </a:p>
        </p:txBody>
      </p:sp>
      <p:sp>
        <p:nvSpPr>
          <p:cNvPr id="9" name="TextBox 8">
            <a:extLst>
              <a:ext uri="{FF2B5EF4-FFF2-40B4-BE49-F238E27FC236}">
                <a16:creationId xmlns:a16="http://schemas.microsoft.com/office/drawing/2014/main" id="{3A752229-B983-87B6-09A6-AD0E6F3753F6}"/>
              </a:ext>
            </a:extLst>
          </p:cNvPr>
          <p:cNvSpPr txBox="1"/>
          <p:nvPr/>
        </p:nvSpPr>
        <p:spPr>
          <a:xfrm>
            <a:off x="1324781" y="389870"/>
            <a:ext cx="9542437" cy="1754326"/>
          </a:xfrm>
          <a:prstGeom prst="rect">
            <a:avLst/>
          </a:prstGeom>
          <a:noFill/>
        </p:spPr>
        <p:txBody>
          <a:bodyPr wrap="square">
            <a:spAutoFit/>
          </a:bodyPr>
          <a:lstStyle/>
          <a:p>
            <a:pPr algn="ctr"/>
            <a:r>
              <a:rPr lang="en-GB" sz="2800" b="1" dirty="0">
                <a:solidFill>
                  <a:srgbClr val="FF0000"/>
                </a:solidFill>
                <a:latin typeface="Arial" panose="020B0604020202020204" pitchFamily="34" charset="0"/>
                <a:ea typeface="Times New Roman" panose="02020603050405020304" pitchFamily="18" charset="0"/>
                <a:cs typeface="Arial" panose="020B0604020202020204" pitchFamily="34" charset="0"/>
              </a:rPr>
              <a:t>To follow in next Sync Session</a:t>
            </a:r>
            <a:endParaRPr lang="en-GB"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algn="ctr"/>
            <a:r>
              <a:rPr lang="en-GB" sz="2800" b="1" dirty="0">
                <a:latin typeface="Arial" panose="020B0604020202020204" pitchFamily="34" charset="0"/>
                <a:ea typeface="Times New Roman" panose="02020603050405020304" pitchFamily="18" charset="0"/>
                <a:cs typeface="Arial" panose="020B0604020202020204" pitchFamily="34" charset="0"/>
              </a:rPr>
              <a:t>Collaboration between NICE and MCBK*</a:t>
            </a:r>
            <a:br>
              <a:rPr lang="en-GB" sz="2800" b="1" dirty="0">
                <a:latin typeface="Arial" panose="020B0604020202020204" pitchFamily="34" charset="0"/>
                <a:ea typeface="Times New Roman" panose="02020603050405020304" pitchFamily="18" charset="0"/>
                <a:cs typeface="Arial" panose="020B0604020202020204" pitchFamily="34" charset="0"/>
              </a:rPr>
            </a:br>
            <a:r>
              <a:rPr lang="en-GB" sz="2400" dirty="0">
                <a:latin typeface="Arial" panose="020B0604020202020204" pitchFamily="34" charset="0"/>
                <a:ea typeface="Times New Roman" panose="02020603050405020304" pitchFamily="18" charset="0"/>
                <a:cs typeface="Arial" panose="020B0604020202020204" pitchFamily="34" charset="0"/>
              </a:rPr>
              <a:t>*</a:t>
            </a:r>
            <a:r>
              <a:rPr lang="en-GB" sz="1800" b="0" i="0" kern="1200" dirty="0">
                <a:solidFill>
                  <a:srgbClr val="4D5156"/>
                </a:solidFill>
                <a:effectLst/>
                <a:latin typeface="arial" panose="020B0604020202020204" pitchFamily="34" charset="0"/>
                <a:ea typeface="+mn-ea"/>
                <a:cs typeface="+mn-cs"/>
              </a:rPr>
              <a:t>Mobilising Computable Biomedical Knowledge (</a:t>
            </a:r>
            <a:r>
              <a:rPr lang="en-GB" sz="1800" b="1" i="0" kern="1200" dirty="0">
                <a:solidFill>
                  <a:srgbClr val="5F6368"/>
                </a:solidFill>
                <a:effectLst/>
                <a:latin typeface="arial" panose="020B0604020202020204" pitchFamily="34" charset="0"/>
                <a:ea typeface="+mn-ea"/>
                <a:cs typeface="+mn-cs"/>
              </a:rPr>
              <a:t>MCBK</a:t>
            </a:r>
            <a:r>
              <a:rPr lang="en-GB" sz="1800" b="0" i="0" kern="1200" dirty="0">
                <a:solidFill>
                  <a:srgbClr val="4D5156"/>
                </a:solidFill>
                <a:effectLst/>
                <a:latin typeface="arial" panose="020B0604020202020204" pitchFamily="34" charset="0"/>
                <a:ea typeface="+mn-ea"/>
                <a:cs typeface="+mn-cs"/>
              </a:rPr>
              <a:t>) </a:t>
            </a:r>
            <a:endParaRPr lang="en-GB" sz="2800" dirty="0">
              <a:effectLst/>
            </a:endParaRPr>
          </a:p>
          <a:p>
            <a:pPr algn="ctr"/>
            <a:endParaRPr lang="en-GB" sz="2800" b="1"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11" name="TextBox 10">
            <a:extLst>
              <a:ext uri="{FF2B5EF4-FFF2-40B4-BE49-F238E27FC236}">
                <a16:creationId xmlns:a16="http://schemas.microsoft.com/office/drawing/2014/main" id="{19D4F6C1-433E-7E21-FF12-765EB5DA3299}"/>
              </a:ext>
            </a:extLst>
          </p:cNvPr>
          <p:cNvSpPr txBox="1"/>
          <p:nvPr/>
        </p:nvSpPr>
        <p:spPr>
          <a:xfrm>
            <a:off x="1144684" y="4662661"/>
            <a:ext cx="4904873" cy="954107"/>
          </a:xfrm>
          <a:prstGeom prst="rect">
            <a:avLst/>
          </a:prstGeom>
          <a:solidFill>
            <a:srgbClr val="FF0000"/>
          </a:solidFill>
        </p:spPr>
        <p:txBody>
          <a:bodyPr wrap="square">
            <a:spAutoFit/>
          </a:bodyPr>
          <a:lstStyle/>
          <a:p>
            <a:pPr algn="ctr"/>
            <a:r>
              <a:rPr lang="en-GB" sz="2800" b="1" dirty="0">
                <a:solidFill>
                  <a:srgbClr val="FFFFFF"/>
                </a:solidFill>
                <a:latin typeface="Calibri" panose="020F0502020204030204" pitchFamily="34" charset="0"/>
                <a:ea typeface="Times New Roman" panose="02020603050405020304" pitchFamily="18" charset="0"/>
                <a:cs typeface="Times New Roman" panose="02020603050405020304" pitchFamily="18" charset="0"/>
              </a:rPr>
              <a:t>“D</a:t>
            </a:r>
            <a:r>
              <a:rPr lang="en-GB" sz="2800" b="1" dirty="0">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eveloping computable implementation guidance”</a:t>
            </a:r>
            <a:endParaRPr lang="en-GB" sz="2800" b="1" dirty="0">
              <a:solidFill>
                <a:srgbClr val="FFFFFF"/>
              </a:solidFill>
            </a:endParaRPr>
          </a:p>
        </p:txBody>
      </p:sp>
      <p:pic>
        <p:nvPicPr>
          <p:cNvPr id="14" name="Picture 13">
            <a:extLst>
              <a:ext uri="{FF2B5EF4-FFF2-40B4-BE49-F238E27FC236}">
                <a16:creationId xmlns:a16="http://schemas.microsoft.com/office/drawing/2014/main" id="{24F8D818-5E55-FAAA-0FE5-31B32C4687F0}"/>
              </a:ext>
            </a:extLst>
          </p:cNvPr>
          <p:cNvPicPr>
            <a:picLocks noChangeAspect="1"/>
          </p:cNvPicPr>
          <p:nvPr/>
        </p:nvPicPr>
        <p:blipFill>
          <a:blip r:embed="rId3"/>
          <a:stretch>
            <a:fillRect/>
          </a:stretch>
        </p:blipFill>
        <p:spPr>
          <a:xfrm>
            <a:off x="233971" y="1862058"/>
            <a:ext cx="6593952" cy="2282522"/>
          </a:xfrm>
          <a:prstGeom prst="rect">
            <a:avLst/>
          </a:prstGeom>
        </p:spPr>
      </p:pic>
    </p:spTree>
    <p:extLst>
      <p:ext uri="{BB962C8B-B14F-4D97-AF65-F5344CB8AC3E}">
        <p14:creationId xmlns:p14="http://schemas.microsoft.com/office/powerpoint/2010/main" val="3326689622"/>
      </p:ext>
    </p:extLst>
  </p:cSld>
  <p:clrMapOvr>
    <a:masterClrMapping/>
  </p:clrMapOvr>
  <p:transition spd="slow">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84C9E6E-774A-54B4-F7BE-8CFE3CB9FED3}"/>
              </a:ext>
            </a:extLst>
          </p:cNvPr>
          <p:cNvSpPr txBox="1"/>
          <p:nvPr/>
        </p:nvSpPr>
        <p:spPr>
          <a:xfrm>
            <a:off x="3645521" y="352927"/>
            <a:ext cx="4900957" cy="984885"/>
          </a:xfrm>
          <a:prstGeom prst="rect">
            <a:avLst/>
          </a:prstGeom>
          <a:noFill/>
        </p:spPr>
        <p:txBody>
          <a:bodyPr wrap="none" rtlCol="0">
            <a:spAutoFit/>
          </a:bodyPr>
          <a:lstStyle/>
          <a:p>
            <a:pPr algn="ctr"/>
            <a:r>
              <a:rPr lang="en-GB" sz="4000" b="1" dirty="0">
                <a:solidFill>
                  <a:srgbClr val="FF0000"/>
                </a:solidFill>
              </a:rPr>
              <a:t>CDS mini-bibliography</a:t>
            </a:r>
          </a:p>
          <a:p>
            <a:pPr algn="ctr"/>
            <a:r>
              <a:rPr lang="en-GB" b="1" dirty="0">
                <a:solidFill>
                  <a:srgbClr val="FF0000"/>
                </a:solidFill>
              </a:rPr>
              <a:t>(selected papers: </a:t>
            </a:r>
            <a:r>
              <a:rPr lang="en-GB" b="1" u="sng" dirty="0">
                <a:solidFill>
                  <a:srgbClr val="FF0000"/>
                </a:solidFill>
              </a:rPr>
              <a:t>not</a:t>
            </a:r>
            <a:r>
              <a:rPr lang="en-GB" b="1" dirty="0">
                <a:solidFill>
                  <a:srgbClr val="FF0000"/>
                </a:solidFill>
              </a:rPr>
              <a:t> required reading)</a:t>
            </a:r>
          </a:p>
        </p:txBody>
      </p:sp>
      <p:pic>
        <p:nvPicPr>
          <p:cNvPr id="8" name="Picture 7">
            <a:extLst>
              <a:ext uri="{FF2B5EF4-FFF2-40B4-BE49-F238E27FC236}">
                <a16:creationId xmlns:a16="http://schemas.microsoft.com/office/drawing/2014/main" id="{2D1F34FC-E53E-CE47-23AA-5D8E18B3C35B}"/>
              </a:ext>
            </a:extLst>
          </p:cNvPr>
          <p:cNvPicPr>
            <a:picLocks noChangeAspect="1"/>
          </p:cNvPicPr>
          <p:nvPr/>
        </p:nvPicPr>
        <p:blipFill>
          <a:blip r:embed="rId2"/>
          <a:stretch>
            <a:fillRect/>
          </a:stretch>
        </p:blipFill>
        <p:spPr>
          <a:xfrm>
            <a:off x="10101943" y="6056085"/>
            <a:ext cx="1905000" cy="628650"/>
          </a:xfrm>
          <a:prstGeom prst="rect">
            <a:avLst/>
          </a:prstGeom>
        </p:spPr>
      </p:pic>
      <p:sp>
        <p:nvSpPr>
          <p:cNvPr id="10" name="TextBox 9">
            <a:extLst>
              <a:ext uri="{FF2B5EF4-FFF2-40B4-BE49-F238E27FC236}">
                <a16:creationId xmlns:a16="http://schemas.microsoft.com/office/drawing/2014/main" id="{60FFFD9F-3DD0-44B9-0629-91E774C52DA9}"/>
              </a:ext>
            </a:extLst>
          </p:cNvPr>
          <p:cNvSpPr txBox="1"/>
          <p:nvPr/>
        </p:nvSpPr>
        <p:spPr>
          <a:xfrm>
            <a:off x="176464" y="1524302"/>
            <a:ext cx="6096000" cy="1477328"/>
          </a:xfrm>
          <a:prstGeom prst="rect">
            <a:avLst/>
          </a:prstGeom>
          <a:noFill/>
        </p:spPr>
        <p:txBody>
          <a:bodyPr wrap="square">
            <a:spAutoFit/>
          </a:bodyPr>
          <a:lstStyle/>
          <a:p>
            <a:r>
              <a:rPr lang="en-GB" b="0" i="0" dirty="0">
                <a:solidFill>
                  <a:srgbClr val="212121"/>
                </a:solidFill>
                <a:effectLst/>
                <a:latin typeface="system-ui"/>
              </a:rPr>
              <a:t>Kline A, Wang H, Li Y, Dennis S, Hutch M, Xu Z, Wang F, Cheng F, Luo Y. Multimodal machine learning in precision health: A scoping review. NPJ Digit Med. 2022 Nov 7;5(1):171. </a:t>
            </a:r>
            <a:r>
              <a:rPr lang="en-GB" b="0" i="0" dirty="0" err="1">
                <a:solidFill>
                  <a:srgbClr val="212121"/>
                </a:solidFill>
                <a:effectLst/>
                <a:latin typeface="system-ui"/>
              </a:rPr>
              <a:t>doi</a:t>
            </a:r>
            <a:r>
              <a:rPr lang="en-GB" b="0" i="0" dirty="0">
                <a:solidFill>
                  <a:srgbClr val="212121"/>
                </a:solidFill>
                <a:effectLst/>
                <a:latin typeface="system-ui"/>
              </a:rPr>
              <a:t>: 10.1038/s41746-022-00712-8. PMID: 36344814; PMCID: PMC9640667.</a:t>
            </a:r>
            <a:endParaRPr lang="en-GB" dirty="0"/>
          </a:p>
        </p:txBody>
      </p:sp>
      <p:sp>
        <p:nvSpPr>
          <p:cNvPr id="12" name="TextBox 11">
            <a:extLst>
              <a:ext uri="{FF2B5EF4-FFF2-40B4-BE49-F238E27FC236}">
                <a16:creationId xmlns:a16="http://schemas.microsoft.com/office/drawing/2014/main" id="{731FC8C3-9D76-956A-1727-5F47B1B6192F}"/>
              </a:ext>
            </a:extLst>
          </p:cNvPr>
          <p:cNvSpPr txBox="1"/>
          <p:nvPr/>
        </p:nvSpPr>
        <p:spPr>
          <a:xfrm>
            <a:off x="176464" y="3069171"/>
            <a:ext cx="6096000" cy="1754326"/>
          </a:xfrm>
          <a:prstGeom prst="rect">
            <a:avLst/>
          </a:prstGeom>
          <a:noFill/>
        </p:spPr>
        <p:txBody>
          <a:bodyPr wrap="square">
            <a:spAutoFit/>
          </a:bodyPr>
          <a:lstStyle/>
          <a:p>
            <a:r>
              <a:rPr lang="en-GB" b="0" i="0" dirty="0">
                <a:solidFill>
                  <a:srgbClr val="212121"/>
                </a:solidFill>
                <a:effectLst/>
                <a:latin typeface="system-ui"/>
              </a:rPr>
              <a:t>Rodriguez JPM, Rodriguez R, Silva VWK, Kitamura FC, </a:t>
            </a:r>
            <a:r>
              <a:rPr lang="en-GB" b="0" i="0" dirty="0" err="1">
                <a:solidFill>
                  <a:srgbClr val="212121"/>
                </a:solidFill>
                <a:effectLst/>
                <a:latin typeface="system-ui"/>
              </a:rPr>
              <a:t>Corradi</a:t>
            </a:r>
            <a:r>
              <a:rPr lang="en-GB" b="0" i="0" dirty="0">
                <a:solidFill>
                  <a:srgbClr val="212121"/>
                </a:solidFill>
                <a:effectLst/>
                <a:latin typeface="system-ui"/>
              </a:rPr>
              <a:t> GCA, de </a:t>
            </a:r>
            <a:r>
              <a:rPr lang="en-GB" b="0" i="0" dirty="0" err="1">
                <a:solidFill>
                  <a:srgbClr val="212121"/>
                </a:solidFill>
                <a:effectLst/>
                <a:latin typeface="system-ui"/>
              </a:rPr>
              <a:t>Marchi</a:t>
            </a:r>
            <a:r>
              <a:rPr lang="en-GB" b="0" i="0" dirty="0">
                <a:solidFill>
                  <a:srgbClr val="212121"/>
                </a:solidFill>
                <a:effectLst/>
                <a:latin typeface="system-ui"/>
              </a:rPr>
              <a:t> ACB, Rieder R. Artificial intelligence as a tool for diagnosis in digital pathology whole slide images: A systematic review. J </a:t>
            </a:r>
            <a:r>
              <a:rPr lang="en-GB" b="0" i="0" dirty="0" err="1">
                <a:solidFill>
                  <a:srgbClr val="212121"/>
                </a:solidFill>
                <a:effectLst/>
                <a:latin typeface="system-ui"/>
              </a:rPr>
              <a:t>Pathol</a:t>
            </a:r>
            <a:r>
              <a:rPr lang="en-GB" b="0" i="0" dirty="0">
                <a:solidFill>
                  <a:srgbClr val="212121"/>
                </a:solidFill>
                <a:effectLst/>
                <a:latin typeface="system-ui"/>
              </a:rPr>
              <a:t> Inform. 2022 Sep 8;13:100138. </a:t>
            </a:r>
            <a:r>
              <a:rPr lang="en-GB" b="0" i="0" dirty="0" err="1">
                <a:solidFill>
                  <a:srgbClr val="212121"/>
                </a:solidFill>
                <a:effectLst/>
                <a:latin typeface="system-ui"/>
              </a:rPr>
              <a:t>doi</a:t>
            </a:r>
            <a:r>
              <a:rPr lang="en-GB" b="0" i="0" dirty="0">
                <a:solidFill>
                  <a:srgbClr val="212121"/>
                </a:solidFill>
                <a:effectLst/>
                <a:latin typeface="system-ui"/>
              </a:rPr>
              <a:t>: 10.1016/j.jpi.2022.100138. PMID: 36268059; PMCID: PMC9577128.</a:t>
            </a:r>
            <a:endParaRPr lang="en-GB" dirty="0"/>
          </a:p>
        </p:txBody>
      </p:sp>
      <p:sp>
        <p:nvSpPr>
          <p:cNvPr id="14" name="TextBox 13">
            <a:extLst>
              <a:ext uri="{FF2B5EF4-FFF2-40B4-BE49-F238E27FC236}">
                <a16:creationId xmlns:a16="http://schemas.microsoft.com/office/drawing/2014/main" id="{AFC0A325-7743-57E5-98B5-1C6E6831379D}"/>
              </a:ext>
            </a:extLst>
          </p:cNvPr>
          <p:cNvSpPr txBox="1"/>
          <p:nvPr/>
        </p:nvSpPr>
        <p:spPr>
          <a:xfrm>
            <a:off x="176464" y="4857150"/>
            <a:ext cx="6096000" cy="1754326"/>
          </a:xfrm>
          <a:prstGeom prst="rect">
            <a:avLst/>
          </a:prstGeom>
          <a:noFill/>
        </p:spPr>
        <p:txBody>
          <a:bodyPr wrap="square">
            <a:spAutoFit/>
          </a:bodyPr>
          <a:lstStyle/>
          <a:p>
            <a:r>
              <a:rPr lang="en-GB" b="0" i="0" dirty="0">
                <a:solidFill>
                  <a:srgbClr val="212121"/>
                </a:solidFill>
                <a:effectLst/>
                <a:latin typeface="system-ui"/>
              </a:rPr>
              <a:t>Rodriguez JPM, Rodriguez R, Silva VWK, Kitamura FC, </a:t>
            </a:r>
            <a:r>
              <a:rPr lang="en-GB" b="0" i="0" dirty="0" err="1">
                <a:solidFill>
                  <a:srgbClr val="212121"/>
                </a:solidFill>
                <a:effectLst/>
                <a:latin typeface="system-ui"/>
              </a:rPr>
              <a:t>Corradi</a:t>
            </a:r>
            <a:r>
              <a:rPr lang="en-GB" b="0" i="0" dirty="0">
                <a:solidFill>
                  <a:srgbClr val="212121"/>
                </a:solidFill>
                <a:effectLst/>
                <a:latin typeface="system-ui"/>
              </a:rPr>
              <a:t> GCA, de </a:t>
            </a:r>
            <a:r>
              <a:rPr lang="en-GB" b="0" i="0" dirty="0" err="1">
                <a:solidFill>
                  <a:srgbClr val="212121"/>
                </a:solidFill>
                <a:effectLst/>
                <a:latin typeface="system-ui"/>
              </a:rPr>
              <a:t>Marchi</a:t>
            </a:r>
            <a:r>
              <a:rPr lang="en-GB" b="0" i="0" dirty="0">
                <a:solidFill>
                  <a:srgbClr val="212121"/>
                </a:solidFill>
                <a:effectLst/>
                <a:latin typeface="system-ui"/>
              </a:rPr>
              <a:t> ACB, Rieder R. Artificial intelligence as a tool for diagnosis in digital pathology whole slide images: A systematic review. J </a:t>
            </a:r>
            <a:r>
              <a:rPr lang="en-GB" b="0" i="0" dirty="0" err="1">
                <a:solidFill>
                  <a:srgbClr val="212121"/>
                </a:solidFill>
                <a:effectLst/>
                <a:latin typeface="system-ui"/>
              </a:rPr>
              <a:t>Pathol</a:t>
            </a:r>
            <a:r>
              <a:rPr lang="en-GB" b="0" i="0" dirty="0">
                <a:solidFill>
                  <a:srgbClr val="212121"/>
                </a:solidFill>
                <a:effectLst/>
                <a:latin typeface="system-ui"/>
              </a:rPr>
              <a:t> Inform. 2022 Sep 8;13:100138. </a:t>
            </a:r>
            <a:r>
              <a:rPr lang="en-GB" b="0" i="0" dirty="0" err="1">
                <a:solidFill>
                  <a:srgbClr val="212121"/>
                </a:solidFill>
                <a:effectLst/>
                <a:latin typeface="system-ui"/>
              </a:rPr>
              <a:t>doi</a:t>
            </a:r>
            <a:r>
              <a:rPr lang="en-GB" b="0" i="0" dirty="0">
                <a:solidFill>
                  <a:srgbClr val="212121"/>
                </a:solidFill>
                <a:effectLst/>
                <a:latin typeface="system-ui"/>
              </a:rPr>
              <a:t>: 10.1016/j.jpi.2022.100138. PMID: 36268059; PMCID: PMC9577128.</a:t>
            </a:r>
            <a:endParaRPr lang="en-GB" dirty="0"/>
          </a:p>
        </p:txBody>
      </p:sp>
      <p:sp>
        <p:nvSpPr>
          <p:cNvPr id="16" name="TextBox 15">
            <a:extLst>
              <a:ext uri="{FF2B5EF4-FFF2-40B4-BE49-F238E27FC236}">
                <a16:creationId xmlns:a16="http://schemas.microsoft.com/office/drawing/2014/main" id="{32C09ACA-6408-3752-D795-1089F79ED87C}"/>
              </a:ext>
            </a:extLst>
          </p:cNvPr>
          <p:cNvSpPr txBox="1"/>
          <p:nvPr/>
        </p:nvSpPr>
        <p:spPr>
          <a:xfrm>
            <a:off x="6192254" y="1557955"/>
            <a:ext cx="6096000" cy="1477328"/>
          </a:xfrm>
          <a:prstGeom prst="rect">
            <a:avLst/>
          </a:prstGeom>
          <a:noFill/>
        </p:spPr>
        <p:txBody>
          <a:bodyPr wrap="square">
            <a:spAutoFit/>
          </a:bodyPr>
          <a:lstStyle/>
          <a:p>
            <a:r>
              <a:rPr lang="en-GB" b="0" i="0" dirty="0">
                <a:solidFill>
                  <a:srgbClr val="212121"/>
                </a:solidFill>
                <a:effectLst/>
                <a:latin typeface="system-ui"/>
              </a:rPr>
              <a:t>Swift CG. Personalised future prescribing using pharmacogenomics: A resumé of a joint Royal College of Physicians / British Pharmacological Society working party report. Future </a:t>
            </a:r>
            <a:r>
              <a:rPr lang="en-GB" b="0" i="0" dirty="0" err="1">
                <a:solidFill>
                  <a:srgbClr val="212121"/>
                </a:solidFill>
                <a:effectLst/>
                <a:latin typeface="system-ui"/>
              </a:rPr>
              <a:t>Healthc</a:t>
            </a:r>
            <a:r>
              <a:rPr lang="en-GB" b="0" i="0" dirty="0">
                <a:solidFill>
                  <a:srgbClr val="212121"/>
                </a:solidFill>
                <a:effectLst/>
                <a:latin typeface="system-ui"/>
              </a:rPr>
              <a:t> J. 2022 Jul;9(2):174-178. </a:t>
            </a:r>
            <a:r>
              <a:rPr lang="en-GB" b="0" i="0" dirty="0" err="1">
                <a:solidFill>
                  <a:srgbClr val="212121"/>
                </a:solidFill>
                <a:effectLst/>
                <a:latin typeface="system-ui"/>
              </a:rPr>
              <a:t>doi</a:t>
            </a:r>
            <a:r>
              <a:rPr lang="en-GB" b="0" i="0" dirty="0">
                <a:solidFill>
                  <a:srgbClr val="212121"/>
                </a:solidFill>
                <a:effectLst/>
                <a:latin typeface="system-ui"/>
              </a:rPr>
              <a:t>: 10.7861/fhj.rev-9.2.1. PMID: 35928194; PMCID: PMC9345247.</a:t>
            </a:r>
            <a:endParaRPr lang="en-GB" dirty="0"/>
          </a:p>
        </p:txBody>
      </p:sp>
      <p:sp>
        <p:nvSpPr>
          <p:cNvPr id="18" name="TextBox 17">
            <a:extLst>
              <a:ext uri="{FF2B5EF4-FFF2-40B4-BE49-F238E27FC236}">
                <a16:creationId xmlns:a16="http://schemas.microsoft.com/office/drawing/2014/main" id="{10E5A94F-4A65-D365-86FF-71445C4AB6C0}"/>
              </a:ext>
            </a:extLst>
          </p:cNvPr>
          <p:cNvSpPr txBox="1"/>
          <p:nvPr/>
        </p:nvSpPr>
        <p:spPr>
          <a:xfrm>
            <a:off x="6192254" y="3085515"/>
            <a:ext cx="6256420" cy="2031325"/>
          </a:xfrm>
          <a:prstGeom prst="rect">
            <a:avLst/>
          </a:prstGeom>
          <a:noFill/>
        </p:spPr>
        <p:txBody>
          <a:bodyPr wrap="square">
            <a:spAutoFit/>
          </a:bodyPr>
          <a:lstStyle/>
          <a:p>
            <a:r>
              <a:rPr lang="en-GB" b="0" i="0" dirty="0">
                <a:solidFill>
                  <a:srgbClr val="212121"/>
                </a:solidFill>
                <a:effectLst/>
                <a:latin typeface="system-ui"/>
              </a:rPr>
              <a:t>Chen W, O'Bryan CM, Gorham G, Howard K, </a:t>
            </a:r>
            <a:r>
              <a:rPr lang="en-GB" b="0" i="0" dirty="0" err="1">
                <a:solidFill>
                  <a:srgbClr val="212121"/>
                </a:solidFill>
                <a:effectLst/>
                <a:latin typeface="system-ui"/>
              </a:rPr>
              <a:t>Balasubramanya</a:t>
            </a:r>
            <a:r>
              <a:rPr lang="en-GB" b="0" i="0" dirty="0">
                <a:solidFill>
                  <a:srgbClr val="212121"/>
                </a:solidFill>
                <a:effectLst/>
                <a:latin typeface="system-ui"/>
              </a:rPr>
              <a:t> B, Coffey P, </a:t>
            </a:r>
            <a:r>
              <a:rPr lang="en-GB" b="0" i="0" dirty="0" err="1">
                <a:solidFill>
                  <a:srgbClr val="212121"/>
                </a:solidFill>
                <a:effectLst/>
                <a:latin typeface="system-ui"/>
              </a:rPr>
              <a:t>Abeyaratne</a:t>
            </a:r>
            <a:r>
              <a:rPr lang="en-GB" b="0" i="0" dirty="0">
                <a:solidFill>
                  <a:srgbClr val="212121"/>
                </a:solidFill>
                <a:effectLst/>
                <a:latin typeface="system-ui"/>
              </a:rPr>
              <a:t> A, Cass A. Barriers and enablers to implementing and using clinical decision support systems for chronic diseases: a qualitative systematic review and meta-aggregation. Implement Sci </a:t>
            </a:r>
            <a:r>
              <a:rPr lang="en-GB" b="0" i="0" dirty="0" err="1">
                <a:solidFill>
                  <a:srgbClr val="212121"/>
                </a:solidFill>
                <a:effectLst/>
                <a:latin typeface="system-ui"/>
              </a:rPr>
              <a:t>Commun</a:t>
            </a:r>
            <a:r>
              <a:rPr lang="en-GB" b="0" i="0" dirty="0">
                <a:solidFill>
                  <a:srgbClr val="212121"/>
                </a:solidFill>
                <a:effectLst/>
                <a:latin typeface="system-ui"/>
              </a:rPr>
              <a:t>. 2022 Jul 28;3(1):81. </a:t>
            </a:r>
            <a:r>
              <a:rPr lang="en-GB" b="0" i="0" dirty="0" err="1">
                <a:solidFill>
                  <a:srgbClr val="212121"/>
                </a:solidFill>
                <a:effectLst/>
                <a:latin typeface="system-ui"/>
              </a:rPr>
              <a:t>doi</a:t>
            </a:r>
            <a:r>
              <a:rPr lang="en-GB" b="0" i="0" dirty="0">
                <a:solidFill>
                  <a:srgbClr val="212121"/>
                </a:solidFill>
                <a:effectLst/>
                <a:latin typeface="system-ui"/>
              </a:rPr>
              <a:t>: 10.1186/s43058-022-00326-x. PMID: 35902894; PMCID: PMC9330991.</a:t>
            </a:r>
            <a:endParaRPr lang="en-GB" dirty="0"/>
          </a:p>
        </p:txBody>
      </p:sp>
    </p:spTree>
    <p:extLst>
      <p:ext uri="{BB962C8B-B14F-4D97-AF65-F5344CB8AC3E}">
        <p14:creationId xmlns:p14="http://schemas.microsoft.com/office/powerpoint/2010/main" val="1956131954"/>
      </p:ext>
    </p:extLst>
  </p:cSld>
  <p:clrMapOvr>
    <a:masterClrMapping/>
  </p:clrMapOvr>
  <p:transition spd="slow">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D1F34FC-E53E-CE47-23AA-5D8E18B3C35B}"/>
              </a:ext>
            </a:extLst>
          </p:cNvPr>
          <p:cNvPicPr>
            <a:picLocks noChangeAspect="1"/>
          </p:cNvPicPr>
          <p:nvPr/>
        </p:nvPicPr>
        <p:blipFill>
          <a:blip r:embed="rId2"/>
          <a:stretch>
            <a:fillRect/>
          </a:stretch>
        </p:blipFill>
        <p:spPr>
          <a:xfrm>
            <a:off x="10101943" y="6056085"/>
            <a:ext cx="1905000" cy="628650"/>
          </a:xfrm>
          <a:prstGeom prst="rect">
            <a:avLst/>
          </a:prstGeom>
        </p:spPr>
      </p:pic>
      <p:sp>
        <p:nvSpPr>
          <p:cNvPr id="2" name="TextBox 1">
            <a:extLst>
              <a:ext uri="{FF2B5EF4-FFF2-40B4-BE49-F238E27FC236}">
                <a16:creationId xmlns:a16="http://schemas.microsoft.com/office/drawing/2014/main" id="{3C3544AA-BF75-9E72-A478-F60BD3E8DD3C}"/>
              </a:ext>
            </a:extLst>
          </p:cNvPr>
          <p:cNvSpPr txBox="1"/>
          <p:nvPr/>
        </p:nvSpPr>
        <p:spPr>
          <a:xfrm>
            <a:off x="3645521" y="352927"/>
            <a:ext cx="4900957" cy="984885"/>
          </a:xfrm>
          <a:prstGeom prst="rect">
            <a:avLst/>
          </a:prstGeom>
          <a:noFill/>
        </p:spPr>
        <p:txBody>
          <a:bodyPr wrap="none" rtlCol="0">
            <a:spAutoFit/>
          </a:bodyPr>
          <a:lstStyle/>
          <a:p>
            <a:pPr algn="ctr"/>
            <a:r>
              <a:rPr lang="en-GB" sz="4000" b="1" dirty="0">
                <a:solidFill>
                  <a:srgbClr val="FF0000"/>
                </a:solidFill>
              </a:rPr>
              <a:t>CDS mini-bibliography</a:t>
            </a:r>
          </a:p>
          <a:p>
            <a:pPr algn="ctr"/>
            <a:r>
              <a:rPr lang="en-GB" b="1" dirty="0">
                <a:solidFill>
                  <a:srgbClr val="FF0000"/>
                </a:solidFill>
              </a:rPr>
              <a:t>(selected papers: </a:t>
            </a:r>
            <a:r>
              <a:rPr lang="en-GB" b="1" u="sng" dirty="0">
                <a:solidFill>
                  <a:srgbClr val="FF0000"/>
                </a:solidFill>
              </a:rPr>
              <a:t>not</a:t>
            </a:r>
            <a:r>
              <a:rPr lang="en-GB" b="1" dirty="0">
                <a:solidFill>
                  <a:srgbClr val="FF0000"/>
                </a:solidFill>
              </a:rPr>
              <a:t> required reading)</a:t>
            </a:r>
          </a:p>
        </p:txBody>
      </p:sp>
      <p:sp>
        <p:nvSpPr>
          <p:cNvPr id="5" name="TextBox 4">
            <a:extLst>
              <a:ext uri="{FF2B5EF4-FFF2-40B4-BE49-F238E27FC236}">
                <a16:creationId xmlns:a16="http://schemas.microsoft.com/office/drawing/2014/main" id="{7D45A0C2-9A55-12F4-950E-700F6093C9C1}"/>
              </a:ext>
            </a:extLst>
          </p:cNvPr>
          <p:cNvSpPr txBox="1"/>
          <p:nvPr/>
        </p:nvSpPr>
        <p:spPr>
          <a:xfrm>
            <a:off x="160421" y="1491188"/>
            <a:ext cx="6096000" cy="1477328"/>
          </a:xfrm>
          <a:prstGeom prst="rect">
            <a:avLst/>
          </a:prstGeom>
          <a:noFill/>
        </p:spPr>
        <p:txBody>
          <a:bodyPr wrap="square">
            <a:spAutoFit/>
          </a:bodyPr>
          <a:lstStyle/>
          <a:p>
            <a:r>
              <a:rPr lang="en-GB" b="0" i="0" dirty="0" err="1">
                <a:solidFill>
                  <a:srgbClr val="212121"/>
                </a:solidFill>
                <a:effectLst/>
                <a:latin typeface="system-ui"/>
              </a:rPr>
              <a:t>Koulaouzidis</a:t>
            </a:r>
            <a:r>
              <a:rPr lang="en-GB" b="0" i="0" dirty="0">
                <a:solidFill>
                  <a:srgbClr val="212121"/>
                </a:solidFill>
                <a:effectLst/>
                <a:latin typeface="system-ui"/>
              </a:rPr>
              <a:t> G, </a:t>
            </a:r>
            <a:r>
              <a:rPr lang="en-GB" b="0" i="0" dirty="0" err="1">
                <a:solidFill>
                  <a:srgbClr val="212121"/>
                </a:solidFill>
                <a:effectLst/>
                <a:latin typeface="system-ui"/>
              </a:rPr>
              <a:t>Jadczyk</a:t>
            </a:r>
            <a:r>
              <a:rPr lang="en-GB" b="0" i="0" dirty="0">
                <a:solidFill>
                  <a:srgbClr val="212121"/>
                </a:solidFill>
                <a:effectLst/>
                <a:latin typeface="system-ui"/>
              </a:rPr>
              <a:t> T, </a:t>
            </a:r>
            <a:r>
              <a:rPr lang="en-GB" b="0" i="0" dirty="0" err="1">
                <a:solidFill>
                  <a:srgbClr val="212121"/>
                </a:solidFill>
                <a:effectLst/>
                <a:latin typeface="system-ui"/>
              </a:rPr>
              <a:t>Iakovidis</a:t>
            </a:r>
            <a:r>
              <a:rPr lang="en-GB" b="0" i="0" dirty="0">
                <a:solidFill>
                  <a:srgbClr val="212121"/>
                </a:solidFill>
                <a:effectLst/>
                <a:latin typeface="system-ui"/>
              </a:rPr>
              <a:t> DK, </a:t>
            </a:r>
            <a:r>
              <a:rPr lang="en-GB" b="0" i="0" dirty="0" err="1">
                <a:solidFill>
                  <a:srgbClr val="212121"/>
                </a:solidFill>
                <a:effectLst/>
                <a:latin typeface="system-ui"/>
              </a:rPr>
              <a:t>Koulaouzidis</a:t>
            </a:r>
            <a:r>
              <a:rPr lang="en-GB" b="0" i="0" dirty="0">
                <a:solidFill>
                  <a:srgbClr val="212121"/>
                </a:solidFill>
                <a:effectLst/>
                <a:latin typeface="system-ui"/>
              </a:rPr>
              <a:t> A, </a:t>
            </a:r>
            <a:r>
              <a:rPr lang="en-GB" b="0" i="0" dirty="0" err="1">
                <a:solidFill>
                  <a:srgbClr val="212121"/>
                </a:solidFill>
                <a:effectLst/>
                <a:latin typeface="system-ui"/>
              </a:rPr>
              <a:t>Bisnaire</a:t>
            </a:r>
            <a:r>
              <a:rPr lang="en-GB" b="0" i="0" dirty="0">
                <a:solidFill>
                  <a:srgbClr val="212121"/>
                </a:solidFill>
                <a:effectLst/>
                <a:latin typeface="system-ui"/>
              </a:rPr>
              <a:t> M, </a:t>
            </a:r>
            <a:r>
              <a:rPr lang="en-GB" b="0" i="0" dirty="0" err="1">
                <a:solidFill>
                  <a:srgbClr val="212121"/>
                </a:solidFill>
                <a:effectLst/>
                <a:latin typeface="system-ui"/>
              </a:rPr>
              <a:t>Charisopoulou</a:t>
            </a:r>
            <a:r>
              <a:rPr lang="en-GB" b="0" i="0" dirty="0">
                <a:solidFill>
                  <a:srgbClr val="212121"/>
                </a:solidFill>
                <a:effectLst/>
                <a:latin typeface="system-ui"/>
              </a:rPr>
              <a:t> D. Artificial Intelligence in Cardiology-A Narrative Review of Current Status. J Clin Med. 2022 Jul 5;11(13):3910. </a:t>
            </a:r>
            <a:r>
              <a:rPr lang="en-GB" b="0" i="0" dirty="0" err="1">
                <a:solidFill>
                  <a:srgbClr val="212121"/>
                </a:solidFill>
                <a:effectLst/>
                <a:latin typeface="system-ui"/>
              </a:rPr>
              <a:t>doi</a:t>
            </a:r>
            <a:r>
              <a:rPr lang="en-GB" b="0" i="0" dirty="0">
                <a:solidFill>
                  <a:srgbClr val="212121"/>
                </a:solidFill>
                <a:effectLst/>
                <a:latin typeface="system-ui"/>
              </a:rPr>
              <a:t>: 10.3390/jcm11133910. PMID: 35807195; PMCID: PMC9267740.</a:t>
            </a:r>
            <a:endParaRPr lang="en-GB" dirty="0"/>
          </a:p>
        </p:txBody>
      </p:sp>
      <p:sp>
        <p:nvSpPr>
          <p:cNvPr id="9" name="TextBox 8">
            <a:extLst>
              <a:ext uri="{FF2B5EF4-FFF2-40B4-BE49-F238E27FC236}">
                <a16:creationId xmlns:a16="http://schemas.microsoft.com/office/drawing/2014/main" id="{AB02B9A4-D8B8-77AE-3108-9137C54ED356}"/>
              </a:ext>
            </a:extLst>
          </p:cNvPr>
          <p:cNvSpPr txBox="1"/>
          <p:nvPr/>
        </p:nvSpPr>
        <p:spPr>
          <a:xfrm>
            <a:off x="160421" y="3012322"/>
            <a:ext cx="6096000" cy="1754326"/>
          </a:xfrm>
          <a:prstGeom prst="rect">
            <a:avLst/>
          </a:prstGeom>
          <a:noFill/>
        </p:spPr>
        <p:txBody>
          <a:bodyPr wrap="square">
            <a:spAutoFit/>
          </a:bodyPr>
          <a:lstStyle/>
          <a:p>
            <a:r>
              <a:rPr lang="en-GB" b="0" i="0" dirty="0">
                <a:solidFill>
                  <a:srgbClr val="212121"/>
                </a:solidFill>
                <a:effectLst/>
                <a:latin typeface="system-ui"/>
              </a:rPr>
              <a:t>Ackermann K, Baker J, Festa M, McMullan B, Westbrook J, Li L. Computerized Clinical Decision Support Systems for the Early Detection of Sepsis Among </a:t>
            </a:r>
            <a:r>
              <a:rPr lang="en-GB" b="0" i="0" dirty="0" err="1">
                <a:solidFill>
                  <a:srgbClr val="212121"/>
                </a:solidFill>
                <a:effectLst/>
                <a:latin typeface="system-ui"/>
              </a:rPr>
              <a:t>Pediatric</a:t>
            </a:r>
            <a:r>
              <a:rPr lang="en-GB" b="0" i="0" dirty="0">
                <a:solidFill>
                  <a:srgbClr val="212121"/>
                </a:solidFill>
                <a:effectLst/>
                <a:latin typeface="system-ui"/>
              </a:rPr>
              <a:t>, Neonatal, and Maternal Inpatients: Scoping Review. JMIR Med Inform. 2022 May 6;10(5):e35061. </a:t>
            </a:r>
            <a:r>
              <a:rPr lang="en-GB" b="0" i="0" dirty="0" err="1">
                <a:solidFill>
                  <a:srgbClr val="212121"/>
                </a:solidFill>
                <a:effectLst/>
                <a:latin typeface="system-ui"/>
              </a:rPr>
              <a:t>doi</a:t>
            </a:r>
            <a:r>
              <a:rPr lang="en-GB" b="0" i="0" dirty="0">
                <a:solidFill>
                  <a:srgbClr val="212121"/>
                </a:solidFill>
                <a:effectLst/>
                <a:latin typeface="system-ui"/>
              </a:rPr>
              <a:t>: 10.2196/35061. PMID: 35522467; PMCID: PMC9123549.</a:t>
            </a:r>
            <a:endParaRPr lang="en-GB" dirty="0"/>
          </a:p>
        </p:txBody>
      </p:sp>
      <p:sp>
        <p:nvSpPr>
          <p:cNvPr id="20" name="TextBox 19">
            <a:extLst>
              <a:ext uri="{FF2B5EF4-FFF2-40B4-BE49-F238E27FC236}">
                <a16:creationId xmlns:a16="http://schemas.microsoft.com/office/drawing/2014/main" id="{C3D1BC27-1AD5-1732-25E2-15C69E9D0D14}"/>
              </a:ext>
            </a:extLst>
          </p:cNvPr>
          <p:cNvSpPr txBox="1"/>
          <p:nvPr/>
        </p:nvSpPr>
        <p:spPr>
          <a:xfrm>
            <a:off x="185057" y="4855756"/>
            <a:ext cx="6096000" cy="1200329"/>
          </a:xfrm>
          <a:prstGeom prst="rect">
            <a:avLst/>
          </a:prstGeom>
          <a:noFill/>
        </p:spPr>
        <p:txBody>
          <a:bodyPr wrap="square">
            <a:spAutoFit/>
          </a:bodyPr>
          <a:lstStyle/>
          <a:p>
            <a:r>
              <a:rPr lang="en-GB" b="0" i="0" dirty="0" err="1">
                <a:solidFill>
                  <a:srgbClr val="212121"/>
                </a:solidFill>
                <a:effectLst/>
                <a:latin typeface="system-ui"/>
              </a:rPr>
              <a:t>Honkoop</a:t>
            </a:r>
            <a:r>
              <a:rPr lang="en-GB" b="0" i="0" dirty="0">
                <a:solidFill>
                  <a:srgbClr val="212121"/>
                </a:solidFill>
                <a:effectLst/>
                <a:latin typeface="system-ui"/>
              </a:rPr>
              <a:t> P, Usmani O, </a:t>
            </a:r>
            <a:r>
              <a:rPr lang="en-GB" b="0" i="0" dirty="0" err="1">
                <a:solidFill>
                  <a:srgbClr val="212121"/>
                </a:solidFill>
                <a:effectLst/>
                <a:latin typeface="system-ui"/>
              </a:rPr>
              <a:t>Bonini</a:t>
            </a:r>
            <a:r>
              <a:rPr lang="en-GB" b="0" i="0" dirty="0">
                <a:solidFill>
                  <a:srgbClr val="212121"/>
                </a:solidFill>
                <a:effectLst/>
                <a:latin typeface="system-ui"/>
              </a:rPr>
              <a:t> M. The Current and Future Role of Technology in Respiratory Care. </a:t>
            </a:r>
            <a:r>
              <a:rPr lang="en-GB" b="0" i="0" dirty="0" err="1">
                <a:solidFill>
                  <a:srgbClr val="212121"/>
                </a:solidFill>
                <a:effectLst/>
                <a:latin typeface="system-ui"/>
              </a:rPr>
              <a:t>Pulm</a:t>
            </a:r>
            <a:r>
              <a:rPr lang="en-GB" b="0" i="0" dirty="0">
                <a:solidFill>
                  <a:srgbClr val="212121"/>
                </a:solidFill>
                <a:effectLst/>
                <a:latin typeface="system-ui"/>
              </a:rPr>
              <a:t> </a:t>
            </a:r>
            <a:r>
              <a:rPr lang="en-GB" b="0" i="0" dirty="0" err="1">
                <a:solidFill>
                  <a:srgbClr val="212121"/>
                </a:solidFill>
                <a:effectLst/>
                <a:latin typeface="system-ui"/>
              </a:rPr>
              <a:t>Ther</a:t>
            </a:r>
            <a:r>
              <a:rPr lang="en-GB" b="0" i="0" dirty="0">
                <a:solidFill>
                  <a:srgbClr val="212121"/>
                </a:solidFill>
                <a:effectLst/>
                <a:latin typeface="system-ui"/>
              </a:rPr>
              <a:t>. 2022 Jun;8(2):167-179. </a:t>
            </a:r>
            <a:r>
              <a:rPr lang="en-GB" b="0" i="0" dirty="0" err="1">
                <a:solidFill>
                  <a:srgbClr val="212121"/>
                </a:solidFill>
                <a:effectLst/>
                <a:latin typeface="system-ui"/>
              </a:rPr>
              <a:t>doi</a:t>
            </a:r>
            <a:r>
              <a:rPr lang="en-GB" b="0" i="0" dirty="0">
                <a:solidFill>
                  <a:srgbClr val="212121"/>
                </a:solidFill>
                <a:effectLst/>
                <a:latin typeface="system-ui"/>
              </a:rPr>
              <a:t>: 10.1007/s41030-022-00191-y. </a:t>
            </a:r>
            <a:r>
              <a:rPr lang="en-GB" b="0" i="0" dirty="0" err="1">
                <a:solidFill>
                  <a:srgbClr val="212121"/>
                </a:solidFill>
                <a:effectLst/>
                <a:latin typeface="system-ui"/>
              </a:rPr>
              <a:t>Epub</a:t>
            </a:r>
            <a:r>
              <a:rPr lang="en-GB" b="0" i="0" dirty="0">
                <a:solidFill>
                  <a:srgbClr val="212121"/>
                </a:solidFill>
                <a:effectLst/>
                <a:latin typeface="system-ui"/>
              </a:rPr>
              <a:t> 2022 Apr 26. PMID: 35471689; PMCID: PMC9039604.</a:t>
            </a:r>
            <a:endParaRPr lang="en-GB" dirty="0"/>
          </a:p>
        </p:txBody>
      </p:sp>
      <p:sp>
        <p:nvSpPr>
          <p:cNvPr id="22" name="TextBox 21">
            <a:extLst>
              <a:ext uri="{FF2B5EF4-FFF2-40B4-BE49-F238E27FC236}">
                <a16:creationId xmlns:a16="http://schemas.microsoft.com/office/drawing/2014/main" id="{1C94489D-99EB-16A4-951D-978153F8BFEF}"/>
              </a:ext>
            </a:extLst>
          </p:cNvPr>
          <p:cNvSpPr txBox="1"/>
          <p:nvPr/>
        </p:nvSpPr>
        <p:spPr>
          <a:xfrm>
            <a:off x="6281057" y="1491188"/>
            <a:ext cx="6096000" cy="1477328"/>
          </a:xfrm>
          <a:prstGeom prst="rect">
            <a:avLst/>
          </a:prstGeom>
          <a:noFill/>
        </p:spPr>
        <p:txBody>
          <a:bodyPr wrap="square">
            <a:spAutoFit/>
          </a:bodyPr>
          <a:lstStyle/>
          <a:p>
            <a:r>
              <a:rPr lang="en-GB" b="0" i="0" dirty="0" err="1">
                <a:solidFill>
                  <a:srgbClr val="212121"/>
                </a:solidFill>
                <a:effectLst/>
                <a:latin typeface="system-ui"/>
              </a:rPr>
              <a:t>Mouazer</a:t>
            </a:r>
            <a:r>
              <a:rPr lang="en-GB" b="0" i="0" dirty="0">
                <a:solidFill>
                  <a:srgbClr val="212121"/>
                </a:solidFill>
                <a:effectLst/>
                <a:latin typeface="system-ui"/>
              </a:rPr>
              <a:t> A, </a:t>
            </a:r>
            <a:r>
              <a:rPr lang="en-GB" b="0" i="0" dirty="0" err="1">
                <a:solidFill>
                  <a:srgbClr val="212121"/>
                </a:solidFill>
                <a:effectLst/>
                <a:latin typeface="system-ui"/>
              </a:rPr>
              <a:t>Tsopra</a:t>
            </a:r>
            <a:r>
              <a:rPr lang="en-GB" b="0" i="0" dirty="0">
                <a:solidFill>
                  <a:srgbClr val="212121"/>
                </a:solidFill>
                <a:effectLst/>
                <a:latin typeface="system-ui"/>
              </a:rPr>
              <a:t> R, Sedki K, </a:t>
            </a:r>
            <a:r>
              <a:rPr lang="en-GB" b="0" i="0" dirty="0" err="1">
                <a:solidFill>
                  <a:srgbClr val="212121"/>
                </a:solidFill>
                <a:effectLst/>
                <a:latin typeface="system-ui"/>
              </a:rPr>
              <a:t>Letord</a:t>
            </a:r>
            <a:r>
              <a:rPr lang="en-GB" b="0" i="0" dirty="0">
                <a:solidFill>
                  <a:srgbClr val="212121"/>
                </a:solidFill>
                <a:effectLst/>
                <a:latin typeface="system-ui"/>
              </a:rPr>
              <a:t> C, Lamy JB. Decision-support systems for managing polypharmacy in the elderly: A scoping review. J Biomed Inform. 2022 Jun;130:104074. </a:t>
            </a:r>
            <a:r>
              <a:rPr lang="en-GB" b="0" i="0" dirty="0" err="1">
                <a:solidFill>
                  <a:srgbClr val="212121"/>
                </a:solidFill>
                <a:effectLst/>
                <a:latin typeface="system-ui"/>
              </a:rPr>
              <a:t>doi</a:t>
            </a:r>
            <a:r>
              <a:rPr lang="en-GB" b="0" i="0" dirty="0">
                <a:solidFill>
                  <a:srgbClr val="212121"/>
                </a:solidFill>
                <a:effectLst/>
                <a:latin typeface="system-ui"/>
              </a:rPr>
              <a:t>: 10.1016/j.jbi.2022.104074. </a:t>
            </a:r>
            <a:r>
              <a:rPr lang="en-GB" b="0" i="0" dirty="0" err="1">
                <a:solidFill>
                  <a:srgbClr val="212121"/>
                </a:solidFill>
                <a:effectLst/>
                <a:latin typeface="system-ui"/>
              </a:rPr>
              <a:t>Epub</a:t>
            </a:r>
            <a:r>
              <a:rPr lang="en-GB" b="0" i="0" dirty="0">
                <a:solidFill>
                  <a:srgbClr val="212121"/>
                </a:solidFill>
                <a:effectLst/>
                <a:latin typeface="system-ui"/>
              </a:rPr>
              <a:t> 2022 Apr 22. PMID: 35470079.</a:t>
            </a:r>
            <a:endParaRPr lang="en-GB" dirty="0"/>
          </a:p>
        </p:txBody>
      </p:sp>
      <p:sp>
        <p:nvSpPr>
          <p:cNvPr id="24" name="TextBox 23">
            <a:extLst>
              <a:ext uri="{FF2B5EF4-FFF2-40B4-BE49-F238E27FC236}">
                <a16:creationId xmlns:a16="http://schemas.microsoft.com/office/drawing/2014/main" id="{C6C2F18F-B6BD-7A7F-5495-DD3B6EBB6D65}"/>
              </a:ext>
            </a:extLst>
          </p:cNvPr>
          <p:cNvSpPr txBox="1"/>
          <p:nvPr/>
        </p:nvSpPr>
        <p:spPr>
          <a:xfrm>
            <a:off x="6281057" y="3121892"/>
            <a:ext cx="6192252" cy="1200329"/>
          </a:xfrm>
          <a:prstGeom prst="rect">
            <a:avLst/>
          </a:prstGeom>
          <a:noFill/>
        </p:spPr>
        <p:txBody>
          <a:bodyPr wrap="square">
            <a:spAutoFit/>
          </a:bodyPr>
          <a:lstStyle/>
          <a:p>
            <a:r>
              <a:rPr lang="en-GB" b="0" i="0" dirty="0" err="1">
                <a:solidFill>
                  <a:srgbClr val="212121"/>
                </a:solidFill>
                <a:effectLst/>
                <a:latin typeface="system-ui"/>
              </a:rPr>
              <a:t>Tuppad</a:t>
            </a:r>
            <a:r>
              <a:rPr lang="en-GB" b="0" i="0" dirty="0">
                <a:solidFill>
                  <a:srgbClr val="212121"/>
                </a:solidFill>
                <a:effectLst/>
                <a:latin typeface="system-ui"/>
              </a:rPr>
              <a:t> A, Patil SD. Machine learning for diabetes clinical decision support: a review. Adv </a:t>
            </a:r>
            <a:r>
              <a:rPr lang="en-GB" b="0" i="0" dirty="0" err="1">
                <a:solidFill>
                  <a:srgbClr val="212121"/>
                </a:solidFill>
                <a:effectLst/>
                <a:latin typeface="system-ui"/>
              </a:rPr>
              <a:t>Comput</a:t>
            </a:r>
            <a:r>
              <a:rPr lang="en-GB" b="0" i="0" dirty="0">
                <a:solidFill>
                  <a:srgbClr val="212121"/>
                </a:solidFill>
                <a:effectLst/>
                <a:latin typeface="system-ui"/>
              </a:rPr>
              <a:t> </a:t>
            </a:r>
            <a:r>
              <a:rPr lang="en-GB" b="0" i="0" dirty="0" err="1">
                <a:solidFill>
                  <a:srgbClr val="212121"/>
                </a:solidFill>
                <a:effectLst/>
                <a:latin typeface="system-ui"/>
              </a:rPr>
              <a:t>Intell</a:t>
            </a:r>
            <a:r>
              <a:rPr lang="en-GB" b="0" i="0" dirty="0">
                <a:solidFill>
                  <a:srgbClr val="212121"/>
                </a:solidFill>
                <a:effectLst/>
                <a:latin typeface="system-ui"/>
              </a:rPr>
              <a:t>. 2022;2(2):22. </a:t>
            </a:r>
            <a:br>
              <a:rPr lang="en-GB" b="0" i="0" dirty="0">
                <a:solidFill>
                  <a:srgbClr val="212121"/>
                </a:solidFill>
                <a:effectLst/>
                <a:latin typeface="system-ui"/>
              </a:rPr>
            </a:br>
            <a:r>
              <a:rPr lang="en-GB" b="0" i="0" dirty="0" err="1">
                <a:solidFill>
                  <a:srgbClr val="212121"/>
                </a:solidFill>
                <a:effectLst/>
                <a:latin typeface="system-ui"/>
              </a:rPr>
              <a:t>doi</a:t>
            </a:r>
            <a:r>
              <a:rPr lang="en-GB" b="0" i="0" dirty="0">
                <a:solidFill>
                  <a:srgbClr val="212121"/>
                </a:solidFill>
                <a:effectLst/>
                <a:latin typeface="system-ui"/>
              </a:rPr>
              <a:t>: 10.1007/s43674-022-00034-y. </a:t>
            </a:r>
            <a:r>
              <a:rPr lang="en-GB" b="0" i="0" dirty="0" err="1">
                <a:solidFill>
                  <a:srgbClr val="212121"/>
                </a:solidFill>
                <a:effectLst/>
                <a:latin typeface="system-ui"/>
              </a:rPr>
              <a:t>Epub</a:t>
            </a:r>
            <a:r>
              <a:rPr lang="en-GB" b="0" i="0" dirty="0">
                <a:solidFill>
                  <a:srgbClr val="212121"/>
                </a:solidFill>
                <a:effectLst/>
                <a:latin typeface="system-ui"/>
              </a:rPr>
              <a:t> 2022 Apr 13. PMID: 35434723; PMCID: PMC9006199.</a:t>
            </a:r>
            <a:endParaRPr lang="en-GB" dirty="0"/>
          </a:p>
        </p:txBody>
      </p:sp>
      <p:sp>
        <p:nvSpPr>
          <p:cNvPr id="26" name="TextBox 25">
            <a:extLst>
              <a:ext uri="{FF2B5EF4-FFF2-40B4-BE49-F238E27FC236}">
                <a16:creationId xmlns:a16="http://schemas.microsoft.com/office/drawing/2014/main" id="{D9D8416E-C30C-FC0B-59BC-12186F267856}"/>
              </a:ext>
            </a:extLst>
          </p:cNvPr>
          <p:cNvSpPr txBox="1"/>
          <p:nvPr/>
        </p:nvSpPr>
        <p:spPr>
          <a:xfrm>
            <a:off x="6256994" y="4475597"/>
            <a:ext cx="6240378" cy="1200329"/>
          </a:xfrm>
          <a:prstGeom prst="rect">
            <a:avLst/>
          </a:prstGeom>
          <a:noFill/>
        </p:spPr>
        <p:txBody>
          <a:bodyPr wrap="square">
            <a:spAutoFit/>
          </a:bodyPr>
          <a:lstStyle/>
          <a:p>
            <a:r>
              <a:rPr lang="en-GB" b="0" i="0" dirty="0">
                <a:solidFill>
                  <a:srgbClr val="212121"/>
                </a:solidFill>
                <a:effectLst/>
                <a:latin typeface="system-ui"/>
              </a:rPr>
              <a:t>Singh M, Nath G. Artificial intelligence and </a:t>
            </a:r>
            <a:r>
              <a:rPr lang="en-GB" b="0" i="0" dirty="0" err="1">
                <a:solidFill>
                  <a:srgbClr val="212121"/>
                </a:solidFill>
                <a:effectLst/>
                <a:latin typeface="system-ui"/>
              </a:rPr>
              <a:t>anesthesia</a:t>
            </a:r>
            <a:r>
              <a:rPr lang="en-GB" b="0" i="0" dirty="0">
                <a:solidFill>
                  <a:srgbClr val="212121"/>
                </a:solidFill>
                <a:effectLst/>
                <a:latin typeface="system-ui"/>
              </a:rPr>
              <a:t>: A narrative review. Saudi J </a:t>
            </a:r>
            <a:r>
              <a:rPr lang="en-GB" b="0" i="0" dirty="0" err="1">
                <a:solidFill>
                  <a:srgbClr val="212121"/>
                </a:solidFill>
                <a:effectLst/>
                <a:latin typeface="system-ui"/>
              </a:rPr>
              <a:t>Anaesth</a:t>
            </a:r>
            <a:r>
              <a:rPr lang="en-GB" b="0" i="0" dirty="0">
                <a:solidFill>
                  <a:srgbClr val="212121"/>
                </a:solidFill>
                <a:effectLst/>
                <a:latin typeface="system-ui"/>
              </a:rPr>
              <a:t>. 2022 Jan-Mar;16(1):86-93. </a:t>
            </a:r>
            <a:br>
              <a:rPr lang="en-GB" b="0" i="0" dirty="0">
                <a:solidFill>
                  <a:srgbClr val="212121"/>
                </a:solidFill>
                <a:effectLst/>
                <a:latin typeface="system-ui"/>
              </a:rPr>
            </a:br>
            <a:r>
              <a:rPr lang="en-GB" b="0" i="0" dirty="0" err="1">
                <a:solidFill>
                  <a:srgbClr val="212121"/>
                </a:solidFill>
                <a:effectLst/>
                <a:latin typeface="system-ui"/>
              </a:rPr>
              <a:t>doi</a:t>
            </a:r>
            <a:r>
              <a:rPr lang="en-GB" b="0" i="0" dirty="0">
                <a:solidFill>
                  <a:srgbClr val="212121"/>
                </a:solidFill>
                <a:effectLst/>
                <a:latin typeface="system-ui"/>
              </a:rPr>
              <a:t>: 10.4103/sja.sja_669_21. </a:t>
            </a:r>
            <a:r>
              <a:rPr lang="en-GB" b="0" i="0" dirty="0" err="1">
                <a:solidFill>
                  <a:srgbClr val="212121"/>
                </a:solidFill>
                <a:effectLst/>
                <a:latin typeface="system-ui"/>
              </a:rPr>
              <a:t>Epub</a:t>
            </a:r>
            <a:r>
              <a:rPr lang="en-GB" b="0" i="0" dirty="0">
                <a:solidFill>
                  <a:srgbClr val="212121"/>
                </a:solidFill>
                <a:effectLst/>
                <a:latin typeface="system-ui"/>
              </a:rPr>
              <a:t> 2022 Jan 4. PMID:</a:t>
            </a:r>
            <a:br>
              <a:rPr lang="en-GB" b="0" i="0" dirty="0">
                <a:solidFill>
                  <a:srgbClr val="212121"/>
                </a:solidFill>
                <a:effectLst/>
                <a:latin typeface="system-ui"/>
              </a:rPr>
            </a:br>
            <a:r>
              <a:rPr lang="en-GB" b="0" i="0" dirty="0">
                <a:solidFill>
                  <a:srgbClr val="212121"/>
                </a:solidFill>
                <a:effectLst/>
                <a:latin typeface="system-ui"/>
              </a:rPr>
              <a:t> 35261595; PMCID: PMC8846233.</a:t>
            </a:r>
            <a:endParaRPr lang="en-GB" dirty="0"/>
          </a:p>
        </p:txBody>
      </p:sp>
    </p:spTree>
    <p:extLst>
      <p:ext uri="{BB962C8B-B14F-4D97-AF65-F5344CB8AC3E}">
        <p14:creationId xmlns:p14="http://schemas.microsoft.com/office/powerpoint/2010/main" val="2612474229"/>
      </p:ext>
    </p:extLst>
  </p:cSld>
  <p:clrMapOvr>
    <a:masterClrMapping/>
  </p:clrMapOvr>
  <p:transition spd="slow">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D1F34FC-E53E-CE47-23AA-5D8E18B3C35B}"/>
              </a:ext>
            </a:extLst>
          </p:cNvPr>
          <p:cNvPicPr>
            <a:picLocks noChangeAspect="1"/>
          </p:cNvPicPr>
          <p:nvPr/>
        </p:nvPicPr>
        <p:blipFill>
          <a:blip r:embed="rId2"/>
          <a:stretch>
            <a:fillRect/>
          </a:stretch>
        </p:blipFill>
        <p:spPr>
          <a:xfrm>
            <a:off x="10101943" y="6056085"/>
            <a:ext cx="1905000" cy="628650"/>
          </a:xfrm>
          <a:prstGeom prst="rect">
            <a:avLst/>
          </a:prstGeom>
        </p:spPr>
      </p:pic>
      <p:sp>
        <p:nvSpPr>
          <p:cNvPr id="2" name="TextBox 1">
            <a:extLst>
              <a:ext uri="{FF2B5EF4-FFF2-40B4-BE49-F238E27FC236}">
                <a16:creationId xmlns:a16="http://schemas.microsoft.com/office/drawing/2014/main" id="{3C3544AA-BF75-9E72-A478-F60BD3E8DD3C}"/>
              </a:ext>
            </a:extLst>
          </p:cNvPr>
          <p:cNvSpPr txBox="1"/>
          <p:nvPr/>
        </p:nvSpPr>
        <p:spPr>
          <a:xfrm>
            <a:off x="3645521" y="352927"/>
            <a:ext cx="4900957" cy="984885"/>
          </a:xfrm>
          <a:prstGeom prst="rect">
            <a:avLst/>
          </a:prstGeom>
          <a:noFill/>
        </p:spPr>
        <p:txBody>
          <a:bodyPr wrap="none" rtlCol="0">
            <a:spAutoFit/>
          </a:bodyPr>
          <a:lstStyle/>
          <a:p>
            <a:pPr algn="ctr"/>
            <a:r>
              <a:rPr lang="en-GB" sz="4000" b="1" dirty="0">
                <a:solidFill>
                  <a:srgbClr val="FF0000"/>
                </a:solidFill>
              </a:rPr>
              <a:t>CDS mini-bibliography</a:t>
            </a:r>
          </a:p>
          <a:p>
            <a:pPr algn="ctr"/>
            <a:r>
              <a:rPr lang="en-GB" b="1" dirty="0">
                <a:solidFill>
                  <a:srgbClr val="FF0000"/>
                </a:solidFill>
              </a:rPr>
              <a:t>(selected papers: </a:t>
            </a:r>
            <a:r>
              <a:rPr lang="en-GB" b="1" u="sng" dirty="0">
                <a:solidFill>
                  <a:srgbClr val="FF0000"/>
                </a:solidFill>
              </a:rPr>
              <a:t>not</a:t>
            </a:r>
            <a:r>
              <a:rPr lang="en-GB" b="1" dirty="0">
                <a:solidFill>
                  <a:srgbClr val="FF0000"/>
                </a:solidFill>
              </a:rPr>
              <a:t> required reading)</a:t>
            </a:r>
          </a:p>
        </p:txBody>
      </p:sp>
      <p:sp>
        <p:nvSpPr>
          <p:cNvPr id="4" name="TextBox 3">
            <a:extLst>
              <a:ext uri="{FF2B5EF4-FFF2-40B4-BE49-F238E27FC236}">
                <a16:creationId xmlns:a16="http://schemas.microsoft.com/office/drawing/2014/main" id="{F7928B62-66FC-F4AE-41D5-16F601BEBF6E}"/>
              </a:ext>
            </a:extLst>
          </p:cNvPr>
          <p:cNvSpPr txBox="1"/>
          <p:nvPr/>
        </p:nvSpPr>
        <p:spPr>
          <a:xfrm>
            <a:off x="208547" y="1337812"/>
            <a:ext cx="6096000" cy="1200329"/>
          </a:xfrm>
          <a:prstGeom prst="rect">
            <a:avLst/>
          </a:prstGeom>
          <a:noFill/>
        </p:spPr>
        <p:txBody>
          <a:bodyPr wrap="square">
            <a:spAutoFit/>
          </a:bodyPr>
          <a:lstStyle/>
          <a:p>
            <a:r>
              <a:rPr lang="en-GB" b="0" i="0" dirty="0">
                <a:solidFill>
                  <a:srgbClr val="212121"/>
                </a:solidFill>
                <a:effectLst/>
                <a:latin typeface="system-ui"/>
              </a:rPr>
              <a:t>Singh M, Nath G. Artificial intelligence and </a:t>
            </a:r>
            <a:r>
              <a:rPr lang="en-GB" b="0" i="0" dirty="0" err="1">
                <a:solidFill>
                  <a:srgbClr val="212121"/>
                </a:solidFill>
                <a:effectLst/>
                <a:latin typeface="system-ui"/>
              </a:rPr>
              <a:t>anesthesia</a:t>
            </a:r>
            <a:r>
              <a:rPr lang="en-GB" b="0" i="0" dirty="0">
                <a:solidFill>
                  <a:srgbClr val="212121"/>
                </a:solidFill>
                <a:effectLst/>
                <a:latin typeface="system-ui"/>
              </a:rPr>
              <a:t>: A narrative review. Saudi J </a:t>
            </a:r>
            <a:r>
              <a:rPr lang="en-GB" b="0" i="0" dirty="0" err="1">
                <a:solidFill>
                  <a:srgbClr val="212121"/>
                </a:solidFill>
                <a:effectLst/>
                <a:latin typeface="system-ui"/>
              </a:rPr>
              <a:t>Anaesth</a:t>
            </a:r>
            <a:r>
              <a:rPr lang="en-GB" b="0" i="0" dirty="0">
                <a:solidFill>
                  <a:srgbClr val="212121"/>
                </a:solidFill>
                <a:effectLst/>
                <a:latin typeface="system-ui"/>
              </a:rPr>
              <a:t>. 2022 Jan-Mar;16(1):86-93. </a:t>
            </a:r>
            <a:r>
              <a:rPr lang="en-GB" b="0" i="0" dirty="0" err="1">
                <a:solidFill>
                  <a:srgbClr val="212121"/>
                </a:solidFill>
                <a:effectLst/>
                <a:latin typeface="system-ui"/>
              </a:rPr>
              <a:t>doi</a:t>
            </a:r>
            <a:r>
              <a:rPr lang="en-GB" b="0" i="0" dirty="0">
                <a:solidFill>
                  <a:srgbClr val="212121"/>
                </a:solidFill>
                <a:effectLst/>
                <a:latin typeface="system-ui"/>
              </a:rPr>
              <a:t>: 10.4103/sja.sja_669_21. </a:t>
            </a:r>
            <a:r>
              <a:rPr lang="en-GB" b="0" i="0" dirty="0" err="1">
                <a:solidFill>
                  <a:srgbClr val="212121"/>
                </a:solidFill>
                <a:effectLst/>
                <a:latin typeface="system-ui"/>
              </a:rPr>
              <a:t>Epub</a:t>
            </a:r>
            <a:r>
              <a:rPr lang="en-GB" b="0" i="0" dirty="0">
                <a:solidFill>
                  <a:srgbClr val="212121"/>
                </a:solidFill>
                <a:effectLst/>
                <a:latin typeface="system-ui"/>
              </a:rPr>
              <a:t> 2022 Jan 4. PMID: 35261595; PMCID: PMC8846233.</a:t>
            </a:r>
            <a:endParaRPr lang="en-GB" dirty="0"/>
          </a:p>
        </p:txBody>
      </p:sp>
      <p:sp>
        <p:nvSpPr>
          <p:cNvPr id="7" name="TextBox 6">
            <a:extLst>
              <a:ext uri="{FF2B5EF4-FFF2-40B4-BE49-F238E27FC236}">
                <a16:creationId xmlns:a16="http://schemas.microsoft.com/office/drawing/2014/main" id="{E48E1F43-6160-0D90-3061-34EABF0275DA}"/>
              </a:ext>
            </a:extLst>
          </p:cNvPr>
          <p:cNvSpPr txBox="1"/>
          <p:nvPr/>
        </p:nvSpPr>
        <p:spPr>
          <a:xfrm>
            <a:off x="208547" y="2599696"/>
            <a:ext cx="6096000" cy="923330"/>
          </a:xfrm>
          <a:prstGeom prst="rect">
            <a:avLst/>
          </a:prstGeom>
          <a:noFill/>
        </p:spPr>
        <p:txBody>
          <a:bodyPr wrap="square">
            <a:spAutoFit/>
          </a:bodyPr>
          <a:lstStyle/>
          <a:p>
            <a:r>
              <a:rPr lang="en-GB" b="0" i="0" dirty="0">
                <a:solidFill>
                  <a:srgbClr val="212121"/>
                </a:solidFill>
                <a:effectLst/>
                <a:latin typeface="system-ui"/>
              </a:rPr>
              <a:t>Teufel A, Binder H. Clinical Decision Support Systems. </a:t>
            </a:r>
            <a:r>
              <a:rPr lang="en-GB" b="0" i="0" dirty="0" err="1">
                <a:solidFill>
                  <a:srgbClr val="212121"/>
                </a:solidFill>
                <a:effectLst/>
                <a:latin typeface="system-ui"/>
              </a:rPr>
              <a:t>Visc</a:t>
            </a:r>
            <a:r>
              <a:rPr lang="en-GB" b="0" i="0" dirty="0">
                <a:solidFill>
                  <a:srgbClr val="212121"/>
                </a:solidFill>
                <a:effectLst/>
                <a:latin typeface="system-ui"/>
              </a:rPr>
              <a:t> Med. 2021 Dec;37(6):491-498. </a:t>
            </a:r>
            <a:r>
              <a:rPr lang="en-GB" b="0" i="0" dirty="0" err="1">
                <a:solidFill>
                  <a:srgbClr val="212121"/>
                </a:solidFill>
                <a:effectLst/>
                <a:latin typeface="system-ui"/>
              </a:rPr>
              <a:t>doi</a:t>
            </a:r>
            <a:r>
              <a:rPr lang="en-GB" b="0" i="0" dirty="0">
                <a:solidFill>
                  <a:srgbClr val="212121"/>
                </a:solidFill>
                <a:effectLst/>
                <a:latin typeface="system-ui"/>
              </a:rPr>
              <a:t>: 10.1159/000519420. </a:t>
            </a:r>
            <a:r>
              <a:rPr lang="en-GB" b="0" i="0" dirty="0" err="1">
                <a:solidFill>
                  <a:srgbClr val="212121"/>
                </a:solidFill>
                <a:effectLst/>
                <a:latin typeface="system-ui"/>
              </a:rPr>
              <a:t>Epub</a:t>
            </a:r>
            <a:r>
              <a:rPr lang="en-GB" b="0" i="0" dirty="0">
                <a:solidFill>
                  <a:srgbClr val="212121"/>
                </a:solidFill>
                <a:effectLst/>
                <a:latin typeface="system-ui"/>
              </a:rPr>
              <a:t> 2021 Sep 28. PMID: 35087899; PMCID: PMC8738909.</a:t>
            </a:r>
            <a:endParaRPr lang="en-GB" dirty="0"/>
          </a:p>
        </p:txBody>
      </p:sp>
      <p:sp>
        <p:nvSpPr>
          <p:cNvPr id="11" name="TextBox 10">
            <a:extLst>
              <a:ext uri="{FF2B5EF4-FFF2-40B4-BE49-F238E27FC236}">
                <a16:creationId xmlns:a16="http://schemas.microsoft.com/office/drawing/2014/main" id="{C222A469-318C-7D2A-76B4-986963863AA5}"/>
              </a:ext>
            </a:extLst>
          </p:cNvPr>
          <p:cNvSpPr txBox="1"/>
          <p:nvPr/>
        </p:nvSpPr>
        <p:spPr>
          <a:xfrm>
            <a:off x="208547" y="3584581"/>
            <a:ext cx="6096000" cy="1477328"/>
          </a:xfrm>
          <a:prstGeom prst="rect">
            <a:avLst/>
          </a:prstGeom>
          <a:noFill/>
        </p:spPr>
        <p:txBody>
          <a:bodyPr wrap="square">
            <a:spAutoFit/>
          </a:bodyPr>
          <a:lstStyle/>
          <a:p>
            <a:r>
              <a:rPr lang="en-GB" b="0" i="0" dirty="0" err="1">
                <a:solidFill>
                  <a:srgbClr val="212121"/>
                </a:solidFill>
                <a:effectLst/>
                <a:latin typeface="system-ui"/>
              </a:rPr>
              <a:t>Luri</a:t>
            </a:r>
            <a:r>
              <a:rPr lang="en-GB" b="0" i="0" dirty="0">
                <a:solidFill>
                  <a:srgbClr val="212121"/>
                </a:solidFill>
                <a:effectLst/>
                <a:latin typeface="system-ui"/>
              </a:rPr>
              <a:t> M, </a:t>
            </a:r>
            <a:r>
              <a:rPr lang="en-GB" b="0" i="0" dirty="0" err="1">
                <a:solidFill>
                  <a:srgbClr val="212121"/>
                </a:solidFill>
                <a:effectLst/>
                <a:latin typeface="system-ui"/>
              </a:rPr>
              <a:t>Leache</a:t>
            </a:r>
            <a:r>
              <a:rPr lang="en-GB" b="0" i="0" dirty="0">
                <a:solidFill>
                  <a:srgbClr val="212121"/>
                </a:solidFill>
                <a:effectLst/>
                <a:latin typeface="system-ui"/>
              </a:rPr>
              <a:t> L, </a:t>
            </a:r>
            <a:r>
              <a:rPr lang="en-GB" b="0" i="0" dirty="0" err="1">
                <a:solidFill>
                  <a:srgbClr val="212121"/>
                </a:solidFill>
                <a:effectLst/>
                <a:latin typeface="system-ui"/>
              </a:rPr>
              <a:t>Gastaminza</a:t>
            </a:r>
            <a:r>
              <a:rPr lang="en-GB" b="0" i="0" dirty="0">
                <a:solidFill>
                  <a:srgbClr val="212121"/>
                </a:solidFill>
                <a:effectLst/>
                <a:latin typeface="system-ui"/>
              </a:rPr>
              <a:t> G, </a:t>
            </a:r>
            <a:r>
              <a:rPr lang="en-GB" b="0" i="0" dirty="0" err="1">
                <a:solidFill>
                  <a:srgbClr val="212121"/>
                </a:solidFill>
                <a:effectLst/>
                <a:latin typeface="system-ui"/>
              </a:rPr>
              <a:t>Idoate</a:t>
            </a:r>
            <a:r>
              <a:rPr lang="en-GB" b="0" i="0" dirty="0">
                <a:solidFill>
                  <a:srgbClr val="212121"/>
                </a:solidFill>
                <a:effectLst/>
                <a:latin typeface="system-ui"/>
              </a:rPr>
              <a:t> A, Ortega A. A systematic review of drug allergy alert systems. Int J Med Inform. 2022 Mar;159:104673. </a:t>
            </a:r>
            <a:r>
              <a:rPr lang="en-GB" b="0" i="0" dirty="0" err="1">
                <a:solidFill>
                  <a:srgbClr val="212121"/>
                </a:solidFill>
                <a:effectLst/>
                <a:latin typeface="system-ui"/>
              </a:rPr>
              <a:t>doi</a:t>
            </a:r>
            <a:r>
              <a:rPr lang="en-GB" b="0" i="0" dirty="0">
                <a:solidFill>
                  <a:srgbClr val="212121"/>
                </a:solidFill>
                <a:effectLst/>
                <a:latin typeface="system-ui"/>
              </a:rPr>
              <a:t>: 10.1016/j.ijmedinf.2021.104673. </a:t>
            </a:r>
            <a:r>
              <a:rPr lang="en-GB" b="0" i="0" dirty="0" err="1">
                <a:solidFill>
                  <a:srgbClr val="212121"/>
                </a:solidFill>
                <a:effectLst/>
                <a:latin typeface="system-ui"/>
              </a:rPr>
              <a:t>Epub</a:t>
            </a:r>
            <a:r>
              <a:rPr lang="en-GB" b="0" i="0" dirty="0">
                <a:solidFill>
                  <a:srgbClr val="212121"/>
                </a:solidFill>
                <a:effectLst/>
                <a:latin typeface="system-ui"/>
              </a:rPr>
              <a:t> 2021 Dec 26. PMID: 34990941.</a:t>
            </a:r>
            <a:endParaRPr lang="en-GB" dirty="0"/>
          </a:p>
        </p:txBody>
      </p:sp>
      <p:sp>
        <p:nvSpPr>
          <p:cNvPr id="13" name="TextBox 12">
            <a:extLst>
              <a:ext uri="{FF2B5EF4-FFF2-40B4-BE49-F238E27FC236}">
                <a16:creationId xmlns:a16="http://schemas.microsoft.com/office/drawing/2014/main" id="{F17EAA5E-8DC9-313C-246F-F83F4BE90F38}"/>
              </a:ext>
            </a:extLst>
          </p:cNvPr>
          <p:cNvSpPr txBox="1"/>
          <p:nvPr/>
        </p:nvSpPr>
        <p:spPr>
          <a:xfrm>
            <a:off x="208547" y="5129781"/>
            <a:ext cx="6096000" cy="1477328"/>
          </a:xfrm>
          <a:prstGeom prst="rect">
            <a:avLst/>
          </a:prstGeom>
          <a:noFill/>
        </p:spPr>
        <p:txBody>
          <a:bodyPr wrap="square">
            <a:spAutoFit/>
          </a:bodyPr>
          <a:lstStyle/>
          <a:p>
            <a:r>
              <a:rPr lang="en-GB" b="0" i="0" dirty="0">
                <a:solidFill>
                  <a:srgbClr val="212121"/>
                </a:solidFill>
                <a:effectLst/>
                <a:latin typeface="system-ui"/>
              </a:rPr>
              <a:t>Wake DT, Smith DM, </a:t>
            </a:r>
            <a:r>
              <a:rPr lang="en-GB" b="0" i="0" dirty="0" err="1">
                <a:solidFill>
                  <a:srgbClr val="212121"/>
                </a:solidFill>
                <a:effectLst/>
                <a:latin typeface="system-ui"/>
              </a:rPr>
              <a:t>Kazi</a:t>
            </a:r>
            <a:r>
              <a:rPr lang="en-GB" b="0" i="0" dirty="0">
                <a:solidFill>
                  <a:srgbClr val="212121"/>
                </a:solidFill>
                <a:effectLst/>
                <a:latin typeface="system-ui"/>
              </a:rPr>
              <a:t> S, </a:t>
            </a:r>
            <a:r>
              <a:rPr lang="en-GB" b="0" i="0" dirty="0" err="1">
                <a:solidFill>
                  <a:srgbClr val="212121"/>
                </a:solidFill>
                <a:effectLst/>
                <a:latin typeface="system-ui"/>
              </a:rPr>
              <a:t>Dunnenberger</a:t>
            </a:r>
            <a:r>
              <a:rPr lang="en-GB" b="0" i="0" dirty="0">
                <a:solidFill>
                  <a:srgbClr val="212121"/>
                </a:solidFill>
                <a:effectLst/>
                <a:latin typeface="system-ui"/>
              </a:rPr>
              <a:t> HM. Pharmacogenomic Clinical Decision Support: A Review, How-to Guide, and Future Vision. Clin </a:t>
            </a:r>
            <a:r>
              <a:rPr lang="en-GB" b="0" i="0" dirty="0" err="1">
                <a:solidFill>
                  <a:srgbClr val="212121"/>
                </a:solidFill>
                <a:effectLst/>
                <a:latin typeface="system-ui"/>
              </a:rPr>
              <a:t>Pharmacol</a:t>
            </a:r>
            <a:r>
              <a:rPr lang="en-GB" b="0" i="0" dirty="0">
                <a:solidFill>
                  <a:srgbClr val="212121"/>
                </a:solidFill>
                <a:effectLst/>
                <a:latin typeface="system-ui"/>
              </a:rPr>
              <a:t> </a:t>
            </a:r>
            <a:r>
              <a:rPr lang="en-GB" b="0" i="0" dirty="0" err="1">
                <a:solidFill>
                  <a:srgbClr val="212121"/>
                </a:solidFill>
                <a:effectLst/>
                <a:latin typeface="system-ui"/>
              </a:rPr>
              <a:t>Ther</a:t>
            </a:r>
            <a:r>
              <a:rPr lang="en-GB" b="0" i="0" dirty="0">
                <a:solidFill>
                  <a:srgbClr val="212121"/>
                </a:solidFill>
                <a:effectLst/>
                <a:latin typeface="system-ui"/>
              </a:rPr>
              <a:t>. 2022 Jul;112(1):44-57. </a:t>
            </a:r>
            <a:r>
              <a:rPr lang="en-GB" b="0" i="0" dirty="0" err="1">
                <a:solidFill>
                  <a:srgbClr val="212121"/>
                </a:solidFill>
                <a:effectLst/>
                <a:latin typeface="system-ui"/>
              </a:rPr>
              <a:t>doi</a:t>
            </a:r>
            <a:r>
              <a:rPr lang="en-GB" b="0" i="0" dirty="0">
                <a:solidFill>
                  <a:srgbClr val="212121"/>
                </a:solidFill>
                <a:effectLst/>
                <a:latin typeface="system-ui"/>
              </a:rPr>
              <a:t>: 10.1002/cpt.2387. </a:t>
            </a:r>
            <a:r>
              <a:rPr lang="en-GB" b="0" i="0" dirty="0" err="1">
                <a:solidFill>
                  <a:srgbClr val="212121"/>
                </a:solidFill>
                <a:effectLst/>
                <a:latin typeface="system-ui"/>
              </a:rPr>
              <a:t>Epub</a:t>
            </a:r>
            <a:r>
              <a:rPr lang="en-GB" b="0" i="0" dirty="0">
                <a:solidFill>
                  <a:srgbClr val="212121"/>
                </a:solidFill>
                <a:effectLst/>
                <a:latin typeface="system-ui"/>
              </a:rPr>
              <a:t> 2021 Aug 29. PMID: 34365648; PMCID: PMC9291515.</a:t>
            </a:r>
            <a:endParaRPr lang="en-GB" dirty="0"/>
          </a:p>
        </p:txBody>
      </p:sp>
    </p:spTree>
    <p:extLst>
      <p:ext uri="{BB962C8B-B14F-4D97-AF65-F5344CB8AC3E}">
        <p14:creationId xmlns:p14="http://schemas.microsoft.com/office/powerpoint/2010/main" val="234566894"/>
      </p:ext>
    </p:extLst>
  </p:cSld>
  <p:clrMapOvr>
    <a:masterClrMapping/>
  </p:clrMapOvr>
  <p:transition spd="slow">
    <p:fade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8032D9A-F17A-CB9D-D2B7-E4A6CBEE3C90}"/>
              </a:ext>
            </a:extLst>
          </p:cNvPr>
          <p:cNvSpPr txBox="1"/>
          <p:nvPr/>
        </p:nvSpPr>
        <p:spPr>
          <a:xfrm>
            <a:off x="3410110" y="200081"/>
            <a:ext cx="5941563" cy="646331"/>
          </a:xfrm>
          <a:prstGeom prst="rect">
            <a:avLst/>
          </a:prstGeom>
          <a:noFill/>
        </p:spPr>
        <p:txBody>
          <a:bodyPr wrap="none" rtlCol="0">
            <a:spAutoFit/>
          </a:bodyPr>
          <a:lstStyle/>
          <a:p>
            <a:r>
              <a:rPr lang="en-GB" sz="3600" b="1" dirty="0">
                <a:solidFill>
                  <a:srgbClr val="FF0000"/>
                </a:solidFill>
              </a:rPr>
              <a:t>Review of Learning Objectives</a:t>
            </a:r>
          </a:p>
        </p:txBody>
      </p:sp>
      <p:sp>
        <p:nvSpPr>
          <p:cNvPr id="5" name="TextBox 4">
            <a:extLst>
              <a:ext uri="{FF2B5EF4-FFF2-40B4-BE49-F238E27FC236}">
                <a16:creationId xmlns:a16="http://schemas.microsoft.com/office/drawing/2014/main" id="{6F48DEFB-A4B3-1F76-B6DE-F551779E0349}"/>
              </a:ext>
            </a:extLst>
          </p:cNvPr>
          <p:cNvSpPr txBox="1"/>
          <p:nvPr/>
        </p:nvSpPr>
        <p:spPr>
          <a:xfrm>
            <a:off x="1073367" y="1139686"/>
            <a:ext cx="10919850" cy="5693866"/>
          </a:xfrm>
          <a:prstGeom prst="rect">
            <a:avLst/>
          </a:prstGeom>
          <a:noFill/>
        </p:spPr>
        <p:txBody>
          <a:bodyPr wrap="square" rtlCol="0">
            <a:spAutoFit/>
          </a:bodyPr>
          <a:lstStyle/>
          <a:p>
            <a:pPr marR="0" lvl="0">
              <a:spcBef>
                <a:spcPts val="0"/>
              </a:spcBef>
              <a:spcAft>
                <a:spcPts val="0"/>
              </a:spcAft>
              <a:tabLst>
                <a:tab pos="457200" algn="l"/>
              </a:tabLst>
            </a:pPr>
            <a:r>
              <a:rPr lang="en-GB" sz="2800" b="1"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t>1 - Understand what clinical decision support (CDS) </a:t>
            </a:r>
            <a:r>
              <a:rPr lang="en-GB" sz="2800" b="1" dirty="0">
                <a:solidFill>
                  <a:srgbClr val="242424"/>
                </a:solidFill>
                <a:latin typeface="Arial" panose="020B0604020202020204" pitchFamily="34" charset="0"/>
                <a:ea typeface="Times New Roman" panose="02020603050405020304" pitchFamily="18" charset="0"/>
                <a:cs typeface="Arial" panose="020B0604020202020204" pitchFamily="34" charset="0"/>
              </a:rPr>
              <a:t>is (interchangeably used with healthcare decision support).</a:t>
            </a:r>
            <a:endParaRPr lang="en-GB" sz="2800" b="1" dirty="0">
              <a:solidFill>
                <a:srgbClr val="242424"/>
              </a:solidFill>
              <a:effectLst/>
              <a:latin typeface="Arial" panose="020B0604020202020204" pitchFamily="34" charset="0"/>
              <a:ea typeface="Times New Roman" panose="02020603050405020304" pitchFamily="18" charset="0"/>
              <a:cs typeface="Arial" panose="020B0604020202020204" pitchFamily="34" charset="0"/>
            </a:endParaRPr>
          </a:p>
          <a:p>
            <a:pPr marR="0" lvl="0">
              <a:spcBef>
                <a:spcPts val="0"/>
              </a:spcBef>
              <a:spcAft>
                <a:spcPts val="0"/>
              </a:spcAft>
              <a:tabLst>
                <a:tab pos="457200" algn="l"/>
              </a:tabLst>
            </a:pPr>
            <a:endParaRPr lang="en-GB" sz="2800" b="1" dirty="0">
              <a:solidFill>
                <a:srgbClr val="242424"/>
              </a:solidFill>
              <a:latin typeface="Arial" panose="020B0604020202020204" pitchFamily="34" charset="0"/>
              <a:ea typeface="Times New Roman" panose="02020603050405020304" pitchFamily="18" charset="0"/>
              <a:cs typeface="Arial" panose="020B0604020202020204" pitchFamily="34" charset="0"/>
            </a:endParaRPr>
          </a:p>
          <a:p>
            <a:pPr marR="0" lvl="0">
              <a:spcBef>
                <a:spcPts val="0"/>
              </a:spcBef>
              <a:spcAft>
                <a:spcPts val="0"/>
              </a:spcAft>
              <a:tabLst>
                <a:tab pos="457200" algn="l"/>
              </a:tabLst>
            </a:pPr>
            <a:r>
              <a:rPr lang="en-GB" sz="2800" b="1"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t>2 - Comprehend the range of healthcare scenarios where CDS has been attempted/implemented.</a:t>
            </a:r>
          </a:p>
          <a:p>
            <a:pPr marR="0" lvl="0">
              <a:spcBef>
                <a:spcPts val="0"/>
              </a:spcBef>
              <a:spcAft>
                <a:spcPts val="0"/>
              </a:spcAft>
              <a:tabLst>
                <a:tab pos="457200" algn="l"/>
              </a:tabLst>
            </a:pPr>
            <a:endParaRPr lang="en-GB" sz="2800" b="1" dirty="0">
              <a:solidFill>
                <a:srgbClr val="242424"/>
              </a:solidFill>
              <a:latin typeface="Arial" panose="020B0604020202020204" pitchFamily="34" charset="0"/>
              <a:ea typeface="Times New Roman" panose="02020603050405020304" pitchFamily="18" charset="0"/>
              <a:cs typeface="Arial" panose="020B0604020202020204" pitchFamily="34" charset="0"/>
            </a:endParaRPr>
          </a:p>
          <a:p>
            <a:pPr marR="0" lvl="0">
              <a:spcBef>
                <a:spcPts val="0"/>
              </a:spcBef>
              <a:spcAft>
                <a:spcPts val="0"/>
              </a:spcAft>
              <a:tabLst>
                <a:tab pos="457200" algn="l"/>
              </a:tabLst>
            </a:pPr>
            <a:r>
              <a:rPr lang="en-GB" sz="2800" b="1"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t>3 - Know about some key developments in the history of CDS. </a:t>
            </a:r>
          </a:p>
          <a:p>
            <a:pPr marR="0" lvl="0">
              <a:spcBef>
                <a:spcPts val="0"/>
              </a:spcBef>
              <a:spcAft>
                <a:spcPts val="0"/>
              </a:spcAft>
              <a:tabLst>
                <a:tab pos="457200" algn="l"/>
              </a:tabLst>
            </a:pPr>
            <a:endParaRPr lang="en-GB" sz="2800" b="1" dirty="0">
              <a:solidFill>
                <a:srgbClr val="242424"/>
              </a:solidFill>
              <a:latin typeface="Arial" panose="020B0604020202020204" pitchFamily="34" charset="0"/>
              <a:ea typeface="MS Mincho" panose="02020609040205080304" pitchFamily="49" charset="-128"/>
              <a:cs typeface="Arial" panose="020B0604020202020204" pitchFamily="34" charset="0"/>
            </a:endParaRPr>
          </a:p>
          <a:p>
            <a:pPr marR="0" lvl="0">
              <a:spcBef>
                <a:spcPts val="0"/>
              </a:spcBef>
              <a:spcAft>
                <a:spcPts val="0"/>
              </a:spcAft>
              <a:tabLst>
                <a:tab pos="457200" algn="l"/>
              </a:tabLst>
            </a:pPr>
            <a:r>
              <a:rPr lang="en-GB" sz="2800" b="1"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t>4 - Know about the “six grand challenges” still facing CDS.</a:t>
            </a:r>
          </a:p>
          <a:p>
            <a:pPr marR="0" lvl="0">
              <a:spcBef>
                <a:spcPts val="0"/>
              </a:spcBef>
              <a:spcAft>
                <a:spcPts val="0"/>
              </a:spcAft>
              <a:tabLst>
                <a:tab pos="457200" algn="l"/>
              </a:tabLst>
            </a:pPr>
            <a:endParaRPr lang="en-GB" sz="2800" b="1" dirty="0">
              <a:solidFill>
                <a:srgbClr val="242424"/>
              </a:solidFill>
              <a:latin typeface="Arial" panose="020B0604020202020204" pitchFamily="34" charset="0"/>
              <a:ea typeface="MS Mincho" panose="02020609040205080304" pitchFamily="49" charset="-128"/>
              <a:cs typeface="Arial" panose="020B0604020202020204" pitchFamily="34" charset="0"/>
            </a:endParaRPr>
          </a:p>
          <a:p>
            <a:pPr marR="0" lvl="0">
              <a:spcBef>
                <a:spcPts val="0"/>
              </a:spcBef>
              <a:spcAft>
                <a:spcPts val="0"/>
              </a:spcAft>
              <a:tabLst>
                <a:tab pos="457200" algn="l"/>
              </a:tabLst>
            </a:pPr>
            <a:r>
              <a:rPr lang="en-GB" sz="2800" b="1" dirty="0">
                <a:solidFill>
                  <a:srgbClr val="242424"/>
                </a:solidFill>
                <a:effectLst/>
                <a:latin typeface="Arial" panose="020B0604020202020204" pitchFamily="34" charset="0"/>
                <a:ea typeface="MS Mincho" panose="02020609040205080304" pitchFamily="49" charset="-128"/>
                <a:cs typeface="Arial" panose="020B0604020202020204" pitchFamily="34" charset="0"/>
              </a:rPr>
              <a:t>5 - Be able to </a:t>
            </a:r>
            <a:r>
              <a:rPr lang="en-GB" sz="2800" b="1" dirty="0">
                <a:solidFill>
                  <a:srgbClr val="242424"/>
                </a:solidFill>
                <a:effectLst/>
                <a:latin typeface="Arial" panose="020B0604020202020204" pitchFamily="34" charset="0"/>
                <a:ea typeface="Times New Roman" panose="02020603050405020304" pitchFamily="18" charset="0"/>
                <a:cs typeface="Arial" panose="020B0604020202020204" pitchFamily="34" charset="0"/>
              </a:rPr>
              <a:t>outline the potential for cost-savings and quality improvements that CDS could enable.</a:t>
            </a:r>
            <a:endParaRPr lang="en-GB" sz="2800" b="1" dirty="0">
              <a:solidFill>
                <a:srgbClr val="242424"/>
              </a:solidFill>
              <a:effectLst/>
              <a:latin typeface="Arial" panose="020B0604020202020204" pitchFamily="34" charset="0"/>
              <a:ea typeface="MS Mincho" panose="02020609040205080304" pitchFamily="49" charset="-128"/>
              <a:cs typeface="Arial" panose="020B0604020202020204" pitchFamily="34" charset="0"/>
            </a:endParaRPr>
          </a:p>
          <a:p>
            <a:pPr marR="0" lvl="0">
              <a:spcBef>
                <a:spcPts val="0"/>
              </a:spcBef>
              <a:spcAft>
                <a:spcPts val="0"/>
              </a:spcAft>
              <a:tabLst>
                <a:tab pos="457200" algn="l"/>
              </a:tabLst>
            </a:pPr>
            <a:endParaRPr lang="en-GB" sz="2800" b="1" dirty="0">
              <a:solidFill>
                <a:srgbClr val="242424"/>
              </a:solidFill>
              <a:effectLst/>
              <a:latin typeface="Arial" panose="020B0604020202020204" pitchFamily="34" charset="0"/>
              <a:ea typeface="MS Mincho" panose="02020609040205080304" pitchFamily="49" charset="-128"/>
              <a:cs typeface="Arial" panose="020B0604020202020204" pitchFamily="34" charset="0"/>
            </a:endParaRPr>
          </a:p>
        </p:txBody>
      </p:sp>
    </p:spTree>
    <p:extLst>
      <p:ext uri="{BB962C8B-B14F-4D97-AF65-F5344CB8AC3E}">
        <p14:creationId xmlns:p14="http://schemas.microsoft.com/office/powerpoint/2010/main" val="1472338145"/>
      </p:ext>
    </p:extLst>
  </p:cSld>
  <p:clrMapOvr>
    <a:masterClrMapping/>
  </p:clrMapOvr>
  <p:transition spd="slow">
    <p:fade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75AEF-DA48-61A5-B802-AA0215F7D8AB}"/>
            </a:ext>
          </a:extLst>
        </p:cNvPr>
        <p:cNvGrpSpPr/>
        <p:nvPr/>
      </p:nvGrpSpPr>
      <p:grpSpPr>
        <a:xfrm>
          <a:off x="0" y="0"/>
          <a:ext cx="0" cy="0"/>
          <a:chOff x="0" y="0"/>
          <a:chExt cx="0" cy="0"/>
        </a:xfrm>
      </p:grpSpPr>
      <p:sp>
        <p:nvSpPr>
          <p:cNvPr id="9" name="Rectangle 2">
            <a:extLst>
              <a:ext uri="{FF2B5EF4-FFF2-40B4-BE49-F238E27FC236}">
                <a16:creationId xmlns:a16="http://schemas.microsoft.com/office/drawing/2014/main" id="{F552D625-86DB-74F1-A280-8E1803BF7F7A}"/>
              </a:ext>
            </a:extLst>
          </p:cNvPr>
          <p:cNvSpPr>
            <a:spLocks noChangeArrowheads="1"/>
          </p:cNvSpPr>
          <p:nvPr/>
        </p:nvSpPr>
        <p:spPr bwMode="auto">
          <a:xfrm>
            <a:off x="487680" y="1735190"/>
            <a:ext cx="11021568"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r>
              <a:rPr lang="en-US" altLang="en-US" sz="2400" b="1" dirty="0">
                <a:solidFill>
                  <a:srgbClr val="FF0000"/>
                </a:solidFill>
              </a:rPr>
              <a:t>ALL TIMINGS APPROXIMATE</a:t>
            </a:r>
            <a:br>
              <a:rPr lang="en-US" altLang="en-US" sz="2400" b="1" dirty="0">
                <a:solidFill>
                  <a:srgbClr val="000000"/>
                </a:solidFill>
              </a:rPr>
            </a:br>
            <a:endParaRPr lang="en-US" altLang="en-US" sz="1200" dirty="0"/>
          </a:p>
          <a:p>
            <a:pPr lvl="0"/>
            <a:r>
              <a:rPr lang="en-US" altLang="en-US" sz="2400" b="1" dirty="0">
                <a:solidFill>
                  <a:srgbClr val="000000"/>
                </a:solidFill>
              </a:rPr>
              <a:t>1-2pm SR/meta-analysis and discussion of </a:t>
            </a:r>
            <a:br>
              <a:rPr lang="en-US" altLang="en-US" sz="2400" b="1" dirty="0">
                <a:solidFill>
                  <a:srgbClr val="000000"/>
                </a:solidFill>
              </a:rPr>
            </a:br>
            <a:r>
              <a:rPr lang="en-US" altLang="en-US" sz="2400" b="1" dirty="0">
                <a:solidFill>
                  <a:srgbClr val="000000"/>
                </a:solidFill>
              </a:rPr>
              <a:t>automating evidence synthesis - Prof Philip Scott</a:t>
            </a:r>
            <a:br>
              <a:rPr lang="en-US" altLang="en-US" sz="2400" b="1" dirty="0">
                <a:solidFill>
                  <a:srgbClr val="000000"/>
                </a:solidFill>
              </a:rPr>
            </a:br>
            <a:endParaRPr lang="en-US" altLang="en-US" sz="1200" dirty="0"/>
          </a:p>
          <a:p>
            <a:pPr lvl="0"/>
            <a:r>
              <a:rPr lang="en-US" altLang="en-US" sz="2400" b="1" dirty="0">
                <a:solidFill>
                  <a:srgbClr val="000000"/>
                </a:solidFill>
              </a:rPr>
              <a:t>2-2:15 Break</a:t>
            </a:r>
            <a:br>
              <a:rPr lang="en-US" altLang="en-US" sz="2400" b="1" dirty="0">
                <a:solidFill>
                  <a:srgbClr val="000000"/>
                </a:solidFill>
              </a:rPr>
            </a:br>
            <a:endParaRPr lang="en-US" altLang="en-US" sz="1200" dirty="0"/>
          </a:p>
          <a:p>
            <a:pPr lvl="0"/>
            <a:r>
              <a:rPr lang="en-US" altLang="en-US" sz="2400" b="1" dirty="0">
                <a:solidFill>
                  <a:srgbClr val="000000"/>
                </a:solidFill>
              </a:rPr>
              <a:t>2:15-3 Clinical Decision Support (CDS) – An Overview - Dr Edward Conley</a:t>
            </a:r>
            <a:br>
              <a:rPr lang="en-US" altLang="en-US" sz="2400" b="1" dirty="0">
                <a:solidFill>
                  <a:srgbClr val="000000"/>
                </a:solidFill>
              </a:rPr>
            </a:br>
            <a:endParaRPr lang="en-US" altLang="en-US" sz="1200" dirty="0"/>
          </a:p>
          <a:p>
            <a:pPr lvl="0"/>
            <a:r>
              <a:rPr lang="en-US" altLang="en-US" sz="2400" b="1" dirty="0">
                <a:solidFill>
                  <a:srgbClr val="000000"/>
                </a:solidFill>
              </a:rPr>
              <a:t>3-3:20 CDS Exercise</a:t>
            </a:r>
            <a:br>
              <a:rPr lang="en-US" altLang="en-US" sz="2400" b="1" dirty="0">
                <a:solidFill>
                  <a:srgbClr val="000000"/>
                </a:solidFill>
              </a:rPr>
            </a:br>
            <a:endParaRPr lang="en-US" altLang="en-US" sz="1200" dirty="0"/>
          </a:p>
          <a:p>
            <a:pPr lvl="0"/>
            <a:r>
              <a:rPr lang="en-US" altLang="en-US" sz="2400" b="1" dirty="0">
                <a:solidFill>
                  <a:srgbClr val="000000"/>
                </a:solidFill>
              </a:rPr>
              <a:t>3:20-3:30 Q&amp;A on "Critical analysis of decision support” assignment</a:t>
            </a:r>
            <a:endParaRPr lang="en-US" altLang="en-US" sz="3600" dirty="0"/>
          </a:p>
        </p:txBody>
      </p:sp>
      <p:sp>
        <p:nvSpPr>
          <p:cNvPr id="10" name="TextBox 9">
            <a:extLst>
              <a:ext uri="{FF2B5EF4-FFF2-40B4-BE49-F238E27FC236}">
                <a16:creationId xmlns:a16="http://schemas.microsoft.com/office/drawing/2014/main" id="{9648BF6E-F725-BF24-CD6D-8E25DDACA319}"/>
              </a:ext>
            </a:extLst>
          </p:cNvPr>
          <p:cNvSpPr txBox="1"/>
          <p:nvPr/>
        </p:nvSpPr>
        <p:spPr>
          <a:xfrm>
            <a:off x="4121485" y="186829"/>
            <a:ext cx="3694088" cy="1200329"/>
          </a:xfrm>
          <a:prstGeom prst="rect">
            <a:avLst/>
          </a:prstGeom>
          <a:noFill/>
        </p:spPr>
        <p:txBody>
          <a:bodyPr wrap="none" rtlCol="0">
            <a:spAutoFit/>
          </a:bodyPr>
          <a:lstStyle/>
          <a:p>
            <a:pPr algn="ctr"/>
            <a:r>
              <a:rPr lang="en-GB" sz="3600" b="1" dirty="0">
                <a:solidFill>
                  <a:srgbClr val="FF0000"/>
                </a:solidFill>
              </a:rPr>
              <a:t>Running Order</a:t>
            </a:r>
            <a:br>
              <a:rPr lang="en-GB" sz="3600" b="1" dirty="0">
                <a:solidFill>
                  <a:srgbClr val="FF0000"/>
                </a:solidFill>
              </a:rPr>
            </a:br>
            <a:r>
              <a:rPr lang="en-GB" sz="3600" b="1" dirty="0">
                <a:solidFill>
                  <a:srgbClr val="FF0000"/>
                </a:solidFill>
              </a:rPr>
              <a:t>15th January 2026</a:t>
            </a:r>
          </a:p>
        </p:txBody>
      </p:sp>
    </p:spTree>
    <p:extLst>
      <p:ext uri="{BB962C8B-B14F-4D97-AF65-F5344CB8AC3E}">
        <p14:creationId xmlns:p14="http://schemas.microsoft.com/office/powerpoint/2010/main" val="1050045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E714E30-14B6-8E1D-A6E5-6723923F0D74}"/>
              </a:ext>
            </a:extLst>
          </p:cNvPr>
          <p:cNvSpPr txBox="1"/>
          <p:nvPr/>
        </p:nvSpPr>
        <p:spPr>
          <a:xfrm>
            <a:off x="3011815" y="601359"/>
            <a:ext cx="6619441" cy="830997"/>
          </a:xfrm>
          <a:prstGeom prst="rect">
            <a:avLst/>
          </a:prstGeom>
          <a:noFill/>
        </p:spPr>
        <p:txBody>
          <a:bodyPr wrap="none" rtlCol="0">
            <a:spAutoFit/>
          </a:bodyPr>
          <a:lstStyle/>
          <a:p>
            <a:pPr algn="ctr"/>
            <a:r>
              <a:rPr lang="en-GB" sz="4800" b="1" dirty="0">
                <a:solidFill>
                  <a:srgbClr val="FF0000"/>
                </a:solidFill>
              </a:rPr>
              <a:t>CDS EXERCISE on Moodle</a:t>
            </a:r>
            <a:endParaRPr lang="en-GB" sz="4800" b="1" dirty="0"/>
          </a:p>
        </p:txBody>
      </p:sp>
      <p:sp>
        <p:nvSpPr>
          <p:cNvPr id="2" name="TextBox 1">
            <a:extLst>
              <a:ext uri="{FF2B5EF4-FFF2-40B4-BE49-F238E27FC236}">
                <a16:creationId xmlns:a16="http://schemas.microsoft.com/office/drawing/2014/main" id="{BAE4AEA0-4AB5-C1B9-247F-62225FD2F076}"/>
              </a:ext>
            </a:extLst>
          </p:cNvPr>
          <p:cNvSpPr txBox="1"/>
          <p:nvPr/>
        </p:nvSpPr>
        <p:spPr>
          <a:xfrm>
            <a:off x="1066802" y="1679688"/>
            <a:ext cx="10617200" cy="4893647"/>
          </a:xfrm>
          <a:prstGeom prst="rect">
            <a:avLst/>
          </a:prstGeom>
          <a:noFill/>
        </p:spPr>
        <p:txBody>
          <a:bodyPr wrap="square" rtlCol="0">
            <a:spAutoFit/>
          </a:bodyPr>
          <a:lstStyle/>
          <a:p>
            <a:r>
              <a:rPr lang="en-US" sz="2400" b="1" dirty="0"/>
              <a:t>EXERCISE – CDS</a:t>
            </a:r>
            <a:br>
              <a:rPr lang="en-US" sz="2400" b="1" dirty="0"/>
            </a:br>
            <a:r>
              <a:rPr lang="en-US" sz="2400" b="1" dirty="0"/>
              <a:t>approx. 10 min + 10 min summary</a:t>
            </a:r>
            <a:endParaRPr lang="en-GB" sz="2400" dirty="0"/>
          </a:p>
          <a:p>
            <a:r>
              <a:rPr lang="en-GB" sz="2400" b="1" dirty="0"/>
              <a:t>In each group Identify </a:t>
            </a:r>
            <a:r>
              <a:rPr lang="en-GB" sz="2400" dirty="0"/>
              <a:t>THREE decision support tools used in your work area (any area).</a:t>
            </a:r>
            <a:br>
              <a:rPr lang="en-GB" sz="2400" b="1" dirty="0"/>
            </a:br>
            <a:endParaRPr lang="en-GB" sz="2400" dirty="0"/>
          </a:p>
          <a:p>
            <a:r>
              <a:rPr lang="en-GB" sz="2400" b="1" dirty="0"/>
              <a:t>Analyse</a:t>
            </a:r>
            <a:endParaRPr lang="en-GB" sz="2400" dirty="0"/>
          </a:p>
          <a:p>
            <a:pPr lvl="1"/>
            <a:r>
              <a:rPr lang="en-GB" sz="2400" dirty="0"/>
              <a:t>Type of support? (clinical, admin, etc.)</a:t>
            </a:r>
          </a:p>
          <a:p>
            <a:pPr lvl="1"/>
            <a:r>
              <a:rPr lang="en-GB" sz="2400" dirty="0"/>
              <a:t>Data &amp; info needed?</a:t>
            </a:r>
          </a:p>
          <a:p>
            <a:pPr lvl="1"/>
            <a:r>
              <a:rPr lang="en-GB" sz="2400" dirty="0"/>
              <a:t>What data content and standards are needed - how does this tool use them?</a:t>
            </a:r>
          </a:p>
          <a:p>
            <a:pPr lvl="1"/>
            <a:r>
              <a:rPr lang="en-GB" sz="2400" dirty="0"/>
              <a:t>What impact is there on workflow, efficiency and outcomes?</a:t>
            </a:r>
          </a:p>
          <a:p>
            <a:pPr lvl="1"/>
            <a:r>
              <a:rPr lang="en-GB" sz="2400" dirty="0"/>
              <a:t>What could be potential biases or limitations?</a:t>
            </a:r>
          </a:p>
          <a:p>
            <a:r>
              <a:rPr lang="en-GB" sz="2400" b="1" dirty="0"/>
              <a:t>Summarise</a:t>
            </a:r>
            <a:br>
              <a:rPr lang="en-GB" sz="2400" b="1" dirty="0"/>
            </a:br>
            <a:r>
              <a:rPr lang="en-GB" sz="2400" b="1" dirty="0"/>
              <a:t>	</a:t>
            </a:r>
            <a:r>
              <a:rPr lang="en-GB" sz="2400" dirty="0"/>
              <a:t>Informally share your findings with the whole group. </a:t>
            </a:r>
          </a:p>
        </p:txBody>
      </p:sp>
    </p:spTree>
    <p:extLst>
      <p:ext uri="{BB962C8B-B14F-4D97-AF65-F5344CB8AC3E}">
        <p14:creationId xmlns:p14="http://schemas.microsoft.com/office/powerpoint/2010/main" val="838679628"/>
      </p:ext>
    </p:extLst>
  </p:cSld>
  <p:clrMapOvr>
    <a:masterClrMapping/>
  </p:clrMapOvr>
  <p:transition spd="slow">
    <p:fade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8B7B013-2D54-5C24-1257-0FDE29E1EEEC}"/>
              </a:ext>
            </a:extLst>
          </p:cNvPr>
          <p:cNvSpPr txBox="1"/>
          <p:nvPr/>
        </p:nvSpPr>
        <p:spPr>
          <a:xfrm>
            <a:off x="1813047" y="0"/>
            <a:ext cx="8713539" cy="1938992"/>
          </a:xfrm>
          <a:prstGeom prst="rect">
            <a:avLst/>
          </a:prstGeom>
          <a:noFill/>
        </p:spPr>
        <p:txBody>
          <a:bodyPr wrap="none" rtlCol="0">
            <a:spAutoFit/>
          </a:bodyPr>
          <a:lstStyle/>
          <a:p>
            <a:pPr algn="ctr"/>
            <a:r>
              <a:rPr lang="en-GB" sz="6000" b="1" dirty="0"/>
              <a:t>Q &amp; A</a:t>
            </a:r>
            <a:br>
              <a:rPr lang="en-GB" sz="6000" b="1" dirty="0"/>
            </a:br>
            <a:r>
              <a:rPr lang="en-GB" sz="6000" b="1" dirty="0"/>
              <a:t>On BMDS7003 Assignment</a:t>
            </a:r>
          </a:p>
        </p:txBody>
      </p:sp>
      <p:pic>
        <p:nvPicPr>
          <p:cNvPr id="2" name="Picture 1">
            <a:extLst>
              <a:ext uri="{FF2B5EF4-FFF2-40B4-BE49-F238E27FC236}">
                <a16:creationId xmlns:a16="http://schemas.microsoft.com/office/drawing/2014/main" id="{71FFD0DF-1C40-E59A-EB96-ADB7BC91F84D}"/>
              </a:ext>
            </a:extLst>
          </p:cNvPr>
          <p:cNvPicPr>
            <a:picLocks noChangeAspect="1"/>
          </p:cNvPicPr>
          <p:nvPr/>
        </p:nvPicPr>
        <p:blipFill>
          <a:blip r:embed="rId2"/>
          <a:stretch>
            <a:fillRect/>
          </a:stretch>
        </p:blipFill>
        <p:spPr>
          <a:xfrm>
            <a:off x="0" y="2005845"/>
            <a:ext cx="12380343" cy="2014063"/>
          </a:xfrm>
          <a:prstGeom prst="rect">
            <a:avLst/>
          </a:prstGeom>
        </p:spPr>
      </p:pic>
      <p:pic>
        <p:nvPicPr>
          <p:cNvPr id="3" name="Picture 2">
            <a:extLst>
              <a:ext uri="{FF2B5EF4-FFF2-40B4-BE49-F238E27FC236}">
                <a16:creationId xmlns:a16="http://schemas.microsoft.com/office/drawing/2014/main" id="{207097CD-BD9A-F78C-6DE2-F5681454E58E}"/>
              </a:ext>
            </a:extLst>
          </p:cNvPr>
          <p:cNvPicPr>
            <a:picLocks noChangeAspect="1"/>
          </p:cNvPicPr>
          <p:nvPr/>
        </p:nvPicPr>
        <p:blipFill>
          <a:blip r:embed="rId3"/>
          <a:srcRect t="59030"/>
          <a:stretch>
            <a:fillRect/>
          </a:stretch>
        </p:blipFill>
        <p:spPr>
          <a:xfrm>
            <a:off x="222049" y="4063041"/>
            <a:ext cx="11624894" cy="2605178"/>
          </a:xfrm>
          <a:prstGeom prst="rect">
            <a:avLst/>
          </a:prstGeom>
        </p:spPr>
      </p:pic>
    </p:spTree>
    <p:extLst>
      <p:ext uri="{BB962C8B-B14F-4D97-AF65-F5344CB8AC3E}">
        <p14:creationId xmlns:p14="http://schemas.microsoft.com/office/powerpoint/2010/main" val="4065176043"/>
      </p:ext>
    </p:extLst>
  </p:cSld>
  <p:clrMapOvr>
    <a:masterClrMapping/>
  </p:clrMapOvr>
  <p:transition spd="slow">
    <p:fade thruBlk="1"/>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3132</TotalTime>
  <Words>3651</Words>
  <Application>Microsoft Macintosh PowerPoint</Application>
  <PresentationFormat>Widescreen</PresentationFormat>
  <Paragraphs>400</Paragraphs>
  <Slides>37</Slides>
  <Notes>21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37</vt:i4>
      </vt:variant>
    </vt:vector>
  </HeadingPairs>
  <TitlesOfParts>
    <vt:vector size="50" baseType="lpstr">
      <vt:lpstr>-apple-system</vt:lpstr>
      <vt:lpstr>Arial</vt:lpstr>
      <vt:lpstr>Arial</vt:lpstr>
      <vt:lpstr>Baguet Script</vt:lpstr>
      <vt:lpstr>Calibri</vt:lpstr>
      <vt:lpstr>Calibri Light</vt:lpstr>
      <vt:lpstr>Cambria</vt:lpstr>
      <vt:lpstr>Helvetica</vt:lpstr>
      <vt:lpstr>inherit</vt:lpstr>
      <vt:lpstr>Open Sans</vt:lpstr>
      <vt:lpstr>system-ui</vt:lpstr>
      <vt:lpstr>Ubuntu</vt:lpstr>
      <vt:lpstr>Office Theme</vt:lpstr>
      <vt:lpstr>PowerPoint Presentation</vt:lpstr>
      <vt:lpstr>The Digital Professional for Health and Care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 Conley</dc:creator>
  <cp:lastModifiedBy>Edward Conley</cp:lastModifiedBy>
  <cp:revision>20</cp:revision>
  <dcterms:created xsi:type="dcterms:W3CDTF">2022-11-15T13:03:57Z</dcterms:created>
  <dcterms:modified xsi:type="dcterms:W3CDTF">2026-01-15T10:38:37Z</dcterms:modified>
</cp:coreProperties>
</file>