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516" autoAdjust="0"/>
  </p:normalViewPr>
  <p:slideViewPr>
    <p:cSldViewPr snapToGrid="0" snapToObjects="1">
      <p:cViewPr varScale="1">
        <p:scale>
          <a:sx n="63" d="100"/>
          <a:sy n="63" d="100"/>
        </p:scale>
        <p:origin x="115" y="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040D63-21FC-4754-9428-02A91793F9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A762F9B-1C2B-4D59-9763-DD721065B22B}">
      <dgm:prSet/>
      <dgm:spPr/>
      <dgm:t>
        <a:bodyPr/>
        <a:lstStyle/>
        <a:p>
          <a:r>
            <a:rPr lang="en-GB"/>
            <a:t>The implementation of a single participant case study limits the interventions external validity and the present findings generalisability to wider populations </a:t>
          </a:r>
          <a:endParaRPr lang="en-US"/>
        </a:p>
      </dgm:t>
    </dgm:pt>
    <dgm:pt modelId="{C4A36EE5-B893-422F-A0E6-E3DFD8059328}" type="parTrans" cxnId="{A70CB96B-3F84-4B0A-8845-F4B045E70FDA}">
      <dgm:prSet/>
      <dgm:spPr/>
      <dgm:t>
        <a:bodyPr/>
        <a:lstStyle/>
        <a:p>
          <a:endParaRPr lang="en-US"/>
        </a:p>
      </dgm:t>
    </dgm:pt>
    <dgm:pt modelId="{63BE48C8-626E-41F0-A7EB-69317C899BB7}" type="sibTrans" cxnId="{A70CB96B-3F84-4B0A-8845-F4B045E70FDA}">
      <dgm:prSet/>
      <dgm:spPr/>
      <dgm:t>
        <a:bodyPr/>
        <a:lstStyle/>
        <a:p>
          <a:endParaRPr lang="en-US"/>
        </a:p>
      </dgm:t>
    </dgm:pt>
    <dgm:pt modelId="{E6A93827-D29D-467A-911F-7273D63274F0}">
      <dgm:prSet/>
      <dgm:spPr/>
      <dgm:t>
        <a:bodyPr/>
        <a:lstStyle/>
        <a:p>
          <a:r>
            <a:rPr lang="en-GB"/>
            <a:t>The relatively short intervention of 6 weeks may not potentially reflect the long-term physiological adaptions </a:t>
          </a:r>
          <a:endParaRPr lang="en-US"/>
        </a:p>
      </dgm:t>
    </dgm:pt>
    <dgm:pt modelId="{73FA6788-438A-439A-898A-8DF28C6DF6AC}" type="parTrans" cxnId="{34943CAA-AB23-49A1-B008-0FE32092E05A}">
      <dgm:prSet/>
      <dgm:spPr/>
      <dgm:t>
        <a:bodyPr/>
        <a:lstStyle/>
        <a:p>
          <a:endParaRPr lang="en-US"/>
        </a:p>
      </dgm:t>
    </dgm:pt>
    <dgm:pt modelId="{A9D46EB6-4AC0-4064-ABAE-CD991E2BEC0A}" type="sibTrans" cxnId="{34943CAA-AB23-49A1-B008-0FE32092E05A}">
      <dgm:prSet/>
      <dgm:spPr/>
      <dgm:t>
        <a:bodyPr/>
        <a:lstStyle/>
        <a:p>
          <a:endParaRPr lang="en-US"/>
        </a:p>
      </dgm:t>
    </dgm:pt>
    <dgm:pt modelId="{FCBDECBC-7E7A-435D-B7FD-24AFD06207F1}">
      <dgm:prSet/>
      <dgm:spPr/>
      <dgm:t>
        <a:bodyPr/>
        <a:lstStyle/>
        <a:p>
          <a:r>
            <a:rPr lang="en-GB" dirty="0"/>
            <a:t>Performance outcomes may have been influenced due to uncontrolled external variables, including sleep quality, nutrition and lifestyle behaviours </a:t>
          </a:r>
          <a:endParaRPr lang="en-US" dirty="0"/>
        </a:p>
      </dgm:t>
    </dgm:pt>
    <dgm:pt modelId="{7491ACD8-81F6-45A2-98C6-9460E26DEBE6}" type="parTrans" cxnId="{84E78F1D-89D9-40CC-882D-7626DAF951B1}">
      <dgm:prSet/>
      <dgm:spPr/>
      <dgm:t>
        <a:bodyPr/>
        <a:lstStyle/>
        <a:p>
          <a:endParaRPr lang="en-US"/>
        </a:p>
      </dgm:t>
    </dgm:pt>
    <dgm:pt modelId="{C4ACC41F-2430-4DBF-9E35-D31481E58E8A}" type="sibTrans" cxnId="{84E78F1D-89D9-40CC-882D-7626DAF951B1}">
      <dgm:prSet/>
      <dgm:spPr/>
      <dgm:t>
        <a:bodyPr/>
        <a:lstStyle/>
        <a:p>
          <a:endParaRPr lang="en-US"/>
        </a:p>
      </dgm:t>
    </dgm:pt>
    <dgm:pt modelId="{BEF27642-A317-4797-BF3E-69D311657572}">
      <dgm:prSet/>
      <dgm:spPr/>
      <dgm:t>
        <a:bodyPr/>
        <a:lstStyle/>
        <a:p>
          <a:r>
            <a:rPr lang="en-GB" dirty="0"/>
            <a:t>The lack of comparison groups restricts the intervention's ability to establish observed changes solely to the intervention </a:t>
          </a:r>
          <a:endParaRPr lang="en-US" dirty="0"/>
        </a:p>
      </dgm:t>
    </dgm:pt>
    <dgm:pt modelId="{6A2B454F-DB8A-49E4-9AFF-F35ADBF6C113}" type="parTrans" cxnId="{FCB7FB6F-F85E-458B-9A39-D4EA170ECD78}">
      <dgm:prSet/>
      <dgm:spPr/>
      <dgm:t>
        <a:bodyPr/>
        <a:lstStyle/>
        <a:p>
          <a:endParaRPr lang="en-US"/>
        </a:p>
      </dgm:t>
    </dgm:pt>
    <dgm:pt modelId="{26B93807-7B6E-4D11-A58F-C15BDCE1763E}" type="sibTrans" cxnId="{FCB7FB6F-F85E-458B-9A39-D4EA170ECD78}">
      <dgm:prSet/>
      <dgm:spPr/>
      <dgm:t>
        <a:bodyPr/>
        <a:lstStyle/>
        <a:p>
          <a:endParaRPr lang="en-US"/>
        </a:p>
      </dgm:t>
    </dgm:pt>
    <dgm:pt modelId="{840CE1A7-BD1D-4118-843A-FD1BC0B4E69A}">
      <dgm:prSet/>
      <dgm:spPr/>
      <dgm:t>
        <a:bodyPr/>
        <a:lstStyle/>
        <a:p>
          <a:r>
            <a:rPr lang="en-GB"/>
            <a:t>Responsiveness to training is highly dependable on training history</a:t>
          </a:r>
          <a:endParaRPr lang="en-US"/>
        </a:p>
      </dgm:t>
    </dgm:pt>
    <dgm:pt modelId="{5E60C7FF-3580-4A62-8ACF-A595CC460A79}" type="parTrans" cxnId="{FF354A20-F723-424A-A002-0C1EF5E66234}">
      <dgm:prSet/>
      <dgm:spPr/>
      <dgm:t>
        <a:bodyPr/>
        <a:lstStyle/>
        <a:p>
          <a:endParaRPr lang="en-US"/>
        </a:p>
      </dgm:t>
    </dgm:pt>
    <dgm:pt modelId="{4B343B97-A8D4-45CC-A43F-DA1453ED7384}" type="sibTrans" cxnId="{FF354A20-F723-424A-A002-0C1EF5E66234}">
      <dgm:prSet/>
      <dgm:spPr/>
      <dgm:t>
        <a:bodyPr/>
        <a:lstStyle/>
        <a:p>
          <a:endParaRPr lang="en-US"/>
        </a:p>
      </dgm:t>
    </dgm:pt>
    <dgm:pt modelId="{AC0AB8C5-E0A6-4696-AC16-E767BFA4A6E0}">
      <dgm:prSet/>
      <dgm:spPr/>
      <dgm:t>
        <a:bodyPr/>
        <a:lstStyle/>
        <a:p>
          <a:r>
            <a:rPr lang="en-GB"/>
            <a:t>Repeated maximal testing may have improved due to increased familiarity and learning effects, rather than solely physiological adaptions</a:t>
          </a:r>
          <a:endParaRPr lang="en-US"/>
        </a:p>
      </dgm:t>
    </dgm:pt>
    <dgm:pt modelId="{91DD2565-0541-4535-9A47-6FAB7E3D31C1}" type="parTrans" cxnId="{348E94D5-53E1-4219-B53D-74F99AEABABA}">
      <dgm:prSet/>
      <dgm:spPr/>
      <dgm:t>
        <a:bodyPr/>
        <a:lstStyle/>
        <a:p>
          <a:endParaRPr lang="en-US"/>
        </a:p>
      </dgm:t>
    </dgm:pt>
    <dgm:pt modelId="{377B7ADC-9450-4006-ACCD-4D0D2B7E6B5E}" type="sibTrans" cxnId="{348E94D5-53E1-4219-B53D-74F99AEABABA}">
      <dgm:prSet/>
      <dgm:spPr/>
      <dgm:t>
        <a:bodyPr/>
        <a:lstStyle/>
        <a:p>
          <a:endParaRPr lang="en-US"/>
        </a:p>
      </dgm:t>
    </dgm:pt>
    <dgm:pt modelId="{63A45A18-EE98-49C2-82AE-058932EB980B}" type="pres">
      <dgm:prSet presAssocID="{D9040D63-21FC-4754-9428-02A91793F912}" presName="diagram" presStyleCnt="0">
        <dgm:presLayoutVars>
          <dgm:dir/>
          <dgm:resizeHandles val="exact"/>
        </dgm:presLayoutVars>
      </dgm:prSet>
      <dgm:spPr/>
    </dgm:pt>
    <dgm:pt modelId="{17945B48-2E56-428F-A466-D1DC5BF22E46}" type="pres">
      <dgm:prSet presAssocID="{7A762F9B-1C2B-4D59-9763-DD721065B22B}" presName="node" presStyleLbl="node1" presStyleIdx="0" presStyleCnt="6">
        <dgm:presLayoutVars>
          <dgm:bulletEnabled val="1"/>
        </dgm:presLayoutVars>
      </dgm:prSet>
      <dgm:spPr/>
    </dgm:pt>
    <dgm:pt modelId="{B1199A36-15C3-430C-97D8-90CB8C09A049}" type="pres">
      <dgm:prSet presAssocID="{63BE48C8-626E-41F0-A7EB-69317C899BB7}" presName="sibTrans" presStyleCnt="0"/>
      <dgm:spPr/>
    </dgm:pt>
    <dgm:pt modelId="{E27F4D45-A726-48A1-B6D0-772E812B6EEC}" type="pres">
      <dgm:prSet presAssocID="{E6A93827-D29D-467A-911F-7273D63274F0}" presName="node" presStyleLbl="node1" presStyleIdx="1" presStyleCnt="6">
        <dgm:presLayoutVars>
          <dgm:bulletEnabled val="1"/>
        </dgm:presLayoutVars>
      </dgm:prSet>
      <dgm:spPr/>
    </dgm:pt>
    <dgm:pt modelId="{9299D18F-BF91-4165-9E72-96D2A1A39F71}" type="pres">
      <dgm:prSet presAssocID="{A9D46EB6-4AC0-4064-ABAE-CD991E2BEC0A}" presName="sibTrans" presStyleCnt="0"/>
      <dgm:spPr/>
    </dgm:pt>
    <dgm:pt modelId="{CFB68125-372E-468E-9511-ABBA9E13328A}" type="pres">
      <dgm:prSet presAssocID="{FCBDECBC-7E7A-435D-B7FD-24AFD06207F1}" presName="node" presStyleLbl="node1" presStyleIdx="2" presStyleCnt="6">
        <dgm:presLayoutVars>
          <dgm:bulletEnabled val="1"/>
        </dgm:presLayoutVars>
      </dgm:prSet>
      <dgm:spPr/>
    </dgm:pt>
    <dgm:pt modelId="{6A7EFCF9-6389-4A08-AE7F-E88C632AD8AD}" type="pres">
      <dgm:prSet presAssocID="{C4ACC41F-2430-4DBF-9E35-D31481E58E8A}" presName="sibTrans" presStyleCnt="0"/>
      <dgm:spPr/>
    </dgm:pt>
    <dgm:pt modelId="{DDE80958-D0C4-416C-A166-9D29379646EE}" type="pres">
      <dgm:prSet presAssocID="{BEF27642-A317-4797-BF3E-69D311657572}" presName="node" presStyleLbl="node1" presStyleIdx="3" presStyleCnt="6">
        <dgm:presLayoutVars>
          <dgm:bulletEnabled val="1"/>
        </dgm:presLayoutVars>
      </dgm:prSet>
      <dgm:spPr/>
    </dgm:pt>
    <dgm:pt modelId="{9CD02C1C-E00A-4C55-B5E8-5ABBB9DB6B89}" type="pres">
      <dgm:prSet presAssocID="{26B93807-7B6E-4D11-A58F-C15BDCE1763E}" presName="sibTrans" presStyleCnt="0"/>
      <dgm:spPr/>
    </dgm:pt>
    <dgm:pt modelId="{91CADFDD-B569-4A84-B0B2-4C7ACB42F9B5}" type="pres">
      <dgm:prSet presAssocID="{840CE1A7-BD1D-4118-843A-FD1BC0B4E69A}" presName="node" presStyleLbl="node1" presStyleIdx="4" presStyleCnt="6">
        <dgm:presLayoutVars>
          <dgm:bulletEnabled val="1"/>
        </dgm:presLayoutVars>
      </dgm:prSet>
      <dgm:spPr/>
    </dgm:pt>
    <dgm:pt modelId="{1C1B51C0-6AEC-4E18-B1A7-D8BDE1B5A5CF}" type="pres">
      <dgm:prSet presAssocID="{4B343B97-A8D4-45CC-A43F-DA1453ED7384}" presName="sibTrans" presStyleCnt="0"/>
      <dgm:spPr/>
    </dgm:pt>
    <dgm:pt modelId="{2AD71167-9F13-4123-90DD-0DA4B6A716E0}" type="pres">
      <dgm:prSet presAssocID="{AC0AB8C5-E0A6-4696-AC16-E767BFA4A6E0}" presName="node" presStyleLbl="node1" presStyleIdx="5" presStyleCnt="6">
        <dgm:presLayoutVars>
          <dgm:bulletEnabled val="1"/>
        </dgm:presLayoutVars>
      </dgm:prSet>
      <dgm:spPr/>
    </dgm:pt>
  </dgm:ptLst>
  <dgm:cxnLst>
    <dgm:cxn modelId="{51459909-37E1-4C16-99E7-BBFDF9E1858D}" type="presOf" srcId="{BEF27642-A317-4797-BF3E-69D311657572}" destId="{DDE80958-D0C4-416C-A166-9D29379646EE}" srcOrd="0" destOrd="0" presId="urn:microsoft.com/office/officeart/2005/8/layout/default"/>
    <dgm:cxn modelId="{84E78F1D-89D9-40CC-882D-7626DAF951B1}" srcId="{D9040D63-21FC-4754-9428-02A91793F912}" destId="{FCBDECBC-7E7A-435D-B7FD-24AFD06207F1}" srcOrd="2" destOrd="0" parTransId="{7491ACD8-81F6-45A2-98C6-9460E26DEBE6}" sibTransId="{C4ACC41F-2430-4DBF-9E35-D31481E58E8A}"/>
    <dgm:cxn modelId="{FF354A20-F723-424A-A002-0C1EF5E66234}" srcId="{D9040D63-21FC-4754-9428-02A91793F912}" destId="{840CE1A7-BD1D-4118-843A-FD1BC0B4E69A}" srcOrd="4" destOrd="0" parTransId="{5E60C7FF-3580-4A62-8ACF-A595CC460A79}" sibTransId="{4B343B97-A8D4-45CC-A43F-DA1453ED7384}"/>
    <dgm:cxn modelId="{C57A3C36-E3FB-4BCC-9D4A-DD6DFB66E6A6}" type="presOf" srcId="{AC0AB8C5-E0A6-4696-AC16-E767BFA4A6E0}" destId="{2AD71167-9F13-4123-90DD-0DA4B6A716E0}" srcOrd="0" destOrd="0" presId="urn:microsoft.com/office/officeart/2005/8/layout/default"/>
    <dgm:cxn modelId="{A70CB96B-3F84-4B0A-8845-F4B045E70FDA}" srcId="{D9040D63-21FC-4754-9428-02A91793F912}" destId="{7A762F9B-1C2B-4D59-9763-DD721065B22B}" srcOrd="0" destOrd="0" parTransId="{C4A36EE5-B893-422F-A0E6-E3DFD8059328}" sibTransId="{63BE48C8-626E-41F0-A7EB-69317C899BB7}"/>
    <dgm:cxn modelId="{FCB7FB6F-F85E-458B-9A39-D4EA170ECD78}" srcId="{D9040D63-21FC-4754-9428-02A91793F912}" destId="{BEF27642-A317-4797-BF3E-69D311657572}" srcOrd="3" destOrd="0" parTransId="{6A2B454F-DB8A-49E4-9AFF-F35ADBF6C113}" sibTransId="{26B93807-7B6E-4D11-A58F-C15BDCE1763E}"/>
    <dgm:cxn modelId="{5E47757A-3C92-4423-ABC4-BE7793876AD3}" type="presOf" srcId="{E6A93827-D29D-467A-911F-7273D63274F0}" destId="{E27F4D45-A726-48A1-B6D0-772E812B6EEC}" srcOrd="0" destOrd="0" presId="urn:microsoft.com/office/officeart/2005/8/layout/default"/>
    <dgm:cxn modelId="{0C644F83-BD3D-44A6-A8F6-8802DD9E6535}" type="presOf" srcId="{FCBDECBC-7E7A-435D-B7FD-24AFD06207F1}" destId="{CFB68125-372E-468E-9511-ABBA9E13328A}" srcOrd="0" destOrd="0" presId="urn:microsoft.com/office/officeart/2005/8/layout/default"/>
    <dgm:cxn modelId="{34943CAA-AB23-49A1-B008-0FE32092E05A}" srcId="{D9040D63-21FC-4754-9428-02A91793F912}" destId="{E6A93827-D29D-467A-911F-7273D63274F0}" srcOrd="1" destOrd="0" parTransId="{73FA6788-438A-439A-898A-8DF28C6DF6AC}" sibTransId="{A9D46EB6-4AC0-4064-ABAE-CD991E2BEC0A}"/>
    <dgm:cxn modelId="{5B337AB4-E12F-495E-8FA2-D556CA8B913A}" type="presOf" srcId="{840CE1A7-BD1D-4118-843A-FD1BC0B4E69A}" destId="{91CADFDD-B569-4A84-B0B2-4C7ACB42F9B5}" srcOrd="0" destOrd="0" presId="urn:microsoft.com/office/officeart/2005/8/layout/default"/>
    <dgm:cxn modelId="{BF516DC8-003A-4098-994F-C5635359C2E9}" type="presOf" srcId="{7A762F9B-1C2B-4D59-9763-DD721065B22B}" destId="{17945B48-2E56-428F-A466-D1DC5BF22E46}" srcOrd="0" destOrd="0" presId="urn:microsoft.com/office/officeart/2005/8/layout/default"/>
    <dgm:cxn modelId="{A52C97D3-FED6-49D0-87F8-F27DF84AC258}" type="presOf" srcId="{D9040D63-21FC-4754-9428-02A91793F912}" destId="{63A45A18-EE98-49C2-82AE-058932EB980B}" srcOrd="0" destOrd="0" presId="urn:microsoft.com/office/officeart/2005/8/layout/default"/>
    <dgm:cxn modelId="{348E94D5-53E1-4219-B53D-74F99AEABABA}" srcId="{D9040D63-21FC-4754-9428-02A91793F912}" destId="{AC0AB8C5-E0A6-4696-AC16-E767BFA4A6E0}" srcOrd="5" destOrd="0" parTransId="{91DD2565-0541-4535-9A47-6FAB7E3D31C1}" sibTransId="{377B7ADC-9450-4006-ACCD-4D0D2B7E6B5E}"/>
    <dgm:cxn modelId="{D5C83250-F4F9-4E0B-A019-BA9FBE2E15A2}" type="presParOf" srcId="{63A45A18-EE98-49C2-82AE-058932EB980B}" destId="{17945B48-2E56-428F-A466-D1DC5BF22E46}" srcOrd="0" destOrd="0" presId="urn:microsoft.com/office/officeart/2005/8/layout/default"/>
    <dgm:cxn modelId="{A538802D-23DF-44C0-A41E-A9316639ED7A}" type="presParOf" srcId="{63A45A18-EE98-49C2-82AE-058932EB980B}" destId="{B1199A36-15C3-430C-97D8-90CB8C09A049}" srcOrd="1" destOrd="0" presId="urn:microsoft.com/office/officeart/2005/8/layout/default"/>
    <dgm:cxn modelId="{66D9D9CC-EFB8-4458-A1B6-76CA19DE2AC6}" type="presParOf" srcId="{63A45A18-EE98-49C2-82AE-058932EB980B}" destId="{E27F4D45-A726-48A1-B6D0-772E812B6EEC}" srcOrd="2" destOrd="0" presId="urn:microsoft.com/office/officeart/2005/8/layout/default"/>
    <dgm:cxn modelId="{2810B4C6-CBA8-4D20-9F02-EE2FD08C1FEA}" type="presParOf" srcId="{63A45A18-EE98-49C2-82AE-058932EB980B}" destId="{9299D18F-BF91-4165-9E72-96D2A1A39F71}" srcOrd="3" destOrd="0" presId="urn:microsoft.com/office/officeart/2005/8/layout/default"/>
    <dgm:cxn modelId="{1FD983F6-C3FA-4E7B-8E81-5D0FDCE7FB18}" type="presParOf" srcId="{63A45A18-EE98-49C2-82AE-058932EB980B}" destId="{CFB68125-372E-468E-9511-ABBA9E13328A}" srcOrd="4" destOrd="0" presId="urn:microsoft.com/office/officeart/2005/8/layout/default"/>
    <dgm:cxn modelId="{786F859C-DA42-4750-BE78-97B1C17E3BD5}" type="presParOf" srcId="{63A45A18-EE98-49C2-82AE-058932EB980B}" destId="{6A7EFCF9-6389-4A08-AE7F-E88C632AD8AD}" srcOrd="5" destOrd="0" presId="urn:microsoft.com/office/officeart/2005/8/layout/default"/>
    <dgm:cxn modelId="{C58948CE-BDF2-4D21-BABA-D0AC82566656}" type="presParOf" srcId="{63A45A18-EE98-49C2-82AE-058932EB980B}" destId="{DDE80958-D0C4-416C-A166-9D29379646EE}" srcOrd="6" destOrd="0" presId="urn:microsoft.com/office/officeart/2005/8/layout/default"/>
    <dgm:cxn modelId="{59094763-4963-457B-8FFC-01958D781510}" type="presParOf" srcId="{63A45A18-EE98-49C2-82AE-058932EB980B}" destId="{9CD02C1C-E00A-4C55-B5E8-5ABBB9DB6B89}" srcOrd="7" destOrd="0" presId="urn:microsoft.com/office/officeart/2005/8/layout/default"/>
    <dgm:cxn modelId="{E97D51F4-BBA1-43D8-A574-23F1FF7F9C6D}" type="presParOf" srcId="{63A45A18-EE98-49C2-82AE-058932EB980B}" destId="{91CADFDD-B569-4A84-B0B2-4C7ACB42F9B5}" srcOrd="8" destOrd="0" presId="urn:microsoft.com/office/officeart/2005/8/layout/default"/>
    <dgm:cxn modelId="{93D1947B-23A5-4092-BD54-530E61F2A2A9}" type="presParOf" srcId="{63A45A18-EE98-49C2-82AE-058932EB980B}" destId="{1C1B51C0-6AEC-4E18-B1A7-D8BDE1B5A5CF}" srcOrd="9" destOrd="0" presId="urn:microsoft.com/office/officeart/2005/8/layout/default"/>
    <dgm:cxn modelId="{2BE8D9AE-E570-4BBF-AC33-CE53A118CC01}" type="presParOf" srcId="{63A45A18-EE98-49C2-82AE-058932EB980B}" destId="{2AD71167-9F13-4123-90DD-0DA4B6A716E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45B48-2E56-428F-A466-D1DC5BF22E46}">
      <dsp:nvSpPr>
        <dsp:cNvPr id="0" name=""/>
        <dsp:cNvSpPr/>
      </dsp:nvSpPr>
      <dsp:spPr>
        <a:xfrm>
          <a:off x="0" y="595522"/>
          <a:ext cx="2204145" cy="13224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implementation of a single participant case study limits the interventions external validity and the present findings generalisability to wider populations </a:t>
          </a:r>
          <a:endParaRPr lang="en-US" sz="1200" kern="1200"/>
        </a:p>
      </dsp:txBody>
      <dsp:txXfrm>
        <a:off x="0" y="595522"/>
        <a:ext cx="2204145" cy="1322487"/>
      </dsp:txXfrm>
    </dsp:sp>
    <dsp:sp modelId="{E27F4D45-A726-48A1-B6D0-772E812B6EEC}">
      <dsp:nvSpPr>
        <dsp:cNvPr id="0" name=""/>
        <dsp:cNvSpPr/>
      </dsp:nvSpPr>
      <dsp:spPr>
        <a:xfrm>
          <a:off x="2424559" y="595522"/>
          <a:ext cx="2204145" cy="13224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relatively short intervention of 6 weeks may not potentially reflect the long-term physiological adaptions </a:t>
          </a:r>
          <a:endParaRPr lang="en-US" sz="1200" kern="1200"/>
        </a:p>
      </dsp:txBody>
      <dsp:txXfrm>
        <a:off x="2424559" y="595522"/>
        <a:ext cx="2204145" cy="1322487"/>
      </dsp:txXfrm>
    </dsp:sp>
    <dsp:sp modelId="{CFB68125-372E-468E-9511-ABBA9E13328A}">
      <dsp:nvSpPr>
        <dsp:cNvPr id="0" name=""/>
        <dsp:cNvSpPr/>
      </dsp:nvSpPr>
      <dsp:spPr>
        <a:xfrm>
          <a:off x="4849118" y="595522"/>
          <a:ext cx="2204145" cy="13224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Performance outcomes may have been influenced due to uncontrolled external variables, including sleep quality, nutrition and lifestyle behaviours </a:t>
          </a:r>
          <a:endParaRPr lang="en-US" sz="1200" kern="1200" dirty="0"/>
        </a:p>
      </dsp:txBody>
      <dsp:txXfrm>
        <a:off x="4849118" y="595522"/>
        <a:ext cx="2204145" cy="1322487"/>
      </dsp:txXfrm>
    </dsp:sp>
    <dsp:sp modelId="{DDE80958-D0C4-416C-A166-9D29379646EE}">
      <dsp:nvSpPr>
        <dsp:cNvPr id="0" name=""/>
        <dsp:cNvSpPr/>
      </dsp:nvSpPr>
      <dsp:spPr>
        <a:xfrm>
          <a:off x="0" y="2138424"/>
          <a:ext cx="2204145" cy="13224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The lack of comparison groups restricts the intervention's ability to establish observed changes solely to the intervention </a:t>
          </a:r>
          <a:endParaRPr lang="en-US" sz="1200" kern="1200" dirty="0"/>
        </a:p>
      </dsp:txBody>
      <dsp:txXfrm>
        <a:off x="0" y="2138424"/>
        <a:ext cx="2204145" cy="1322487"/>
      </dsp:txXfrm>
    </dsp:sp>
    <dsp:sp modelId="{91CADFDD-B569-4A84-B0B2-4C7ACB42F9B5}">
      <dsp:nvSpPr>
        <dsp:cNvPr id="0" name=""/>
        <dsp:cNvSpPr/>
      </dsp:nvSpPr>
      <dsp:spPr>
        <a:xfrm>
          <a:off x="2424559" y="2138424"/>
          <a:ext cx="2204145" cy="132248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Responsiveness to training is highly dependable on training history</a:t>
          </a:r>
          <a:endParaRPr lang="en-US" sz="1200" kern="1200"/>
        </a:p>
      </dsp:txBody>
      <dsp:txXfrm>
        <a:off x="2424559" y="2138424"/>
        <a:ext cx="2204145" cy="1322487"/>
      </dsp:txXfrm>
    </dsp:sp>
    <dsp:sp modelId="{2AD71167-9F13-4123-90DD-0DA4B6A716E0}">
      <dsp:nvSpPr>
        <dsp:cNvPr id="0" name=""/>
        <dsp:cNvSpPr/>
      </dsp:nvSpPr>
      <dsp:spPr>
        <a:xfrm>
          <a:off x="4849118" y="2138424"/>
          <a:ext cx="2204145" cy="13224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Repeated maximal testing may have improved due to increased familiarity and learning effects, rather than solely physiological adaptions</a:t>
          </a:r>
          <a:endParaRPr lang="en-US" sz="1200" kern="1200"/>
        </a:p>
      </dsp:txBody>
      <dsp:txXfrm>
        <a:off x="4849118" y="2138424"/>
        <a:ext cx="2204145" cy="13224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8083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337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098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6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262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476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90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689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209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249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539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011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102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437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685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964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887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304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3832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546896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s://www.youtube.com/watch?v=5_02z0HO_jI" TargetMode="Externa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edalmyway.com/variable-resistance-training/" TargetMode="Externa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iqsels.com/en/public-domain-photo-jiqtu" TargetMode="External"/><Relationship Id="rId4" Type="http://schemas.openxmlformats.org/officeDocument/2006/relationships/image" Target="../media/image11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533" y="271242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/>
              <a:t>Assessing the effectiveness of variable resistance training, utilising elastic bands on bench press performance in a recreational athlete</a:t>
            </a:r>
            <a:endParaRPr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533" y="4244988"/>
            <a:ext cx="4357869" cy="3290366"/>
          </a:xfrm>
        </p:spPr>
        <p:txBody>
          <a:bodyPr>
            <a:normAutofit/>
          </a:bodyPr>
          <a:lstStyle/>
          <a:p>
            <a:r>
              <a:rPr lang="en-GB" sz="2000" dirty="0"/>
              <a:t>Kristopher Jones </a:t>
            </a:r>
          </a:p>
          <a:p>
            <a:r>
              <a:rPr lang="en-GB" sz="2000" dirty="0"/>
              <a:t> Student ID:2317159</a:t>
            </a:r>
          </a:p>
          <a:p>
            <a:r>
              <a:rPr lang="en-GB" sz="2000" dirty="0"/>
              <a:t>BSc Sport and Exercise Science</a:t>
            </a:r>
          </a:p>
          <a:p>
            <a:r>
              <a:rPr lang="en-GB" sz="2000" dirty="0"/>
              <a:t> (BMS56011)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445F0F-4958-66AE-1A2C-D2063FA562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736" y="2143580"/>
            <a:ext cx="5669771" cy="4694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704003-291B-6AD3-2088-8FBE4B87765F}"/>
              </a:ext>
            </a:extLst>
          </p:cNvPr>
          <p:cNvSpPr txBox="1"/>
          <p:nvPr/>
        </p:nvSpPr>
        <p:spPr>
          <a:xfrm>
            <a:off x="225706" y="2476565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case study evaluating strength adaptations following a 6-week intervention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7300A4-CC68-E068-A947-2134AE5BC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809736"/>
            <a:ext cx="4572396" cy="30482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6123" y="24455"/>
            <a:ext cx="7055380" cy="1400530"/>
          </a:xfrm>
        </p:spPr>
        <p:txBody>
          <a:bodyPr>
            <a:normAutofit/>
          </a:bodyPr>
          <a:lstStyle/>
          <a:p>
            <a:r>
              <a:rPr lang="en-GB" dirty="0"/>
              <a:t> Aim and Evidence-Based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28610"/>
            <a:ext cx="8229600" cy="52578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u="sng" dirty="0"/>
              <a:t>Overall Aim</a:t>
            </a:r>
          </a:p>
          <a:p>
            <a:pPr marL="0" indent="0">
              <a:buNone/>
            </a:pPr>
            <a:r>
              <a:rPr lang="en-GB" sz="4800" dirty="0"/>
              <a:t>To examine the effectiveness of variable resistance training utilising resistance bands on bench press performance in a recreational athlete </a:t>
            </a:r>
          </a:p>
          <a:p>
            <a:endParaRPr lang="en-GB" sz="4800" dirty="0"/>
          </a:p>
          <a:p>
            <a:pPr marL="0" indent="0">
              <a:buNone/>
            </a:pPr>
            <a:r>
              <a:rPr lang="en-GB" sz="4800" u="sng" dirty="0"/>
              <a:t>Evidence-Based Practice</a:t>
            </a:r>
          </a:p>
          <a:p>
            <a:pPr marL="0" indent="0">
              <a:buNone/>
            </a:pPr>
            <a:r>
              <a:rPr lang="en-GB" sz="4800" dirty="0"/>
              <a:t>By applying an evidence-based approach, the study will integrate existing strength and conditioning research to design the client’s programme. 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Justifying the effectiveness of elastic band resistance based on prior literature accommodating resistance and improved force production (Anderson et al., 2008) 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u="sng" dirty="0"/>
              <a:t>Intervention</a:t>
            </a:r>
          </a:p>
          <a:p>
            <a:pPr marL="0" indent="0">
              <a:buNone/>
            </a:pPr>
            <a:r>
              <a:rPr lang="en-GB" sz="4800" dirty="0"/>
              <a:t>A structured 6-week resistance training programme </a:t>
            </a:r>
          </a:p>
          <a:p>
            <a:pPr marL="0" indent="0">
              <a:buNone/>
            </a:pPr>
            <a:r>
              <a:rPr lang="en-GB" sz="4800" dirty="0"/>
              <a:t>Incorporation of resistance band training to improve the client’s bench press performance </a:t>
            </a:r>
          </a:p>
          <a:p>
            <a:pPr marL="0" indent="0">
              <a:buNone/>
            </a:pPr>
            <a:r>
              <a:rPr lang="en-GB" sz="4800" dirty="0"/>
              <a:t>To monitor and evaluate the adaptions in bench press performance (1RM and repetition performance)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u="sng" dirty="0"/>
              <a:t>Critical Analysis </a:t>
            </a:r>
          </a:p>
          <a:p>
            <a:pPr marL="0" indent="0">
              <a:buNone/>
            </a:pPr>
            <a:r>
              <a:rPr lang="en-GB" sz="4800" dirty="0"/>
              <a:t>To critically assess the efficacy of the intervention by comparing the observed outcomes with relevant literature</a:t>
            </a:r>
          </a:p>
          <a:p>
            <a:pPr marL="0" indent="0">
              <a:buNone/>
            </a:pPr>
            <a:r>
              <a:rPr lang="en-GB" sz="4800" dirty="0"/>
              <a:t>Identifying the practical applicability and presenting the limitations of band resistance-based training in recreational populations 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u="sng" dirty="0"/>
              <a:t>Reflection </a:t>
            </a:r>
          </a:p>
          <a:p>
            <a:pPr marL="0" indent="0">
              <a:buNone/>
            </a:pPr>
            <a:r>
              <a:rPr lang="en-GB" sz="4800" dirty="0"/>
              <a:t>The study will reflect upon the client’s performance outcomes before and after completing the 6-week structured programme, while identifying strengths and limitations of the training method and its implementation 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1714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1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228080"/>
            <a:ext cx="745301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191" y="0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Training Method Overview: Variable Resistance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Variable resistance training employing elastic bands are provided to progressively increase load throughout the concentric phase of the bench press movement</a:t>
            </a:r>
          </a:p>
          <a:p>
            <a:pPr>
              <a:lnSpc>
                <a:spcPct val="90000"/>
              </a:lnSpc>
            </a:pPr>
            <a:r>
              <a:rPr lang="en-GB" sz="1400"/>
              <a:t>During the lowest phase of the lift the resistance is low, whereas the resistance increases as the bar reaches the peak of the rep with the band stretching</a:t>
            </a:r>
          </a:p>
          <a:p>
            <a:pPr>
              <a:lnSpc>
                <a:spcPct val="90000"/>
              </a:lnSpc>
            </a:pPr>
            <a:r>
              <a:rPr lang="en-GB" sz="1400"/>
              <a:t>The band creates an ascending strength curve, corresponding the external load with biomechanical efficiency </a:t>
            </a:r>
          </a:p>
          <a:p>
            <a:pPr>
              <a:lnSpc>
                <a:spcPct val="90000"/>
              </a:lnSpc>
            </a:pPr>
            <a:r>
              <a:rPr lang="en-GB" sz="1400"/>
              <a:t> Resistance bands consistently applied for mainly compound movements, including bench press, squat, deadlift to specifically target strength phases 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The intervention strategy enhances training specificity by overloading the participants lockout stage of the lift</a:t>
            </a:r>
          </a:p>
          <a:p>
            <a:pPr>
              <a:lnSpc>
                <a:spcPct val="90000"/>
              </a:lnSpc>
            </a:pPr>
            <a:r>
              <a:rPr lang="en-GB" sz="1400"/>
              <a:t>The training method is widely recognised to improving maximal strength and force power output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8347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743184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1645920"/>
            <a:ext cx="2642159" cy="4470821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600">
                <a:solidFill>
                  <a:schemeClr val="bg2"/>
                </a:solidFill>
              </a:rPr>
              <a:t>The Rationale for Variable Resistance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3081" y="1645920"/>
            <a:ext cx="4702076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/>
              <a:t>The rationale is based on the principle of accommodating resistance, establishing a load that aligns with the lifter’s force production capability throughout the repetition </a:t>
            </a:r>
          </a:p>
          <a:p>
            <a:pPr>
              <a:lnSpc>
                <a:spcPct val="90000"/>
              </a:lnSpc>
            </a:pPr>
            <a:r>
              <a:rPr lang="en-GB" sz="1300"/>
              <a:t>Employs strengthened neuromuscular activation due to the elevated demand during the concentric phase of the lift</a:t>
            </a:r>
          </a:p>
          <a:p>
            <a:pPr>
              <a:lnSpc>
                <a:spcPct val="90000"/>
              </a:lnSpc>
            </a:pPr>
            <a:r>
              <a:rPr lang="en-GB" sz="1300"/>
              <a:t>Identifies the limitations of traditional resistance that priorities constant intensity, potentially underloading stronger phases of a lift</a:t>
            </a:r>
          </a:p>
          <a:p>
            <a:pPr>
              <a:lnSpc>
                <a:spcPct val="90000"/>
              </a:lnSpc>
            </a:pPr>
            <a:r>
              <a:rPr lang="en-GB" sz="1300"/>
              <a:t>The training method can elevate rate of force development(RFD), observations can be measured during the terminal phase of the movement </a:t>
            </a:r>
          </a:p>
          <a:p>
            <a:pPr>
              <a:lnSpc>
                <a:spcPct val="90000"/>
              </a:lnSpc>
            </a:pPr>
            <a:r>
              <a:rPr lang="en-GB" sz="1300"/>
              <a:t>Variable resistance training can influence motor recruitment and synchronisation under progressive tension </a:t>
            </a:r>
          </a:p>
          <a:p>
            <a:pPr>
              <a:lnSpc>
                <a:spcPct val="90000"/>
              </a:lnSpc>
            </a:pPr>
            <a:r>
              <a:rPr lang="en-GB" sz="1300"/>
              <a:t>Existing literature suggests that combining variable resistance training and traditional loading has to potential to enhance maximal strength (Wallace et al., 2006)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8" y="629266"/>
            <a:ext cx="3124882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Client Profile</a:t>
            </a:r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5515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095864" y="809550"/>
            <a:ext cx="6858001" cy="52389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A482E90-2E7A-77E7-2736-5D1FFFB57B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65300" y="647698"/>
            <a:ext cx="3297804" cy="5562601"/>
          </a:xfrm>
          <a:prstGeom prst="rect">
            <a:avLst/>
          </a:prstGeom>
          <a:effectLst/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698" y="2438400"/>
            <a:ext cx="3124882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rgbClr val="EBEBEB"/>
                </a:solidFill>
              </a:rPr>
              <a:t>Participant: Male, 24 years 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EBEBEB"/>
                </a:solidFill>
              </a:rPr>
              <a:t>Body mass: 75 kg , Height: 175 cm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EBEBEB"/>
                </a:solidFill>
              </a:rPr>
              <a:t> Recreational trained individual (intermediate level) 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EBEBEB"/>
                </a:solidFill>
              </a:rPr>
              <a:t>Bench press was identified as a relative weakness in the client’s overall performance 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EBEBEB"/>
                </a:solidFill>
              </a:rPr>
              <a:t> Client’s training requirement: elevate maximal upper body strength and improve bench press performance 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EBEBEB"/>
                </a:solidFill>
              </a:rPr>
              <a:t> Zero injuries exhibited or contraindications to resistance training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1714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1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228080"/>
            <a:ext cx="745301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191" y="0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2900"/>
              <a:t>Client’s Baseline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Baseline 1RM bench press: 80 kg </a:t>
            </a:r>
          </a:p>
          <a:p>
            <a:r>
              <a:rPr lang="en-GB" dirty="0"/>
              <a:t>Submaximal performance: 64 kg × 8 repetitions</a:t>
            </a:r>
          </a:p>
          <a:p>
            <a:r>
              <a:rPr lang="en-GB" dirty="0"/>
              <a:t> Client’s observed weakness: during lockout phase</a:t>
            </a:r>
          </a:p>
          <a:p>
            <a:r>
              <a:rPr lang="en-GB" dirty="0"/>
              <a:t>Technique: generally consistent during exercise but can be fatigue sensitive, negatively impacting the execution of the lift during the end of set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331F6A-DA09-422D-8CED-00C0B4585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7C2F65-00C4-451C-8BFA-E765DEC17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0549" y="0"/>
            <a:ext cx="241173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8876" y="1447799"/>
            <a:ext cx="2048594" cy="4766734"/>
          </a:xfrm>
        </p:spPr>
        <p:txBody>
          <a:bodyPr anchor="t">
            <a:normAutofit/>
          </a:bodyPr>
          <a:lstStyle/>
          <a:p>
            <a:r>
              <a:rPr lang="en-GB" sz="2500">
                <a:solidFill>
                  <a:schemeClr val="tx1"/>
                </a:solidFill>
              </a:rPr>
              <a:t>Training Intervention Design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DDF752-B2A6-49DC-B474-8E1F71AFF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3644" y="0"/>
            <a:ext cx="1078992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0" y="1447798"/>
            <a:ext cx="4712238" cy="476673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A structured 6-week intervention period </a:t>
            </a:r>
          </a:p>
          <a:p>
            <a:pPr>
              <a:lnSpc>
                <a:spcPct val="90000"/>
              </a:lnSpc>
            </a:pPr>
            <a:r>
              <a:rPr lang="en-GB" sz="1700"/>
              <a:t>Session frequency: 2 per week </a:t>
            </a:r>
          </a:p>
          <a:p>
            <a:pPr>
              <a:lnSpc>
                <a:spcPct val="90000"/>
              </a:lnSpc>
            </a:pPr>
            <a:r>
              <a:rPr lang="en-GB" sz="1700"/>
              <a:t>Incorporating resistance bands to modify barbell bench press performance (flat press)</a:t>
            </a:r>
          </a:p>
          <a:p>
            <a:pPr>
              <a:lnSpc>
                <a:spcPct val="90000"/>
              </a:lnSpc>
            </a:pPr>
            <a:r>
              <a:rPr lang="en-GB" sz="1700"/>
              <a:t>Design of intervention employed Linear progression for load and band tension</a:t>
            </a:r>
          </a:p>
          <a:p>
            <a:pPr>
              <a:lnSpc>
                <a:spcPct val="90000"/>
              </a:lnSpc>
            </a:pPr>
            <a:r>
              <a:rPr lang="en-GB" sz="1700"/>
              <a:t> The strategy aligns with well established  progressive overload principles </a:t>
            </a:r>
          </a:p>
          <a:p>
            <a:pPr>
              <a:lnSpc>
                <a:spcPct val="90000"/>
              </a:lnSpc>
            </a:pPr>
            <a:r>
              <a:rPr lang="en-GB" sz="1700"/>
              <a:t>Recovery methods and adaptation periods were considered to produce reliable outcomes, while ensuring participant safety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CD85A2-524F-F938-6826-3D2F2C70106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/>
              <a:t>Training Protocol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220" y="1331259"/>
            <a:ext cx="6709905" cy="419548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Exercise protocol: barbell bench press with elastic resistance bands </a:t>
            </a:r>
          </a:p>
          <a:p>
            <a:pPr>
              <a:lnSpc>
                <a:spcPct val="90000"/>
              </a:lnSpc>
            </a:pPr>
            <a:r>
              <a:rPr lang="en-GB" dirty="0"/>
              <a:t> 4 sets </a:t>
            </a:r>
          </a:p>
          <a:p>
            <a:pPr>
              <a:lnSpc>
                <a:spcPct val="90000"/>
              </a:lnSpc>
            </a:pPr>
            <a:r>
              <a:rPr lang="en-GB" dirty="0"/>
              <a:t> 6 to 8 repetitions </a:t>
            </a:r>
          </a:p>
          <a:p>
            <a:pPr>
              <a:lnSpc>
                <a:spcPct val="90000"/>
              </a:lnSpc>
            </a:pPr>
            <a:r>
              <a:rPr lang="en-GB" dirty="0"/>
              <a:t>Moderate-high intensity loading (70–85% of 1RM) </a:t>
            </a:r>
          </a:p>
          <a:p>
            <a:pPr>
              <a:lnSpc>
                <a:spcPct val="90000"/>
              </a:lnSpc>
            </a:pPr>
            <a:r>
              <a:rPr lang="en-GB" dirty="0"/>
              <a:t>Increasing the resistance bands tenson incrementally in the 6-week intervention </a:t>
            </a:r>
          </a:p>
          <a:p>
            <a:pPr>
              <a:lnSpc>
                <a:spcPct val="90000"/>
              </a:lnSpc>
            </a:pPr>
            <a:r>
              <a:rPr lang="en-GB" dirty="0"/>
              <a:t> Applying a controlled tempo (2-0-1) for every rep to allow efficient movement quality </a:t>
            </a:r>
          </a:p>
          <a:p>
            <a:pPr>
              <a:lnSpc>
                <a:spcPct val="90000"/>
              </a:lnSpc>
            </a:pPr>
            <a:r>
              <a:rPr lang="en-GB" dirty="0"/>
              <a:t>Prioritising maximal intent during concentric phase of the lift and strong technique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BFDF8F-C818-2DBE-75AB-8093AABD431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96" r="3227" b="22469"/>
          <a:stretch>
            <a:fillRect/>
          </a:stretch>
        </p:blipFill>
        <p:spPr>
          <a:xfrm>
            <a:off x="793316" y="5004753"/>
            <a:ext cx="7522464" cy="140053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8347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743184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1645920"/>
            <a:ext cx="2642159" cy="4470821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900">
                <a:solidFill>
                  <a:srgbClr val="FFFFFF"/>
                </a:solidFill>
              </a:rPr>
              <a:t>The Expected Physiological And Performance Adaptions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3081" y="1645920"/>
            <a:ext cx="4439628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Overall increase to maximal strength (1RM) </a:t>
            </a:r>
          </a:p>
          <a:p>
            <a:pPr>
              <a:lnSpc>
                <a:spcPct val="90000"/>
              </a:lnSpc>
            </a:pPr>
            <a:r>
              <a:rPr lang="en-GB" sz="1900"/>
              <a:t>Enhancing the participant’s rate of force development (RFD)</a:t>
            </a:r>
          </a:p>
          <a:p>
            <a:pPr>
              <a:lnSpc>
                <a:spcPct val="90000"/>
              </a:lnSpc>
            </a:pPr>
            <a:r>
              <a:rPr lang="en-GB" sz="1900"/>
              <a:t>The intervention will benefit neuromuscular coordination</a:t>
            </a:r>
          </a:p>
          <a:p>
            <a:pPr>
              <a:lnSpc>
                <a:spcPct val="90000"/>
              </a:lnSpc>
            </a:pPr>
            <a:r>
              <a:rPr lang="en-GB" sz="1900"/>
              <a:t> Providing greater motor unit recruitment for heavy compound lifts </a:t>
            </a:r>
          </a:p>
          <a:p>
            <a:pPr>
              <a:lnSpc>
                <a:spcPct val="90000"/>
              </a:lnSpc>
            </a:pPr>
            <a:r>
              <a:rPr lang="en-GB" sz="1900"/>
              <a:t>Specified adaptions to lockout resistance</a:t>
            </a:r>
          </a:p>
          <a:p>
            <a:pPr>
              <a:lnSpc>
                <a:spcPct val="90000"/>
              </a:lnSpc>
            </a:pPr>
            <a:r>
              <a:rPr lang="en-GB" sz="1900"/>
              <a:t> Promoting impactful movement efficiency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8347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743184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1645920"/>
            <a:ext cx="2642159" cy="4470821"/>
          </a:xfrm>
        </p:spPr>
        <p:txBody>
          <a:bodyPr>
            <a:normAutofit/>
          </a:bodyPr>
          <a:lstStyle/>
          <a:p>
            <a:pPr algn="r"/>
            <a:r>
              <a:rPr lang="en-GB" sz="2900">
                <a:solidFill>
                  <a:srgbClr val="FFFFFF"/>
                </a:solidFill>
              </a:rPr>
              <a:t>Performance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3081" y="1645920"/>
            <a:ext cx="4439628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Client’s 1RM increased from 80 kg to 92 kg (+15%)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Additionally, submaximal strength improved from 64 kg × 8 reps to 70 kg × 8 reps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Overtime the client’s technique gradually improved, presenting controlled bar speed during concentric phase of the lift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 Advanced stability during lockout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 notable reduction to fatigue-related breakdown in technique</a:t>
            </a: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Collection Analysis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2E291C-FEED-90AB-1E0D-4F73E3A531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60" y="2101596"/>
            <a:ext cx="4173728" cy="31302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4970F3F-18D9-08EE-D31A-554B6AED1E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8528" y="2040636"/>
            <a:ext cx="4336288" cy="325221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1714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1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228080"/>
            <a:ext cx="745301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191" y="0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3300"/>
              <a:t>Critical Evaluation of Training intervention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Relevant for targeting the lockout phase of the lift</a:t>
            </a:r>
          </a:p>
          <a:p>
            <a:pPr>
              <a:lnSpc>
                <a:spcPct val="90000"/>
              </a:lnSpc>
            </a:pPr>
            <a:r>
              <a:rPr lang="en-GB" sz="1700"/>
              <a:t>Elevated force production in mechanically biomechanical positions</a:t>
            </a:r>
          </a:p>
          <a:p>
            <a:pPr>
              <a:lnSpc>
                <a:spcPct val="90000"/>
              </a:lnSpc>
            </a:pPr>
            <a:r>
              <a:rPr lang="en-GB" sz="1700"/>
              <a:t>Limited loading stimulus during the eccentric phase of the movement </a:t>
            </a:r>
          </a:p>
          <a:p>
            <a:pPr>
              <a:lnSpc>
                <a:spcPct val="90000"/>
              </a:lnSpc>
            </a:pPr>
            <a:r>
              <a:rPr lang="en-GB" sz="1700"/>
              <a:t>Dependant on adequate level of technical competency to produce safe execution </a:t>
            </a:r>
          </a:p>
          <a:p>
            <a:pPr>
              <a:lnSpc>
                <a:spcPct val="90000"/>
              </a:lnSpc>
            </a:pPr>
            <a:r>
              <a:rPr lang="en-GB" sz="1700"/>
              <a:t>Potentially not suitable for beginner lifters due to elevated technical requirements</a:t>
            </a:r>
          </a:p>
          <a:p>
            <a:pPr>
              <a:lnSpc>
                <a:spcPct val="90000"/>
              </a:lnSpc>
            </a:pPr>
            <a:r>
              <a:rPr lang="en-GB" sz="1700"/>
              <a:t>The training interventions effectiveness is contingent upon appropriate programme design and overall progression (load prescription and band tension progression)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EBEBEB"/>
                </a:solidFill>
              </a:rPr>
              <a:t>Comparison to existing research’s observations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The Findings are consistent with Anderson et al. (2008),demonstrating significant elevation in strength when incorporating elastic resistance to produce efficient traditional training outcomes.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The present findings are supported by Wallace et al. (2006) who reported improved force production when exposing participants to variable resistance-based training 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Existing literature has highlighted variable resistance training to substantial benefit to trained individuals (Rhea et al. 2009) 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Conversely, various evidence has indicated minimal differences in strength outcomes in comparison to traditional resistance training methods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Outcomes can vary in influence dependant on training status of the individual and the appropriateness of the programme design </a:t>
            </a:r>
          </a:p>
          <a:p>
            <a:pPr>
              <a:lnSpc>
                <a:spcPct val="90000"/>
              </a:lnSpc>
            </a:pPr>
            <a:endParaRPr lang="en-GB" sz="1100">
              <a:solidFill>
                <a:srgbClr val="FFFFFF"/>
              </a:solidFill>
            </a:endParaRP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806820-4D91-B835-4434-874AA2535F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209" r="50167" b="-1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/>
              <a:t>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2A8470-1FBB-3C29-82F2-878F2210A2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9003591"/>
              </p:ext>
            </p:extLst>
          </p:nvPr>
        </p:nvGraphicFramePr>
        <p:xfrm>
          <a:off x="484583" y="2140085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EBEBEB"/>
                </a:solidFill>
              </a:rPr>
              <a:t>Conclusion &amp;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</a:rPr>
              <a:t>Variable resistance training demonstrates profound effects to refining bench press strength 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</a:rPr>
              <a:t>The training method provides notable significance in the terminal (lockout) phase of the lift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</a:rPr>
              <a:t>Implementing both traditional and resistance band training is proven to exhibit optimal outcomes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</a:rPr>
              <a:t>Primarily suitable for individuals with established resistance training experience 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</a:rPr>
              <a:t>Future research would benefit by involving larger sample sizes and longer intervention periods to further strengthen the overall evidence base 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CA9981-1110-D9BD-8193-BD459264FB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0122" r="33646" b="-2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5742"/>
            <a:ext cx="8229600" cy="1143000"/>
          </a:xfrm>
        </p:spPr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177" y="1102488"/>
            <a:ext cx="8229600" cy="4983162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/>
              <a:t>Anderson, C.E., Sforzo, G.A. and Sigg, J.A. (2008) ‘The effects of combining elastic and free weight resistance on strength and power in athletes’,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22(2), pp. 567–574. </a:t>
            </a:r>
          </a:p>
          <a:p>
            <a:r>
              <a:rPr lang="en-GB" sz="4800" dirty="0"/>
              <a:t>Baker, D. (2001) ‘The acute effect of alternating heavy and light resistances on power output during upper-body complex power training’,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15(4), pp. 493–497. </a:t>
            </a:r>
          </a:p>
          <a:p>
            <a:r>
              <a:rPr lang="en-GB" sz="4800" dirty="0"/>
              <a:t>Cronin, J. and </a:t>
            </a:r>
            <a:r>
              <a:rPr lang="en-GB" sz="4800" dirty="0" err="1"/>
              <a:t>Sleivert</a:t>
            </a:r>
            <a:r>
              <a:rPr lang="en-GB" sz="4800" dirty="0"/>
              <a:t>, G. (2005) ‘Challenges in understanding the influence of maximal power training on improving athletic performance’, </a:t>
            </a:r>
            <a:r>
              <a:rPr lang="en-GB" sz="4800" i="1" dirty="0"/>
              <a:t>Sports Medicine</a:t>
            </a:r>
            <a:r>
              <a:rPr lang="en-GB" sz="4800" dirty="0"/>
              <a:t>, 35(3), pp. 213–234. </a:t>
            </a:r>
          </a:p>
          <a:p>
            <a:r>
              <a:rPr lang="en-GB" sz="4800" dirty="0" err="1"/>
              <a:t>Crewther</a:t>
            </a:r>
            <a:r>
              <a:rPr lang="en-GB" sz="4800" dirty="0"/>
              <a:t>, B.T., Cronin, J. and Keogh, J.W. (2005) ‘Possible stimuli for strength and power adaptation: acute mechanical responses’, </a:t>
            </a:r>
            <a:r>
              <a:rPr lang="en-GB" sz="4800" i="1" dirty="0"/>
              <a:t>Sports Medicine</a:t>
            </a:r>
            <a:r>
              <a:rPr lang="en-GB" sz="4800" dirty="0"/>
              <a:t>, 35(11), pp. 967–989. </a:t>
            </a:r>
          </a:p>
          <a:p>
            <a:r>
              <a:rPr lang="en-GB" sz="4800" dirty="0"/>
              <a:t>Ebben, W.P. and Jensen, R.L. (2002) ‘Electromyographic and kinetic analysis of traditional, chain, and elastic band squats’,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16(4), pp. 547–550. </a:t>
            </a:r>
          </a:p>
          <a:p>
            <a:r>
              <a:rPr lang="en-GB" sz="4800" dirty="0"/>
              <a:t>Fleck, S.J. and Kraemer, W.J. (2014) </a:t>
            </a:r>
            <a:r>
              <a:rPr lang="en-GB" sz="4800" i="1" dirty="0"/>
              <a:t>Designing Resistance Training Programs</a:t>
            </a:r>
            <a:r>
              <a:rPr lang="en-GB" sz="4800" dirty="0"/>
              <a:t>. 4th </a:t>
            </a:r>
            <a:r>
              <a:rPr lang="en-GB" sz="4800" dirty="0" err="1"/>
              <a:t>edn</a:t>
            </a:r>
            <a:r>
              <a:rPr lang="en-GB" sz="4800" dirty="0"/>
              <a:t>. Champaign, IL: Human Kinetics. </a:t>
            </a:r>
          </a:p>
          <a:p>
            <a:r>
              <a:rPr lang="en-GB" sz="4800" dirty="0"/>
              <a:t>Haff, G.G. and Triplett, N.T. (2015) </a:t>
            </a:r>
            <a:r>
              <a:rPr lang="en-GB" sz="4800" i="1" dirty="0"/>
              <a:t>Essentials of Strength Training and Conditioning</a:t>
            </a:r>
            <a:r>
              <a:rPr lang="en-GB" sz="4800" dirty="0"/>
              <a:t>. 4th </a:t>
            </a:r>
            <a:r>
              <a:rPr lang="en-GB" sz="4800" dirty="0" err="1"/>
              <a:t>edn</a:t>
            </a:r>
            <a:r>
              <a:rPr lang="en-GB" sz="4800" dirty="0"/>
              <a:t>. Champaign, IL: Human Kinetics. </a:t>
            </a:r>
          </a:p>
          <a:p>
            <a:r>
              <a:rPr lang="en-GB" sz="4800" dirty="0"/>
              <a:t>Harris, N.K., Cronin, J.B., Hopkins, W.G. and Hansen, K.T. (2000) ‘Squat jump training at maximal power loads vs. heavy loads: effect on sprint ability’,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14(1), pp. 14–19. </a:t>
            </a:r>
          </a:p>
          <a:p>
            <a:r>
              <a:rPr lang="en-GB" sz="4800" dirty="0"/>
              <a:t>Komi, P.V. (2003) </a:t>
            </a:r>
            <a:r>
              <a:rPr lang="en-GB" sz="4800" i="1" dirty="0"/>
              <a:t>Strength and Power in Sport</a:t>
            </a:r>
            <a:r>
              <a:rPr lang="en-GB" sz="4800" dirty="0"/>
              <a:t>. 2nd </a:t>
            </a:r>
            <a:r>
              <a:rPr lang="en-GB" sz="4800" dirty="0" err="1"/>
              <a:t>edn</a:t>
            </a:r>
            <a:r>
              <a:rPr lang="en-GB" sz="4800" dirty="0"/>
              <a:t>. Oxford: Blackwell Science. </a:t>
            </a:r>
          </a:p>
          <a:p>
            <a:r>
              <a:rPr lang="en-GB" sz="4800" dirty="0"/>
              <a:t>Lorenz, D. (2011) ‘The application of variable resistance training’, </a:t>
            </a:r>
            <a:r>
              <a:rPr lang="en-GB" sz="4800" i="1" dirty="0"/>
              <a:t>Strength and Conditioning Journal</a:t>
            </a:r>
            <a:r>
              <a:rPr lang="en-GB" sz="4800" dirty="0"/>
              <a:t>, 33(3), pp. 75–77. </a:t>
            </a:r>
          </a:p>
          <a:p>
            <a:r>
              <a:rPr lang="en-GB" sz="4800" dirty="0"/>
              <a:t>McCurdy, K., Langford, G., Ernest, J., Jenkerson, D. and Doscher, M. (2009) ‘Comparison of lower extremity EMG between the 2-leg squat and modified single-leg squat in female athletes’, </a:t>
            </a:r>
            <a:r>
              <a:rPr lang="en-GB" sz="4800" i="1" dirty="0"/>
              <a:t>Journal of Sport Rehabilitation</a:t>
            </a:r>
            <a:r>
              <a:rPr lang="en-GB" sz="4800" dirty="0"/>
              <a:t>, 18(4), pp. 503–517. </a:t>
            </a:r>
          </a:p>
          <a:p>
            <a:r>
              <a:rPr lang="en-GB" sz="4800" dirty="0"/>
              <a:t>Newton, R.U., Kraemer, W.J. and Häkkinen, K. (1996) ‘Effects of ballistic training on preseason preparation of elite volleyball players’, </a:t>
            </a:r>
            <a:r>
              <a:rPr lang="en-GB" sz="4800" i="1" dirty="0"/>
              <a:t>Medicine and Science in Sports and Exercise</a:t>
            </a:r>
            <a:r>
              <a:rPr lang="en-GB" sz="4800" dirty="0"/>
              <a:t>, 28(10), pp. 1366–1372. </a:t>
            </a:r>
          </a:p>
          <a:p>
            <a:r>
              <a:rPr lang="en-GB" sz="4800" dirty="0"/>
              <a:t>Rhea, M.R., Kenn, J.G. and Dermody, B.M. (2009) ‘Alterations in speed of squat movement and the use of accommodating resistance among college athletes training for power’,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23(9), pp. 2645–2650. </a:t>
            </a:r>
          </a:p>
          <a:p>
            <a:r>
              <a:rPr lang="en-GB" sz="4800" dirty="0" err="1"/>
              <a:t>Shoepe</a:t>
            </a:r>
            <a:r>
              <a:rPr lang="en-GB" sz="4800" dirty="0"/>
              <a:t>, T.C., Ramirez, D.A., Almstedt, H.C., Rogers, M.E. and Flanagan, S.D. (2011) ‘The effects of constant external resistance versus combined elastic and free weight resistance on strength, power, and speed’,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25(2), pp. 523–530. </a:t>
            </a:r>
          </a:p>
          <a:p>
            <a:r>
              <a:rPr lang="en-GB" sz="4800" dirty="0"/>
              <a:t>Stone, M.H., Stone, M.E. and Sands, W.A. (2007) </a:t>
            </a:r>
            <a:r>
              <a:rPr lang="en-GB" sz="4800" i="1" dirty="0"/>
              <a:t>Principles and Practice of Resistance Training</a:t>
            </a:r>
            <a:r>
              <a:rPr lang="en-GB" sz="4800" dirty="0"/>
              <a:t>. Champaign, IL: Human Kinetics. </a:t>
            </a:r>
          </a:p>
          <a:p>
            <a:r>
              <a:rPr lang="en-GB" sz="4800" dirty="0"/>
              <a:t>Suchomel, T.J., Nimphius, S. and Stone, M.H. (2016) ‘The importance of muscular strength in athletic performance’, </a:t>
            </a:r>
            <a:r>
              <a:rPr lang="en-GB" sz="4800" i="1" dirty="0"/>
              <a:t>Sports Medicine</a:t>
            </a:r>
            <a:r>
              <a:rPr lang="en-GB" sz="4800" dirty="0"/>
              <a:t>, 46(10), pp. 1419–1449. </a:t>
            </a:r>
          </a:p>
          <a:p>
            <a:r>
              <a:rPr lang="en-GB" sz="4800" dirty="0"/>
              <a:t>Swinton, P.A., Lloyd, R., </a:t>
            </a:r>
            <a:r>
              <a:rPr lang="en-GB" sz="4800" dirty="0" err="1"/>
              <a:t>Agouris</a:t>
            </a:r>
            <a:r>
              <a:rPr lang="en-GB" sz="4800" dirty="0"/>
              <a:t>, I., Stewart, A. and Keogh, J.W. (2012) ‘A biomechanical comparison of the traditional squat, powerlifting squat, and box squat’,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26(7), pp. 1805–1816. </a:t>
            </a:r>
          </a:p>
          <a:p>
            <a:r>
              <a:rPr lang="en-GB" sz="4800" dirty="0"/>
              <a:t>Wallace, B.J., Winchester, J.B. and McGuigan, M.R. (2006) ‘Effects of elastic bands on force and power characteristics during the back squat exercise’, </a:t>
            </a:r>
            <a:r>
              <a:rPr lang="en-GB" sz="4800" i="1" dirty="0"/>
              <a:t>Journal of Strength and Conditioning Research</a:t>
            </a:r>
            <a:r>
              <a:rPr lang="en-GB" sz="4800" dirty="0"/>
              <a:t>, 20(2), pp. 268–272</a:t>
            </a:r>
            <a:r>
              <a:rPr lang="en-GB" dirty="0"/>
              <a:t>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BEE76-2CF2-0ACF-5755-8260EE2E4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12516"/>
            <a:ext cx="8229600" cy="581364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Komi, P.V. (2003) </a:t>
            </a:r>
            <a:r>
              <a:rPr lang="en-GB" i="1" dirty="0"/>
              <a:t>Strength and Power in Sport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Oxford: Blackwell Science. </a:t>
            </a:r>
          </a:p>
          <a:p>
            <a:r>
              <a:rPr lang="en-GB" dirty="0"/>
              <a:t>Lorenz, D. (2011) ‘The application of variable resistance training’, </a:t>
            </a:r>
            <a:r>
              <a:rPr lang="en-GB" i="1" dirty="0"/>
              <a:t>Strength and Conditioning Journal</a:t>
            </a:r>
            <a:r>
              <a:rPr lang="en-GB" dirty="0"/>
              <a:t>, 33(3), pp. 75–77. </a:t>
            </a:r>
          </a:p>
          <a:p>
            <a:r>
              <a:rPr lang="en-GB" dirty="0"/>
              <a:t>McCurdy, K., Langford, G., Ernest, J., Jenkerson, D. and Doscher, M. (2009) ‘Comparison of lower extremity EMG between the 2-leg squat and modified single-leg squat in female athletes’, </a:t>
            </a:r>
            <a:r>
              <a:rPr lang="en-GB" i="1" dirty="0"/>
              <a:t>Journal of Sport Rehabilitation</a:t>
            </a:r>
            <a:r>
              <a:rPr lang="en-GB" dirty="0"/>
              <a:t>, 18(4), pp. 503–517. </a:t>
            </a:r>
          </a:p>
          <a:p>
            <a:r>
              <a:rPr lang="en-GB" dirty="0"/>
              <a:t>Newton, R.U., Kraemer, W.J. and Häkkinen, K. (1996) ‘Effects of ballistic training on preseason preparation of elite volleyball players’, </a:t>
            </a:r>
            <a:r>
              <a:rPr lang="en-GB" i="1" dirty="0"/>
              <a:t>Medicine and Science in Sports and Exercise</a:t>
            </a:r>
            <a:r>
              <a:rPr lang="en-GB" dirty="0"/>
              <a:t>, 28(10), pp. 1366–1372. </a:t>
            </a:r>
          </a:p>
          <a:p>
            <a:r>
              <a:rPr lang="en-GB" dirty="0"/>
              <a:t>Rhea, M.R., Kenn, J.G. and Dermody, B.M. (2009) ‘Alterations in speed of squat movement and the use of accommodating resistance among college athletes training for power’, </a:t>
            </a:r>
            <a:r>
              <a:rPr lang="en-GB" i="1" dirty="0"/>
              <a:t>Journal of Strength and Conditioning Research</a:t>
            </a:r>
            <a:r>
              <a:rPr lang="en-GB" dirty="0"/>
              <a:t>, 23(9), pp. 2645–2650. </a:t>
            </a:r>
          </a:p>
          <a:p>
            <a:r>
              <a:rPr lang="en-GB" dirty="0" err="1"/>
              <a:t>Shoepe</a:t>
            </a:r>
            <a:r>
              <a:rPr lang="en-GB" dirty="0"/>
              <a:t>, T.C., Ramirez, D.A., Almstedt, H.C., Rogers, M.E. and Flanagan, S.D. (2011) ‘The effects of constant external resistance versus combined elastic and free weight resistance on strength, power, and speed’, </a:t>
            </a:r>
            <a:r>
              <a:rPr lang="en-GB" i="1" dirty="0"/>
              <a:t>Journal of Strength and Conditioning Research</a:t>
            </a:r>
            <a:r>
              <a:rPr lang="en-GB" dirty="0"/>
              <a:t>, 25(2), pp. 523–530. </a:t>
            </a:r>
          </a:p>
          <a:p>
            <a:r>
              <a:rPr lang="en-GB" dirty="0"/>
              <a:t>Stone, M.H., Stone, M.E. and Sands, W.A. (2007) </a:t>
            </a:r>
            <a:r>
              <a:rPr lang="en-GB" i="1" dirty="0"/>
              <a:t>Principles and Practice of Resistance Training</a:t>
            </a:r>
            <a:r>
              <a:rPr lang="en-GB" dirty="0"/>
              <a:t>. Champaign, IL: Human Kinetics. </a:t>
            </a:r>
          </a:p>
          <a:p>
            <a:r>
              <a:rPr lang="en-GB" dirty="0"/>
              <a:t>Suchomel, T.J., Nimphius, S. and Stone, M.H. (2016) ‘The importance of muscular strength in athletic performance’, </a:t>
            </a:r>
            <a:r>
              <a:rPr lang="en-GB" i="1" dirty="0"/>
              <a:t>Sports Medicine</a:t>
            </a:r>
            <a:r>
              <a:rPr lang="en-GB" dirty="0"/>
              <a:t>, 46(10), pp. 1419–1449. </a:t>
            </a:r>
          </a:p>
          <a:p>
            <a:r>
              <a:rPr lang="en-GB" dirty="0"/>
              <a:t>Swinton, P.A., Lloyd, R., </a:t>
            </a:r>
            <a:r>
              <a:rPr lang="en-GB" dirty="0" err="1"/>
              <a:t>Agouris</a:t>
            </a:r>
            <a:r>
              <a:rPr lang="en-GB" dirty="0"/>
              <a:t>, I., Stewart, A. and Keogh, J.W. (2012) ‘A biomechanical comparison of the traditional squat, powerlifting squat, and box squat’, </a:t>
            </a:r>
            <a:r>
              <a:rPr lang="en-GB" i="1" dirty="0"/>
              <a:t>Journal of Strength and Conditioning Research</a:t>
            </a:r>
            <a:r>
              <a:rPr lang="en-GB" dirty="0"/>
              <a:t>, 26(7), pp. 1805–1816. </a:t>
            </a:r>
          </a:p>
          <a:p>
            <a:r>
              <a:rPr lang="en-GB" dirty="0"/>
              <a:t>Wallace, B.J., Winchester, J.B. and McGuigan, M.R. (2006) ‘Effects of elastic bands on force and power characteristics during the back squat exercise’, </a:t>
            </a:r>
            <a:r>
              <a:rPr lang="en-GB" i="1" dirty="0"/>
              <a:t>Journal of Strength and Conditioning Research</a:t>
            </a:r>
            <a:r>
              <a:rPr lang="en-GB" dirty="0"/>
              <a:t>, 20(2), pp. 268–272.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9328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1251</TotalTime>
  <Words>2435</Words>
  <Application>Microsoft Office PowerPoint</Application>
  <PresentationFormat>On-screen Show (4:3)</PresentationFormat>
  <Paragraphs>139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Century Gothic</vt:lpstr>
      <vt:lpstr>Wingdings 3</vt:lpstr>
      <vt:lpstr>Ion</vt:lpstr>
      <vt:lpstr>Assessing the effectiveness of variable resistance training, utilising elastic bands on bench press performance in a recreational athlete</vt:lpstr>
      <vt:lpstr> Aim and Evidence-Based Objectives</vt:lpstr>
      <vt:lpstr>Training Method Overview: Variable Resistance Training</vt:lpstr>
      <vt:lpstr>The Rationale for Variable Resistance Training</vt:lpstr>
      <vt:lpstr>Client Profile</vt:lpstr>
      <vt:lpstr>Client’s Baseline Performance</vt:lpstr>
      <vt:lpstr>Training Intervention Design </vt:lpstr>
      <vt:lpstr>Training Protocol</vt:lpstr>
      <vt:lpstr>The Expected Physiological And Performance Adaptions </vt:lpstr>
      <vt:lpstr>Performance Outcomes</vt:lpstr>
      <vt:lpstr>Data Collection Analysis</vt:lpstr>
      <vt:lpstr>Critical Evaluation of Training intervention </vt:lpstr>
      <vt:lpstr>Comparison to existing research’s observations  </vt:lpstr>
      <vt:lpstr>Limitations</vt:lpstr>
      <vt:lpstr>Conclusion &amp; Recommendations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2317159@student.uwtsd.ac.uk dob.17.11.99</cp:lastModifiedBy>
  <cp:revision>3</cp:revision>
  <dcterms:created xsi:type="dcterms:W3CDTF">2013-01-27T09:14:16Z</dcterms:created>
  <dcterms:modified xsi:type="dcterms:W3CDTF">2026-05-08T13:34:22Z</dcterms:modified>
  <cp:category/>
</cp:coreProperties>
</file>