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6" r:id="rId1"/>
  </p:sldMasterIdLst>
  <p:sldIdLst>
    <p:sldId id="256" r:id="rId2"/>
    <p:sldId id="260" r:id="rId3"/>
    <p:sldId id="261" r:id="rId4"/>
    <p:sldId id="262" r:id="rId5"/>
    <p:sldId id="257" r:id="rId6"/>
    <p:sldId id="258" r:id="rId7"/>
    <p:sldId id="268" r:id="rId8"/>
    <p:sldId id="263" r:id="rId9"/>
    <p:sldId id="264" r:id="rId10"/>
    <p:sldId id="267" r:id="rId11"/>
    <p:sldId id="265" r:id="rId12"/>
    <p:sldId id="266"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83AF568-89D1-4BBA-B19D-9B99D9487E64}">
          <p14:sldIdLst>
            <p14:sldId id="256"/>
            <p14:sldId id="260"/>
            <p14:sldId id="261"/>
            <p14:sldId id="262"/>
            <p14:sldId id="257"/>
            <p14:sldId id="258"/>
            <p14:sldId id="268"/>
            <p14:sldId id="263"/>
            <p14:sldId id="264"/>
            <p14:sldId id="267"/>
            <p14:sldId id="265"/>
            <p14:sldId id="266"/>
            <p14:sldId id="26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1762952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39166094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2354427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F851EC1-2F1E-4A8B-8FB4-4B0AA8E7D25D}"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38674591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F851EC1-2F1E-4A8B-8FB4-4B0AA8E7D25D}" type="datetimeFigureOut">
              <a:rPr lang="en-GB" smtClean="0"/>
              <a:t>16/12/2019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1435703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851EC1-2F1E-4A8B-8FB4-4B0AA8E7D25D}" type="datetimeFigureOut">
              <a:rPr lang="en-GB" smtClean="0"/>
              <a:t>16/12/2019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4015589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851EC1-2F1E-4A8B-8FB4-4B0AA8E7D25D}" type="datetimeFigureOut">
              <a:rPr lang="en-GB" smtClean="0"/>
              <a:t>16/12/2019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4171826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851EC1-2F1E-4A8B-8FB4-4B0AA8E7D25D}"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112225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851EC1-2F1E-4A8B-8FB4-4B0AA8E7D25D}"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283469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1976909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CE81D2C-7EE6-45E7-8036-5DBB449AF2D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170409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851EC1-2F1E-4A8B-8FB4-4B0AA8E7D25D}"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34004593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851EC1-2F1E-4A8B-8FB4-4B0AA8E7D25D}"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E81D2C-7EE6-45E7-8036-5DBB449AF2D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664810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1F851EC1-2F1E-4A8B-8FB4-4B0AA8E7D25D}"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40785852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3842983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851EC1-2F1E-4A8B-8FB4-4B0AA8E7D25D}"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CE81D2C-7EE6-45E7-8036-5DBB449AF2D7}" type="slidenum">
              <a:rPr lang="en-GB" smtClean="0"/>
              <a:t>‹#›</a:t>
            </a:fld>
            <a:endParaRPr lang="en-GB"/>
          </a:p>
        </p:txBody>
      </p:sp>
    </p:spTree>
    <p:extLst>
      <p:ext uri="{BB962C8B-B14F-4D97-AF65-F5344CB8AC3E}">
        <p14:creationId xmlns:p14="http://schemas.microsoft.com/office/powerpoint/2010/main" val="1600144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F851EC1-2F1E-4A8B-8FB4-4B0AA8E7D25D}" type="datetimeFigureOut">
              <a:rPr lang="en-GB" smtClean="0"/>
              <a:t>16/12/2019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CE81D2C-7EE6-45E7-8036-5DBB449AF2D7}" type="slidenum">
              <a:rPr lang="en-GB" smtClean="0"/>
              <a:t>‹#›</a:t>
            </a:fld>
            <a:endParaRPr lang="en-GB"/>
          </a:p>
        </p:txBody>
      </p:sp>
    </p:spTree>
    <p:extLst>
      <p:ext uri="{BB962C8B-B14F-4D97-AF65-F5344CB8AC3E}">
        <p14:creationId xmlns:p14="http://schemas.microsoft.com/office/powerpoint/2010/main" val="1874515159"/>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logisticsbureau.com/the-past-present-and-future-of-technology-in-the-warehouse/?fbclid=IwAR0bMe06WWBhrkwwI7cSaTNswXxZH5FFNYGQzbTrAjNgbZB0B3JMt44HB28" TargetMode="External"/><Relationship Id="rId2" Type="http://schemas.openxmlformats.org/officeDocument/2006/relationships/hyperlink" Target="https://www.eurocarparts.com/" TargetMode="External"/><Relationship Id="rId1" Type="http://schemas.openxmlformats.org/officeDocument/2006/relationships/slideLayout" Target="../slideLayouts/slideLayout2.xml"/><Relationship Id="rId4" Type="http://schemas.openxmlformats.org/officeDocument/2006/relationships/hyperlink" Target="https://smallbusiness.chron.com/advantages-disadvantages-computerized-inventory-management-system-22513.html?fbclid=IwAR3oe12EG9tab5Cwzeds3Mh7OPjh7UgXDxBlnRMNCpwpcVGyhhxkR7rqBj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B3A0-3C51-4C8A-9098-5F8E5C7F00EF}"/>
              </a:ext>
            </a:extLst>
          </p:cNvPr>
          <p:cNvSpPr>
            <a:spLocks noGrp="1"/>
          </p:cNvSpPr>
          <p:nvPr>
            <p:ph type="ctrTitle"/>
          </p:nvPr>
        </p:nvSpPr>
        <p:spPr>
          <a:xfrm>
            <a:off x="1320403" y="236063"/>
            <a:ext cx="8915399" cy="1029809"/>
          </a:xfrm>
        </p:spPr>
        <p:txBody>
          <a:bodyPr anchor="ctr">
            <a:noAutofit/>
          </a:bodyPr>
          <a:lstStyle/>
          <a:p>
            <a:pPr algn="ctr"/>
            <a:r>
              <a:rPr lang="en-GB" sz="3200" b="1" dirty="0"/>
              <a:t>Digital Skills and Research Methods</a:t>
            </a:r>
            <a:br>
              <a:rPr lang="en-GB" sz="3200" b="1" dirty="0"/>
            </a:br>
            <a:r>
              <a:rPr lang="en-GB" sz="3200" b="1" dirty="0"/>
              <a:t>Euro Car Parts T2 Warehouse</a:t>
            </a:r>
          </a:p>
        </p:txBody>
      </p:sp>
      <p:sp>
        <p:nvSpPr>
          <p:cNvPr id="7" name="TextBox 6">
            <a:extLst>
              <a:ext uri="{FF2B5EF4-FFF2-40B4-BE49-F238E27FC236}">
                <a16:creationId xmlns:a16="http://schemas.microsoft.com/office/drawing/2014/main" id="{6925852E-291E-4776-8590-C8E480AF808B}"/>
              </a:ext>
            </a:extLst>
          </p:cNvPr>
          <p:cNvSpPr txBox="1"/>
          <p:nvPr/>
        </p:nvSpPr>
        <p:spPr>
          <a:xfrm>
            <a:off x="1056443" y="1722268"/>
            <a:ext cx="11008311" cy="2862322"/>
          </a:xfrm>
          <a:prstGeom prst="rect">
            <a:avLst/>
          </a:prstGeom>
          <a:noFill/>
        </p:spPr>
        <p:txBody>
          <a:bodyPr wrap="square" rtlCol="0">
            <a:spAutoFit/>
          </a:bodyPr>
          <a:lstStyle/>
          <a:p>
            <a:r>
              <a:rPr lang="en-GB" dirty="0"/>
              <a:t>Student Name			Student ID			Topic</a:t>
            </a:r>
          </a:p>
          <a:p>
            <a:endParaRPr lang="en-GB" dirty="0"/>
          </a:p>
          <a:p>
            <a:pPr marL="342900" indent="-342900">
              <a:buAutoNum type="arabicParenR"/>
            </a:pPr>
            <a:r>
              <a:rPr lang="en-GB" dirty="0"/>
              <a:t>Vlad Alistar			1906867				Impacts of Modern Technology  </a:t>
            </a:r>
          </a:p>
          <a:p>
            <a:r>
              <a:rPr lang="en-GB" dirty="0"/>
              <a:t>											Lessons Drawn from the Case Study</a:t>
            </a:r>
          </a:p>
          <a:p>
            <a:endParaRPr lang="en-GB" dirty="0"/>
          </a:p>
          <a:p>
            <a:r>
              <a:rPr lang="en-GB" dirty="0"/>
              <a:t>2) </a:t>
            </a:r>
            <a:r>
              <a:rPr lang="en-GB" dirty="0" err="1"/>
              <a:t>Andreea</a:t>
            </a:r>
            <a:r>
              <a:rPr lang="en-GB" dirty="0"/>
              <a:t> </a:t>
            </a:r>
            <a:r>
              <a:rPr lang="en-GB" dirty="0" err="1"/>
              <a:t>Esanu</a:t>
            </a:r>
            <a:r>
              <a:rPr lang="en-GB" dirty="0"/>
              <a:t>		1713835				Background of the organization</a:t>
            </a:r>
          </a:p>
          <a:p>
            <a:endParaRPr lang="en-GB" dirty="0"/>
          </a:p>
          <a:p>
            <a:endParaRPr lang="en-GB" dirty="0"/>
          </a:p>
          <a:p>
            <a:r>
              <a:rPr lang="en-GB" dirty="0"/>
              <a:t>2) Dragos </a:t>
            </a:r>
            <a:r>
              <a:rPr lang="en-GB" dirty="0" err="1"/>
              <a:t>Sorica</a:t>
            </a:r>
            <a:r>
              <a:rPr lang="en-GB" dirty="0"/>
              <a:t>			1906082				Challenges before introducing Modern Technology</a:t>
            </a:r>
          </a:p>
          <a:p>
            <a:r>
              <a:rPr lang="en-GB" dirty="0"/>
              <a:t>											Insights of Modern Technology Introduced</a:t>
            </a:r>
          </a:p>
        </p:txBody>
      </p:sp>
      <p:sp>
        <p:nvSpPr>
          <p:cNvPr id="8" name="TextBox 7">
            <a:extLst>
              <a:ext uri="{FF2B5EF4-FFF2-40B4-BE49-F238E27FC236}">
                <a16:creationId xmlns:a16="http://schemas.microsoft.com/office/drawing/2014/main" id="{88757777-695F-4457-827C-B2F20D4F7FD7}"/>
              </a:ext>
            </a:extLst>
          </p:cNvPr>
          <p:cNvSpPr txBox="1"/>
          <p:nvPr/>
        </p:nvSpPr>
        <p:spPr>
          <a:xfrm>
            <a:off x="2823100" y="4867611"/>
            <a:ext cx="6755906" cy="1754326"/>
          </a:xfrm>
          <a:prstGeom prst="rect">
            <a:avLst/>
          </a:prstGeom>
          <a:noFill/>
        </p:spPr>
        <p:txBody>
          <a:bodyPr wrap="square" rtlCol="0">
            <a:spAutoFit/>
          </a:bodyPr>
          <a:lstStyle/>
          <a:p>
            <a:endParaRPr lang="en-GB" dirty="0"/>
          </a:p>
          <a:p>
            <a:pPr algn="ctr"/>
            <a:r>
              <a:rPr lang="en-GB" dirty="0"/>
              <a:t>University of Wales Trinity Saint David</a:t>
            </a:r>
          </a:p>
          <a:p>
            <a:pPr algn="ctr"/>
            <a:endParaRPr lang="en-GB" dirty="0"/>
          </a:p>
          <a:p>
            <a:pPr algn="ctr"/>
            <a:r>
              <a:rPr lang="en-GB" dirty="0"/>
              <a:t>Anupam Mazumdar</a:t>
            </a:r>
          </a:p>
          <a:p>
            <a:pPr algn="ctr"/>
            <a:endParaRPr lang="en-GB" dirty="0"/>
          </a:p>
          <a:p>
            <a:pPr algn="ctr"/>
            <a:endParaRPr lang="en-GB" dirty="0"/>
          </a:p>
        </p:txBody>
      </p:sp>
    </p:spTree>
    <p:extLst>
      <p:ext uri="{BB962C8B-B14F-4D97-AF65-F5344CB8AC3E}">
        <p14:creationId xmlns:p14="http://schemas.microsoft.com/office/powerpoint/2010/main" val="988807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F94572-5B06-4376-B024-1446CC0E0260}"/>
              </a:ext>
            </a:extLst>
          </p:cNvPr>
          <p:cNvSpPr>
            <a:spLocks noGrp="1"/>
          </p:cNvSpPr>
          <p:nvPr>
            <p:ph idx="1"/>
          </p:nvPr>
        </p:nvSpPr>
        <p:spPr>
          <a:xfrm>
            <a:off x="1632860" y="519344"/>
            <a:ext cx="5069149" cy="6338656"/>
          </a:xfrm>
        </p:spPr>
        <p:txBody>
          <a:bodyPr/>
          <a:lstStyle/>
          <a:p>
            <a:pPr marL="457200" lvl="1" indent="0">
              <a:buNone/>
            </a:pPr>
            <a:r>
              <a:rPr lang="en-GB" dirty="0"/>
              <a:t> 		Background of the Organisation </a:t>
            </a:r>
            <a:r>
              <a:rPr lang="en-GB" sz="3200" b="1" dirty="0"/>
              <a:t>History</a:t>
            </a:r>
          </a:p>
          <a:p>
            <a:pPr lvl="1"/>
            <a:endParaRPr lang="en-GB" dirty="0"/>
          </a:p>
          <a:p>
            <a:pPr marL="457200" lvl="1" indent="0" algn="just">
              <a:buNone/>
            </a:pPr>
            <a:r>
              <a:rPr lang="en-GB" dirty="0"/>
              <a:t> 	The Euro Car Parts Company was Founded in 1978, in Willesden, North West London. The organization has been started by </a:t>
            </a:r>
            <a:r>
              <a:rPr lang="en-GB" dirty="0" err="1"/>
              <a:t>Sukhapal</a:t>
            </a:r>
            <a:r>
              <a:rPr lang="en-GB" dirty="0"/>
              <a:t> Singh Ahluwalia when he opened a motor parts shop</a:t>
            </a:r>
          </a:p>
          <a:p>
            <a:pPr marL="457200" lvl="1" indent="0" algn="just">
              <a:buNone/>
            </a:pPr>
            <a:r>
              <a:rPr lang="en-GB" dirty="0"/>
              <a:t>	 They have now two hundred branches nation wide and located in various places in the UK including Moss Lane, Manchester, United Kingdom. Euro car parts was first established to supply car parts for BMW, Mercedes Benz and Volkswagen models.</a:t>
            </a:r>
          </a:p>
          <a:p>
            <a:pPr marL="457200" lvl="1" indent="0" algn="just">
              <a:buNone/>
            </a:pPr>
            <a:r>
              <a:rPr lang="en-GB" dirty="0"/>
              <a:t>	 Since 2016, Euro car parts have been supplying parts for all makes and models including car accessories, car maintenance, tools, paints, in car technology and in car entertainment.</a:t>
            </a:r>
          </a:p>
        </p:txBody>
      </p:sp>
      <p:pic>
        <p:nvPicPr>
          <p:cNvPr id="7" name="Picture 6" descr="A person wearing a suit and hat&#10;&#10;Description automatically generated">
            <a:extLst>
              <a:ext uri="{FF2B5EF4-FFF2-40B4-BE49-F238E27FC236}">
                <a16:creationId xmlns:a16="http://schemas.microsoft.com/office/drawing/2014/main" id="{4293B611-76DD-476D-8792-637DC36B56D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1992" y="624109"/>
            <a:ext cx="2976465" cy="5916650"/>
          </a:xfrm>
          <a:prstGeom prst="rect">
            <a:avLst/>
          </a:prstGeom>
        </p:spPr>
      </p:pic>
      <p:pic>
        <p:nvPicPr>
          <p:cNvPr id="9" name="Picture 8" descr="A van parked in front of a blue car&#10;&#10;Description automatically generated">
            <a:extLst>
              <a:ext uri="{FF2B5EF4-FFF2-40B4-BE49-F238E27FC236}">
                <a16:creationId xmlns:a16="http://schemas.microsoft.com/office/drawing/2014/main" id="{55755232-8814-4FEB-8287-772D3F308BE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0677" y="624107"/>
            <a:ext cx="2528596" cy="5916649"/>
          </a:xfrm>
          <a:prstGeom prst="rect">
            <a:avLst/>
          </a:prstGeom>
        </p:spPr>
      </p:pic>
    </p:spTree>
    <p:extLst>
      <p:ext uri="{BB962C8B-B14F-4D97-AF65-F5344CB8AC3E}">
        <p14:creationId xmlns:p14="http://schemas.microsoft.com/office/powerpoint/2010/main" val="930785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999B7F27-14BB-407E-A301-7934194D89CF}"/>
              </a:ext>
            </a:extLst>
          </p:cNvPr>
          <p:cNvSpPr>
            <a:spLocks noGrp="1"/>
          </p:cNvSpPr>
          <p:nvPr>
            <p:ph type="subTitle" idx="1"/>
          </p:nvPr>
        </p:nvSpPr>
        <p:spPr>
          <a:xfrm>
            <a:off x="1722267" y="236699"/>
            <a:ext cx="5717220" cy="6214369"/>
          </a:xfrm>
        </p:spPr>
        <p:txBody>
          <a:bodyPr>
            <a:normAutofit lnSpcReduction="10000"/>
          </a:bodyPr>
          <a:lstStyle/>
          <a:p>
            <a:r>
              <a:rPr lang="en-GB" dirty="0"/>
              <a:t> 		</a:t>
            </a:r>
            <a:r>
              <a:rPr lang="en-GB" sz="3200" b="1" dirty="0"/>
              <a:t>AIM AND OBJECTIVES</a:t>
            </a:r>
          </a:p>
          <a:p>
            <a:r>
              <a:rPr lang="en-GB" b="1" dirty="0"/>
              <a:t>Aim:</a:t>
            </a:r>
            <a:r>
              <a:rPr lang="en-GB" dirty="0"/>
              <a:t> </a:t>
            </a:r>
          </a:p>
          <a:p>
            <a:r>
              <a:rPr lang="en-GB" dirty="0"/>
              <a:t>	Increase price stability</a:t>
            </a:r>
          </a:p>
          <a:p>
            <a:r>
              <a:rPr lang="en-GB" dirty="0"/>
              <a:t>	Share best practice across market</a:t>
            </a:r>
          </a:p>
          <a:p>
            <a:r>
              <a:rPr lang="en-GB" dirty="0"/>
              <a:t>	Promote the best training, garage concepts and support package available</a:t>
            </a:r>
          </a:p>
          <a:p>
            <a:r>
              <a:rPr lang="en-GB" dirty="0"/>
              <a:t>	Well deserved reputation for outstanding availability, service and value</a:t>
            </a:r>
          </a:p>
          <a:p>
            <a:r>
              <a:rPr lang="en-GB" b="1" dirty="0"/>
              <a:t>Objectives:</a:t>
            </a:r>
            <a:r>
              <a:rPr lang="en-GB" dirty="0"/>
              <a:t> </a:t>
            </a:r>
          </a:p>
          <a:p>
            <a:r>
              <a:rPr lang="en-GB" dirty="0"/>
              <a:t>	Ensure access to latest products, technical information and training</a:t>
            </a:r>
          </a:p>
          <a:p>
            <a:r>
              <a:rPr lang="en-GB" dirty="0"/>
              <a:t>	Better range, better price, better access for all</a:t>
            </a:r>
          </a:p>
          <a:p>
            <a:r>
              <a:rPr lang="en-GB" dirty="0"/>
              <a:t>	Attracting new costumers, retaining existing costumers</a:t>
            </a:r>
          </a:p>
          <a:p>
            <a:r>
              <a:rPr lang="en-GB" dirty="0"/>
              <a:t>	Increasing Awareness of our products and services</a:t>
            </a:r>
          </a:p>
        </p:txBody>
      </p:sp>
      <p:pic>
        <p:nvPicPr>
          <p:cNvPr id="5" name="Picture 4" descr="A person wearing a suit and hat&#10;&#10;Description automatically generated">
            <a:extLst>
              <a:ext uri="{FF2B5EF4-FFF2-40B4-BE49-F238E27FC236}">
                <a16:creationId xmlns:a16="http://schemas.microsoft.com/office/drawing/2014/main" id="{985BBA94-5DBC-420D-8DA7-AE29DB2A85B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71969" y="562355"/>
            <a:ext cx="2320030" cy="5505935"/>
          </a:xfrm>
          <a:prstGeom prst="rect">
            <a:avLst/>
          </a:prstGeom>
        </p:spPr>
      </p:pic>
      <p:pic>
        <p:nvPicPr>
          <p:cNvPr id="7" name="Picture 6" descr="A van parked in front of a blue car&#10;&#10;Description automatically generated">
            <a:extLst>
              <a:ext uri="{FF2B5EF4-FFF2-40B4-BE49-F238E27FC236}">
                <a16:creationId xmlns:a16="http://schemas.microsoft.com/office/drawing/2014/main" id="{E57DB850-C0AC-4845-81D8-1F1A07E115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39487" y="562354"/>
            <a:ext cx="2432482" cy="5505935"/>
          </a:xfrm>
          <a:prstGeom prst="rect">
            <a:avLst/>
          </a:prstGeom>
        </p:spPr>
      </p:pic>
    </p:spTree>
    <p:extLst>
      <p:ext uri="{BB962C8B-B14F-4D97-AF65-F5344CB8AC3E}">
        <p14:creationId xmlns:p14="http://schemas.microsoft.com/office/powerpoint/2010/main" val="3162829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786E321-A47E-4469-907A-D393D48DC5A9}"/>
              </a:ext>
            </a:extLst>
          </p:cNvPr>
          <p:cNvSpPr txBox="1"/>
          <p:nvPr/>
        </p:nvSpPr>
        <p:spPr>
          <a:xfrm>
            <a:off x="2038350" y="352424"/>
            <a:ext cx="6543675" cy="5170646"/>
          </a:xfrm>
          <a:prstGeom prst="rect">
            <a:avLst/>
          </a:prstGeom>
          <a:noFill/>
        </p:spPr>
        <p:txBody>
          <a:bodyPr wrap="square" rtlCol="0">
            <a:spAutoFit/>
          </a:bodyPr>
          <a:lstStyle/>
          <a:p>
            <a:r>
              <a:rPr lang="en-GB" dirty="0"/>
              <a:t>		</a:t>
            </a:r>
            <a:r>
              <a:rPr lang="en-GB" sz="3200" b="1" dirty="0"/>
              <a:t>Current Status and Services:</a:t>
            </a:r>
          </a:p>
          <a:p>
            <a:endParaRPr lang="en-GB" sz="3200" b="1" dirty="0"/>
          </a:p>
          <a:p>
            <a:r>
              <a:rPr lang="en-GB" dirty="0"/>
              <a:t>	 Each year, Euro car parts supplies essential components and consumable than five million car light commercial vehicles.</a:t>
            </a:r>
          </a:p>
          <a:p>
            <a:endParaRPr lang="en-GB" dirty="0"/>
          </a:p>
          <a:p>
            <a:endParaRPr lang="en-GB" dirty="0"/>
          </a:p>
          <a:p>
            <a:r>
              <a:rPr lang="en-GB" dirty="0"/>
              <a:t>	Each day, more than 2.750 Euro car parts vans and bikes make over 60.000 daily deliveries to independent and franchised garages, body shops and fleet service centre across the UK. In additional, over 400.000 retail costumers regularly visit the stores of DIY ( do-it-yourself), car care products and accessories</a:t>
            </a:r>
          </a:p>
          <a:p>
            <a:endParaRPr lang="en-GB" dirty="0"/>
          </a:p>
          <a:p>
            <a:endParaRPr lang="en-GB" dirty="0"/>
          </a:p>
        </p:txBody>
      </p:sp>
      <p:pic>
        <p:nvPicPr>
          <p:cNvPr id="6" name="Picture 5" descr="A person standing in front of a fence&#10;&#10;Description automatically generated">
            <a:extLst>
              <a:ext uri="{FF2B5EF4-FFF2-40B4-BE49-F238E27FC236}">
                <a16:creationId xmlns:a16="http://schemas.microsoft.com/office/drawing/2014/main" id="{EB293824-72C0-4F9B-9C0A-77C4D7F3537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67750" y="180975"/>
            <a:ext cx="3524250" cy="6858000"/>
          </a:xfrm>
          <a:prstGeom prst="rect">
            <a:avLst/>
          </a:prstGeom>
        </p:spPr>
      </p:pic>
    </p:spTree>
    <p:extLst>
      <p:ext uri="{BB962C8B-B14F-4D97-AF65-F5344CB8AC3E}">
        <p14:creationId xmlns:p14="http://schemas.microsoft.com/office/powerpoint/2010/main" val="604170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FD2D5-7ADE-43B1-895C-AACFD7E1FAF9}"/>
              </a:ext>
            </a:extLst>
          </p:cNvPr>
          <p:cNvSpPr>
            <a:spLocks noGrp="1"/>
          </p:cNvSpPr>
          <p:nvPr>
            <p:ph type="title"/>
          </p:nvPr>
        </p:nvSpPr>
        <p:spPr>
          <a:xfrm>
            <a:off x="1509204" y="340025"/>
            <a:ext cx="10342485" cy="1280890"/>
          </a:xfrm>
        </p:spPr>
        <p:txBody>
          <a:bodyPr>
            <a:normAutofit fontScale="90000"/>
          </a:bodyPr>
          <a:lstStyle/>
          <a:p>
            <a:r>
              <a:rPr lang="en-GB" b="1" dirty="0"/>
              <a:t>Challenges before introducing Modern Technology</a:t>
            </a:r>
            <a:br>
              <a:rPr lang="en-GB" dirty="0"/>
            </a:br>
            <a:endParaRPr lang="en-GB" dirty="0"/>
          </a:p>
        </p:txBody>
      </p:sp>
      <p:sp>
        <p:nvSpPr>
          <p:cNvPr id="3" name="Content Placeholder 2">
            <a:extLst>
              <a:ext uri="{FF2B5EF4-FFF2-40B4-BE49-F238E27FC236}">
                <a16:creationId xmlns:a16="http://schemas.microsoft.com/office/drawing/2014/main" id="{F89305FF-DE63-4EE7-AC86-6853B2C37A65}"/>
              </a:ext>
            </a:extLst>
          </p:cNvPr>
          <p:cNvSpPr>
            <a:spLocks noGrp="1"/>
          </p:cNvSpPr>
          <p:nvPr>
            <p:ph idx="1"/>
          </p:nvPr>
        </p:nvSpPr>
        <p:spPr>
          <a:xfrm>
            <a:off x="1233996" y="1216241"/>
            <a:ext cx="10474802" cy="5301734"/>
          </a:xfrm>
        </p:spPr>
        <p:txBody>
          <a:bodyPr/>
          <a:lstStyle/>
          <a:p>
            <a:pPr marL="0" indent="0">
              <a:buNone/>
            </a:pPr>
            <a:r>
              <a:rPr lang="en-US" dirty="0"/>
              <a:t>	</a:t>
            </a:r>
            <a:r>
              <a:rPr lang="en-GB" b="1" dirty="0"/>
              <a:t>High labour cost</a:t>
            </a:r>
          </a:p>
          <a:p>
            <a:pPr marL="0" indent="0">
              <a:buNone/>
            </a:pPr>
            <a:r>
              <a:rPr lang="en-GB" dirty="0"/>
              <a:t> Before modern technology was introduced, the cost associated with labour, equipment and maintenance were significantly bigger, one of the reasons being the large number of employees</a:t>
            </a:r>
          </a:p>
          <a:p>
            <a:pPr marL="0" indent="0">
              <a:buNone/>
            </a:pPr>
            <a:r>
              <a:rPr lang="en-GB" dirty="0"/>
              <a:t>	</a:t>
            </a:r>
            <a:r>
              <a:rPr lang="en-GB" b="1" dirty="0"/>
              <a:t>INACCURATE INVENTORY</a:t>
            </a:r>
          </a:p>
          <a:p>
            <a:pPr marL="0" indent="0">
              <a:buNone/>
            </a:pPr>
            <a:r>
              <a:rPr lang="en-GB" dirty="0"/>
              <a:t> Before modern technology keeping an accurate inventory was challenging. There were many incomplete or inaccurate records that often lead to delays shipments and miss-picks</a:t>
            </a:r>
          </a:p>
          <a:p>
            <a:pPr marL="0" indent="0">
              <a:buNone/>
            </a:pPr>
            <a:r>
              <a:rPr lang="en-GB" dirty="0"/>
              <a:t>	</a:t>
            </a:r>
            <a:r>
              <a:rPr lang="en-GB" b="1" dirty="0"/>
              <a:t>LOW PICKING EFFICENCY (SUBOPTIMAL PICKING)</a:t>
            </a:r>
          </a:p>
          <a:p>
            <a:pPr marL="0" indent="0">
              <a:buNone/>
            </a:pPr>
            <a:r>
              <a:rPr lang="en-GB" dirty="0"/>
              <a:t> Before modern technology, picking was slow and there were many human-errors. If picking isn`t done efficiently time and money are wasted</a:t>
            </a:r>
          </a:p>
          <a:p>
            <a:pPr marL="0" lvl="0" indent="0">
              <a:spcBef>
                <a:spcPts val="0"/>
              </a:spcBef>
              <a:buClrTx/>
              <a:buNone/>
            </a:pPr>
            <a:r>
              <a:rPr lang="en-US" b="1" dirty="0">
                <a:solidFill>
                  <a:prstClr val="black"/>
                </a:solidFill>
              </a:rPr>
              <a:t>	HIGH POLUTION </a:t>
            </a:r>
          </a:p>
          <a:p>
            <a:pPr marL="0" lvl="0" indent="0">
              <a:spcBef>
                <a:spcPts val="0"/>
              </a:spcBef>
              <a:buClrTx/>
              <a:buNone/>
            </a:pPr>
            <a:r>
              <a:rPr lang="en-US" dirty="0">
                <a:solidFill>
                  <a:prstClr val="black"/>
                </a:solidFill>
              </a:rPr>
              <a:t> Before implementing technology the amount of energy required to run the warehouse was bigger and so was waste and load use. With the help of modern technology these factors were </a:t>
            </a:r>
            <a:r>
              <a:rPr lang="en-US" dirty="0" err="1">
                <a:solidFill>
                  <a:prstClr val="black"/>
                </a:solidFill>
              </a:rPr>
              <a:t>diminuated</a:t>
            </a:r>
            <a:r>
              <a:rPr lang="en-US" dirty="0">
                <a:solidFill>
                  <a:prstClr val="black"/>
                </a:solidFill>
              </a:rPr>
              <a:t> and now the warehouse is less-impactful on the environment </a:t>
            </a:r>
            <a:endParaRPr lang="en-GB" dirty="0">
              <a:solidFill>
                <a:prstClr val="black"/>
              </a:solidFill>
            </a:endParaRPr>
          </a:p>
        </p:txBody>
      </p:sp>
    </p:spTree>
    <p:extLst>
      <p:ext uri="{BB962C8B-B14F-4D97-AF65-F5344CB8AC3E}">
        <p14:creationId xmlns:p14="http://schemas.microsoft.com/office/powerpoint/2010/main" val="37548202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AA4C67-9206-4870-B6EB-A971262B65D3}"/>
              </a:ext>
            </a:extLst>
          </p:cNvPr>
          <p:cNvSpPr>
            <a:spLocks noGrp="1"/>
          </p:cNvSpPr>
          <p:nvPr>
            <p:ph type="title"/>
          </p:nvPr>
        </p:nvSpPr>
        <p:spPr>
          <a:xfrm>
            <a:off x="1624615" y="171349"/>
            <a:ext cx="9879998" cy="1280890"/>
          </a:xfrm>
        </p:spPr>
        <p:txBody>
          <a:bodyPr>
            <a:normAutofit/>
          </a:bodyPr>
          <a:lstStyle/>
          <a:p>
            <a:pPr algn="ctr"/>
            <a:r>
              <a:rPr lang="en-GB" sz="3200" b="1" dirty="0"/>
              <a:t>Insights of Modern Technology Introduced</a:t>
            </a:r>
            <a:br>
              <a:rPr lang="en-GB" sz="3200" b="1" dirty="0"/>
            </a:br>
            <a:r>
              <a:rPr lang="en-GB" sz="2400" b="1" dirty="0"/>
              <a:t>(Warehouse Management Systems)</a:t>
            </a:r>
          </a:p>
        </p:txBody>
      </p:sp>
      <p:sp>
        <p:nvSpPr>
          <p:cNvPr id="7" name="TextBox 6">
            <a:extLst>
              <a:ext uri="{FF2B5EF4-FFF2-40B4-BE49-F238E27FC236}">
                <a16:creationId xmlns:a16="http://schemas.microsoft.com/office/drawing/2014/main" id="{539FF952-DA7E-49CD-BCC3-265E5CBE7323}"/>
              </a:ext>
            </a:extLst>
          </p:cNvPr>
          <p:cNvSpPr txBox="1"/>
          <p:nvPr/>
        </p:nvSpPr>
        <p:spPr>
          <a:xfrm>
            <a:off x="1624615" y="1390095"/>
            <a:ext cx="9747680" cy="4247317"/>
          </a:xfrm>
          <a:prstGeom prst="rect">
            <a:avLst/>
          </a:prstGeom>
          <a:noFill/>
        </p:spPr>
        <p:txBody>
          <a:bodyPr wrap="square" rtlCol="0">
            <a:spAutoFit/>
          </a:bodyPr>
          <a:lstStyle/>
          <a:p>
            <a:r>
              <a:rPr lang="en-GB" dirty="0"/>
              <a:t>	</a:t>
            </a:r>
            <a:r>
              <a:rPr lang="en-GB" b="1" dirty="0"/>
              <a:t>Warehouse Management Systems </a:t>
            </a:r>
          </a:p>
          <a:p>
            <a:r>
              <a:rPr lang="en-GB" dirty="0"/>
              <a:t> Is a software that helps control and manage the day-to-day operations in a warehouse. WMS software guides inventory receiving and putting away, optimizes picking and shipping of orders and advises on inventory replenishment</a:t>
            </a:r>
          </a:p>
          <a:p>
            <a:r>
              <a:rPr lang="en-GB" dirty="0"/>
              <a:t>	</a:t>
            </a:r>
            <a:r>
              <a:rPr lang="en-GB" b="1" dirty="0"/>
              <a:t>Advantages of W.M.S.</a:t>
            </a:r>
          </a:p>
          <a:p>
            <a:r>
              <a:rPr lang="en-GB" b="1" dirty="0"/>
              <a:t> </a:t>
            </a:r>
            <a:r>
              <a:rPr lang="en-GB" dirty="0"/>
              <a:t>- high inventory accuracy </a:t>
            </a:r>
          </a:p>
          <a:p>
            <a:r>
              <a:rPr lang="en-GB" dirty="0"/>
              <a:t> - zero returns due to warehouse errors</a:t>
            </a:r>
          </a:p>
          <a:p>
            <a:r>
              <a:rPr lang="en-GB" dirty="0"/>
              <a:t> - improved order shipment completion </a:t>
            </a:r>
          </a:p>
          <a:p>
            <a:r>
              <a:rPr lang="en-GB" dirty="0"/>
              <a:t> - improved security and safety </a:t>
            </a:r>
          </a:p>
          <a:p>
            <a:r>
              <a:rPr lang="en-GB" dirty="0"/>
              <a:t> - improved supplier and customer relationships </a:t>
            </a:r>
          </a:p>
          <a:p>
            <a:r>
              <a:rPr lang="en-GB" dirty="0"/>
              <a:t>	</a:t>
            </a:r>
            <a:r>
              <a:rPr lang="en-GB" b="1" dirty="0"/>
              <a:t>Disadvantages of W.M.S.</a:t>
            </a:r>
          </a:p>
          <a:p>
            <a:r>
              <a:rPr lang="en-GB" dirty="0"/>
              <a:t> The biggest disadvantage of W.M.S. is the substantial initial monetary investment</a:t>
            </a:r>
          </a:p>
          <a:p>
            <a:r>
              <a:rPr lang="en-GB" dirty="0"/>
              <a:t> 	System crash</a:t>
            </a:r>
          </a:p>
          <a:p>
            <a:r>
              <a:rPr lang="en-GB" dirty="0"/>
              <a:t> A corrupt hard drive, power outages and other technical issues can result in loss of data and business interruption</a:t>
            </a:r>
          </a:p>
        </p:txBody>
      </p:sp>
    </p:spTree>
    <p:extLst>
      <p:ext uri="{BB962C8B-B14F-4D97-AF65-F5344CB8AC3E}">
        <p14:creationId xmlns:p14="http://schemas.microsoft.com/office/powerpoint/2010/main" val="23853882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421489-9FEF-4DF5-A26B-07A3D4B4277B}"/>
              </a:ext>
            </a:extLst>
          </p:cNvPr>
          <p:cNvSpPr>
            <a:spLocks noGrp="1"/>
          </p:cNvSpPr>
          <p:nvPr>
            <p:ph idx="1"/>
          </p:nvPr>
        </p:nvSpPr>
        <p:spPr>
          <a:xfrm>
            <a:off x="1638299" y="180512"/>
            <a:ext cx="10106857" cy="6442229"/>
          </a:xfrm>
        </p:spPr>
        <p:txBody>
          <a:bodyPr/>
          <a:lstStyle/>
          <a:p>
            <a:pPr marL="0" indent="0">
              <a:buNone/>
            </a:pPr>
            <a:r>
              <a:rPr lang="en-US" dirty="0"/>
              <a:t> 	</a:t>
            </a:r>
            <a:r>
              <a:rPr lang="en-GB" b="1" dirty="0"/>
              <a:t>Voice technology </a:t>
            </a:r>
          </a:p>
          <a:p>
            <a:pPr marL="0" indent="0">
              <a:buNone/>
            </a:pPr>
            <a:r>
              <a:rPr lang="en-GB" dirty="0"/>
              <a:t> Is the ability of a machine or program to receive and interpret dictation or to understand and carry out spoken commands </a:t>
            </a:r>
          </a:p>
          <a:p>
            <a:pPr marL="0" indent="0">
              <a:buNone/>
            </a:pPr>
            <a:r>
              <a:rPr lang="en-GB" dirty="0"/>
              <a:t> Voice recognition systems enables consumers to interact with technology simply by speaking to it, enabling hands-free request, reminders and other tasks.</a:t>
            </a:r>
          </a:p>
          <a:p>
            <a:pPr marL="0" indent="0">
              <a:buNone/>
            </a:pPr>
            <a:r>
              <a:rPr lang="en-GB" dirty="0"/>
              <a:t>	</a:t>
            </a:r>
            <a:r>
              <a:rPr lang="en-GB" b="1" dirty="0"/>
              <a:t>Advantages of Voice Technology:</a:t>
            </a:r>
          </a:p>
          <a:p>
            <a:pPr marL="0" indent="0">
              <a:buNone/>
            </a:pPr>
            <a:r>
              <a:rPr lang="en-GB" dirty="0"/>
              <a:t> Improved piking efficiency </a:t>
            </a:r>
          </a:p>
          <a:p>
            <a:pPr marL="0" indent="0">
              <a:buNone/>
            </a:pPr>
            <a:r>
              <a:rPr lang="en-GB" dirty="0"/>
              <a:t> Reduced piking errors </a:t>
            </a:r>
          </a:p>
          <a:p>
            <a:pPr marL="0" indent="0">
              <a:buNone/>
            </a:pPr>
            <a:r>
              <a:rPr lang="en-GB" dirty="0"/>
              <a:t> Increased safety </a:t>
            </a:r>
          </a:p>
          <a:p>
            <a:pPr marL="0" indent="0">
              <a:buNone/>
            </a:pPr>
            <a:endParaRPr lang="en-GB" dirty="0"/>
          </a:p>
        </p:txBody>
      </p:sp>
    </p:spTree>
    <p:extLst>
      <p:ext uri="{BB962C8B-B14F-4D97-AF65-F5344CB8AC3E}">
        <p14:creationId xmlns:p14="http://schemas.microsoft.com/office/powerpoint/2010/main" val="3204167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4" name="Rectangle 10">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8C388FD-8BA1-4B28-9ACC-F49844A6D12A}"/>
              </a:ext>
            </a:extLst>
          </p:cNvPr>
          <p:cNvSpPr>
            <a:spLocks noGrp="1"/>
          </p:cNvSpPr>
          <p:nvPr>
            <p:ph idx="1"/>
          </p:nvPr>
        </p:nvSpPr>
        <p:spPr>
          <a:xfrm>
            <a:off x="649225" y="802434"/>
            <a:ext cx="5313036" cy="5090420"/>
          </a:xfrm>
        </p:spPr>
        <p:txBody>
          <a:bodyPr>
            <a:noAutofit/>
          </a:bodyPr>
          <a:lstStyle/>
          <a:p>
            <a:pPr marL="0" indent="0">
              <a:lnSpc>
                <a:spcPct val="90000"/>
              </a:lnSpc>
              <a:buNone/>
            </a:pPr>
            <a:r>
              <a:rPr lang="en-US" dirty="0"/>
              <a:t>	</a:t>
            </a:r>
            <a:r>
              <a:rPr lang="en-US" b="1" dirty="0"/>
              <a:t>Disadvantages of voice technology </a:t>
            </a:r>
          </a:p>
          <a:p>
            <a:pPr marL="0" indent="0">
              <a:lnSpc>
                <a:spcPct val="90000"/>
              </a:lnSpc>
              <a:buNone/>
            </a:pPr>
            <a:r>
              <a:rPr lang="en-US" dirty="0"/>
              <a:t>Some of the warehouse workers do no speak English</a:t>
            </a:r>
          </a:p>
          <a:p>
            <a:pPr marL="0" indent="0">
              <a:lnSpc>
                <a:spcPct val="90000"/>
              </a:lnSpc>
              <a:buNone/>
            </a:pPr>
            <a:r>
              <a:rPr lang="en-US" dirty="0"/>
              <a:t>Voice recognition cost a lot of money, the software has specific hardware requirements</a:t>
            </a:r>
          </a:p>
          <a:p>
            <a:pPr marL="0" indent="0">
              <a:lnSpc>
                <a:spcPct val="90000"/>
              </a:lnSpc>
              <a:buNone/>
            </a:pPr>
            <a:endParaRPr lang="en-US" dirty="0"/>
          </a:p>
          <a:p>
            <a:pPr marL="0" indent="0">
              <a:lnSpc>
                <a:spcPct val="90000"/>
              </a:lnSpc>
              <a:buNone/>
            </a:pPr>
            <a:r>
              <a:rPr lang="en-US" dirty="0"/>
              <a:t>	</a:t>
            </a:r>
            <a:r>
              <a:rPr lang="en-US" b="1" dirty="0"/>
              <a:t>Radio frequency identification</a:t>
            </a:r>
          </a:p>
          <a:p>
            <a:pPr marL="0" indent="0">
              <a:lnSpc>
                <a:spcPct val="90000"/>
              </a:lnSpc>
              <a:buNone/>
            </a:pPr>
            <a:r>
              <a:rPr lang="en-US" dirty="0"/>
              <a:t>Is the use of radio waves to read and capture information on a tag attached to an object. The tag can be read from up to seven feet away and does not need to be within direct line-of-sight of the reader to be tracked</a:t>
            </a:r>
          </a:p>
          <a:p>
            <a:pPr marL="0" indent="0">
              <a:lnSpc>
                <a:spcPct val="90000"/>
              </a:lnSpc>
              <a:buNone/>
            </a:pPr>
            <a:r>
              <a:rPr lang="en-US" dirty="0"/>
              <a:t>	</a:t>
            </a:r>
            <a:r>
              <a:rPr lang="en-US" b="1" dirty="0"/>
              <a:t>Advantages of RFID</a:t>
            </a:r>
          </a:p>
          <a:p>
            <a:pPr marL="0" indent="0">
              <a:lnSpc>
                <a:spcPct val="90000"/>
              </a:lnSpc>
              <a:buNone/>
            </a:pPr>
            <a:r>
              <a:rPr lang="en-US" dirty="0"/>
              <a:t>It enhances the efficiency and </a:t>
            </a:r>
          </a:p>
          <a:p>
            <a:pPr marL="0" indent="0">
              <a:lnSpc>
                <a:spcPct val="90000"/>
              </a:lnSpc>
              <a:buNone/>
            </a:pPr>
            <a:r>
              <a:rPr lang="en-US" dirty="0"/>
              <a:t>High security. The read only tag ode data is 100% secure and cannot be changed or duplicated</a:t>
            </a:r>
          </a:p>
        </p:txBody>
      </p:sp>
      <p:pic>
        <p:nvPicPr>
          <p:cNvPr id="6" name="Picture 5" descr="A picture containing person, indoor, man, holding&#10;&#10;Description automatically generated">
            <a:extLst>
              <a:ext uri="{FF2B5EF4-FFF2-40B4-BE49-F238E27FC236}">
                <a16:creationId xmlns:a16="http://schemas.microsoft.com/office/drawing/2014/main" id="{3410DD12-0560-4D2B-9921-B57DD9AED67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0125" y="1224619"/>
            <a:ext cx="5123418" cy="4088720"/>
          </a:xfrm>
          <a:prstGeom prst="rect">
            <a:avLst/>
          </a:prstGeom>
        </p:spPr>
      </p:pic>
      <p:sp>
        <p:nvSpPr>
          <p:cNvPr id="15"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27940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D34063-58F7-4A25-B83E-49968346161D}"/>
              </a:ext>
            </a:extLst>
          </p:cNvPr>
          <p:cNvSpPr>
            <a:spLocks noGrp="1"/>
          </p:cNvSpPr>
          <p:nvPr>
            <p:ph idx="1"/>
          </p:nvPr>
        </p:nvSpPr>
        <p:spPr>
          <a:xfrm>
            <a:off x="1638300" y="189390"/>
            <a:ext cx="8915400" cy="6459985"/>
          </a:xfrm>
        </p:spPr>
        <p:txBody>
          <a:bodyPr>
            <a:normAutofit/>
          </a:bodyPr>
          <a:lstStyle/>
          <a:p>
            <a:pPr marL="0" indent="0">
              <a:buNone/>
            </a:pPr>
            <a:r>
              <a:rPr lang="en-US" dirty="0"/>
              <a:t> </a:t>
            </a:r>
            <a:r>
              <a:rPr lang="en-US" b="1" dirty="0"/>
              <a:t>		Artificial intelligence </a:t>
            </a:r>
          </a:p>
          <a:p>
            <a:pPr marL="0" indent="0">
              <a:buNone/>
            </a:pPr>
            <a:r>
              <a:rPr lang="en-GB" dirty="0"/>
              <a:t>	Is a branch of computer science that aims to make archives that ca mimic the functions od a human as closely as possible. He can perform human-line tasks such as decision-making, speech recognition, visual perception and language translation</a:t>
            </a:r>
          </a:p>
          <a:p>
            <a:pPr marL="0" indent="0">
              <a:buNone/>
            </a:pPr>
            <a:r>
              <a:rPr lang="en-GB" dirty="0"/>
              <a:t>		</a:t>
            </a:r>
            <a:r>
              <a:rPr lang="en-GB" b="1" dirty="0"/>
              <a:t>Advantages of A.I.</a:t>
            </a:r>
          </a:p>
          <a:p>
            <a:pPr marL="0" indent="0">
              <a:buNone/>
            </a:pPr>
            <a:r>
              <a:rPr lang="en-GB" dirty="0"/>
              <a:t>	Reduces operation cost  by automating most of the work , which means fewer employees. The machine can work 24/7 without a break, while the number of mistakes and workplace incidents also goes down steadily.</a:t>
            </a:r>
          </a:p>
          <a:p>
            <a:pPr marL="0" indent="0">
              <a:buNone/>
            </a:pPr>
            <a:r>
              <a:rPr lang="en-GB" dirty="0"/>
              <a:t>	Improved warehouse productivity which translates into company growth.</a:t>
            </a:r>
          </a:p>
          <a:p>
            <a:pPr marL="0" indent="0">
              <a:buNone/>
            </a:pPr>
            <a:r>
              <a:rPr lang="en-GB" dirty="0"/>
              <a:t>	Robots are more dexterous and flexible than humans so they can perform easily tasks that require a lot more time and effort from a human</a:t>
            </a:r>
          </a:p>
          <a:p>
            <a:pPr marL="0" indent="0">
              <a:buNone/>
            </a:pPr>
            <a:r>
              <a:rPr lang="en-GB" dirty="0"/>
              <a:t>	Robots have incredible precision, accuracy and speed. They won`t be affected by hostile environments and are able to complete dangerous tasks and problems that could injure us</a:t>
            </a:r>
          </a:p>
          <a:p>
            <a:pPr marL="0" indent="0">
              <a:buNone/>
            </a:pPr>
            <a:r>
              <a:rPr lang="en-GB" dirty="0"/>
              <a:t>	</a:t>
            </a:r>
          </a:p>
        </p:txBody>
      </p:sp>
    </p:spTree>
    <p:extLst>
      <p:ext uri="{BB962C8B-B14F-4D97-AF65-F5344CB8AC3E}">
        <p14:creationId xmlns:p14="http://schemas.microsoft.com/office/powerpoint/2010/main" val="2291486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D4760D-E3F7-400A-A81A-A46384A55A5E}"/>
              </a:ext>
            </a:extLst>
          </p:cNvPr>
          <p:cNvSpPr>
            <a:spLocks noGrp="1"/>
          </p:cNvSpPr>
          <p:nvPr>
            <p:ph idx="1"/>
          </p:nvPr>
        </p:nvSpPr>
        <p:spPr>
          <a:xfrm>
            <a:off x="1701445" y="100613"/>
            <a:ext cx="8915400" cy="6158143"/>
          </a:xfrm>
        </p:spPr>
        <p:txBody>
          <a:bodyPr/>
          <a:lstStyle/>
          <a:p>
            <a:pPr marL="0" indent="0">
              <a:buNone/>
            </a:pPr>
            <a:r>
              <a:rPr lang="en-US" dirty="0"/>
              <a:t>	</a:t>
            </a:r>
            <a:r>
              <a:rPr lang="en-US" b="1" dirty="0"/>
              <a:t>Disadvantages of A.I.</a:t>
            </a:r>
          </a:p>
          <a:p>
            <a:pPr marL="0" indent="0">
              <a:buNone/>
            </a:pPr>
            <a:r>
              <a:rPr lang="en-US" b="1" dirty="0"/>
              <a:t>	</a:t>
            </a:r>
            <a:r>
              <a:rPr lang="en-US" dirty="0"/>
              <a:t>Are few but they do exist, the biggest disadvantage is job elimination for workers.</a:t>
            </a:r>
          </a:p>
          <a:p>
            <a:pPr marL="0" indent="0">
              <a:buNone/>
            </a:pPr>
            <a:r>
              <a:rPr lang="en-US" dirty="0"/>
              <a:t>	 Other disadvantages of A.I. are: </a:t>
            </a:r>
          </a:p>
          <a:p>
            <a:pPr marL="0" indent="0">
              <a:buNone/>
            </a:pPr>
            <a:r>
              <a:rPr lang="en-US" dirty="0"/>
              <a:t> - is expensive to implement.</a:t>
            </a:r>
            <a:endParaRPr lang="en-GB" dirty="0"/>
          </a:p>
          <a:p>
            <a:pPr marL="0" indent="0">
              <a:buNone/>
            </a:pPr>
            <a:r>
              <a:rPr lang="en-GB" dirty="0"/>
              <a:t> - could create a dependency to machines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5691373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D95ED-5CE9-4A77-B93A-651292EFC9F5}"/>
              </a:ext>
            </a:extLst>
          </p:cNvPr>
          <p:cNvSpPr>
            <a:spLocks noGrp="1"/>
          </p:cNvSpPr>
          <p:nvPr>
            <p:ph type="title"/>
          </p:nvPr>
        </p:nvSpPr>
        <p:spPr>
          <a:xfrm>
            <a:off x="969399" y="408464"/>
            <a:ext cx="8911687" cy="1280890"/>
          </a:xfrm>
        </p:spPr>
        <p:txBody>
          <a:bodyPr>
            <a:normAutofit/>
          </a:bodyPr>
          <a:lstStyle/>
          <a:p>
            <a:pPr algn="ctr"/>
            <a:r>
              <a:rPr lang="en-GB" sz="3200" b="1" dirty="0"/>
              <a:t>Impacts of Modern Technology</a:t>
            </a:r>
          </a:p>
        </p:txBody>
      </p:sp>
      <p:sp>
        <p:nvSpPr>
          <p:cNvPr id="3" name="Content Placeholder 2">
            <a:extLst>
              <a:ext uri="{FF2B5EF4-FFF2-40B4-BE49-F238E27FC236}">
                <a16:creationId xmlns:a16="http://schemas.microsoft.com/office/drawing/2014/main" id="{385289F7-6BD6-47C7-B855-EED37120D8F7}"/>
              </a:ext>
            </a:extLst>
          </p:cNvPr>
          <p:cNvSpPr>
            <a:spLocks noGrp="1"/>
          </p:cNvSpPr>
          <p:nvPr>
            <p:ph idx="1"/>
          </p:nvPr>
        </p:nvSpPr>
        <p:spPr>
          <a:xfrm>
            <a:off x="1660124" y="1658191"/>
            <a:ext cx="6871317" cy="4982306"/>
          </a:xfrm>
        </p:spPr>
        <p:txBody>
          <a:bodyPr>
            <a:normAutofit/>
          </a:bodyPr>
          <a:lstStyle/>
          <a:p>
            <a:pPr marL="0" indent="0">
              <a:buNone/>
            </a:pPr>
            <a:r>
              <a:rPr lang="en-GB" dirty="0"/>
              <a:t>	Introducing modern technology at Euro Car Parts had a big impact which increased their efficiency and helped saving money.</a:t>
            </a:r>
          </a:p>
          <a:p>
            <a:pPr marL="0" indent="0">
              <a:buNone/>
            </a:pPr>
            <a:r>
              <a:rPr lang="en-GB" dirty="0"/>
              <a:t>	Modern technology helped Euro Car Parts by improving the warehouse management system making it more accurate, easier to be accessed and saving </a:t>
            </a:r>
            <a:br>
              <a:rPr lang="en-GB" dirty="0"/>
            </a:br>
            <a:r>
              <a:rPr lang="en-GB" dirty="0"/>
              <a:t>precious time making possible a bigger amount of deliveries in a day.</a:t>
            </a:r>
          </a:p>
          <a:p>
            <a:pPr marL="0" indent="0">
              <a:buNone/>
            </a:pPr>
            <a:r>
              <a:rPr lang="en-GB" dirty="0"/>
              <a:t>	Another important impact that modern technology had on Euro Car Parts was when they introduced Artificial Intelligence(A.I.) and Radio </a:t>
            </a:r>
            <a:r>
              <a:rPr lang="en-US" dirty="0"/>
              <a:t>frequency</a:t>
            </a:r>
            <a:r>
              <a:rPr lang="en-GB" dirty="0"/>
              <a:t> Identification. This technology is helping the company by making the product labels reading very fast and easy and automating most of the work using A.I. robots ho can make decisions in real time may be faster then humans without needing brake and making errors </a:t>
            </a:r>
          </a:p>
        </p:txBody>
      </p:sp>
      <p:sp>
        <p:nvSpPr>
          <p:cNvPr id="6" name="Rectangle 3">
            <a:extLst>
              <a:ext uri="{FF2B5EF4-FFF2-40B4-BE49-F238E27FC236}">
                <a16:creationId xmlns:a16="http://schemas.microsoft.com/office/drawing/2014/main" id="{4ED31CEA-A44C-4A11-8038-F099F4990FDF}"/>
              </a:ext>
            </a:extLst>
          </p:cNvPr>
          <p:cNvSpPr>
            <a:spLocks noChangeArrowheads="1"/>
          </p:cNvSpPr>
          <p:nvPr/>
        </p:nvSpPr>
        <p:spPr bwMode="auto">
          <a:xfrm>
            <a:off x="457200" y="408464"/>
            <a:ext cx="65"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endParaRPr>
          </a:p>
        </p:txBody>
      </p:sp>
      <p:pic>
        <p:nvPicPr>
          <p:cNvPr id="9" name="Picture 8" descr="A picture containing indoor, table, sitting, truck&#10;&#10;Description automatically generated">
            <a:extLst>
              <a:ext uri="{FF2B5EF4-FFF2-40B4-BE49-F238E27FC236}">
                <a16:creationId xmlns:a16="http://schemas.microsoft.com/office/drawing/2014/main" id="{B2EE6F89-599D-450C-AD74-CFD3320BD1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31441" y="2157910"/>
            <a:ext cx="2870229" cy="208616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1" name="Picture 10" descr="A picture containing building, train, red, table&#10;&#10;Description automatically generated">
            <a:extLst>
              <a:ext uri="{FF2B5EF4-FFF2-40B4-BE49-F238E27FC236}">
                <a16:creationId xmlns:a16="http://schemas.microsoft.com/office/drawing/2014/main" id="{EF7F77D8-7BDB-4527-98AC-4FE054E8F45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00072" y="4528961"/>
            <a:ext cx="3031176" cy="220329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pic>
        <p:nvPicPr>
          <p:cNvPr id="13" name="Picture 12" descr="A picture containing road, truck, yellow, street&#10;&#10;Description automatically generated">
            <a:extLst>
              <a:ext uri="{FF2B5EF4-FFF2-40B4-BE49-F238E27FC236}">
                <a16:creationId xmlns:a16="http://schemas.microsoft.com/office/drawing/2014/main" id="{EF4F0C4A-4DE8-462C-906A-FD3DD3D4EA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345769" y="61791"/>
            <a:ext cx="2783094" cy="19742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9690574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04A2C-A4B2-4E3D-A586-8365AD2CE833}"/>
              </a:ext>
            </a:extLst>
          </p:cNvPr>
          <p:cNvSpPr>
            <a:spLocks noGrp="1"/>
          </p:cNvSpPr>
          <p:nvPr>
            <p:ph type="title"/>
          </p:nvPr>
        </p:nvSpPr>
        <p:spPr/>
        <p:txBody>
          <a:bodyPr>
            <a:normAutofit/>
          </a:bodyPr>
          <a:lstStyle/>
          <a:p>
            <a:r>
              <a:rPr lang="en-GB" sz="3200" b="1" dirty="0"/>
              <a:t>Lessons Drawn from the Case Study</a:t>
            </a:r>
          </a:p>
        </p:txBody>
      </p:sp>
      <p:sp>
        <p:nvSpPr>
          <p:cNvPr id="3" name="Content Placeholder 2">
            <a:extLst>
              <a:ext uri="{FF2B5EF4-FFF2-40B4-BE49-F238E27FC236}">
                <a16:creationId xmlns:a16="http://schemas.microsoft.com/office/drawing/2014/main" id="{5AF0E289-46D0-4166-9827-F4E071281C1A}"/>
              </a:ext>
            </a:extLst>
          </p:cNvPr>
          <p:cNvSpPr>
            <a:spLocks noGrp="1"/>
          </p:cNvSpPr>
          <p:nvPr>
            <p:ph idx="1"/>
          </p:nvPr>
        </p:nvSpPr>
        <p:spPr>
          <a:xfrm>
            <a:off x="1624614" y="1784412"/>
            <a:ext cx="9879998" cy="4126810"/>
          </a:xfrm>
        </p:spPr>
        <p:txBody>
          <a:bodyPr/>
          <a:lstStyle/>
          <a:p>
            <a:pPr marL="0" indent="0">
              <a:buNone/>
            </a:pPr>
            <a:r>
              <a:rPr lang="en-GB" dirty="0"/>
              <a:t>	In conclusion any of the modern technology in 21</a:t>
            </a:r>
            <a:r>
              <a:rPr lang="en-GB" baseline="30000" dirty="0"/>
              <a:t>st</a:t>
            </a:r>
            <a:r>
              <a:rPr lang="en-GB" dirty="0"/>
              <a:t> century is an important step in human evolution , because it help us and improve our life as in Euro Car Parts.</a:t>
            </a:r>
          </a:p>
          <a:p>
            <a:pPr marL="0" indent="0">
              <a:buNone/>
            </a:pPr>
            <a:r>
              <a:rPr lang="en-GB" dirty="0"/>
              <a:t>	But we must be careful not to let it control our life or to depend entirely on it because it will ruin our life in the end.</a:t>
            </a:r>
          </a:p>
        </p:txBody>
      </p:sp>
    </p:spTree>
    <p:extLst>
      <p:ext uri="{BB962C8B-B14F-4D97-AF65-F5344CB8AC3E}">
        <p14:creationId xmlns:p14="http://schemas.microsoft.com/office/powerpoint/2010/main" val="24372278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8DB8C-27F7-4F1F-881A-BBD39CBA6C9F}"/>
              </a:ext>
            </a:extLst>
          </p:cNvPr>
          <p:cNvSpPr>
            <a:spLocks noGrp="1"/>
          </p:cNvSpPr>
          <p:nvPr>
            <p:ph type="title"/>
          </p:nvPr>
        </p:nvSpPr>
        <p:spPr/>
        <p:txBody>
          <a:bodyPr/>
          <a:lstStyle/>
          <a:p>
            <a:pPr algn="ctr"/>
            <a:r>
              <a:rPr lang="en-US" b="1" dirty="0"/>
              <a:t>Reference</a:t>
            </a:r>
            <a:endParaRPr lang="en-GB" b="1" dirty="0"/>
          </a:p>
        </p:txBody>
      </p:sp>
      <p:sp>
        <p:nvSpPr>
          <p:cNvPr id="3" name="Content Placeholder 2">
            <a:extLst>
              <a:ext uri="{FF2B5EF4-FFF2-40B4-BE49-F238E27FC236}">
                <a16:creationId xmlns:a16="http://schemas.microsoft.com/office/drawing/2014/main" id="{8786EB32-5EAD-4FCF-AFFF-385C12E42507}"/>
              </a:ext>
            </a:extLst>
          </p:cNvPr>
          <p:cNvSpPr>
            <a:spLocks noGrp="1"/>
          </p:cNvSpPr>
          <p:nvPr>
            <p:ph idx="1"/>
          </p:nvPr>
        </p:nvSpPr>
        <p:spPr>
          <a:xfrm>
            <a:off x="2589212" y="1458897"/>
            <a:ext cx="8915400" cy="4870882"/>
          </a:xfrm>
        </p:spPr>
        <p:txBody>
          <a:bodyPr/>
          <a:lstStyle/>
          <a:p>
            <a:r>
              <a:rPr lang="en-GB" dirty="0">
                <a:hlinkClick r:id="rId2"/>
              </a:rPr>
              <a:t>https://www.eurocarparts.com</a:t>
            </a:r>
            <a:endParaRPr lang="en-GB" dirty="0"/>
          </a:p>
          <a:p>
            <a:r>
              <a:rPr lang="en-GB" dirty="0">
                <a:hlinkClick r:id="rId3"/>
              </a:rPr>
              <a:t>https://www.logisticsbureau.com/the-past-present-and-future-of-technology-in-the-warehouse/?fbclid=IwAR0bMe06WWBhrkwwI7cSaTNswXxZH5FFNYGQzbTrAjNgbZB0B3JMt44HB28</a:t>
            </a:r>
            <a:endParaRPr lang="en-GB" dirty="0"/>
          </a:p>
          <a:p>
            <a:r>
              <a:rPr lang="en-GB" dirty="0">
                <a:hlinkClick r:id="rId4"/>
              </a:rPr>
              <a:t>https://smallbusiness.chron.com/advantages-disadvantages-computerized-inventory-management-system-22513.html?fbclid=IwAR3oe12EG9tab5Cwzeds3Mh7OPjh7UgXDxBlnRMNCpwpcVGyhhxkR7rqBjg</a:t>
            </a:r>
            <a:endParaRPr lang="en-GB" dirty="0"/>
          </a:p>
          <a:p>
            <a:endParaRPr lang="en-GB" dirty="0"/>
          </a:p>
        </p:txBody>
      </p:sp>
    </p:spTree>
    <p:extLst>
      <p:ext uri="{BB962C8B-B14F-4D97-AF65-F5344CB8AC3E}">
        <p14:creationId xmlns:p14="http://schemas.microsoft.com/office/powerpoint/2010/main" val="11449789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735</TotalTime>
  <Words>75</Words>
  <Application>Microsoft Office PowerPoint</Application>
  <PresentationFormat>Widescreen</PresentationFormat>
  <Paragraphs>99</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Century Gothic</vt:lpstr>
      <vt:lpstr>Wingdings 3</vt:lpstr>
      <vt:lpstr>Wisp</vt:lpstr>
      <vt:lpstr>Digital Skills and Research Methods Euro Car Parts T2 Warehouse</vt:lpstr>
      <vt:lpstr>PowerPoint Presentation</vt:lpstr>
      <vt:lpstr>PowerPoint Presentation</vt:lpstr>
      <vt:lpstr>PowerPoint Presentation</vt:lpstr>
      <vt:lpstr>Challenges before introducing Modern Technology </vt:lpstr>
      <vt:lpstr>Insights of Modern Technology Introduced (Warehouse Management Systems)</vt:lpstr>
      <vt:lpstr>PowerPoint Presentation</vt:lpstr>
      <vt:lpstr>PowerPoint Presentation</vt:lpstr>
      <vt:lpstr>PowerPoint Presentation</vt:lpstr>
      <vt:lpstr>PowerPoint Presentation</vt:lpstr>
      <vt:lpstr>Impacts of Modern Technology</vt:lpstr>
      <vt:lpstr>Lessons Drawn from the Case Study</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Euro Car Parts</dc:title>
  <dc:creator>Vlad Alistar</dc:creator>
  <cp:lastModifiedBy>Vlad Alistar</cp:lastModifiedBy>
  <cp:revision>50</cp:revision>
  <dcterms:created xsi:type="dcterms:W3CDTF">2019-11-25T13:57:51Z</dcterms:created>
  <dcterms:modified xsi:type="dcterms:W3CDTF">2019-12-16T13:53:34Z</dcterms:modified>
</cp:coreProperties>
</file>