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117" r:id="rId4"/>
  </p:sldMasterIdLst>
  <p:notesMasterIdLst>
    <p:notesMasterId r:id="rId45"/>
  </p:notesMasterIdLst>
  <p:handoutMasterIdLst>
    <p:handoutMasterId r:id="rId46"/>
  </p:handoutMasterIdLst>
  <p:sldIdLst>
    <p:sldId id="297" r:id="rId5"/>
    <p:sldId id="298" r:id="rId6"/>
    <p:sldId id="330" r:id="rId7"/>
    <p:sldId id="299" r:id="rId8"/>
    <p:sldId id="320" r:id="rId9"/>
    <p:sldId id="319" r:id="rId10"/>
    <p:sldId id="318" r:id="rId11"/>
    <p:sldId id="323" r:id="rId12"/>
    <p:sldId id="322" r:id="rId13"/>
    <p:sldId id="309" r:id="rId14"/>
    <p:sldId id="300" r:id="rId15"/>
    <p:sldId id="312" r:id="rId16"/>
    <p:sldId id="326" r:id="rId17"/>
    <p:sldId id="306" r:id="rId18"/>
    <p:sldId id="307" r:id="rId19"/>
    <p:sldId id="324" r:id="rId20"/>
    <p:sldId id="308" r:id="rId21"/>
    <p:sldId id="325" r:id="rId22"/>
    <p:sldId id="301" r:id="rId23"/>
    <p:sldId id="321" r:id="rId24"/>
    <p:sldId id="329" r:id="rId25"/>
    <p:sldId id="303" r:id="rId26"/>
    <p:sldId id="317" r:id="rId27"/>
    <p:sldId id="316" r:id="rId28"/>
    <p:sldId id="327" r:id="rId29"/>
    <p:sldId id="328" r:id="rId30"/>
    <p:sldId id="335" r:id="rId31"/>
    <p:sldId id="336" r:id="rId32"/>
    <p:sldId id="337" r:id="rId33"/>
    <p:sldId id="331" r:id="rId34"/>
    <p:sldId id="332" r:id="rId35"/>
    <p:sldId id="333" r:id="rId36"/>
    <p:sldId id="334" r:id="rId37"/>
    <p:sldId id="338" r:id="rId38"/>
    <p:sldId id="339" r:id="rId39"/>
    <p:sldId id="314" r:id="rId40"/>
    <p:sldId id="311" r:id="rId41"/>
    <p:sldId id="340" r:id="rId42"/>
    <p:sldId id="341" r:id="rId43"/>
    <p:sldId id="313" r:id="rId44"/>
  </p:sldIdLst>
  <p:sldSz cx="9144000" cy="6858000" type="screen4x3"/>
  <p:notesSz cx="7302500" cy="95885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BF34DA-7012-48A0-8F57-5B04E14D47EB}" v="14" dt="2020-10-09T12:12:57.6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93851" autoAdjust="0"/>
  </p:normalViewPr>
  <p:slideViewPr>
    <p:cSldViewPr snapToGrid="0">
      <p:cViewPr varScale="1">
        <p:scale>
          <a:sx n="114" d="100"/>
          <a:sy n="114" d="100"/>
        </p:scale>
        <p:origin x="216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8F2EA414-769C-4436-87C0-4A11FA408B01}"/>
    <pc:docChg chg="modSld">
      <pc:chgData name="Tim Bashford" userId="5fd3d9a1-443c-4717-9608-098946ca22e0" providerId="ADAL" clId="{8F2EA414-769C-4436-87C0-4A11FA408B01}" dt="2019-11-20T09:11:08.271" v="0" actId="1076"/>
      <pc:docMkLst>
        <pc:docMk/>
      </pc:docMkLst>
      <pc:sldChg chg="modSp">
        <pc:chgData name="Tim Bashford" userId="5fd3d9a1-443c-4717-9608-098946ca22e0" providerId="ADAL" clId="{8F2EA414-769C-4436-87C0-4A11FA408B01}" dt="2019-11-20T09:11:08.271" v="0" actId="1076"/>
        <pc:sldMkLst>
          <pc:docMk/>
          <pc:sldMk cId="0" sldId="300"/>
        </pc:sldMkLst>
        <pc:spChg chg="mod">
          <ac:chgData name="Tim Bashford" userId="5fd3d9a1-443c-4717-9608-098946ca22e0" providerId="ADAL" clId="{8F2EA414-769C-4436-87C0-4A11FA408B01}" dt="2019-11-20T09:11:08.271" v="0" actId="1076"/>
          <ac:spMkLst>
            <pc:docMk/>
            <pc:sldMk cId="0" sldId="300"/>
            <ac:spMk id="21510" creationId="{DD0671ED-C6EB-4680-8249-BCF4090671B8}"/>
          </ac:spMkLst>
        </pc:spChg>
      </pc:sldChg>
    </pc:docChg>
  </pc:docChgLst>
  <pc:docChgLst>
    <pc:chgData name="Tim Bashford" userId="5fd3d9a1-443c-4717-9608-098946ca22e0" providerId="ADAL" clId="{A2BF34DA-7012-48A0-8F57-5B04E14D47EB}"/>
    <pc:docChg chg="undo custSel addSld delSld modSld sldOrd">
      <pc:chgData name="Tim Bashford" userId="5fd3d9a1-443c-4717-9608-098946ca22e0" providerId="ADAL" clId="{A2BF34DA-7012-48A0-8F57-5B04E14D47EB}" dt="2020-10-09T12:13:31.588" v="1444" actId="20577"/>
      <pc:docMkLst>
        <pc:docMk/>
      </pc:docMkLst>
      <pc:sldChg chg="modSp mod">
        <pc:chgData name="Tim Bashford" userId="5fd3d9a1-443c-4717-9608-098946ca22e0" providerId="ADAL" clId="{A2BF34DA-7012-48A0-8F57-5B04E14D47EB}" dt="2020-10-09T10:31:43.695" v="9" actId="20577"/>
        <pc:sldMkLst>
          <pc:docMk/>
          <pc:sldMk cId="0" sldId="297"/>
        </pc:sldMkLst>
        <pc:spChg chg="mod">
          <ac:chgData name="Tim Bashford" userId="5fd3d9a1-443c-4717-9608-098946ca22e0" providerId="ADAL" clId="{A2BF34DA-7012-48A0-8F57-5B04E14D47EB}" dt="2020-10-09T10:31:43.695" v="9" actId="20577"/>
          <ac:spMkLst>
            <pc:docMk/>
            <pc:sldMk cId="0" sldId="297"/>
            <ac:spMk id="5123" creationId="{8E02294C-6EBC-4DEB-92F3-711117785C58}"/>
          </ac:spMkLst>
        </pc:spChg>
      </pc:sldChg>
      <pc:sldChg chg="ord">
        <pc:chgData name="Tim Bashford" userId="5fd3d9a1-443c-4717-9608-098946ca22e0" providerId="ADAL" clId="{A2BF34DA-7012-48A0-8F57-5B04E14D47EB}" dt="2020-10-09T10:45:17.987" v="25"/>
        <pc:sldMkLst>
          <pc:docMk/>
          <pc:sldMk cId="0" sldId="300"/>
        </pc:sldMkLst>
      </pc:sldChg>
      <pc:sldChg chg="ord">
        <pc:chgData name="Tim Bashford" userId="5fd3d9a1-443c-4717-9608-098946ca22e0" providerId="ADAL" clId="{A2BF34DA-7012-48A0-8F57-5B04E14D47EB}" dt="2020-10-09T10:45:11.412" v="23"/>
        <pc:sldMkLst>
          <pc:docMk/>
          <pc:sldMk cId="0" sldId="309"/>
        </pc:sldMkLst>
      </pc:sldChg>
      <pc:sldChg chg="modSp add mod ord">
        <pc:chgData name="Tim Bashford" userId="5fd3d9a1-443c-4717-9608-098946ca22e0" providerId="ADAL" clId="{A2BF34DA-7012-48A0-8F57-5B04E14D47EB}" dt="2020-10-09T12:13:26.608" v="1440" actId="20577"/>
        <pc:sldMkLst>
          <pc:docMk/>
          <pc:sldMk cId="0" sldId="311"/>
        </pc:sldMkLst>
        <pc:spChg chg="mod">
          <ac:chgData name="Tim Bashford" userId="5fd3d9a1-443c-4717-9608-098946ca22e0" providerId="ADAL" clId="{A2BF34DA-7012-48A0-8F57-5B04E14D47EB}" dt="2020-10-09T12:13:26.608" v="1440" actId="20577"/>
          <ac:spMkLst>
            <pc:docMk/>
            <pc:sldMk cId="0" sldId="311"/>
            <ac:spMk id="9218" creationId="{273F765C-042A-4E5C-8B54-6276791BF682}"/>
          </ac:spMkLst>
        </pc:spChg>
      </pc:sldChg>
      <pc:sldChg chg="ord">
        <pc:chgData name="Tim Bashford" userId="5fd3d9a1-443c-4717-9608-098946ca22e0" providerId="ADAL" clId="{A2BF34DA-7012-48A0-8F57-5B04E14D47EB}" dt="2020-10-09T10:45:28.694" v="29"/>
        <pc:sldMkLst>
          <pc:docMk/>
          <pc:sldMk cId="0" sldId="312"/>
        </pc:sldMkLst>
      </pc:sldChg>
      <pc:sldChg chg="modSp add mod">
        <pc:chgData name="Tim Bashford" userId="5fd3d9a1-443c-4717-9608-098946ca22e0" providerId="ADAL" clId="{A2BF34DA-7012-48A0-8F57-5B04E14D47EB}" dt="2020-10-09T12:13:31.588" v="1444" actId="20577"/>
        <pc:sldMkLst>
          <pc:docMk/>
          <pc:sldMk cId="0" sldId="313"/>
        </pc:sldMkLst>
        <pc:spChg chg="mod">
          <ac:chgData name="Tim Bashford" userId="5fd3d9a1-443c-4717-9608-098946ca22e0" providerId="ADAL" clId="{A2BF34DA-7012-48A0-8F57-5B04E14D47EB}" dt="2020-10-09T12:13:31.588" v="1444" actId="20577"/>
          <ac:spMkLst>
            <pc:docMk/>
            <pc:sldMk cId="0" sldId="313"/>
            <ac:spMk id="12290" creationId="{4B0377DF-B11D-4F72-BCA6-E58EDDEBB92B}"/>
          </ac:spMkLst>
        </pc:spChg>
      </pc:sldChg>
      <pc:sldChg chg="modSp add del mod">
        <pc:chgData name="Tim Bashford" userId="5fd3d9a1-443c-4717-9608-098946ca22e0" providerId="ADAL" clId="{A2BF34DA-7012-48A0-8F57-5B04E14D47EB}" dt="2020-10-09T12:12:49.318" v="1436" actId="2696"/>
        <pc:sldMkLst>
          <pc:docMk/>
          <pc:sldMk cId="0" sldId="314"/>
        </pc:sldMkLst>
        <pc:spChg chg="mod">
          <ac:chgData name="Tim Bashford" userId="5fd3d9a1-443c-4717-9608-098946ca22e0" providerId="ADAL" clId="{A2BF34DA-7012-48A0-8F57-5B04E14D47EB}" dt="2020-10-09T12:12:06.708" v="1432" actId="14100"/>
          <ac:spMkLst>
            <pc:docMk/>
            <pc:sldMk cId="0" sldId="314"/>
            <ac:spMk id="8195" creationId="{7B8CA9F1-4113-4A2A-871B-21082ADDA5FA}"/>
          </ac:spMkLst>
        </pc:spChg>
      </pc:sldChg>
      <pc:sldChg chg="add">
        <pc:chgData name="Tim Bashford" userId="5fd3d9a1-443c-4717-9608-098946ca22e0" providerId="ADAL" clId="{A2BF34DA-7012-48A0-8F57-5B04E14D47EB}" dt="2020-10-09T12:12:57.669" v="1437"/>
        <pc:sldMkLst>
          <pc:docMk/>
          <pc:sldMk cId="3312860872" sldId="314"/>
        </pc:sldMkLst>
      </pc:sldChg>
      <pc:sldChg chg="ord">
        <pc:chgData name="Tim Bashford" userId="5fd3d9a1-443c-4717-9608-098946ca22e0" providerId="ADAL" clId="{A2BF34DA-7012-48A0-8F57-5B04E14D47EB}" dt="2020-10-09T10:44:51.787" v="17"/>
        <pc:sldMkLst>
          <pc:docMk/>
          <pc:sldMk cId="0" sldId="318"/>
        </pc:sldMkLst>
      </pc:sldChg>
      <pc:sldChg chg="ord">
        <pc:chgData name="Tim Bashford" userId="5fd3d9a1-443c-4717-9608-098946ca22e0" providerId="ADAL" clId="{A2BF34DA-7012-48A0-8F57-5B04E14D47EB}" dt="2020-10-09T10:45:03.021" v="21"/>
        <pc:sldMkLst>
          <pc:docMk/>
          <pc:sldMk cId="0" sldId="322"/>
        </pc:sldMkLst>
      </pc:sldChg>
      <pc:sldChg chg="ord">
        <pc:chgData name="Tim Bashford" userId="5fd3d9a1-443c-4717-9608-098946ca22e0" providerId="ADAL" clId="{A2BF34DA-7012-48A0-8F57-5B04E14D47EB}" dt="2020-10-09T10:44:58.937" v="19"/>
        <pc:sldMkLst>
          <pc:docMk/>
          <pc:sldMk cId="0" sldId="323"/>
        </pc:sldMkLst>
      </pc:sldChg>
      <pc:sldChg chg="ord">
        <pc:chgData name="Tim Bashford" userId="5fd3d9a1-443c-4717-9608-098946ca22e0" providerId="ADAL" clId="{A2BF34DA-7012-48A0-8F57-5B04E14D47EB}" dt="2020-10-09T10:45:41.469" v="33"/>
        <pc:sldMkLst>
          <pc:docMk/>
          <pc:sldMk cId="0" sldId="326"/>
        </pc:sldMkLst>
      </pc:sldChg>
      <pc:sldChg chg="modSp mod">
        <pc:chgData name="Tim Bashford" userId="5fd3d9a1-443c-4717-9608-098946ca22e0" providerId="ADAL" clId="{A2BF34DA-7012-48A0-8F57-5B04E14D47EB}" dt="2020-10-09T11:42:39.266" v="1417" actId="1076"/>
        <pc:sldMkLst>
          <pc:docMk/>
          <pc:sldMk cId="0" sldId="331"/>
        </pc:sldMkLst>
        <pc:spChg chg="mod">
          <ac:chgData name="Tim Bashford" userId="5fd3d9a1-443c-4717-9608-098946ca22e0" providerId="ADAL" clId="{A2BF34DA-7012-48A0-8F57-5B04E14D47EB}" dt="2020-10-09T11:42:35.896" v="1416" actId="20577"/>
          <ac:spMkLst>
            <pc:docMk/>
            <pc:sldMk cId="0" sldId="331"/>
            <ac:spMk id="32771" creationId="{BDDD712F-34A5-42D7-B480-1556FB2E12FB}"/>
          </ac:spMkLst>
        </pc:spChg>
        <pc:spChg chg="mod">
          <ac:chgData name="Tim Bashford" userId="5fd3d9a1-443c-4717-9608-098946ca22e0" providerId="ADAL" clId="{A2BF34DA-7012-48A0-8F57-5B04E14D47EB}" dt="2020-10-09T11:42:39.266" v="1417" actId="1076"/>
          <ac:spMkLst>
            <pc:docMk/>
            <pc:sldMk cId="0" sldId="331"/>
            <ac:spMk id="32773" creationId="{22EC0291-F2E8-4EE4-95B2-E098F42E6B5B}"/>
          </ac:spMkLst>
        </pc:spChg>
      </pc:sldChg>
      <pc:sldChg chg="modSp new mod">
        <pc:chgData name="Tim Bashford" userId="5fd3d9a1-443c-4717-9608-098946ca22e0" providerId="ADAL" clId="{A2BF34DA-7012-48A0-8F57-5B04E14D47EB}" dt="2020-10-09T11:23:58.738" v="501" actId="6549"/>
        <pc:sldMkLst>
          <pc:docMk/>
          <pc:sldMk cId="418891374" sldId="335"/>
        </pc:sldMkLst>
        <pc:spChg chg="mod">
          <ac:chgData name="Tim Bashford" userId="5fd3d9a1-443c-4717-9608-098946ca22e0" providerId="ADAL" clId="{A2BF34DA-7012-48A0-8F57-5B04E14D47EB}" dt="2020-10-09T10:44:36.020" v="15" actId="20577"/>
          <ac:spMkLst>
            <pc:docMk/>
            <pc:sldMk cId="418891374" sldId="335"/>
            <ac:spMk id="2" creationId="{AB4D4C29-C561-490D-A19F-D16AB493A0A1}"/>
          </ac:spMkLst>
        </pc:spChg>
        <pc:spChg chg="mod">
          <ac:chgData name="Tim Bashford" userId="5fd3d9a1-443c-4717-9608-098946ca22e0" providerId="ADAL" clId="{A2BF34DA-7012-48A0-8F57-5B04E14D47EB}" dt="2020-10-09T11:23:58.738" v="501" actId="6549"/>
          <ac:spMkLst>
            <pc:docMk/>
            <pc:sldMk cId="418891374" sldId="335"/>
            <ac:spMk id="3" creationId="{FA922566-407E-4A49-8D14-E4B492915A75}"/>
          </ac:spMkLst>
        </pc:spChg>
      </pc:sldChg>
      <pc:sldChg chg="modSp new mod">
        <pc:chgData name="Tim Bashford" userId="5fd3d9a1-443c-4717-9608-098946ca22e0" providerId="ADAL" clId="{A2BF34DA-7012-48A0-8F57-5B04E14D47EB}" dt="2020-10-09T11:32:18.329" v="821" actId="20577"/>
        <pc:sldMkLst>
          <pc:docMk/>
          <pc:sldMk cId="2254857096" sldId="336"/>
        </pc:sldMkLst>
        <pc:spChg chg="mod">
          <ac:chgData name="Tim Bashford" userId="5fd3d9a1-443c-4717-9608-098946ca22e0" providerId="ADAL" clId="{A2BF34DA-7012-48A0-8F57-5B04E14D47EB}" dt="2020-10-09T11:24:06.645" v="528" actId="20577"/>
          <ac:spMkLst>
            <pc:docMk/>
            <pc:sldMk cId="2254857096" sldId="336"/>
            <ac:spMk id="2" creationId="{ED967521-E2EA-4386-8064-223F23C80D2C}"/>
          </ac:spMkLst>
        </pc:spChg>
        <pc:spChg chg="mod">
          <ac:chgData name="Tim Bashford" userId="5fd3d9a1-443c-4717-9608-098946ca22e0" providerId="ADAL" clId="{A2BF34DA-7012-48A0-8F57-5B04E14D47EB}" dt="2020-10-09T11:32:18.329" v="821" actId="20577"/>
          <ac:spMkLst>
            <pc:docMk/>
            <pc:sldMk cId="2254857096" sldId="336"/>
            <ac:spMk id="3" creationId="{85E9C8FD-3CC0-4ADE-A64E-9EAB8C407B4A}"/>
          </ac:spMkLst>
        </pc:spChg>
      </pc:sldChg>
      <pc:sldChg chg="modSp new mod">
        <pc:chgData name="Tim Bashford" userId="5fd3d9a1-443c-4717-9608-098946ca22e0" providerId="ADAL" clId="{A2BF34DA-7012-48A0-8F57-5B04E14D47EB}" dt="2020-10-09T11:41:53.726" v="1300" actId="20577"/>
        <pc:sldMkLst>
          <pc:docMk/>
          <pc:sldMk cId="1943216481" sldId="337"/>
        </pc:sldMkLst>
        <pc:spChg chg="mod">
          <ac:chgData name="Tim Bashford" userId="5fd3d9a1-443c-4717-9608-098946ca22e0" providerId="ADAL" clId="{A2BF34DA-7012-48A0-8F57-5B04E14D47EB}" dt="2020-10-09T11:33:11.204" v="997" actId="20577"/>
          <ac:spMkLst>
            <pc:docMk/>
            <pc:sldMk cId="1943216481" sldId="337"/>
            <ac:spMk id="2" creationId="{96CCA148-7FAF-4B95-AE97-1E55EE4FF262}"/>
          </ac:spMkLst>
        </pc:spChg>
        <pc:spChg chg="mod">
          <ac:chgData name="Tim Bashford" userId="5fd3d9a1-443c-4717-9608-098946ca22e0" providerId="ADAL" clId="{A2BF34DA-7012-48A0-8F57-5B04E14D47EB}" dt="2020-10-09T11:41:53.726" v="1300" actId="20577"/>
          <ac:spMkLst>
            <pc:docMk/>
            <pc:sldMk cId="1943216481" sldId="337"/>
            <ac:spMk id="3" creationId="{16B5BC94-80F0-4203-A76D-2E63AB5FA767}"/>
          </ac:spMkLst>
        </pc:spChg>
      </pc:sldChg>
      <pc:sldChg chg="modSp add del mod">
        <pc:chgData name="Tim Bashford" userId="5fd3d9a1-443c-4717-9608-098946ca22e0" providerId="ADAL" clId="{A2BF34DA-7012-48A0-8F57-5B04E14D47EB}" dt="2020-10-09T12:12:49.318" v="1436" actId="2696"/>
        <pc:sldMkLst>
          <pc:docMk/>
          <pc:sldMk cId="0" sldId="338"/>
        </pc:sldMkLst>
        <pc:spChg chg="mod">
          <ac:chgData name="Tim Bashford" userId="5fd3d9a1-443c-4717-9608-098946ca22e0" providerId="ADAL" clId="{A2BF34DA-7012-48A0-8F57-5B04E14D47EB}" dt="2020-10-09T12:11:19.695" v="1419" actId="1076"/>
          <ac:spMkLst>
            <pc:docMk/>
            <pc:sldMk cId="0" sldId="338"/>
            <ac:spMk id="3" creationId="{207A5BC4-FF01-4728-BB2E-68EC84BEC348}"/>
          </ac:spMkLst>
        </pc:spChg>
        <pc:spChg chg="mod">
          <ac:chgData name="Tim Bashford" userId="5fd3d9a1-443c-4717-9608-098946ca22e0" providerId="ADAL" clId="{A2BF34DA-7012-48A0-8F57-5B04E14D47EB}" dt="2020-10-09T12:11:25.482" v="1421" actId="1076"/>
          <ac:spMkLst>
            <pc:docMk/>
            <pc:sldMk cId="0" sldId="338"/>
            <ac:spMk id="6149" creationId="{9BD34501-72BD-49AD-89F2-E823A616E214}"/>
          </ac:spMkLst>
        </pc:spChg>
        <pc:cxnChg chg="mod">
          <ac:chgData name="Tim Bashford" userId="5fd3d9a1-443c-4717-9608-098946ca22e0" providerId="ADAL" clId="{A2BF34DA-7012-48A0-8F57-5B04E14D47EB}" dt="2020-10-09T12:11:32.980" v="1423" actId="1076"/>
          <ac:cxnSpMkLst>
            <pc:docMk/>
            <pc:sldMk cId="0" sldId="338"/>
            <ac:cxnSpMk id="6150" creationId="{724BBDFF-4A70-4F23-B4F9-38B5256694E4}"/>
          </ac:cxnSpMkLst>
        </pc:cxnChg>
        <pc:cxnChg chg="mod">
          <ac:chgData name="Tim Bashford" userId="5fd3d9a1-443c-4717-9608-098946ca22e0" providerId="ADAL" clId="{A2BF34DA-7012-48A0-8F57-5B04E14D47EB}" dt="2020-10-09T12:11:41.451" v="1425" actId="14100"/>
          <ac:cxnSpMkLst>
            <pc:docMk/>
            <pc:sldMk cId="0" sldId="338"/>
            <ac:cxnSpMk id="6151" creationId="{60EE9C30-478D-49CB-B903-40CE2D989932}"/>
          </ac:cxnSpMkLst>
        </pc:cxnChg>
      </pc:sldChg>
      <pc:sldChg chg="add">
        <pc:chgData name="Tim Bashford" userId="5fd3d9a1-443c-4717-9608-098946ca22e0" providerId="ADAL" clId="{A2BF34DA-7012-48A0-8F57-5B04E14D47EB}" dt="2020-10-09T12:12:57.669" v="1437"/>
        <pc:sldMkLst>
          <pc:docMk/>
          <pc:sldMk cId="703654128" sldId="338"/>
        </pc:sldMkLst>
      </pc:sldChg>
      <pc:sldChg chg="modSp add del mod">
        <pc:chgData name="Tim Bashford" userId="5fd3d9a1-443c-4717-9608-098946ca22e0" providerId="ADAL" clId="{A2BF34DA-7012-48A0-8F57-5B04E14D47EB}" dt="2020-10-09T12:12:49.318" v="1436" actId="2696"/>
        <pc:sldMkLst>
          <pc:docMk/>
          <pc:sldMk cId="0" sldId="339"/>
        </pc:sldMkLst>
        <pc:spChg chg="mod">
          <ac:chgData name="Tim Bashford" userId="5fd3d9a1-443c-4717-9608-098946ca22e0" providerId="ADAL" clId="{A2BF34DA-7012-48A0-8F57-5B04E14D47EB}" dt="2020-10-09T12:12:00.891" v="1430" actId="1076"/>
          <ac:spMkLst>
            <pc:docMk/>
            <pc:sldMk cId="0" sldId="339"/>
            <ac:spMk id="7171" creationId="{E951B502-D9A9-44DE-B7A6-EE4B5A7AAB38}"/>
          </ac:spMkLst>
        </pc:spChg>
        <pc:spChg chg="mod">
          <ac:chgData name="Tim Bashford" userId="5fd3d9a1-443c-4717-9608-098946ca22e0" providerId="ADAL" clId="{A2BF34DA-7012-48A0-8F57-5B04E14D47EB}" dt="2020-10-09T12:11:57.923" v="1429" actId="1076"/>
          <ac:spMkLst>
            <pc:docMk/>
            <pc:sldMk cId="0" sldId="339"/>
            <ac:spMk id="7173" creationId="{AA2313B5-4FE5-4895-84CF-216232AAD1DE}"/>
          </ac:spMkLst>
        </pc:spChg>
        <pc:spChg chg="mod">
          <ac:chgData name="Tim Bashford" userId="5fd3d9a1-443c-4717-9608-098946ca22e0" providerId="ADAL" clId="{A2BF34DA-7012-48A0-8F57-5B04E14D47EB}" dt="2020-10-09T12:11:55.861" v="1428" actId="1076"/>
          <ac:spMkLst>
            <pc:docMk/>
            <pc:sldMk cId="0" sldId="339"/>
            <ac:spMk id="7174" creationId="{8466BE38-733F-4B66-B99C-14C04785DBB7}"/>
          </ac:spMkLst>
        </pc:spChg>
      </pc:sldChg>
      <pc:sldChg chg="add">
        <pc:chgData name="Tim Bashford" userId="5fd3d9a1-443c-4717-9608-098946ca22e0" providerId="ADAL" clId="{A2BF34DA-7012-48A0-8F57-5B04E14D47EB}" dt="2020-10-09T12:12:57.669" v="1437"/>
        <pc:sldMkLst>
          <pc:docMk/>
          <pc:sldMk cId="3845427724" sldId="339"/>
        </pc:sldMkLst>
      </pc:sldChg>
      <pc:sldChg chg="modSp add mod">
        <pc:chgData name="Tim Bashford" userId="5fd3d9a1-443c-4717-9608-098946ca22e0" providerId="ADAL" clId="{A2BF34DA-7012-48A0-8F57-5B04E14D47EB}" dt="2020-10-09T12:12:19.680" v="1434" actId="27636"/>
        <pc:sldMkLst>
          <pc:docMk/>
          <pc:sldMk cId="0" sldId="340"/>
        </pc:sldMkLst>
        <pc:spChg chg="mod">
          <ac:chgData name="Tim Bashford" userId="5fd3d9a1-443c-4717-9608-098946ca22e0" providerId="ADAL" clId="{A2BF34DA-7012-48A0-8F57-5B04E14D47EB}" dt="2020-10-09T12:12:19.680" v="1434" actId="27636"/>
          <ac:spMkLst>
            <pc:docMk/>
            <pc:sldMk cId="0" sldId="340"/>
            <ac:spMk id="10243" creationId="{37EF6C32-50D0-478B-8D7A-52008FDBD506}"/>
          </ac:spMkLst>
        </pc:spChg>
      </pc:sldChg>
      <pc:sldChg chg="modSp add mod">
        <pc:chgData name="Tim Bashford" userId="5fd3d9a1-443c-4717-9608-098946ca22e0" providerId="ADAL" clId="{A2BF34DA-7012-48A0-8F57-5B04E14D47EB}" dt="2020-10-09T12:13:29.318" v="1442" actId="20577"/>
        <pc:sldMkLst>
          <pc:docMk/>
          <pc:sldMk cId="0" sldId="341"/>
        </pc:sldMkLst>
        <pc:spChg chg="mod">
          <ac:chgData name="Tim Bashford" userId="5fd3d9a1-443c-4717-9608-098946ca22e0" providerId="ADAL" clId="{A2BF34DA-7012-48A0-8F57-5B04E14D47EB}" dt="2020-10-09T12:13:29.318" v="1442" actId="20577"/>
          <ac:spMkLst>
            <pc:docMk/>
            <pc:sldMk cId="0" sldId="341"/>
            <ac:spMk id="11266" creationId="{C770D800-D9BF-4898-A3BC-E61DAA5C910D}"/>
          </ac:spMkLst>
        </pc:spChg>
        <pc:spChg chg="mod">
          <ac:chgData name="Tim Bashford" userId="5fd3d9a1-443c-4717-9608-098946ca22e0" providerId="ADAL" clId="{A2BF34DA-7012-48A0-8F57-5B04E14D47EB}" dt="2020-10-09T12:12:19.695" v="1435" actId="27636"/>
          <ac:spMkLst>
            <pc:docMk/>
            <pc:sldMk cId="0" sldId="341"/>
            <ac:spMk id="11267" creationId="{1CE7D39D-F20D-4AEF-887F-A7CB0CF5654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E659BA7F-F024-4423-AFCD-32E2F883297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8E7B0B67-DD27-49B4-A010-D506F998C5A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2484CE3A-8EF8-4491-9DC9-D1062229EED2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604D000F-E1C9-41CD-AB84-49FB1ED1F40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99C44CA5-1DA3-4FCC-95EB-D6691294093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60829776-B47B-4862-9695-D214BC2201F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EDB33F57-B0FE-42DA-AE8E-F5A889757C8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F1E7094A-DA7E-4FAF-987A-7A7DB721A97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577B5590-47EE-4959-AFD2-F3CD7EC5301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78F79CAA-3F73-45DE-934E-3CD561FFD9A6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DFB35B87-2E4A-4C22-9092-DADF71F4A2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02CAB32B-4E92-459F-A91F-61B34A9592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B031D5-5518-4322-B8B1-C0B8BD2EBD6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178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280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5398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661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510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885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8571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674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4781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0752233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39918769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4344965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14417065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6673110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7192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129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1963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8" r:id="rId1"/>
    <p:sldLayoutId id="2147484119" r:id="rId2"/>
    <p:sldLayoutId id="2147484120" r:id="rId3"/>
    <p:sldLayoutId id="2147484121" r:id="rId4"/>
    <p:sldLayoutId id="2147484122" r:id="rId5"/>
    <p:sldLayoutId id="2147484123" r:id="rId6"/>
    <p:sldLayoutId id="2147484124" r:id="rId7"/>
    <p:sldLayoutId id="2147484125" r:id="rId8"/>
    <p:sldLayoutId id="2147484126" r:id="rId9"/>
    <p:sldLayoutId id="2147484127" r:id="rId10"/>
    <p:sldLayoutId id="2147484128" r:id="rId11"/>
    <p:sldLayoutId id="2147484129" r:id="rId12"/>
    <p:sldLayoutId id="2147484130" r:id="rId13"/>
    <p:sldLayoutId id="2147484131" r:id="rId14"/>
    <p:sldLayoutId id="2147484132" r:id="rId15"/>
    <p:sldLayoutId id="2147484133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8E02294C-6EBC-4DEB-92F3-711117785C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Session 5 Java</a:t>
            </a:r>
            <a:endParaRPr lang="en-US" altLang="en-US" dirty="0"/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A4C71886-7CD6-4041-B6EB-EBEC175413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1230313"/>
            <a:ext cx="7029450" cy="4924425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5122" name="Footer Placeholder 3">
            <a:extLst>
              <a:ext uri="{FF2B5EF4-FFF2-40B4-BE49-F238E27FC236}">
                <a16:creationId xmlns:a16="http://schemas.microsoft.com/office/drawing/2014/main" id="{0923FC70-D198-4219-8E4D-59391DE4E6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0E7A331-B0B5-4A03-A127-0BE143AA6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Creation Pattern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25E31CC5-28B2-4C2F-AC3D-6D224F4B1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463" y="3402013"/>
            <a:ext cx="7689850" cy="2436812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b="1" i="1"/>
              <a:t>type</a:t>
            </a:r>
            <a:r>
              <a:rPr lang="en-GB" altLang="en-US" b="1"/>
              <a:t>[ ]</a:t>
            </a:r>
            <a:r>
              <a:rPr lang="en-GB" altLang="en-US"/>
              <a:t>  </a:t>
            </a:r>
            <a:r>
              <a:rPr lang="en-GB" altLang="en-US" i="1"/>
              <a:t>variableName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variableName</a:t>
            </a:r>
            <a:r>
              <a:rPr lang="en-GB" altLang="en-US"/>
              <a:t>    =    new   </a:t>
            </a:r>
            <a:r>
              <a:rPr lang="en-GB" altLang="en-US" b="1" i="1"/>
              <a:t>type</a:t>
            </a:r>
            <a:r>
              <a:rPr lang="en-GB" altLang="en-US" sz="2800" b="1"/>
              <a:t>[</a:t>
            </a:r>
            <a:r>
              <a:rPr lang="en-GB" altLang="en-US"/>
              <a:t>MAX_VALUES</a:t>
            </a:r>
            <a:r>
              <a:rPr lang="en-GB" altLang="en-US" sz="2800" b="1"/>
              <a:t>]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MAX_VALUES = value OR variable name </a:t>
            </a:r>
            <a:br>
              <a:rPr lang="en-GB" altLang="en-US"/>
            </a:br>
            <a:r>
              <a:rPr lang="en-GB" altLang="en-US"/>
              <a:t>		  MUST BE AN INTEGER</a:t>
            </a:r>
          </a:p>
        </p:txBody>
      </p:sp>
      <p:sp>
        <p:nvSpPr>
          <p:cNvPr id="6148" name="Footer Placeholder 3">
            <a:extLst>
              <a:ext uri="{FF2B5EF4-FFF2-40B4-BE49-F238E27FC236}">
                <a16:creationId xmlns:a16="http://schemas.microsoft.com/office/drawing/2014/main" id="{EE83F0B8-EF7A-4FF0-85A7-2D78986FE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6149" name="TextBox 2">
            <a:extLst>
              <a:ext uri="{FF2B5EF4-FFF2-40B4-BE49-F238E27FC236}">
                <a16:creationId xmlns:a16="http://schemas.microsoft.com/office/drawing/2014/main" id="{5F8B2F73-F705-4009-A361-C77362B7F6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58900" y="1243013"/>
            <a:ext cx="6080125" cy="1630362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We have a new variable type </a:t>
            </a:r>
            <a:r>
              <a:rPr kumimoji="0" lang="en-GB" altLang="en-US" sz="1800" b="1" i="1"/>
              <a:t>type</a:t>
            </a:r>
            <a:r>
              <a:rPr kumimoji="0" lang="en-GB" altLang="en-US" sz="2800" b="1"/>
              <a:t>[ ]</a:t>
            </a:r>
            <a:r>
              <a:rPr kumimoji="0" lang="en-GB" altLang="en-US" sz="1800" b="1"/>
              <a:t> </a:t>
            </a:r>
            <a:r>
              <a:rPr kumimoji="0" lang="en-GB" altLang="en-US" sz="1800"/>
              <a:t>the square brackets create a “type” of array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b="1" i="1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i="1"/>
              <a:t>type</a:t>
            </a:r>
            <a:r>
              <a:rPr kumimoji="0" lang="en-GB" altLang="en-US" sz="1800"/>
              <a:t> is any variable type e.g. string, int, double, etc.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e.g. int[] is a variable type known as “</a:t>
            </a:r>
            <a:r>
              <a:rPr kumimoji="0" lang="en-GB" altLang="en-US" sz="1800" b="1"/>
              <a:t>integer array</a:t>
            </a:r>
            <a:r>
              <a:rPr kumimoji="0" lang="en-GB" altLang="en-US" sz="1800"/>
              <a:t>”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Footer Placeholder 3">
            <a:extLst>
              <a:ext uri="{FF2B5EF4-FFF2-40B4-BE49-F238E27FC236}">
                <a16:creationId xmlns:a16="http://schemas.microsoft.com/office/drawing/2014/main" id="{B96A920E-A0BD-4094-B52C-1CA06333B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7171" name="TextBox 4">
            <a:extLst>
              <a:ext uri="{FF2B5EF4-FFF2-40B4-BE49-F238E27FC236}">
                <a16:creationId xmlns:a16="http://schemas.microsoft.com/office/drawing/2014/main" id="{604FC2E6-9B18-4796-A866-FE7FC249A4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4675" y="2627313"/>
            <a:ext cx="57245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7200"/>
              <a:t>[ “Hip”, “Hip” ]</a:t>
            </a:r>
          </a:p>
        </p:txBody>
      </p:sp>
      <p:sp>
        <p:nvSpPr>
          <p:cNvPr id="7172" name="TextBox 5">
            <a:extLst>
              <a:ext uri="{FF2B5EF4-FFF2-40B4-BE49-F238E27FC236}">
                <a16:creationId xmlns:a16="http://schemas.microsoft.com/office/drawing/2014/main" id="{A1630D37-B4F7-49AD-9F7E-E2F99B9548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78200" y="214313"/>
            <a:ext cx="2393950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6600"/>
              <a:t>JOKE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9A7B5E06-D010-4A01-8BB1-6A6347185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Write Pattern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8BEE6C40-79CE-4037-8665-BC759DCF1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41400"/>
            <a:ext cx="7029450" cy="1387475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 sz="2800" b="1"/>
              <a:t>]</a:t>
            </a:r>
            <a:r>
              <a:rPr lang="en-GB" altLang="en-US"/>
              <a:t> = </a:t>
            </a:r>
            <a:r>
              <a:rPr lang="en-GB" altLang="en-US" i="1"/>
              <a:t>value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value</a:t>
            </a:r>
            <a:r>
              <a:rPr lang="en-GB" altLang="en-US"/>
              <a:t> is a number or some variable</a:t>
            </a:r>
          </a:p>
        </p:txBody>
      </p:sp>
      <p:sp>
        <p:nvSpPr>
          <p:cNvPr id="9220" name="Footer Placeholder 3">
            <a:extLst>
              <a:ext uri="{FF2B5EF4-FFF2-40B4-BE49-F238E27FC236}">
                <a16:creationId xmlns:a16="http://schemas.microsoft.com/office/drawing/2014/main" id="{063BED71-E60B-46FD-BDB7-A952A8699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9221" name="Title 1">
            <a:extLst>
              <a:ext uri="{FF2B5EF4-FFF2-40B4-BE49-F238E27FC236}">
                <a16:creationId xmlns:a16="http://schemas.microsoft.com/office/drawing/2014/main" id="{81264A43-B403-4D8C-BCFD-BB2B392B60A0}"/>
              </a:ext>
            </a:extLst>
          </p:cNvPr>
          <p:cNvSpPr txBox="1">
            <a:spLocks/>
          </p:cNvSpPr>
          <p:nvPr/>
        </p:nvSpPr>
        <p:spPr bwMode="auto">
          <a:xfrm>
            <a:off x="255588" y="2586038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 b="1">
                <a:solidFill>
                  <a:schemeClr val="tx2"/>
                </a:solidFill>
              </a:rPr>
              <a:t>Array Read Pattern</a:t>
            </a:r>
          </a:p>
        </p:txBody>
      </p:sp>
      <p:sp>
        <p:nvSpPr>
          <p:cNvPr id="9222" name="Content Placeholder 2">
            <a:extLst>
              <a:ext uri="{FF2B5EF4-FFF2-40B4-BE49-F238E27FC236}">
                <a16:creationId xmlns:a16="http://schemas.microsoft.com/office/drawing/2014/main" id="{593B6B97-8F18-40C2-A0C4-20EBCB9C3248}"/>
              </a:ext>
            </a:extLst>
          </p:cNvPr>
          <p:cNvSpPr txBox="1">
            <a:spLocks/>
          </p:cNvSpPr>
          <p:nvPr/>
        </p:nvSpPr>
        <p:spPr bwMode="auto">
          <a:xfrm>
            <a:off x="1046163" y="3592513"/>
            <a:ext cx="7029450" cy="60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buFont typeface="Monotype Sorts" pitchFamily="2" charset="2"/>
              <a:buNone/>
            </a:pPr>
            <a:r>
              <a:rPr lang="en-GB" altLang="en-US" i="1"/>
              <a:t>result </a:t>
            </a:r>
            <a:r>
              <a:rPr lang="en-GB" altLang="en-US"/>
              <a:t>=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 sz="2800" b="1"/>
              <a:t>]</a:t>
            </a:r>
            <a:r>
              <a:rPr lang="en-GB" altLang="en-US"/>
              <a:t>;</a:t>
            </a:r>
          </a:p>
          <a:p>
            <a:pPr>
              <a:buFont typeface="Monotype Sorts" pitchFamily="2" charset="2"/>
              <a:buNone/>
            </a:pPr>
            <a:endParaRPr lang="en-GB" altLang="en-US"/>
          </a:p>
          <a:p>
            <a:pPr>
              <a:buFont typeface="Monotype Sorts" pitchFamily="2" charset="2"/>
              <a:buNone/>
            </a:pPr>
            <a:r>
              <a:rPr lang="en-GB" altLang="en-US" i="1"/>
              <a:t>result</a:t>
            </a:r>
            <a:r>
              <a:rPr lang="en-GB" altLang="en-US"/>
              <a:t> is a variable name</a:t>
            </a:r>
          </a:p>
        </p:txBody>
      </p:sp>
      <p:sp>
        <p:nvSpPr>
          <p:cNvPr id="9223" name="Content Placeholder 2">
            <a:extLst>
              <a:ext uri="{FF2B5EF4-FFF2-40B4-BE49-F238E27FC236}">
                <a16:creationId xmlns:a16="http://schemas.microsoft.com/office/drawing/2014/main" id="{B9ABDD81-55BE-40F0-96DB-5CBC3EF393F4}"/>
              </a:ext>
            </a:extLst>
          </p:cNvPr>
          <p:cNvSpPr txBox="1">
            <a:spLocks/>
          </p:cNvSpPr>
          <p:nvPr/>
        </p:nvSpPr>
        <p:spPr bwMode="auto">
          <a:xfrm>
            <a:off x="976313" y="5305425"/>
            <a:ext cx="7029450" cy="1103313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endParaRPr lang="en-GB" altLang="en-US">
              <a:solidFill>
                <a:srgbClr val="FF0000"/>
              </a:solidFill>
            </a:endParaRPr>
          </a:p>
          <a:p>
            <a:pPr algn="ctr">
              <a:buFont typeface="Monotype Sorts" pitchFamily="2" charset="2"/>
              <a:buNone/>
            </a:pP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/>
              <a:t> is an integer value between 0 and MAX_VALUES - 1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C2028A2C-6BAD-4B8C-9AD9-A08352CA3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Examples of Array Write Pattern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62F6BBBC-E5DC-4A12-ABB7-36CBDACD6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63" y="1724025"/>
            <a:ext cx="3911600" cy="4114800"/>
          </a:xfrm>
        </p:spPr>
        <p:txBody>
          <a:bodyPr/>
          <a:lstStyle/>
          <a:p>
            <a:r>
              <a:rPr lang="en-GB" altLang="en-US"/>
              <a:t>int[] numbers = new int[4];</a:t>
            </a:r>
            <a:br>
              <a:rPr lang="en-GB" altLang="en-US"/>
            </a:br>
            <a:r>
              <a:rPr lang="en-GB" altLang="en-US"/>
              <a:t>numbers[0] = 4;</a:t>
            </a:r>
            <a:br>
              <a:rPr lang="en-GB" altLang="en-US"/>
            </a:br>
            <a:r>
              <a:rPr lang="en-GB" altLang="en-US"/>
              <a:t>numbers[1] = 3;</a:t>
            </a:r>
            <a:br>
              <a:rPr lang="en-GB" altLang="en-US"/>
            </a:br>
            <a:r>
              <a:rPr lang="en-GB" altLang="en-US"/>
              <a:t>numbers[2] = 9;</a:t>
            </a:r>
            <a:br>
              <a:rPr lang="en-GB" altLang="en-US"/>
            </a:br>
            <a:r>
              <a:rPr lang="en-GB" altLang="en-US"/>
              <a:t>numbers[3] = 3;</a:t>
            </a:r>
          </a:p>
          <a:p>
            <a:endParaRPr lang="en-GB" altLang="en-US"/>
          </a:p>
          <a:p>
            <a:r>
              <a:rPr lang="en-GB" altLang="en-US"/>
              <a:t>String[] lines = new String[3];</a:t>
            </a:r>
            <a:br>
              <a:rPr lang="en-GB" altLang="en-US"/>
            </a:br>
            <a:r>
              <a:rPr lang="en-GB" altLang="en-US"/>
              <a:t>lines[0] = “ddd”;</a:t>
            </a:r>
            <a:br>
              <a:rPr lang="en-GB" altLang="en-US"/>
            </a:br>
            <a:r>
              <a:rPr lang="en-GB" altLang="en-US"/>
              <a:t>lines[1] = “333”;</a:t>
            </a:r>
            <a:br>
              <a:rPr lang="en-GB" altLang="en-US"/>
            </a:br>
            <a:r>
              <a:rPr lang="en-GB" altLang="en-US"/>
              <a:t>lines[2] = “agedge”;</a:t>
            </a:r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081D4122-5BE8-4400-B3EF-245BD3C05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0245" name="Content Placeholder 2">
            <a:extLst>
              <a:ext uri="{FF2B5EF4-FFF2-40B4-BE49-F238E27FC236}">
                <a16:creationId xmlns:a16="http://schemas.microsoft.com/office/drawing/2014/main" id="{FCEA84F4-0364-4D88-8A49-DD1567597ECA}"/>
              </a:ext>
            </a:extLst>
          </p:cNvPr>
          <p:cNvSpPr txBox="1">
            <a:spLocks/>
          </p:cNvSpPr>
          <p:nvPr/>
        </p:nvSpPr>
        <p:spPr bwMode="auto">
          <a:xfrm>
            <a:off x="4324350" y="1724025"/>
            <a:ext cx="4546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double[] numbers = new double[4];</a:t>
            </a:r>
            <a:br>
              <a:rPr lang="en-GB" altLang="en-US"/>
            </a:br>
            <a:r>
              <a:rPr lang="en-GB" altLang="en-US"/>
              <a:t>numbers[0] = 4.5;</a:t>
            </a:r>
            <a:br>
              <a:rPr lang="en-GB" altLang="en-US"/>
            </a:br>
            <a:r>
              <a:rPr lang="en-GB" altLang="en-US"/>
              <a:t>numbers[1] = 45.44;</a:t>
            </a:r>
            <a:br>
              <a:rPr lang="en-GB" altLang="en-US"/>
            </a:br>
            <a:r>
              <a:rPr lang="en-GB" altLang="en-US"/>
              <a:t>numbers[2] = 87.45;</a:t>
            </a:r>
            <a:br>
              <a:rPr lang="en-GB" altLang="en-US"/>
            </a:br>
            <a:r>
              <a:rPr lang="en-GB" altLang="en-US"/>
              <a:t>numbers[3] = 0.453;</a:t>
            </a:r>
          </a:p>
          <a:p>
            <a:endParaRPr lang="en-GB" altLang="en-US"/>
          </a:p>
          <a:p>
            <a:r>
              <a:rPr lang="en-GB" altLang="en-US"/>
              <a:t>boolean[] flags= new boolean[2];</a:t>
            </a:r>
            <a:br>
              <a:rPr lang="en-GB" altLang="en-US"/>
            </a:br>
            <a:r>
              <a:rPr lang="en-GB" altLang="en-US"/>
              <a:t>flags[0] = true;</a:t>
            </a:r>
            <a:br>
              <a:rPr lang="en-GB" altLang="en-US"/>
            </a:br>
            <a:r>
              <a:rPr lang="en-GB" altLang="en-US"/>
              <a:t>flags[1] = false;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317E37FE-5169-4594-91E2-B6CB6D75B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865" y="349581"/>
            <a:ext cx="6347713" cy="1320800"/>
          </a:xfrm>
        </p:spPr>
        <p:txBody>
          <a:bodyPr/>
          <a:lstStyle/>
          <a:p>
            <a:r>
              <a:rPr lang="en-GB" altLang="en-US" dirty="0"/>
              <a:t>Spot the errors</a:t>
            </a:r>
          </a:p>
        </p:txBody>
      </p:sp>
      <p:sp>
        <p:nvSpPr>
          <p:cNvPr id="11267" name="Footer Placeholder 3">
            <a:extLst>
              <a:ext uri="{FF2B5EF4-FFF2-40B4-BE49-F238E27FC236}">
                <a16:creationId xmlns:a16="http://schemas.microsoft.com/office/drawing/2014/main" id="{BABF4680-9014-4B9B-9321-11EB134C3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1268" name="Content Placeholder 2">
            <a:extLst>
              <a:ext uri="{FF2B5EF4-FFF2-40B4-BE49-F238E27FC236}">
                <a16:creationId xmlns:a16="http://schemas.microsoft.com/office/drawing/2014/main" id="{7BF70817-18CC-4027-930C-73A335BCF8A1}"/>
              </a:ext>
            </a:extLst>
          </p:cNvPr>
          <p:cNvSpPr txBox="1">
            <a:spLocks/>
          </p:cNvSpPr>
          <p:nvPr/>
        </p:nvSpPr>
        <p:spPr bwMode="auto">
          <a:xfrm>
            <a:off x="347663" y="947738"/>
            <a:ext cx="3911600" cy="4891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int[] numbers = new int[2];</a:t>
            </a:r>
            <a:br>
              <a:rPr lang="en-GB" altLang="en-US"/>
            </a:br>
            <a:r>
              <a:rPr lang="en-GB" altLang="en-US"/>
              <a:t>numbers[0] = 430;</a:t>
            </a:r>
            <a:br>
              <a:rPr lang="en-GB" altLang="en-US"/>
            </a:br>
            <a:r>
              <a:rPr lang="en-GB" altLang="en-US"/>
              <a:t>numbers[1] = -638;</a:t>
            </a:r>
            <a:br>
              <a:rPr lang="en-GB" altLang="en-US"/>
            </a:br>
            <a:r>
              <a:rPr lang="en-GB" altLang="en-US"/>
              <a:t>numbers[2] = 994;</a:t>
            </a:r>
            <a:br>
              <a:rPr lang="en-GB" altLang="en-US"/>
            </a:br>
            <a:endParaRPr lang="en-GB" altLang="en-US"/>
          </a:p>
          <a:p>
            <a:r>
              <a:rPr lang="en-GB" altLang="en-US"/>
              <a:t>String[] lines;</a:t>
            </a:r>
            <a:br>
              <a:rPr lang="en-GB" altLang="en-US"/>
            </a:br>
            <a:r>
              <a:rPr lang="en-GB" altLang="en-US"/>
              <a:t>lines = new int[3];</a:t>
            </a:r>
            <a:br>
              <a:rPr lang="en-GB" altLang="en-US"/>
            </a:br>
            <a:r>
              <a:rPr lang="en-GB" altLang="en-US"/>
              <a:t>lines[0] = “ddd”;</a:t>
            </a:r>
            <a:br>
              <a:rPr lang="en-GB" altLang="en-US"/>
            </a:br>
            <a:r>
              <a:rPr lang="en-GB" altLang="en-US"/>
              <a:t>lines[1] = “333”;</a:t>
            </a:r>
            <a:br>
              <a:rPr lang="en-GB" altLang="en-US"/>
            </a:br>
            <a:r>
              <a:rPr lang="en-GB" altLang="en-US"/>
              <a:t>lines[2] = “agedge”;</a:t>
            </a:r>
          </a:p>
          <a:p>
            <a:endParaRPr lang="en-GB" altLang="en-US"/>
          </a:p>
          <a:p>
            <a:r>
              <a:rPr lang="en-GB" altLang="en-US"/>
              <a:t>double[] numbers;</a:t>
            </a:r>
            <a:br>
              <a:rPr lang="en-GB" altLang="en-US"/>
            </a:br>
            <a:r>
              <a:rPr lang="en-GB" altLang="en-US"/>
              <a:t>numbers[0] = 0.39393</a:t>
            </a:r>
            <a:br>
              <a:rPr lang="en-GB" altLang="en-US"/>
            </a:br>
            <a:r>
              <a:rPr lang="en-GB" altLang="en-US"/>
              <a:t>numbers[1] = 3.49940;</a:t>
            </a:r>
            <a:br>
              <a:rPr lang="en-GB" altLang="en-US"/>
            </a:br>
            <a:r>
              <a:rPr lang="en-GB" altLang="en-US"/>
              <a:t>numbers[2] = -9.94993;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1F501B-C040-4532-BC9D-4CDE172B1F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0575" y="1120775"/>
            <a:ext cx="42132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size is 2 but we are trying to store 3 values.</a:t>
            </a:r>
            <a:br>
              <a:rPr kumimoji="0" lang="en-GB" altLang="en-US" sz="1800"/>
            </a:br>
            <a:r>
              <a:rPr kumimoji="0" lang="en-GB" altLang="en-US" sz="1800" b="1"/>
              <a:t>numbers[2] does not exist</a:t>
            </a:r>
            <a:br>
              <a:rPr kumimoji="0" lang="en-GB" altLang="en-US" sz="1800"/>
            </a:br>
            <a:r>
              <a:rPr kumimoji="0" lang="en-GB" altLang="en-US" sz="1800"/>
              <a:t>We can only write to index 0 and 1.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86D07C-C51E-4420-B062-AE5D06762D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0575" y="2870200"/>
            <a:ext cx="42132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We are creating an array of integers</a:t>
            </a:r>
            <a:br>
              <a:rPr kumimoji="0" lang="en-GB" altLang="en-US" sz="1800"/>
            </a:br>
            <a:r>
              <a:rPr kumimoji="0" lang="en-GB" altLang="en-US" sz="1800"/>
              <a:t>new </a:t>
            </a:r>
            <a:r>
              <a:rPr kumimoji="0" lang="en-GB" altLang="en-US" sz="1800" b="1"/>
              <a:t>int</a:t>
            </a:r>
            <a:r>
              <a:rPr kumimoji="0" lang="en-GB" altLang="en-US" sz="1800"/>
              <a:t>[3]</a:t>
            </a:r>
            <a:br>
              <a:rPr kumimoji="0" lang="en-GB" altLang="en-US" sz="1800"/>
            </a:br>
            <a:r>
              <a:rPr kumimoji="0" lang="en-GB" altLang="en-US" sz="1800"/>
              <a:t>when we need an array of strings</a:t>
            </a:r>
            <a:br>
              <a:rPr kumimoji="0" lang="en-GB" altLang="en-US" sz="1800"/>
            </a:br>
            <a:r>
              <a:rPr kumimoji="0" lang="en-GB" altLang="en-US" sz="1800"/>
              <a:t>new string[3]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DE201B-56C7-4C42-BE80-4F1D117471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0575" y="4621213"/>
            <a:ext cx="42132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We have declared the variable but we haven’t created the array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numbers = new double[3];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85AF7302-5C66-42DF-9345-2D09FDE02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262" y="261938"/>
            <a:ext cx="6347713" cy="1320800"/>
          </a:xfrm>
        </p:spPr>
        <p:txBody>
          <a:bodyPr/>
          <a:lstStyle/>
          <a:p>
            <a:r>
              <a:rPr lang="en-GB" altLang="en-US" dirty="0"/>
              <a:t>Example of Array Read Pattern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C2F08467-7222-44BE-9ED6-D991FA019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63" y="1353807"/>
            <a:ext cx="8220075" cy="4916487"/>
          </a:xfrm>
        </p:spPr>
        <p:txBody>
          <a:bodyPr/>
          <a:lstStyle/>
          <a:p>
            <a:r>
              <a:rPr lang="en-GB" altLang="en-US" dirty="0"/>
              <a:t>int[] numbers = new int[4];</a:t>
            </a:r>
            <a:br>
              <a:rPr lang="en-GB" altLang="en-US" dirty="0"/>
            </a:br>
            <a:r>
              <a:rPr lang="en-GB" altLang="en-US" dirty="0"/>
              <a:t>int total;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numbers[0] = </a:t>
            </a:r>
            <a:r>
              <a:rPr lang="en-GB" altLang="en-US" dirty="0" err="1"/>
              <a:t>Integer.parseInt</a:t>
            </a:r>
            <a:r>
              <a:rPr lang="en-GB" altLang="en-US" dirty="0"/>
              <a:t>(</a:t>
            </a:r>
            <a:r>
              <a:rPr lang="en-GB" altLang="en-US" dirty="0" err="1"/>
              <a:t>stdin.nextLine</a:t>
            </a:r>
            <a:r>
              <a:rPr lang="en-GB" altLang="en-US" dirty="0"/>
              <a:t>());</a:t>
            </a:r>
            <a:br>
              <a:rPr lang="en-GB" altLang="en-US" dirty="0"/>
            </a:br>
            <a:r>
              <a:rPr lang="en-GB" altLang="en-US" dirty="0"/>
              <a:t>numbers[1] = </a:t>
            </a:r>
            <a:r>
              <a:rPr lang="en-GB" altLang="en-US" dirty="0" err="1"/>
              <a:t>Integer.parseInt</a:t>
            </a:r>
            <a:r>
              <a:rPr lang="en-GB" altLang="en-US" dirty="0"/>
              <a:t>(</a:t>
            </a:r>
            <a:r>
              <a:rPr lang="en-GB" altLang="en-US" dirty="0" err="1"/>
              <a:t>stdin.nextLine</a:t>
            </a:r>
            <a:r>
              <a:rPr lang="en-GB" altLang="en-US" dirty="0"/>
              <a:t>());</a:t>
            </a:r>
            <a:br>
              <a:rPr lang="en-GB" altLang="en-US" dirty="0"/>
            </a:br>
            <a:r>
              <a:rPr lang="en-GB" altLang="en-US" dirty="0"/>
              <a:t>numbers[2] = </a:t>
            </a:r>
            <a:r>
              <a:rPr lang="en-GB" altLang="en-US" dirty="0" err="1"/>
              <a:t>Integer.parseInt</a:t>
            </a:r>
            <a:r>
              <a:rPr lang="en-GB" altLang="en-US" dirty="0"/>
              <a:t>(</a:t>
            </a:r>
            <a:r>
              <a:rPr lang="en-GB" altLang="en-US" dirty="0" err="1"/>
              <a:t>stdin.nextLine</a:t>
            </a:r>
            <a:r>
              <a:rPr lang="en-GB" altLang="en-US" dirty="0"/>
              <a:t>());</a:t>
            </a:r>
            <a:br>
              <a:rPr lang="en-GB" altLang="en-US" dirty="0"/>
            </a:br>
            <a:r>
              <a:rPr lang="en-GB" altLang="en-US" dirty="0"/>
              <a:t>numbers[3] = </a:t>
            </a:r>
            <a:r>
              <a:rPr lang="en-GB" altLang="en-US" dirty="0" err="1"/>
              <a:t>Integer.parseInt</a:t>
            </a:r>
            <a:r>
              <a:rPr lang="en-GB" altLang="en-US" dirty="0"/>
              <a:t>(</a:t>
            </a:r>
            <a:r>
              <a:rPr lang="en-GB" altLang="en-US" dirty="0" err="1"/>
              <a:t>stdin.nextLine</a:t>
            </a:r>
            <a:r>
              <a:rPr lang="en-GB" altLang="en-US" dirty="0"/>
              <a:t>());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(“First number %d\r\n”, </a:t>
            </a:r>
            <a:r>
              <a:rPr lang="en-GB" altLang="en-US" b="1" dirty="0"/>
              <a:t>numbers[0]</a:t>
            </a:r>
            <a:r>
              <a:rPr lang="en-GB" altLang="en-US" dirty="0"/>
              <a:t>);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(“Second number %d\r\n”, </a:t>
            </a:r>
            <a:r>
              <a:rPr lang="en-GB" altLang="en-US" b="1" dirty="0"/>
              <a:t>numbers[1]</a:t>
            </a:r>
            <a:r>
              <a:rPr lang="en-GB" altLang="en-US" dirty="0"/>
              <a:t>);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(“Third number %d\r\n”, </a:t>
            </a:r>
            <a:r>
              <a:rPr lang="en-GB" altLang="en-US" b="1" dirty="0"/>
              <a:t>numbers[2]</a:t>
            </a:r>
            <a:r>
              <a:rPr lang="en-GB" altLang="en-US" dirty="0"/>
              <a:t>);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(“Fourth and last number %d\r\n”, </a:t>
            </a:r>
            <a:r>
              <a:rPr lang="en-GB" altLang="en-US" b="1" dirty="0"/>
              <a:t>numbers[3]</a:t>
            </a:r>
            <a:r>
              <a:rPr lang="en-GB" altLang="en-US" dirty="0"/>
              <a:t>);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total = </a:t>
            </a:r>
            <a:r>
              <a:rPr lang="en-GB" altLang="en-US" b="1" dirty="0"/>
              <a:t>numbers[0] + numbers[1] + numbers[2] + numbers[3]</a:t>
            </a:r>
            <a:r>
              <a:rPr lang="en-GB" altLang="en-US" dirty="0"/>
              <a:t>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(“The total of the numbers is %d/r/n”, total);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13316" name="Footer Placeholder 3">
            <a:extLst>
              <a:ext uri="{FF2B5EF4-FFF2-40B4-BE49-F238E27FC236}">
                <a16:creationId xmlns:a16="http://schemas.microsoft.com/office/drawing/2014/main" id="{2D6429E3-E7CB-4D72-97C0-EE9921E86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3317" name="Right Brace 5">
            <a:extLst>
              <a:ext uri="{FF2B5EF4-FFF2-40B4-BE49-F238E27FC236}">
                <a16:creationId xmlns:a16="http://schemas.microsoft.com/office/drawing/2014/main" id="{DEDBB5BA-2CE3-4C7B-8950-9CC53DEA6AA2}"/>
              </a:ext>
            </a:extLst>
          </p:cNvPr>
          <p:cNvSpPr>
            <a:spLocks/>
          </p:cNvSpPr>
          <p:nvPr/>
        </p:nvSpPr>
        <p:spPr bwMode="auto">
          <a:xfrm>
            <a:off x="6129338" y="2422194"/>
            <a:ext cx="346075" cy="1128713"/>
          </a:xfrm>
          <a:prstGeom prst="rightBrace">
            <a:avLst>
              <a:gd name="adj1" fmla="val 8335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18" name="TextBox 6">
            <a:extLst>
              <a:ext uri="{FF2B5EF4-FFF2-40B4-BE49-F238E27FC236}">
                <a16:creationId xmlns:a16="http://schemas.microsoft.com/office/drawing/2014/main" id="{3D9BD29A-4EB7-4D75-BDDF-86C456DC3566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6186487" y="2265032"/>
            <a:ext cx="18954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Use Write Array pattern to store some values we can then read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4F606DCE-2E9D-4EF7-90B9-5677359637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Swapping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5A2D648C-23B0-4A77-B434-5E5AD8B98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Swap the contents of variable X with the contents of variable Y</a:t>
            </a:r>
          </a:p>
          <a:p>
            <a:endParaRPr lang="en-GB" altLang="en-US"/>
          </a:p>
          <a:p>
            <a:r>
              <a:rPr lang="en-GB" altLang="en-US"/>
              <a:t>int x = 4;</a:t>
            </a:r>
          </a:p>
          <a:p>
            <a:r>
              <a:rPr lang="en-GB" altLang="en-US"/>
              <a:t>int y = 55;</a:t>
            </a:r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/>
              <a:t>x = y;</a:t>
            </a:r>
          </a:p>
          <a:p>
            <a:r>
              <a:rPr lang="en-GB" altLang="en-US"/>
              <a:t>y = x;</a:t>
            </a:r>
          </a:p>
        </p:txBody>
      </p:sp>
      <p:sp>
        <p:nvSpPr>
          <p:cNvPr id="16388" name="Footer Placeholder 3">
            <a:extLst>
              <a:ext uri="{FF2B5EF4-FFF2-40B4-BE49-F238E27FC236}">
                <a16:creationId xmlns:a16="http://schemas.microsoft.com/office/drawing/2014/main" id="{268BA055-6D35-44D4-9E1E-4548A5C2D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6389" name="Rectangle 4">
            <a:extLst>
              <a:ext uri="{FF2B5EF4-FFF2-40B4-BE49-F238E27FC236}">
                <a16:creationId xmlns:a16="http://schemas.microsoft.com/office/drawing/2014/main" id="{35C7065B-115C-47F7-8645-895AF76FF0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283368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6390" name="Rectangle 5">
            <a:extLst>
              <a:ext uri="{FF2B5EF4-FFF2-40B4-BE49-F238E27FC236}">
                <a16:creationId xmlns:a16="http://schemas.microsoft.com/office/drawing/2014/main" id="{966A6A1E-8EA6-4A24-89E4-99BB00F509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283845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6391" name="Rectangle 6">
            <a:extLst>
              <a:ext uri="{FF2B5EF4-FFF2-40B4-BE49-F238E27FC236}">
                <a16:creationId xmlns:a16="http://schemas.microsoft.com/office/drawing/2014/main" id="{E1F61A8C-754E-4045-901B-7EB1BED768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3154363"/>
            <a:ext cx="93027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55</a:t>
            </a:r>
          </a:p>
        </p:txBody>
      </p:sp>
      <p:sp>
        <p:nvSpPr>
          <p:cNvPr id="16392" name="Rectangle 7">
            <a:extLst>
              <a:ext uri="{FF2B5EF4-FFF2-40B4-BE49-F238E27FC236}">
                <a16:creationId xmlns:a16="http://schemas.microsoft.com/office/drawing/2014/main" id="{53C0EB89-F0BB-4182-AAFD-325CE7BE21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3159125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6393" name="Rectangle 8">
            <a:extLst>
              <a:ext uri="{FF2B5EF4-FFF2-40B4-BE49-F238E27FC236}">
                <a16:creationId xmlns:a16="http://schemas.microsoft.com/office/drawing/2014/main" id="{E7D1C9C7-1A21-4FF7-B76F-127610FAB5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3951288"/>
            <a:ext cx="93027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55</a:t>
            </a:r>
          </a:p>
        </p:txBody>
      </p:sp>
      <p:sp>
        <p:nvSpPr>
          <p:cNvPr id="16394" name="Rectangle 9">
            <a:extLst>
              <a:ext uri="{FF2B5EF4-FFF2-40B4-BE49-F238E27FC236}">
                <a16:creationId xmlns:a16="http://schemas.microsoft.com/office/drawing/2014/main" id="{A0BE80C8-9629-4471-AA33-E8ECFBDCF5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395605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6395" name="Rectangle 10">
            <a:extLst>
              <a:ext uri="{FF2B5EF4-FFF2-40B4-BE49-F238E27FC236}">
                <a16:creationId xmlns:a16="http://schemas.microsoft.com/office/drawing/2014/main" id="{6A71730A-A4B1-42DB-8864-E2D115C46E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4273550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55</a:t>
            </a:r>
          </a:p>
        </p:txBody>
      </p:sp>
      <p:sp>
        <p:nvSpPr>
          <p:cNvPr id="16396" name="Rectangle 11">
            <a:extLst>
              <a:ext uri="{FF2B5EF4-FFF2-40B4-BE49-F238E27FC236}">
                <a16:creationId xmlns:a16="http://schemas.microsoft.com/office/drawing/2014/main" id="{C9C406C2-04BF-482C-BDEE-7AB1F91025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4276725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6397" name="Rectangle 12">
            <a:extLst>
              <a:ext uri="{FF2B5EF4-FFF2-40B4-BE49-F238E27FC236}">
                <a16:creationId xmlns:a16="http://schemas.microsoft.com/office/drawing/2014/main" id="{D6A269B6-2655-4A41-A773-0304CABC80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475297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55</a:t>
            </a:r>
          </a:p>
        </p:txBody>
      </p:sp>
      <p:sp>
        <p:nvSpPr>
          <p:cNvPr id="16398" name="Rectangle 13">
            <a:extLst>
              <a:ext uri="{FF2B5EF4-FFF2-40B4-BE49-F238E27FC236}">
                <a16:creationId xmlns:a16="http://schemas.microsoft.com/office/drawing/2014/main" id="{E8033F2D-F8CA-405C-9E8B-C072569373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4756150"/>
            <a:ext cx="56832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6399" name="Rectangle 14">
            <a:extLst>
              <a:ext uri="{FF2B5EF4-FFF2-40B4-BE49-F238E27FC236}">
                <a16:creationId xmlns:a16="http://schemas.microsoft.com/office/drawing/2014/main" id="{70F08A00-C5F0-4407-9C33-8D62E3AE37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125" y="5073650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55</a:t>
            </a:r>
          </a:p>
        </p:txBody>
      </p:sp>
      <p:sp>
        <p:nvSpPr>
          <p:cNvPr id="16400" name="Rectangle 15">
            <a:extLst>
              <a:ext uri="{FF2B5EF4-FFF2-40B4-BE49-F238E27FC236}">
                <a16:creationId xmlns:a16="http://schemas.microsoft.com/office/drawing/2014/main" id="{F97F0540-CE87-45B2-AA80-9631C0E15F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5078413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cxnSp>
        <p:nvCxnSpPr>
          <p:cNvPr id="16401" name="Straight Arrow Connector 16">
            <a:extLst>
              <a:ext uri="{FF2B5EF4-FFF2-40B4-BE49-F238E27FC236}">
                <a16:creationId xmlns:a16="http://schemas.microsoft.com/office/drawing/2014/main" id="{11F2A0CD-C66E-41C3-A746-07BB7F86DBC1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239963" y="4289425"/>
            <a:ext cx="931862" cy="128588"/>
          </a:xfrm>
          <a:prstGeom prst="straightConnector1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402" name="Straight Arrow Connector 17">
            <a:extLst>
              <a:ext uri="{FF2B5EF4-FFF2-40B4-BE49-F238E27FC236}">
                <a16:creationId xmlns:a16="http://schemas.microsoft.com/office/drawing/2014/main" id="{1BC25435-6429-4D89-98FA-82070AA66848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239963" y="4832350"/>
            <a:ext cx="1022350" cy="398463"/>
          </a:xfrm>
          <a:prstGeom prst="straightConnector1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403" name="Freeform 19">
            <a:extLst>
              <a:ext uri="{FF2B5EF4-FFF2-40B4-BE49-F238E27FC236}">
                <a16:creationId xmlns:a16="http://schemas.microsoft.com/office/drawing/2014/main" id="{08BA1F3A-C95C-4D3D-8F16-56363ECA35BA}"/>
              </a:ext>
            </a:extLst>
          </p:cNvPr>
          <p:cNvSpPr>
            <a:spLocks/>
          </p:cNvSpPr>
          <p:nvPr/>
        </p:nvSpPr>
        <p:spPr bwMode="auto">
          <a:xfrm>
            <a:off x="4911725" y="4108450"/>
            <a:ext cx="622300" cy="392113"/>
          </a:xfrm>
          <a:custGeom>
            <a:avLst/>
            <a:gdLst>
              <a:gd name="T0" fmla="*/ 0 w 622523"/>
              <a:gd name="T1" fmla="*/ 0 h 675502"/>
              <a:gd name="T2" fmla="*/ 501069 w 622523"/>
              <a:gd name="T3" fmla="*/ 677 h 675502"/>
              <a:gd name="T4" fmla="*/ 591429 w 622523"/>
              <a:gd name="T5" fmla="*/ 3018 h 675502"/>
              <a:gd name="T6" fmla="*/ 566785 w 622523"/>
              <a:gd name="T7" fmla="*/ 4559 h 675502"/>
              <a:gd name="T8" fmla="*/ 8214 w 622523"/>
              <a:gd name="T9" fmla="*/ 5052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4" name="Freeform 20">
            <a:extLst>
              <a:ext uri="{FF2B5EF4-FFF2-40B4-BE49-F238E27FC236}">
                <a16:creationId xmlns:a16="http://schemas.microsoft.com/office/drawing/2014/main" id="{71F1EB02-CF2B-4D8C-A7E2-1A732800CAA9}"/>
              </a:ext>
            </a:extLst>
          </p:cNvPr>
          <p:cNvSpPr>
            <a:spLocks/>
          </p:cNvSpPr>
          <p:nvPr/>
        </p:nvSpPr>
        <p:spPr bwMode="auto">
          <a:xfrm>
            <a:off x="4887913" y="4897438"/>
            <a:ext cx="623887" cy="392112"/>
          </a:xfrm>
          <a:custGeom>
            <a:avLst/>
            <a:gdLst>
              <a:gd name="T0" fmla="*/ 0 w 622523"/>
              <a:gd name="T1" fmla="*/ 0 h 675502"/>
              <a:gd name="T2" fmla="*/ 511385 w 622523"/>
              <a:gd name="T3" fmla="*/ 677 h 675502"/>
              <a:gd name="T4" fmla="*/ 603602 w 622523"/>
              <a:gd name="T5" fmla="*/ 3018 h 675502"/>
              <a:gd name="T6" fmla="*/ 578451 w 622523"/>
              <a:gd name="T7" fmla="*/ 4559 h 675502"/>
              <a:gd name="T8" fmla="*/ 8382 w 622523"/>
              <a:gd name="T9" fmla="*/ 5052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none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05" name="TextBox 21">
            <a:extLst>
              <a:ext uri="{FF2B5EF4-FFF2-40B4-BE49-F238E27FC236}">
                <a16:creationId xmlns:a16="http://schemas.microsoft.com/office/drawing/2014/main" id="{16B4B88B-8063-467A-9DEF-08848DFC96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0875" y="3981450"/>
            <a:ext cx="24114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WRONG: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We lost the value in X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DC47D549-AC7A-46C5-8570-833A14900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643" y="309426"/>
            <a:ext cx="6347713" cy="1320800"/>
          </a:xfrm>
        </p:spPr>
        <p:txBody>
          <a:bodyPr/>
          <a:lstStyle/>
          <a:p>
            <a:r>
              <a:rPr lang="en-GB" altLang="en-US" dirty="0"/>
              <a:t>Swap Pattern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DD526F13-941F-42B8-B44D-A7595E43B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75" y="1135727"/>
            <a:ext cx="7029450" cy="5130800"/>
          </a:xfrm>
        </p:spPr>
        <p:txBody>
          <a:bodyPr/>
          <a:lstStyle/>
          <a:p>
            <a:r>
              <a:rPr lang="en-GB" altLang="en-US" dirty="0"/>
              <a:t>To swap values using temporary variable</a:t>
            </a:r>
          </a:p>
          <a:p>
            <a:endParaRPr lang="en-GB" altLang="en-US" dirty="0"/>
          </a:p>
          <a:p>
            <a:r>
              <a:rPr lang="en-GB" altLang="en-US" dirty="0"/>
              <a:t>int x = 4;</a:t>
            </a:r>
          </a:p>
          <a:p>
            <a:r>
              <a:rPr lang="en-GB" altLang="en-US" dirty="0"/>
              <a:t>int y = 55;</a:t>
            </a:r>
          </a:p>
          <a:p>
            <a:r>
              <a:rPr lang="en-GB" altLang="en-US" b="1" dirty="0"/>
              <a:t>int temp;</a:t>
            </a:r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temp = x;</a:t>
            </a:r>
          </a:p>
          <a:p>
            <a:r>
              <a:rPr lang="en-GB" altLang="en-US" dirty="0"/>
              <a:t>x = y;</a:t>
            </a:r>
          </a:p>
          <a:p>
            <a:r>
              <a:rPr lang="en-GB" altLang="en-US" dirty="0"/>
              <a:t>y = temp;</a:t>
            </a:r>
          </a:p>
        </p:txBody>
      </p:sp>
      <p:sp>
        <p:nvSpPr>
          <p:cNvPr id="17412" name="Footer Placeholder 3">
            <a:extLst>
              <a:ext uri="{FF2B5EF4-FFF2-40B4-BE49-F238E27FC236}">
                <a16:creationId xmlns:a16="http://schemas.microsoft.com/office/drawing/2014/main" id="{768E4A26-4E09-4779-B4D1-88EB2CBB9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7413" name="Rectangle 6">
            <a:extLst>
              <a:ext uri="{FF2B5EF4-FFF2-40B4-BE49-F238E27FC236}">
                <a16:creationId xmlns:a16="http://schemas.microsoft.com/office/drawing/2014/main" id="{4C02BC0C-4915-49CE-A36F-DC295C1093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550" y="1581150"/>
            <a:ext cx="93027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7414" name="Rectangle 7">
            <a:extLst>
              <a:ext uri="{FF2B5EF4-FFF2-40B4-BE49-F238E27FC236}">
                <a16:creationId xmlns:a16="http://schemas.microsoft.com/office/drawing/2014/main" id="{8CF3E242-F54C-4222-9978-36A1D23870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1585913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7415" name="Rectangle 8">
            <a:extLst>
              <a:ext uri="{FF2B5EF4-FFF2-40B4-BE49-F238E27FC236}">
                <a16:creationId xmlns:a16="http://schemas.microsoft.com/office/drawing/2014/main" id="{D4FE0964-EC2B-48C9-92B1-E1604CB3D8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550" y="1903413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55</a:t>
            </a:r>
          </a:p>
        </p:txBody>
      </p:sp>
      <p:sp>
        <p:nvSpPr>
          <p:cNvPr id="17416" name="Rectangle 9">
            <a:extLst>
              <a:ext uri="{FF2B5EF4-FFF2-40B4-BE49-F238E27FC236}">
                <a16:creationId xmlns:a16="http://schemas.microsoft.com/office/drawing/2014/main" id="{8BF0ADEA-3622-44B7-B6A5-443C7D5BB1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1906588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7417" name="Rectangle 10">
            <a:extLst>
              <a:ext uri="{FF2B5EF4-FFF2-40B4-BE49-F238E27FC236}">
                <a16:creationId xmlns:a16="http://schemas.microsoft.com/office/drawing/2014/main" id="{E8F801BD-AB94-4259-B284-9A79B14E1B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0" y="2228850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??</a:t>
            </a:r>
          </a:p>
        </p:txBody>
      </p:sp>
      <p:sp>
        <p:nvSpPr>
          <p:cNvPr id="17418" name="Rectangle 11">
            <a:extLst>
              <a:ext uri="{FF2B5EF4-FFF2-40B4-BE49-F238E27FC236}">
                <a16:creationId xmlns:a16="http://schemas.microsoft.com/office/drawing/2014/main" id="{14B94A25-B7E7-4D08-9FF1-AD72D08A98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2224088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temp</a:t>
            </a:r>
          </a:p>
        </p:txBody>
      </p:sp>
      <p:sp>
        <p:nvSpPr>
          <p:cNvPr id="17419" name="Rectangle 12">
            <a:extLst>
              <a:ext uri="{FF2B5EF4-FFF2-40B4-BE49-F238E27FC236}">
                <a16:creationId xmlns:a16="http://schemas.microsoft.com/office/drawing/2014/main" id="{9DF5E160-D1E2-43C1-BDB8-4CAD8A22F5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0" y="2906713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7420" name="Rectangle 13">
            <a:extLst>
              <a:ext uri="{FF2B5EF4-FFF2-40B4-BE49-F238E27FC236}">
                <a16:creationId xmlns:a16="http://schemas.microsoft.com/office/drawing/2014/main" id="{98139740-4F44-4E16-8A7B-38AF3257FF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8925" y="2911475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7421" name="Rectangle 14">
            <a:extLst>
              <a:ext uri="{FF2B5EF4-FFF2-40B4-BE49-F238E27FC236}">
                <a16:creationId xmlns:a16="http://schemas.microsoft.com/office/drawing/2014/main" id="{C1D69D99-721E-4EF8-B8FC-F37994C3C1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0" y="322897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55</a:t>
            </a:r>
          </a:p>
        </p:txBody>
      </p:sp>
      <p:sp>
        <p:nvSpPr>
          <p:cNvPr id="17422" name="Rectangle 15">
            <a:extLst>
              <a:ext uri="{FF2B5EF4-FFF2-40B4-BE49-F238E27FC236}">
                <a16:creationId xmlns:a16="http://schemas.microsoft.com/office/drawing/2014/main" id="{5B2BB847-615D-4CDC-8083-F9C0C0FC8A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8925" y="323215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7423" name="Rectangle 16">
            <a:extLst>
              <a:ext uri="{FF2B5EF4-FFF2-40B4-BE49-F238E27FC236}">
                <a16:creationId xmlns:a16="http://schemas.microsoft.com/office/drawing/2014/main" id="{81B0C15A-BB80-4345-A49F-C7906D93A7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8363" y="3554413"/>
            <a:ext cx="931862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7424" name="Rectangle 17">
            <a:extLst>
              <a:ext uri="{FF2B5EF4-FFF2-40B4-BE49-F238E27FC236}">
                <a16:creationId xmlns:a16="http://schemas.microsoft.com/office/drawing/2014/main" id="{6E26B6CE-0AA7-4212-B0BA-5BB29BCDC3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8925" y="3549650"/>
            <a:ext cx="579438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temp</a:t>
            </a:r>
          </a:p>
        </p:txBody>
      </p:sp>
      <p:sp>
        <p:nvSpPr>
          <p:cNvPr id="17425" name="Rectangle 18">
            <a:extLst>
              <a:ext uri="{FF2B5EF4-FFF2-40B4-BE49-F238E27FC236}">
                <a16:creationId xmlns:a16="http://schemas.microsoft.com/office/drawing/2014/main" id="{D537F14A-67BB-44D6-918A-BA2A4053D0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550" y="3941763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55</a:t>
            </a:r>
          </a:p>
        </p:txBody>
      </p:sp>
      <p:sp>
        <p:nvSpPr>
          <p:cNvPr id="17426" name="Rectangle 19">
            <a:extLst>
              <a:ext uri="{FF2B5EF4-FFF2-40B4-BE49-F238E27FC236}">
                <a16:creationId xmlns:a16="http://schemas.microsoft.com/office/drawing/2014/main" id="{EA0762EA-5FE0-4FBD-A6D3-18F4A01AD8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393700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7427" name="Rectangle 20">
            <a:extLst>
              <a:ext uri="{FF2B5EF4-FFF2-40B4-BE49-F238E27FC236}">
                <a16:creationId xmlns:a16="http://schemas.microsoft.com/office/drawing/2014/main" id="{5E977283-C9FE-4623-AAD3-BE7F36AD6D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550" y="426243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55</a:t>
            </a:r>
          </a:p>
        </p:txBody>
      </p:sp>
      <p:sp>
        <p:nvSpPr>
          <p:cNvPr id="17428" name="Rectangle 21">
            <a:extLst>
              <a:ext uri="{FF2B5EF4-FFF2-40B4-BE49-F238E27FC236}">
                <a16:creationId xmlns:a16="http://schemas.microsoft.com/office/drawing/2014/main" id="{2B600598-36C7-49E7-A4E9-38ECB12A67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4257675"/>
            <a:ext cx="56832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7429" name="Rectangle 22">
            <a:extLst>
              <a:ext uri="{FF2B5EF4-FFF2-40B4-BE49-F238E27FC236}">
                <a16:creationId xmlns:a16="http://schemas.microsoft.com/office/drawing/2014/main" id="{E7ED9D7E-5250-4678-9917-554D31E7D3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0" y="4572000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7430" name="Rectangle 23">
            <a:extLst>
              <a:ext uri="{FF2B5EF4-FFF2-40B4-BE49-F238E27FC236}">
                <a16:creationId xmlns:a16="http://schemas.microsoft.com/office/drawing/2014/main" id="{46DB48FB-83C5-4791-B714-5067C02F0B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6225" y="4575175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temp</a:t>
            </a:r>
          </a:p>
        </p:txBody>
      </p:sp>
      <p:sp>
        <p:nvSpPr>
          <p:cNvPr id="17431" name="Rectangle 24">
            <a:extLst>
              <a:ext uri="{FF2B5EF4-FFF2-40B4-BE49-F238E27FC236}">
                <a16:creationId xmlns:a16="http://schemas.microsoft.com/office/drawing/2014/main" id="{E7AD3CA7-A4E7-4F39-915C-F67FB0D6C8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1850" y="4972050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55</a:t>
            </a:r>
          </a:p>
        </p:txBody>
      </p:sp>
      <p:sp>
        <p:nvSpPr>
          <p:cNvPr id="17432" name="Rectangle 25">
            <a:extLst>
              <a:ext uri="{FF2B5EF4-FFF2-40B4-BE49-F238E27FC236}">
                <a16:creationId xmlns:a16="http://schemas.microsoft.com/office/drawing/2014/main" id="{61D088A5-5570-4BC4-8B83-FC16233812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73525" y="4967288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x</a:t>
            </a:r>
          </a:p>
        </p:txBody>
      </p:sp>
      <p:sp>
        <p:nvSpPr>
          <p:cNvPr id="17433" name="Rectangle 26">
            <a:extLst>
              <a:ext uri="{FF2B5EF4-FFF2-40B4-BE49-F238E27FC236}">
                <a16:creationId xmlns:a16="http://schemas.microsoft.com/office/drawing/2014/main" id="{F1BA703F-E0B8-470F-8D37-CCFADE52A2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1850" y="529272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7434" name="Rectangle 27">
            <a:extLst>
              <a:ext uri="{FF2B5EF4-FFF2-40B4-BE49-F238E27FC236}">
                <a16:creationId xmlns:a16="http://schemas.microsoft.com/office/drawing/2014/main" id="{58FBED08-3C16-462F-B6C1-934334E8E2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73525" y="5287963"/>
            <a:ext cx="56832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</a:t>
            </a:r>
          </a:p>
        </p:txBody>
      </p:sp>
      <p:sp>
        <p:nvSpPr>
          <p:cNvPr id="17435" name="Rectangle 28">
            <a:extLst>
              <a:ext uri="{FF2B5EF4-FFF2-40B4-BE49-F238E27FC236}">
                <a16:creationId xmlns:a16="http://schemas.microsoft.com/office/drawing/2014/main" id="{1E19F9BF-4B39-45FA-9CEF-863D92074D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550" y="560228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7436" name="Rectangle 29">
            <a:extLst>
              <a:ext uri="{FF2B5EF4-FFF2-40B4-BE49-F238E27FC236}">
                <a16:creationId xmlns:a16="http://schemas.microsoft.com/office/drawing/2014/main" id="{A94DBD58-70D3-43DF-BBE1-F0929E03EB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73525" y="5605463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temp</a:t>
            </a:r>
          </a:p>
        </p:txBody>
      </p:sp>
      <p:sp>
        <p:nvSpPr>
          <p:cNvPr id="17437" name="Left Brace 30">
            <a:extLst>
              <a:ext uri="{FF2B5EF4-FFF2-40B4-BE49-F238E27FC236}">
                <a16:creationId xmlns:a16="http://schemas.microsoft.com/office/drawing/2014/main" id="{9CFF9DEA-0052-4B0D-BFBD-E78D0A0BE64A}"/>
              </a:ext>
            </a:extLst>
          </p:cNvPr>
          <p:cNvSpPr>
            <a:spLocks/>
          </p:cNvSpPr>
          <p:nvPr/>
        </p:nvSpPr>
        <p:spPr bwMode="auto">
          <a:xfrm>
            <a:off x="3724275" y="2906713"/>
            <a:ext cx="263525" cy="955675"/>
          </a:xfrm>
          <a:prstGeom prst="leftBrace">
            <a:avLst>
              <a:gd name="adj1" fmla="val 8344"/>
              <a:gd name="adj2" fmla="val 50000"/>
            </a:avLst>
          </a:prstGeom>
          <a:noFill/>
          <a:ln w="222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17438" name="Straight Arrow Connector 32">
            <a:extLst>
              <a:ext uri="{FF2B5EF4-FFF2-40B4-BE49-F238E27FC236}">
                <a16:creationId xmlns:a16="http://schemas.microsoft.com/office/drawing/2014/main" id="{6F617BAE-F0B9-41CE-A6D4-6261E38685A3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693988" y="3327400"/>
            <a:ext cx="930275" cy="130175"/>
          </a:xfrm>
          <a:prstGeom prst="straightConnector1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439" name="Left Brace 33">
            <a:extLst>
              <a:ext uri="{FF2B5EF4-FFF2-40B4-BE49-F238E27FC236}">
                <a16:creationId xmlns:a16="http://schemas.microsoft.com/office/drawing/2014/main" id="{4900633E-EC17-4B77-B2E2-6F81243501A5}"/>
              </a:ext>
            </a:extLst>
          </p:cNvPr>
          <p:cNvSpPr>
            <a:spLocks/>
          </p:cNvSpPr>
          <p:nvPr/>
        </p:nvSpPr>
        <p:spPr bwMode="auto">
          <a:xfrm>
            <a:off x="3746500" y="3932238"/>
            <a:ext cx="263525" cy="955675"/>
          </a:xfrm>
          <a:prstGeom prst="leftBrace">
            <a:avLst>
              <a:gd name="adj1" fmla="val 8344"/>
              <a:gd name="adj2" fmla="val 50000"/>
            </a:avLst>
          </a:prstGeom>
          <a:noFill/>
          <a:ln w="222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17440" name="Straight Arrow Connector 34">
            <a:extLst>
              <a:ext uri="{FF2B5EF4-FFF2-40B4-BE49-F238E27FC236}">
                <a16:creationId xmlns:a16="http://schemas.microsoft.com/office/drawing/2014/main" id="{539D3412-2FCE-4F66-8A70-DC4424D5FA34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187575" y="3862388"/>
            <a:ext cx="1460500" cy="492125"/>
          </a:xfrm>
          <a:prstGeom prst="straightConnector1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441" name="Left Brace 35">
            <a:extLst>
              <a:ext uri="{FF2B5EF4-FFF2-40B4-BE49-F238E27FC236}">
                <a16:creationId xmlns:a16="http://schemas.microsoft.com/office/drawing/2014/main" id="{8E9C00ED-3D49-477C-BC00-FA3939D56C8C}"/>
              </a:ext>
            </a:extLst>
          </p:cNvPr>
          <p:cNvSpPr>
            <a:spLocks/>
          </p:cNvSpPr>
          <p:nvPr/>
        </p:nvSpPr>
        <p:spPr bwMode="auto">
          <a:xfrm>
            <a:off x="3746500" y="4967288"/>
            <a:ext cx="263525" cy="955675"/>
          </a:xfrm>
          <a:prstGeom prst="leftBrace">
            <a:avLst>
              <a:gd name="adj1" fmla="val 8344"/>
              <a:gd name="adj2" fmla="val 50000"/>
            </a:avLst>
          </a:prstGeom>
          <a:noFill/>
          <a:ln w="222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17442" name="Straight Arrow Connector 36">
            <a:extLst>
              <a:ext uri="{FF2B5EF4-FFF2-40B4-BE49-F238E27FC236}">
                <a16:creationId xmlns:a16="http://schemas.microsoft.com/office/drawing/2014/main" id="{9C0512C4-DCDA-4100-921A-3FF5C4A75F33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578100" y="4354513"/>
            <a:ext cx="1069975" cy="1033462"/>
          </a:xfrm>
          <a:prstGeom prst="straightConnector1">
            <a:avLst/>
          </a:prstGeom>
          <a:noFill/>
          <a:ln w="222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443" name="Freeform 42">
            <a:extLst>
              <a:ext uri="{FF2B5EF4-FFF2-40B4-BE49-F238E27FC236}">
                <a16:creationId xmlns:a16="http://schemas.microsoft.com/office/drawing/2014/main" id="{CC1A3524-8EF9-4EA5-8875-07A88FDB641E}"/>
              </a:ext>
            </a:extLst>
          </p:cNvPr>
          <p:cNvSpPr>
            <a:spLocks/>
          </p:cNvSpPr>
          <p:nvPr/>
        </p:nvSpPr>
        <p:spPr bwMode="auto">
          <a:xfrm>
            <a:off x="5667375" y="3063875"/>
            <a:ext cx="622300" cy="676275"/>
          </a:xfrm>
          <a:custGeom>
            <a:avLst/>
            <a:gdLst>
              <a:gd name="T0" fmla="*/ 0 w 622523"/>
              <a:gd name="T1" fmla="*/ 0 h 675502"/>
              <a:gd name="T2" fmla="*/ 501069 w 622523"/>
              <a:gd name="T3" fmla="*/ 91449 h 675502"/>
              <a:gd name="T4" fmla="*/ 591429 w 622523"/>
              <a:gd name="T5" fmla="*/ 407365 h 675502"/>
              <a:gd name="T6" fmla="*/ 566785 w 622523"/>
              <a:gd name="T7" fmla="*/ 615203 h 675502"/>
              <a:gd name="T8" fmla="*/ 8214 w 622523"/>
              <a:gd name="T9" fmla="*/ 681711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44" name="Freeform 43">
            <a:extLst>
              <a:ext uri="{FF2B5EF4-FFF2-40B4-BE49-F238E27FC236}">
                <a16:creationId xmlns:a16="http://schemas.microsoft.com/office/drawing/2014/main" id="{5C80F50C-6F2E-4A3A-A105-0EE9A5158CFF}"/>
              </a:ext>
            </a:extLst>
          </p:cNvPr>
          <p:cNvSpPr>
            <a:spLocks/>
          </p:cNvSpPr>
          <p:nvPr/>
        </p:nvSpPr>
        <p:spPr bwMode="auto">
          <a:xfrm>
            <a:off x="5695950" y="4056063"/>
            <a:ext cx="622300" cy="392112"/>
          </a:xfrm>
          <a:custGeom>
            <a:avLst/>
            <a:gdLst>
              <a:gd name="T0" fmla="*/ 0 w 622523"/>
              <a:gd name="T1" fmla="*/ 0 h 675502"/>
              <a:gd name="T2" fmla="*/ 501069 w 622523"/>
              <a:gd name="T3" fmla="*/ 677 h 675502"/>
              <a:gd name="T4" fmla="*/ 591429 w 622523"/>
              <a:gd name="T5" fmla="*/ 3018 h 675502"/>
              <a:gd name="T6" fmla="*/ 566785 w 622523"/>
              <a:gd name="T7" fmla="*/ 4559 h 675502"/>
              <a:gd name="T8" fmla="*/ 8214 w 622523"/>
              <a:gd name="T9" fmla="*/ 5052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45" name="Freeform 44">
            <a:extLst>
              <a:ext uri="{FF2B5EF4-FFF2-40B4-BE49-F238E27FC236}">
                <a16:creationId xmlns:a16="http://schemas.microsoft.com/office/drawing/2014/main" id="{51F624F6-A000-481C-884F-528E653E422A}"/>
              </a:ext>
            </a:extLst>
          </p:cNvPr>
          <p:cNvSpPr>
            <a:spLocks/>
          </p:cNvSpPr>
          <p:nvPr/>
        </p:nvSpPr>
        <p:spPr bwMode="auto">
          <a:xfrm>
            <a:off x="5659438" y="5435600"/>
            <a:ext cx="622300" cy="392113"/>
          </a:xfrm>
          <a:custGeom>
            <a:avLst/>
            <a:gdLst>
              <a:gd name="T0" fmla="*/ 0 w 622523"/>
              <a:gd name="T1" fmla="*/ 0 h 675502"/>
              <a:gd name="T2" fmla="*/ 501069 w 622523"/>
              <a:gd name="T3" fmla="*/ 677 h 675502"/>
              <a:gd name="T4" fmla="*/ 591429 w 622523"/>
              <a:gd name="T5" fmla="*/ 3018 h 675502"/>
              <a:gd name="T6" fmla="*/ 566785 w 622523"/>
              <a:gd name="T7" fmla="*/ 4559 h 675502"/>
              <a:gd name="T8" fmla="*/ 8214 w 622523"/>
              <a:gd name="T9" fmla="*/ 5052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7F509AB5-A6FA-44D1-B147-C3F8269F4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Mixing Patterns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31E47E29-7B3E-4203-B4E3-6977AA2C37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When we want to perform the same operation on all the elements of an array we can mix the </a:t>
            </a:r>
            <a:r>
              <a:rPr lang="en-GB" altLang="en-US" b="1"/>
              <a:t>counting loop pattern</a:t>
            </a:r>
            <a:r>
              <a:rPr lang="en-GB" altLang="en-US"/>
              <a:t> with the </a:t>
            </a:r>
            <a:r>
              <a:rPr lang="en-GB" altLang="en-US" b="1"/>
              <a:t>array read/write patterns</a:t>
            </a:r>
          </a:p>
          <a:p>
            <a:endParaRPr lang="en-GB" altLang="en-US"/>
          </a:p>
          <a:p>
            <a:r>
              <a:rPr lang="en-GB" altLang="en-US"/>
              <a:t>BE CAREFUL:</a:t>
            </a:r>
            <a:br>
              <a:rPr lang="en-GB" altLang="en-US"/>
            </a:br>
            <a:r>
              <a:rPr lang="en-GB" altLang="en-US"/>
              <a:t>AS A BEGINNER THIS IS MORE DIFFICULT BECAUSE WE HAVE TO COMBINE TWO PATTERNS</a:t>
            </a:r>
          </a:p>
        </p:txBody>
      </p:sp>
      <p:sp>
        <p:nvSpPr>
          <p:cNvPr id="20484" name="Footer Placeholder 3">
            <a:extLst>
              <a:ext uri="{FF2B5EF4-FFF2-40B4-BE49-F238E27FC236}">
                <a16:creationId xmlns:a16="http://schemas.microsoft.com/office/drawing/2014/main" id="{9EA34675-7B6A-4B4C-AE7D-AB9A9C5E4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72FB2CC1-79C9-4781-8832-9B42971EE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Counting Loop Pattern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DBEF0755-6668-4BF4-B149-8B859B626A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for(count = 0; count &lt; MAX_VALUES; count++)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      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/>
              <a:t>count</a:t>
            </a:r>
            <a:r>
              <a:rPr lang="en-GB" altLang="en-US" sz="2800" b="1"/>
              <a:t>]</a:t>
            </a:r>
            <a:r>
              <a:rPr lang="en-GB" altLang="en-US"/>
              <a:t> = value;     // Array Write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	</a:t>
            </a:r>
            <a:r>
              <a:rPr lang="en-GB" altLang="en-US" sz="2800" b="1"/>
              <a:t>OR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       </a:t>
            </a:r>
            <a:r>
              <a:rPr lang="en-GB" altLang="en-US" i="1"/>
              <a:t>result</a:t>
            </a:r>
            <a:r>
              <a:rPr lang="en-GB" altLang="en-US"/>
              <a:t> =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/>
              <a:t>count</a:t>
            </a:r>
            <a:r>
              <a:rPr lang="en-GB" altLang="en-US" sz="2800" b="1"/>
              <a:t>]</a:t>
            </a:r>
            <a:r>
              <a:rPr lang="en-GB" altLang="en-US"/>
              <a:t>;     // Array Read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}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result</a:t>
            </a:r>
            <a:r>
              <a:rPr lang="en-GB" altLang="en-US"/>
              <a:t> is a variable name</a:t>
            </a:r>
          </a:p>
        </p:txBody>
      </p:sp>
      <p:sp>
        <p:nvSpPr>
          <p:cNvPr id="21508" name="Footer Placeholder 3">
            <a:extLst>
              <a:ext uri="{FF2B5EF4-FFF2-40B4-BE49-F238E27FC236}">
                <a16:creationId xmlns:a16="http://schemas.microsoft.com/office/drawing/2014/main" id="{5D290376-D12B-499E-9512-06D05687A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075081F-A153-45F1-8409-FA4E01447985}"/>
              </a:ext>
            </a:extLst>
          </p:cNvPr>
          <p:cNvGrpSpPr>
            <a:grpSpLocks/>
          </p:cNvGrpSpPr>
          <p:nvPr/>
        </p:nvGrpSpPr>
        <p:grpSpPr bwMode="auto">
          <a:xfrm>
            <a:off x="2562225" y="1062038"/>
            <a:ext cx="2808288" cy="2587625"/>
            <a:chOff x="2561968" y="1062681"/>
            <a:chExt cx="2808987" cy="2586681"/>
          </a:xfrm>
        </p:grpSpPr>
        <p:sp>
          <p:nvSpPr>
            <p:cNvPr id="21513" name="TextBox 1">
              <a:extLst>
                <a:ext uri="{FF2B5EF4-FFF2-40B4-BE49-F238E27FC236}">
                  <a16:creationId xmlns:a16="http://schemas.microsoft.com/office/drawing/2014/main" id="{FDCCCC51-C74D-432C-BB94-7CFB7F6CD9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14119" y="1062681"/>
              <a:ext cx="155683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Starts at zero</a:t>
              </a:r>
            </a:p>
          </p:txBody>
        </p:sp>
        <p:cxnSp>
          <p:nvCxnSpPr>
            <p:cNvPr id="21514" name="Straight Arrow Connector 3">
              <a:extLst>
                <a:ext uri="{FF2B5EF4-FFF2-40B4-BE49-F238E27FC236}">
                  <a16:creationId xmlns:a16="http://schemas.microsoft.com/office/drawing/2014/main" id="{75CDE961-6ADA-4A8C-BB37-E9A673F22D02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561968" y="1432013"/>
              <a:ext cx="1573427" cy="292012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15" name="Straight Arrow Connector 5">
              <a:extLst>
                <a:ext uri="{FF2B5EF4-FFF2-40B4-BE49-F238E27FC236}">
                  <a16:creationId xmlns:a16="http://schemas.microsoft.com/office/drawing/2014/main" id="{F12F7061-AC16-4E4F-ABB7-B1C079A1DDE3}"/>
                </a:ext>
              </a:extLst>
            </p:cNvPr>
            <p:cNvCxnSpPr>
              <a:cxnSpLocks noChangeShapeType="1"/>
              <a:stCxn id="21513" idx="2"/>
            </p:cNvCxnSpPr>
            <p:nvPr/>
          </p:nvCxnSpPr>
          <p:spPr bwMode="auto">
            <a:xfrm flipH="1">
              <a:off x="3707027" y="1432013"/>
              <a:ext cx="885510" cy="1204095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16" name="Straight Arrow Connector 7">
              <a:extLst>
                <a:ext uri="{FF2B5EF4-FFF2-40B4-BE49-F238E27FC236}">
                  <a16:creationId xmlns:a16="http://schemas.microsoft.com/office/drawing/2014/main" id="{DC5DF37F-DDDB-46C7-8387-82143A0271F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4456670" y="1432013"/>
              <a:ext cx="395416" cy="2217349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sp>
        <p:nvSpPr>
          <p:cNvPr id="21510" name="TextBox 1">
            <a:extLst>
              <a:ext uri="{FF2B5EF4-FFF2-40B4-BE49-F238E27FC236}">
                <a16:creationId xmlns:a16="http://schemas.microsoft.com/office/drawing/2014/main" id="{DD0671ED-C6EB-4680-8249-BCF4090671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0915" y="5948497"/>
            <a:ext cx="54864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dirty="0">
                <a:solidFill>
                  <a:srgbClr val="FF0000"/>
                </a:solidFill>
              </a:rPr>
              <a:t>Note the count can be used as an index into the array because both start with 0</a:t>
            </a:r>
          </a:p>
        </p:txBody>
      </p:sp>
      <p:sp>
        <p:nvSpPr>
          <p:cNvPr id="21511" name="TextBox 2">
            <a:extLst>
              <a:ext uri="{FF2B5EF4-FFF2-40B4-BE49-F238E27FC236}">
                <a16:creationId xmlns:a16="http://schemas.microsoft.com/office/drawing/2014/main" id="{D8E1DBC0-D395-45A6-9B0D-106AE2DE0B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04025" y="969963"/>
            <a:ext cx="21812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MAX_VALUES is the array length and the maximum count</a:t>
            </a:r>
          </a:p>
        </p:txBody>
      </p:sp>
      <p:cxnSp>
        <p:nvCxnSpPr>
          <p:cNvPr id="21512" name="Straight Arrow Connector 4">
            <a:extLst>
              <a:ext uri="{FF2B5EF4-FFF2-40B4-BE49-F238E27FC236}">
                <a16:creationId xmlns:a16="http://schemas.microsoft.com/office/drawing/2014/main" id="{9DFDD170-EA71-408E-B9B1-BEADB0EC24C8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5272088" y="1439863"/>
            <a:ext cx="1531937" cy="36353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80F9DE99-7530-49CE-9CB7-A79E1116B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Mixing Patterns</a:t>
            </a:r>
            <a:br>
              <a:rPr lang="en-GB" altLang="en-US"/>
            </a:br>
            <a:r>
              <a:rPr lang="en-GB" altLang="en-US"/>
              <a:t>(“Array counting loop” and “if” patterns)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EC977-17E9-4C71-84E5-11705DF697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/>
              <a:t>You can mix loops and branches so that loops may contain if statements and if statements may contain loops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 classic example of this is where we wish to test elements in an array until some condition is true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for(count = 0; count &lt; MAX_VALUE; count++)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{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if(</a:t>
            </a:r>
            <a:r>
              <a:rPr lang="en-GB" i="1" dirty="0"/>
              <a:t>array</a:t>
            </a:r>
            <a:r>
              <a:rPr lang="en-GB" dirty="0"/>
              <a:t>[count] &gt; </a:t>
            </a:r>
            <a:r>
              <a:rPr lang="en-GB" i="1" dirty="0" err="1"/>
              <a:t>maxValue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      {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       break;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}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}</a:t>
            </a:r>
          </a:p>
        </p:txBody>
      </p:sp>
      <p:sp>
        <p:nvSpPr>
          <p:cNvPr id="24580" name="Footer Placeholder 3">
            <a:extLst>
              <a:ext uri="{FF2B5EF4-FFF2-40B4-BE49-F238E27FC236}">
                <a16:creationId xmlns:a16="http://schemas.microsoft.com/office/drawing/2014/main" id="{25F50CDF-90BB-4D40-9617-AFDAFA885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4581" name="TextBox 4">
            <a:extLst>
              <a:ext uri="{FF2B5EF4-FFF2-40B4-BE49-F238E27FC236}">
                <a16:creationId xmlns:a16="http://schemas.microsoft.com/office/drawing/2014/main" id="{5526A961-F4DC-4372-A16A-5AD007430F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02013" y="5199063"/>
            <a:ext cx="28924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Leave loop early when condition is true i.e. value in array (at index = count) is greater than maxValue</a:t>
            </a:r>
          </a:p>
        </p:txBody>
      </p:sp>
      <p:cxnSp>
        <p:nvCxnSpPr>
          <p:cNvPr id="24582" name="Straight Arrow Connector 6">
            <a:extLst>
              <a:ext uri="{FF2B5EF4-FFF2-40B4-BE49-F238E27FC236}">
                <a16:creationId xmlns:a16="http://schemas.microsoft.com/office/drawing/2014/main" id="{A0AF5CD8-28BD-4AC7-B935-BFF1A04A6665}"/>
              </a:ext>
            </a:extLst>
          </p:cNvPr>
          <p:cNvCxnSpPr>
            <a:cxnSpLocks noChangeShapeType="1"/>
            <a:stCxn id="24581" idx="1"/>
          </p:cNvCxnSpPr>
          <p:nvPr/>
        </p:nvCxnSpPr>
        <p:spPr bwMode="auto">
          <a:xfrm flipH="1" flipV="1">
            <a:off x="2859088" y="5419725"/>
            <a:ext cx="542925" cy="37941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583" name="Straight Arrow Connector 8">
            <a:extLst>
              <a:ext uri="{FF2B5EF4-FFF2-40B4-BE49-F238E27FC236}">
                <a16:creationId xmlns:a16="http://schemas.microsoft.com/office/drawing/2014/main" id="{49C084CD-E1C8-48AE-8D6F-055361B12EC6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3641725" y="4914900"/>
            <a:ext cx="312738" cy="2841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F22597E1-C585-4DA1-A29C-190956D9C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Search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FEDEE-D205-4760-A603-11BDA0F3FE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bool found = false;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for(count = 0; count &lt; MAX_VALUE; count++)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{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if(</a:t>
            </a:r>
            <a:r>
              <a:rPr lang="en-GB" i="1" dirty="0"/>
              <a:t>array</a:t>
            </a:r>
            <a:r>
              <a:rPr lang="en-GB" dirty="0"/>
              <a:t>[count] == </a:t>
            </a:r>
            <a:r>
              <a:rPr lang="en-GB" i="1" dirty="0" err="1"/>
              <a:t>searchValue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      {</a:t>
            </a:r>
            <a:br>
              <a:rPr lang="en-GB" dirty="0"/>
            </a:br>
            <a:r>
              <a:rPr lang="en-GB" dirty="0"/>
              <a:t>             found = true;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       break;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      }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}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26628" name="Footer Placeholder 3">
            <a:extLst>
              <a:ext uri="{FF2B5EF4-FFF2-40B4-BE49-F238E27FC236}">
                <a16:creationId xmlns:a16="http://schemas.microsoft.com/office/drawing/2014/main" id="{B38096CC-9674-4564-8B05-D0D2EB403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2C72510F-E13F-42A5-931E-0B68E9D2A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106" y="252413"/>
            <a:ext cx="6347713" cy="1320800"/>
          </a:xfrm>
        </p:spPr>
        <p:txBody>
          <a:bodyPr/>
          <a:lstStyle/>
          <a:p>
            <a:r>
              <a:rPr lang="en-GB" altLang="en-US" dirty="0"/>
              <a:t>Exercise 1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122A41D4-5790-4CBF-84ED-5798B17D7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375" y="1539875"/>
            <a:ext cx="3633788" cy="3400425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Set the </a:t>
            </a:r>
            <a:r>
              <a:rPr lang="en-GB" altLang="en-US" b="1" dirty="0"/>
              <a:t>first</a:t>
            </a:r>
            <a:r>
              <a:rPr lang="en-GB" altLang="en-US" dirty="0"/>
              <a:t> and </a:t>
            </a:r>
            <a:r>
              <a:rPr lang="en-GB" altLang="en-US" b="1" dirty="0"/>
              <a:t>last</a:t>
            </a:r>
            <a:r>
              <a:rPr lang="en-GB" altLang="en-US" dirty="0"/>
              <a:t> values</a:t>
            </a:r>
          </a:p>
          <a:p>
            <a:pPr>
              <a:defRPr/>
            </a:pPr>
            <a:r>
              <a:rPr lang="en-GB" altLang="en-US" i="1" dirty="0"/>
              <a:t>type[]</a:t>
            </a:r>
            <a:r>
              <a:rPr lang="en-GB" altLang="en-US" dirty="0"/>
              <a:t> numbers;</a:t>
            </a:r>
            <a:br>
              <a:rPr lang="en-GB" altLang="en-US" dirty="0"/>
            </a:br>
            <a:r>
              <a:rPr lang="en-GB" altLang="en-US" dirty="0"/>
              <a:t>numbers = new </a:t>
            </a:r>
            <a:r>
              <a:rPr lang="en-GB" altLang="en-US" i="1" dirty="0"/>
              <a:t>type[6]</a:t>
            </a:r>
            <a:r>
              <a:rPr lang="en-GB" altLang="en-US" dirty="0"/>
              <a:t>;</a:t>
            </a:r>
            <a:br>
              <a:rPr lang="en-GB" altLang="en-US" dirty="0"/>
            </a:br>
            <a:r>
              <a:rPr lang="en-GB" altLang="en-US" dirty="0"/>
              <a:t>numbers[?] = 22;</a:t>
            </a:r>
            <a:br>
              <a:rPr lang="en-GB" altLang="en-US" dirty="0"/>
            </a:br>
            <a:r>
              <a:rPr lang="en-GB" altLang="en-US" dirty="0"/>
              <a:t>numbers[?] = 12;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i="1" dirty="0"/>
              <a:t>type[]</a:t>
            </a:r>
            <a:r>
              <a:rPr lang="en-GB" altLang="en-US" dirty="0"/>
              <a:t> </a:t>
            </a:r>
            <a:r>
              <a:rPr lang="en-GB" altLang="en-US" dirty="0" err="1"/>
              <a:t>telNumbers</a:t>
            </a:r>
            <a:r>
              <a:rPr lang="en-GB" altLang="en-US" dirty="0"/>
              <a:t>;</a:t>
            </a:r>
            <a:br>
              <a:rPr lang="en-GB" altLang="en-US" dirty="0"/>
            </a:br>
            <a:r>
              <a:rPr lang="en-GB" altLang="en-US" dirty="0" err="1"/>
              <a:t>telNumbers</a:t>
            </a:r>
            <a:r>
              <a:rPr lang="en-GB" altLang="en-US" dirty="0"/>
              <a:t> = new </a:t>
            </a:r>
            <a:r>
              <a:rPr lang="en-GB" altLang="en-US" i="1" dirty="0"/>
              <a:t>type[33]</a:t>
            </a:r>
            <a:r>
              <a:rPr lang="en-GB" altLang="en-US" dirty="0"/>
              <a:t>;</a:t>
            </a:r>
            <a:br>
              <a:rPr lang="en-GB" altLang="en-US" dirty="0"/>
            </a:br>
            <a:r>
              <a:rPr lang="en-GB" altLang="en-US" dirty="0" err="1"/>
              <a:t>telNumbers</a:t>
            </a:r>
            <a:r>
              <a:rPr lang="en-GB" altLang="en-US" dirty="0"/>
              <a:t>[?] = “0737383”;</a:t>
            </a:r>
            <a:br>
              <a:rPr lang="en-GB" altLang="en-US" dirty="0"/>
            </a:br>
            <a:r>
              <a:rPr lang="en-GB" altLang="en-US" dirty="0" err="1"/>
              <a:t>telNumbers</a:t>
            </a:r>
            <a:r>
              <a:rPr lang="en-GB" altLang="en-US" dirty="0"/>
              <a:t>[?] = “0393939”;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253EB79C-E5B9-4CC4-BD3E-D91D67FFC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8A2CB3E-F89B-465F-99AF-1A39A5EEEDBD}"/>
              </a:ext>
            </a:extLst>
          </p:cNvPr>
          <p:cNvSpPr txBox="1">
            <a:spLocks/>
          </p:cNvSpPr>
          <p:nvPr/>
        </p:nvSpPr>
        <p:spPr bwMode="auto">
          <a:xfrm>
            <a:off x="4751388" y="1539875"/>
            <a:ext cx="3749675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i="1" dirty="0"/>
              <a:t>type[]</a:t>
            </a:r>
            <a:r>
              <a:rPr lang="en-GB" altLang="en-US" dirty="0"/>
              <a:t> prices;</a:t>
            </a:r>
            <a:br>
              <a:rPr lang="en-GB" altLang="en-US" dirty="0"/>
            </a:br>
            <a:r>
              <a:rPr lang="en-GB" altLang="en-US" dirty="0"/>
              <a:t>prices = new </a:t>
            </a:r>
            <a:r>
              <a:rPr lang="en-GB" altLang="en-US" i="1" dirty="0"/>
              <a:t>type[?]</a:t>
            </a:r>
            <a:r>
              <a:rPr lang="en-GB" altLang="en-US" dirty="0"/>
              <a:t>;</a:t>
            </a:r>
            <a:br>
              <a:rPr lang="en-GB" altLang="en-US" dirty="0"/>
            </a:br>
            <a:r>
              <a:rPr lang="en-GB" altLang="en-US" dirty="0"/>
              <a:t>prices[?] = 11.23;</a:t>
            </a:r>
            <a:br>
              <a:rPr lang="en-GB" altLang="en-US" dirty="0"/>
            </a:br>
            <a:r>
              <a:rPr lang="en-GB" altLang="en-US" dirty="0"/>
              <a:t>prices[8] = 4.67;  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An array to contain 101 car names</a:t>
            </a:r>
            <a:br>
              <a:rPr lang="en-GB" altLang="en-US" dirty="0"/>
            </a:br>
            <a:r>
              <a:rPr lang="en-GB" altLang="en-US" dirty="0"/>
              <a:t>Write to the first, second, third and last values in the array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12294" name="TextBox 5">
            <a:extLst>
              <a:ext uri="{FF2B5EF4-FFF2-40B4-BE49-F238E27FC236}">
                <a16:creationId xmlns:a16="http://schemas.microsoft.com/office/drawing/2014/main" id="{2B9EAF9D-8F50-486A-876D-68170F29E0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CDA8023-9810-480E-BF86-DC76D4DB983F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using the array write pattern:</a:t>
            </a:r>
          </a:p>
        </p:txBody>
      </p:sp>
      <p:sp>
        <p:nvSpPr>
          <p:cNvPr id="12296" name="TextBox 1">
            <a:extLst>
              <a:ext uri="{FF2B5EF4-FFF2-40B4-BE49-F238E27FC236}">
                <a16:creationId xmlns:a16="http://schemas.microsoft.com/office/drawing/2014/main" id="{196FC7DC-B3B0-4187-A81C-4CE1DB5B25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6600" y="2800350"/>
            <a:ext cx="6207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Last</a:t>
            </a:r>
          </a:p>
        </p:txBody>
      </p:sp>
      <p:cxnSp>
        <p:nvCxnSpPr>
          <p:cNvPr id="12297" name="Straight Arrow Connector 3">
            <a:extLst>
              <a:ext uri="{FF2B5EF4-FFF2-40B4-BE49-F238E27FC236}">
                <a16:creationId xmlns:a16="http://schemas.microsoft.com/office/drawing/2014/main" id="{907333F6-337F-47A0-A53E-027FA835C1C3}"/>
              </a:ext>
            </a:extLst>
          </p:cNvPr>
          <p:cNvCxnSpPr>
            <a:cxnSpLocks noChangeShapeType="1"/>
            <a:stCxn id="12296" idx="1"/>
          </p:cNvCxnSpPr>
          <p:nvPr/>
        </p:nvCxnSpPr>
        <p:spPr bwMode="auto">
          <a:xfrm flipH="1" flipV="1">
            <a:off x="6092825" y="2800350"/>
            <a:ext cx="993775" cy="18573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298" name="TextBox 10">
            <a:extLst>
              <a:ext uri="{FF2B5EF4-FFF2-40B4-BE49-F238E27FC236}">
                <a16:creationId xmlns:a16="http://schemas.microsoft.com/office/drawing/2014/main" id="{1F4585CD-7B73-40FD-AD5B-DD87ACDFD6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6888" y="3022600"/>
            <a:ext cx="6207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Last</a:t>
            </a:r>
          </a:p>
        </p:txBody>
      </p:sp>
      <p:sp>
        <p:nvSpPr>
          <p:cNvPr id="12299" name="TextBox 11">
            <a:extLst>
              <a:ext uri="{FF2B5EF4-FFF2-40B4-BE49-F238E27FC236}">
                <a16:creationId xmlns:a16="http://schemas.microsoft.com/office/drawing/2014/main" id="{A4E8059D-EAA8-4707-901E-655110F38B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0550" y="2541588"/>
            <a:ext cx="6334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</a:t>
            </a:r>
          </a:p>
        </p:txBody>
      </p:sp>
      <p:sp>
        <p:nvSpPr>
          <p:cNvPr id="12300" name="TextBox 12">
            <a:extLst>
              <a:ext uri="{FF2B5EF4-FFF2-40B4-BE49-F238E27FC236}">
                <a16:creationId xmlns:a16="http://schemas.microsoft.com/office/drawing/2014/main" id="{AB6A24E6-C1F7-4192-BFFB-020B6E4A07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54488" y="4813300"/>
            <a:ext cx="6207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Last</a:t>
            </a:r>
          </a:p>
        </p:txBody>
      </p:sp>
      <p:sp>
        <p:nvSpPr>
          <p:cNvPr id="12301" name="TextBox 13">
            <a:extLst>
              <a:ext uri="{FF2B5EF4-FFF2-40B4-BE49-F238E27FC236}">
                <a16:creationId xmlns:a16="http://schemas.microsoft.com/office/drawing/2014/main" id="{A8FAD654-45E4-4DDD-BEFF-EB571FA20C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54488" y="4302125"/>
            <a:ext cx="6334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</a:t>
            </a:r>
          </a:p>
        </p:txBody>
      </p:sp>
      <p:cxnSp>
        <p:nvCxnSpPr>
          <p:cNvPr id="12302" name="Straight Arrow Connector 7">
            <a:extLst>
              <a:ext uri="{FF2B5EF4-FFF2-40B4-BE49-F238E27FC236}">
                <a16:creationId xmlns:a16="http://schemas.microsoft.com/office/drawing/2014/main" id="{0A5C7F62-2E08-4774-A6DE-5776275FFCF3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2063750" y="2725738"/>
            <a:ext cx="106680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303" name="Straight Arrow Connector 9">
            <a:extLst>
              <a:ext uri="{FF2B5EF4-FFF2-40B4-BE49-F238E27FC236}">
                <a16:creationId xmlns:a16="http://schemas.microsoft.com/office/drawing/2014/main" id="{5E50D33D-41B8-4DE2-A28C-0A7450EC05D6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2014538" y="3105150"/>
            <a:ext cx="1022350" cy="13493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304" name="Straight Arrow Connector 15">
            <a:extLst>
              <a:ext uri="{FF2B5EF4-FFF2-40B4-BE49-F238E27FC236}">
                <a16:creationId xmlns:a16="http://schemas.microsoft.com/office/drawing/2014/main" id="{914FB3F0-CDD4-424E-9796-836AC3F28E67}"/>
              </a:ext>
            </a:extLst>
          </p:cNvPr>
          <p:cNvCxnSpPr>
            <a:cxnSpLocks noChangeShapeType="1"/>
            <a:stCxn id="12301" idx="1"/>
          </p:cNvCxnSpPr>
          <p:nvPr/>
        </p:nvCxnSpPr>
        <p:spPr bwMode="auto">
          <a:xfrm flipH="1" flipV="1">
            <a:off x="2401888" y="4373563"/>
            <a:ext cx="1752600" cy="1127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305" name="Straight Arrow Connector 17">
            <a:extLst>
              <a:ext uri="{FF2B5EF4-FFF2-40B4-BE49-F238E27FC236}">
                <a16:creationId xmlns:a16="http://schemas.microsoft.com/office/drawing/2014/main" id="{A3FC954C-CF57-4876-B231-57EBD43F4615}"/>
              </a:ext>
            </a:extLst>
          </p:cNvPr>
          <p:cNvCxnSpPr>
            <a:cxnSpLocks noChangeShapeType="1"/>
            <a:stCxn id="12300" idx="1"/>
          </p:cNvCxnSpPr>
          <p:nvPr/>
        </p:nvCxnSpPr>
        <p:spPr bwMode="auto">
          <a:xfrm flipH="1" flipV="1">
            <a:off x="2378075" y="4784725"/>
            <a:ext cx="1776413" cy="21431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306" name="TextBox 22">
            <a:extLst>
              <a:ext uri="{FF2B5EF4-FFF2-40B4-BE49-F238E27FC236}">
                <a16:creationId xmlns:a16="http://schemas.microsoft.com/office/drawing/2014/main" id="{E740B995-4C30-4FE8-B1FB-7E40FA7376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83488" y="2171700"/>
            <a:ext cx="635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</a:t>
            </a:r>
          </a:p>
        </p:txBody>
      </p:sp>
      <p:cxnSp>
        <p:nvCxnSpPr>
          <p:cNvPr id="12307" name="Straight Arrow Connector 19">
            <a:extLst>
              <a:ext uri="{FF2B5EF4-FFF2-40B4-BE49-F238E27FC236}">
                <a16:creationId xmlns:a16="http://schemas.microsoft.com/office/drawing/2014/main" id="{C5D8A0D8-1829-4208-AC7F-C6BFBC3FFB19}"/>
              </a:ext>
            </a:extLst>
          </p:cNvPr>
          <p:cNvCxnSpPr>
            <a:cxnSpLocks noChangeShapeType="1"/>
            <a:stCxn id="12306" idx="1"/>
          </p:cNvCxnSpPr>
          <p:nvPr/>
        </p:nvCxnSpPr>
        <p:spPr bwMode="auto">
          <a:xfrm flipH="1">
            <a:off x="6092825" y="2357438"/>
            <a:ext cx="1490663" cy="63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AD71EB6-0C42-4637-90EE-8CAD3A8B2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93" y="234950"/>
            <a:ext cx="6347713" cy="1320800"/>
          </a:xfrm>
        </p:spPr>
        <p:txBody>
          <a:bodyPr/>
          <a:lstStyle/>
          <a:p>
            <a:r>
              <a:rPr lang="en-GB" altLang="en-US" dirty="0"/>
              <a:t>Exercise 2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E8DB4F01-9232-49DA-AFF5-C1FAFBAC1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" y="1539875"/>
            <a:ext cx="4484688" cy="4135438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Read the </a:t>
            </a:r>
            <a:r>
              <a:rPr lang="en-GB" altLang="en-US" b="1" dirty="0"/>
              <a:t>first</a:t>
            </a:r>
            <a:r>
              <a:rPr lang="en-GB" altLang="en-US" dirty="0"/>
              <a:t> and </a:t>
            </a:r>
            <a:r>
              <a:rPr lang="en-GB" altLang="en-US" b="1" dirty="0"/>
              <a:t>last</a:t>
            </a:r>
            <a:r>
              <a:rPr lang="en-GB" altLang="en-US" dirty="0"/>
              <a:t> values</a:t>
            </a:r>
          </a:p>
          <a:p>
            <a:pPr>
              <a:defRPr/>
            </a:pPr>
            <a:r>
              <a:rPr lang="en-GB" altLang="en-US" i="1" dirty="0"/>
              <a:t>type[]</a:t>
            </a:r>
            <a:r>
              <a:rPr lang="en-GB" altLang="en-US" dirty="0"/>
              <a:t> cost;    // 3 prices </a:t>
            </a:r>
            <a:r>
              <a:rPr lang="en-GB" altLang="en-US" dirty="0" err="1"/>
              <a:t>reqd</a:t>
            </a:r>
            <a:br>
              <a:rPr lang="en-GB" altLang="en-US" dirty="0"/>
            </a:br>
            <a:r>
              <a:rPr lang="en-GB" altLang="en-US" i="1" dirty="0"/>
              <a:t>Create array</a:t>
            </a:r>
            <a:br>
              <a:rPr lang="en-GB" altLang="en-US" i="1" dirty="0"/>
            </a:br>
            <a:r>
              <a:rPr lang="en-GB" altLang="en-US" i="1" dirty="0"/>
              <a:t>User enters array values</a:t>
            </a:r>
            <a:br>
              <a:rPr lang="en-GB" altLang="en-US" dirty="0"/>
            </a:br>
            <a:r>
              <a:rPr lang="en-GB" altLang="en-US" dirty="0" err="1"/>
              <a:t>totalCost</a:t>
            </a:r>
            <a:r>
              <a:rPr lang="en-GB" altLang="en-US" dirty="0"/>
              <a:t> = cost[?];</a:t>
            </a:r>
            <a:br>
              <a:rPr lang="en-GB" altLang="en-US" dirty="0"/>
            </a:br>
            <a:r>
              <a:rPr lang="en-GB" altLang="en-US" dirty="0" err="1"/>
              <a:t>totalCost</a:t>
            </a:r>
            <a:r>
              <a:rPr lang="en-GB" altLang="en-US" dirty="0"/>
              <a:t> = </a:t>
            </a:r>
            <a:r>
              <a:rPr lang="en-GB" altLang="en-US" dirty="0" err="1"/>
              <a:t>totalCost</a:t>
            </a:r>
            <a:r>
              <a:rPr lang="en-GB" altLang="en-US" i="1" dirty="0"/>
              <a:t> +</a:t>
            </a:r>
            <a:r>
              <a:rPr lang="en-GB" altLang="en-US" dirty="0"/>
              <a:t> cost[?];</a:t>
            </a:r>
            <a:br>
              <a:rPr lang="en-GB" altLang="en-US" dirty="0"/>
            </a:br>
            <a:r>
              <a:rPr lang="en-GB" altLang="en-US" dirty="0" err="1"/>
              <a:t>totalCost</a:t>
            </a:r>
            <a:r>
              <a:rPr lang="en-GB" altLang="en-US" dirty="0"/>
              <a:t> = </a:t>
            </a:r>
            <a:r>
              <a:rPr lang="en-GB" altLang="en-US" dirty="0" err="1"/>
              <a:t>totalCost</a:t>
            </a:r>
            <a:r>
              <a:rPr lang="en-GB" altLang="en-US" i="1" dirty="0"/>
              <a:t> +</a:t>
            </a:r>
            <a:r>
              <a:rPr lang="en-GB" altLang="en-US" dirty="0"/>
              <a:t> cost[?];</a:t>
            </a:r>
            <a:br>
              <a:rPr lang="en-GB" altLang="en-US" dirty="0"/>
            </a:br>
            <a:endParaRPr lang="en-GB" altLang="en-US" dirty="0"/>
          </a:p>
          <a:p>
            <a:pPr>
              <a:defRPr/>
            </a:pPr>
            <a:endParaRPr lang="en-GB" altLang="en-US" i="1" dirty="0"/>
          </a:p>
          <a:p>
            <a:pPr>
              <a:defRPr/>
            </a:pPr>
            <a:endParaRPr lang="en-GB" altLang="en-US" dirty="0"/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63C611F7-602C-4DD8-80EF-1C15C0A8B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0BC0750-A6C0-420F-A03A-51D1A0C4EF4A}"/>
              </a:ext>
            </a:extLst>
          </p:cNvPr>
          <p:cNvSpPr txBox="1">
            <a:spLocks/>
          </p:cNvSpPr>
          <p:nvPr/>
        </p:nvSpPr>
        <p:spPr bwMode="auto">
          <a:xfrm>
            <a:off x="4087813" y="1901825"/>
            <a:ext cx="4364037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i="1" dirty="0"/>
              <a:t>Create array</a:t>
            </a:r>
            <a:br>
              <a:rPr lang="en-GB" altLang="en-US" i="1" dirty="0"/>
            </a:br>
            <a:r>
              <a:rPr lang="en-GB" altLang="en-US" i="1" dirty="0"/>
              <a:t>User enters array values</a:t>
            </a:r>
            <a:br>
              <a:rPr lang="en-GB" altLang="en-US" i="1" dirty="0"/>
            </a:br>
            <a:r>
              <a:rPr lang="en-GB" altLang="en-US" dirty="0" err="1"/>
              <a:t>totalPlants</a:t>
            </a:r>
            <a:r>
              <a:rPr lang="en-GB" altLang="en-US" dirty="0"/>
              <a:t> = </a:t>
            </a:r>
            <a:r>
              <a:rPr lang="en-GB" altLang="en-US" dirty="0" err="1"/>
              <a:t>numOfPlants</a:t>
            </a:r>
            <a:r>
              <a:rPr lang="en-GB" altLang="en-US" dirty="0"/>
              <a:t>[?]</a:t>
            </a:r>
            <a:br>
              <a:rPr lang="en-GB" altLang="en-US" dirty="0"/>
            </a:br>
            <a:r>
              <a:rPr lang="en-GB" altLang="en-US" dirty="0"/>
              <a:t>		+ …… as required</a:t>
            </a:r>
            <a:br>
              <a:rPr lang="en-GB" altLang="en-US" dirty="0"/>
            </a:br>
            <a:r>
              <a:rPr lang="en-GB" altLang="en-US" dirty="0"/>
              <a:t>		+ </a:t>
            </a:r>
            <a:r>
              <a:rPr lang="en-GB" altLang="en-US" dirty="0" err="1"/>
              <a:t>numPlants</a:t>
            </a:r>
            <a:r>
              <a:rPr lang="en-GB" altLang="en-US" dirty="0"/>
              <a:t>[4];</a:t>
            </a:r>
          </a:p>
          <a:p>
            <a:pPr>
              <a:defRPr/>
            </a:pPr>
            <a:endParaRPr lang="en-GB" altLang="en-US" i="1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14342" name="TextBox 5">
            <a:extLst>
              <a:ext uri="{FF2B5EF4-FFF2-40B4-BE49-F238E27FC236}">
                <a16:creationId xmlns:a16="http://schemas.microsoft.com/office/drawing/2014/main" id="{E33E3FA5-BA88-46B1-8402-2E238CCC1D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8488" y="545147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C65CA73-3A19-4668-BC1F-CDF9E52A6956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using the array read pattern:</a:t>
            </a:r>
          </a:p>
        </p:txBody>
      </p:sp>
      <p:sp>
        <p:nvSpPr>
          <p:cNvPr id="14344" name="TextBox 10">
            <a:extLst>
              <a:ext uri="{FF2B5EF4-FFF2-40B4-BE49-F238E27FC236}">
                <a16:creationId xmlns:a16="http://schemas.microsoft.com/office/drawing/2014/main" id="{3032E3B2-502F-4EA0-9CE8-F8C44B202D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5550" y="3970338"/>
            <a:ext cx="6207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Last</a:t>
            </a:r>
          </a:p>
        </p:txBody>
      </p:sp>
      <p:sp>
        <p:nvSpPr>
          <p:cNvPr id="14345" name="TextBox 11">
            <a:extLst>
              <a:ext uri="{FF2B5EF4-FFF2-40B4-BE49-F238E27FC236}">
                <a16:creationId xmlns:a16="http://schemas.microsoft.com/office/drawing/2014/main" id="{BB9AA816-55D8-4FFF-8BFE-25789DD12D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3863" y="2646363"/>
            <a:ext cx="6334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</a:t>
            </a:r>
          </a:p>
        </p:txBody>
      </p:sp>
      <p:cxnSp>
        <p:nvCxnSpPr>
          <p:cNvPr id="14346" name="Straight Arrow Connector 7">
            <a:extLst>
              <a:ext uri="{FF2B5EF4-FFF2-40B4-BE49-F238E27FC236}">
                <a16:creationId xmlns:a16="http://schemas.microsoft.com/office/drawing/2014/main" id="{9A58F68D-500A-4056-A78D-8542F1F43EA7}"/>
              </a:ext>
            </a:extLst>
          </p:cNvPr>
          <p:cNvCxnSpPr>
            <a:cxnSpLocks noChangeShapeType="1"/>
            <a:stCxn id="14345" idx="1"/>
          </p:cNvCxnSpPr>
          <p:nvPr/>
        </p:nvCxnSpPr>
        <p:spPr bwMode="auto">
          <a:xfrm flipH="1">
            <a:off x="2473325" y="2830513"/>
            <a:ext cx="490538" cy="12858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347" name="Straight Arrow Connector 9">
            <a:extLst>
              <a:ext uri="{FF2B5EF4-FFF2-40B4-BE49-F238E27FC236}">
                <a16:creationId xmlns:a16="http://schemas.microsoft.com/office/drawing/2014/main" id="{715A3752-01A7-4C50-A6E9-F75917627AB6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3743325" y="3765550"/>
            <a:ext cx="227013" cy="28733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348" name="TextBox 28">
            <a:extLst>
              <a:ext uri="{FF2B5EF4-FFF2-40B4-BE49-F238E27FC236}">
                <a16:creationId xmlns:a16="http://schemas.microsoft.com/office/drawing/2014/main" id="{4948BEEB-3235-4154-A213-5685725570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70888" y="3468688"/>
            <a:ext cx="6207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Last</a:t>
            </a:r>
          </a:p>
        </p:txBody>
      </p:sp>
      <p:cxnSp>
        <p:nvCxnSpPr>
          <p:cNvPr id="14349" name="Straight Arrow Connector 29">
            <a:extLst>
              <a:ext uri="{FF2B5EF4-FFF2-40B4-BE49-F238E27FC236}">
                <a16:creationId xmlns:a16="http://schemas.microsoft.com/office/drawing/2014/main" id="{79FBFC71-3BA2-4EEA-AC11-57593148B1A2}"/>
              </a:ext>
            </a:extLst>
          </p:cNvPr>
          <p:cNvCxnSpPr>
            <a:cxnSpLocks noChangeShapeType="1"/>
            <a:stCxn id="14348" idx="1"/>
          </p:cNvCxnSpPr>
          <p:nvPr/>
        </p:nvCxnSpPr>
        <p:spPr bwMode="auto">
          <a:xfrm flipH="1" flipV="1">
            <a:off x="7831138" y="3457575"/>
            <a:ext cx="539750" cy="1968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350" name="TextBox 30">
            <a:extLst>
              <a:ext uri="{FF2B5EF4-FFF2-40B4-BE49-F238E27FC236}">
                <a16:creationId xmlns:a16="http://schemas.microsoft.com/office/drawing/2014/main" id="{85A553EE-6D6B-4656-B749-2F58D520E6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42313" y="2382838"/>
            <a:ext cx="6334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</a:t>
            </a:r>
          </a:p>
        </p:txBody>
      </p:sp>
      <p:cxnSp>
        <p:nvCxnSpPr>
          <p:cNvPr id="14351" name="Straight Arrow Connector 31">
            <a:extLst>
              <a:ext uri="{FF2B5EF4-FFF2-40B4-BE49-F238E27FC236}">
                <a16:creationId xmlns:a16="http://schemas.microsoft.com/office/drawing/2014/main" id="{E8B2A204-1BEF-445A-B8CE-EF3868E6A78D}"/>
              </a:ext>
            </a:extLst>
          </p:cNvPr>
          <p:cNvCxnSpPr>
            <a:cxnSpLocks noChangeShapeType="1"/>
            <a:stCxn id="14350" idx="1"/>
          </p:cNvCxnSpPr>
          <p:nvPr/>
        </p:nvCxnSpPr>
        <p:spPr bwMode="auto">
          <a:xfrm flipH="1">
            <a:off x="7851775" y="2568575"/>
            <a:ext cx="490538" cy="128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2ABE6D8D-B7D3-4DAE-943F-18F6BA0F5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96450"/>
            <a:ext cx="6347713" cy="1320800"/>
          </a:xfrm>
        </p:spPr>
        <p:txBody>
          <a:bodyPr/>
          <a:lstStyle/>
          <a:p>
            <a:r>
              <a:rPr lang="en-GB" altLang="en-US" dirty="0"/>
              <a:t>Exercise 3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259EF62C-0CEE-419C-B7DF-4E580DDE99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Create an array to contain the values 0.234, 0.999, 1.999, 28.899 and -0.8372</a:t>
            </a:r>
          </a:p>
          <a:p>
            <a:r>
              <a:rPr lang="en-GB" altLang="en-US"/>
              <a:t>The user enters a multiplier</a:t>
            </a:r>
          </a:p>
          <a:p>
            <a:r>
              <a:rPr lang="en-GB" altLang="en-US"/>
              <a:t>Multiply each value in the array by the multiplier provided and display the results</a:t>
            </a:r>
          </a:p>
          <a:p>
            <a:endParaRPr lang="en-GB" altLang="en-US"/>
          </a:p>
        </p:txBody>
      </p:sp>
      <p:sp>
        <p:nvSpPr>
          <p:cNvPr id="15364" name="Footer Placeholder 3">
            <a:extLst>
              <a:ext uri="{FF2B5EF4-FFF2-40B4-BE49-F238E27FC236}">
                <a16:creationId xmlns:a16="http://schemas.microsoft.com/office/drawing/2014/main" id="{784230EE-CE67-4659-9D49-0E4F6C1C8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F14B530-C8CD-45E8-BD6F-469C7CEBF2CA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Using the array write and read patterns together: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F4F5DA34-DE33-4FD4-8543-05A034BE8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08976"/>
            <a:ext cx="6347713" cy="1320800"/>
          </a:xfrm>
        </p:spPr>
        <p:txBody>
          <a:bodyPr/>
          <a:lstStyle/>
          <a:p>
            <a:r>
              <a:rPr lang="en-GB" altLang="en-US" dirty="0"/>
              <a:t>Exercise 4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3B71EF8B-D07A-4C4A-A39B-7956E76C33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Create an array to containing two values entered by the user. </a:t>
            </a:r>
            <a:br>
              <a:rPr lang="en-GB" altLang="en-US"/>
            </a:br>
            <a:r>
              <a:rPr lang="en-GB" altLang="en-US"/>
              <a:t>Swap the values contained in the array</a:t>
            </a:r>
            <a:br>
              <a:rPr lang="en-GB" altLang="en-US"/>
            </a:br>
            <a:r>
              <a:rPr lang="en-GB" altLang="en-US"/>
              <a:t>Display the contents of the array</a:t>
            </a:r>
          </a:p>
          <a:p>
            <a:endParaRPr lang="en-GB" altLang="en-US"/>
          </a:p>
          <a:p>
            <a:r>
              <a:rPr lang="en-GB" altLang="en-US"/>
              <a:t>Create an array to contains the values “One”, “Two” and “Three”</a:t>
            </a:r>
            <a:br>
              <a:rPr lang="en-GB" altLang="en-US"/>
            </a:br>
            <a:r>
              <a:rPr lang="en-GB" altLang="en-US"/>
              <a:t>Reverse the contents of the array, so the first array element now contains “Three” and the last contains “One”</a:t>
            </a:r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18436" name="Footer Placeholder 3">
            <a:extLst>
              <a:ext uri="{FF2B5EF4-FFF2-40B4-BE49-F238E27FC236}">
                <a16:creationId xmlns:a16="http://schemas.microsoft.com/office/drawing/2014/main" id="{2E784CE8-7690-45BA-AA9E-C9CC68BAD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980616B-7FF6-41D8-B1C2-4E8C42FDFDF5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Using the array write and read patterns together: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F569FF48-ED4B-42DA-A35C-BAFD7B6AC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03164"/>
            <a:ext cx="6347713" cy="1320800"/>
          </a:xfrm>
        </p:spPr>
        <p:txBody>
          <a:bodyPr/>
          <a:lstStyle/>
          <a:p>
            <a:r>
              <a:rPr lang="en-GB" altLang="en-US" dirty="0"/>
              <a:t>Exercise 5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B83B4074-B451-4517-8379-CF9115340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1331913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Create an array to containing six numbers entered by the user. Reverse the contents of the array and display the contents.</a:t>
            </a:r>
          </a:p>
          <a:p>
            <a:pPr>
              <a:defRPr/>
            </a:pPr>
            <a:r>
              <a:rPr lang="en-GB" altLang="en-US" dirty="0"/>
              <a:t>You will need three swaps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altLang="en-US" dirty="0"/>
          </a:p>
        </p:txBody>
      </p:sp>
      <p:sp>
        <p:nvSpPr>
          <p:cNvPr id="19459" name="Footer Placeholder 3">
            <a:extLst>
              <a:ext uri="{FF2B5EF4-FFF2-40B4-BE49-F238E27FC236}">
                <a16:creationId xmlns:a16="http://schemas.microsoft.com/office/drawing/2014/main" id="{7BFA8D23-2EEE-4268-B1C4-EA007FAB6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32FA76A-57BB-4512-87F0-24DB05791738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Using the array write and read patterns together:</a:t>
            </a:r>
          </a:p>
        </p:txBody>
      </p:sp>
      <p:sp>
        <p:nvSpPr>
          <p:cNvPr id="19462" name="Rectangle 5">
            <a:extLst>
              <a:ext uri="{FF2B5EF4-FFF2-40B4-BE49-F238E27FC236}">
                <a16:creationId xmlns:a16="http://schemas.microsoft.com/office/drawing/2014/main" id="{8122AAFD-91D5-4757-BDDB-88CBFF55F0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3438525"/>
            <a:ext cx="93027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19463" name="Rectangle 6">
            <a:extLst>
              <a:ext uri="{FF2B5EF4-FFF2-40B4-BE49-F238E27FC236}">
                <a16:creationId xmlns:a16="http://schemas.microsoft.com/office/drawing/2014/main" id="{528F04B2-AD79-43FA-BC40-9C747A7D2C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0075" y="3443288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19464" name="Rectangle 7">
            <a:extLst>
              <a:ext uri="{FF2B5EF4-FFF2-40B4-BE49-F238E27FC236}">
                <a16:creationId xmlns:a16="http://schemas.microsoft.com/office/drawing/2014/main" id="{0B32C483-1305-4901-8FC5-0D503946B0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376078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</a:t>
            </a:r>
          </a:p>
        </p:txBody>
      </p:sp>
      <p:sp>
        <p:nvSpPr>
          <p:cNvPr id="19465" name="Rectangle 8">
            <a:extLst>
              <a:ext uri="{FF2B5EF4-FFF2-40B4-BE49-F238E27FC236}">
                <a16:creationId xmlns:a16="http://schemas.microsoft.com/office/drawing/2014/main" id="{0028856B-6BEE-4A49-8F9D-6D9327E737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0075" y="3763963"/>
            <a:ext cx="568325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</a:t>
            </a:r>
          </a:p>
        </p:txBody>
      </p:sp>
      <p:sp>
        <p:nvSpPr>
          <p:cNvPr id="19466" name="Rectangle 9">
            <a:extLst>
              <a:ext uri="{FF2B5EF4-FFF2-40B4-BE49-F238E27FC236}">
                <a16:creationId xmlns:a16="http://schemas.microsoft.com/office/drawing/2014/main" id="{88D5F13B-66CE-4266-9E3C-5841463A7F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1100" y="408622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</a:t>
            </a:r>
          </a:p>
        </p:txBody>
      </p:sp>
      <p:sp>
        <p:nvSpPr>
          <p:cNvPr id="19467" name="Rectangle 10">
            <a:extLst>
              <a:ext uri="{FF2B5EF4-FFF2-40B4-BE49-F238E27FC236}">
                <a16:creationId xmlns:a16="http://schemas.microsoft.com/office/drawing/2014/main" id="{D26F4D21-7D10-45C5-9AE9-AD548BD824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0075" y="4081463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</a:t>
            </a:r>
          </a:p>
        </p:txBody>
      </p:sp>
      <p:sp>
        <p:nvSpPr>
          <p:cNvPr id="19468" name="Rectangle 11">
            <a:extLst>
              <a:ext uri="{FF2B5EF4-FFF2-40B4-BE49-F238E27FC236}">
                <a16:creationId xmlns:a16="http://schemas.microsoft.com/office/drawing/2014/main" id="{E3111C98-6760-4403-B323-21E8AAA9EF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440372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D</a:t>
            </a:r>
          </a:p>
        </p:txBody>
      </p:sp>
      <p:sp>
        <p:nvSpPr>
          <p:cNvPr id="19469" name="Rectangle 12">
            <a:extLst>
              <a:ext uri="{FF2B5EF4-FFF2-40B4-BE49-F238E27FC236}">
                <a16:creationId xmlns:a16="http://schemas.microsoft.com/office/drawing/2014/main" id="{0EB17479-4E26-478B-B9DE-116496EA95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7375" y="4406900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</a:t>
            </a:r>
          </a:p>
        </p:txBody>
      </p:sp>
      <p:sp>
        <p:nvSpPr>
          <p:cNvPr id="19470" name="Rectangle 13">
            <a:extLst>
              <a:ext uri="{FF2B5EF4-FFF2-40B4-BE49-F238E27FC236}">
                <a16:creationId xmlns:a16="http://schemas.microsoft.com/office/drawing/2014/main" id="{8C60F1A9-58FD-4D94-9274-6D95F05C08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3875" y="3443288"/>
            <a:ext cx="931863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</a:t>
            </a:r>
          </a:p>
        </p:txBody>
      </p:sp>
      <p:sp>
        <p:nvSpPr>
          <p:cNvPr id="19471" name="Rectangle 14">
            <a:extLst>
              <a:ext uri="{FF2B5EF4-FFF2-40B4-BE49-F238E27FC236}">
                <a16:creationId xmlns:a16="http://schemas.microsoft.com/office/drawing/2014/main" id="{A8CBDA83-E01B-4B84-BA38-A98DC441EF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5550" y="344805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19472" name="Rectangle 15">
            <a:extLst>
              <a:ext uri="{FF2B5EF4-FFF2-40B4-BE49-F238E27FC236}">
                <a16:creationId xmlns:a16="http://schemas.microsoft.com/office/drawing/2014/main" id="{6C7F63C3-26E1-4984-B3ED-5AA3D5E95E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3875" y="3763963"/>
            <a:ext cx="931863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</a:t>
            </a:r>
          </a:p>
        </p:txBody>
      </p:sp>
      <p:sp>
        <p:nvSpPr>
          <p:cNvPr id="19473" name="Rectangle 16">
            <a:extLst>
              <a:ext uri="{FF2B5EF4-FFF2-40B4-BE49-F238E27FC236}">
                <a16:creationId xmlns:a16="http://schemas.microsoft.com/office/drawing/2014/main" id="{108F1408-28AA-4EDB-9D6D-69E8ED82C9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5550" y="3768725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</a:t>
            </a:r>
          </a:p>
        </p:txBody>
      </p:sp>
      <p:sp>
        <p:nvSpPr>
          <p:cNvPr id="19474" name="Rectangle 17">
            <a:extLst>
              <a:ext uri="{FF2B5EF4-FFF2-40B4-BE49-F238E27FC236}">
                <a16:creationId xmlns:a16="http://schemas.microsoft.com/office/drawing/2014/main" id="{321F80C0-7A02-4CF9-9A68-8E125626F9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86575" y="4089400"/>
            <a:ext cx="931863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D</a:t>
            </a:r>
          </a:p>
        </p:txBody>
      </p:sp>
      <p:sp>
        <p:nvSpPr>
          <p:cNvPr id="19475" name="Rectangle 18">
            <a:extLst>
              <a:ext uri="{FF2B5EF4-FFF2-40B4-BE49-F238E27FC236}">
                <a16:creationId xmlns:a16="http://schemas.microsoft.com/office/drawing/2014/main" id="{18C71475-9DDC-4D83-AB9A-7CC6AF7DEB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5550" y="4086225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</a:t>
            </a:r>
          </a:p>
        </p:txBody>
      </p:sp>
      <p:sp>
        <p:nvSpPr>
          <p:cNvPr id="19476" name="Rectangle 19">
            <a:extLst>
              <a:ext uri="{FF2B5EF4-FFF2-40B4-BE49-F238E27FC236}">
                <a16:creationId xmlns:a16="http://schemas.microsoft.com/office/drawing/2014/main" id="{C8E02B38-F900-4A7F-B66B-EC8039DE29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3875" y="4406900"/>
            <a:ext cx="931863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</a:t>
            </a:r>
          </a:p>
        </p:txBody>
      </p:sp>
      <p:sp>
        <p:nvSpPr>
          <p:cNvPr id="19477" name="Rectangle 20">
            <a:extLst>
              <a:ext uri="{FF2B5EF4-FFF2-40B4-BE49-F238E27FC236}">
                <a16:creationId xmlns:a16="http://schemas.microsoft.com/office/drawing/2014/main" id="{9713F1FC-5DF6-4FF5-8F94-5A8B8C8703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94438" y="4411663"/>
            <a:ext cx="579437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</a:t>
            </a:r>
          </a:p>
        </p:txBody>
      </p:sp>
      <p:sp>
        <p:nvSpPr>
          <p:cNvPr id="19478" name="TextBox 1">
            <a:extLst>
              <a:ext uri="{FF2B5EF4-FFF2-40B4-BE49-F238E27FC236}">
                <a16:creationId xmlns:a16="http://schemas.microsoft.com/office/drawing/2014/main" id="{13B82F64-6FA2-47E7-B44D-26CF1A9491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62425" y="3889375"/>
            <a:ext cx="13382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BECOMES</a:t>
            </a:r>
          </a:p>
        </p:txBody>
      </p:sp>
      <p:sp>
        <p:nvSpPr>
          <p:cNvPr id="19479" name="Rectangle 9">
            <a:extLst>
              <a:ext uri="{FF2B5EF4-FFF2-40B4-BE49-F238E27FC236}">
                <a16:creationId xmlns:a16="http://schemas.microsoft.com/office/drawing/2014/main" id="{695A8D86-091A-433A-8DCC-D9086226EA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473233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</a:t>
            </a:r>
          </a:p>
        </p:txBody>
      </p:sp>
      <p:sp>
        <p:nvSpPr>
          <p:cNvPr id="19480" name="Rectangle 10">
            <a:extLst>
              <a:ext uri="{FF2B5EF4-FFF2-40B4-BE49-F238E27FC236}">
                <a16:creationId xmlns:a16="http://schemas.microsoft.com/office/drawing/2014/main" id="{893B7530-252C-4313-943B-A48EFA9FA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7375" y="4727575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9481" name="Rectangle 11">
            <a:extLst>
              <a:ext uri="{FF2B5EF4-FFF2-40B4-BE49-F238E27FC236}">
                <a16:creationId xmlns:a16="http://schemas.microsoft.com/office/drawing/2014/main" id="{CD15DDF1-429C-4A56-A33F-4B9403C4B4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5700" y="504983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</a:t>
            </a:r>
          </a:p>
        </p:txBody>
      </p:sp>
      <p:sp>
        <p:nvSpPr>
          <p:cNvPr id="19482" name="Rectangle 12">
            <a:extLst>
              <a:ext uri="{FF2B5EF4-FFF2-40B4-BE49-F238E27FC236}">
                <a16:creationId xmlns:a16="http://schemas.microsoft.com/office/drawing/2014/main" id="{C6F47D80-B375-4447-A29E-65DC218805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4675" y="5053013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  <p:sp>
        <p:nvSpPr>
          <p:cNvPr id="19483" name="Rectangle 9">
            <a:extLst>
              <a:ext uri="{FF2B5EF4-FFF2-40B4-BE49-F238E27FC236}">
                <a16:creationId xmlns:a16="http://schemas.microsoft.com/office/drawing/2014/main" id="{4CD683FB-4FFE-4E73-A9BB-2C3F9FEF3E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3875" y="4729163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</a:t>
            </a:r>
          </a:p>
        </p:txBody>
      </p:sp>
      <p:sp>
        <p:nvSpPr>
          <p:cNvPr id="19484" name="Rectangle 10">
            <a:extLst>
              <a:ext uri="{FF2B5EF4-FFF2-40B4-BE49-F238E27FC236}">
                <a16:creationId xmlns:a16="http://schemas.microsoft.com/office/drawing/2014/main" id="{EAFFD7EB-CB04-47E5-B3B6-C86964D3DE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92850" y="4724400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9485" name="Rectangle 11">
            <a:extLst>
              <a:ext uri="{FF2B5EF4-FFF2-40B4-BE49-F238E27FC236}">
                <a16:creationId xmlns:a16="http://schemas.microsoft.com/office/drawing/2014/main" id="{2E339D6A-FFA8-4A0A-B421-ADB85AAE45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1175" y="5046663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19486" name="Rectangle 12">
            <a:extLst>
              <a:ext uri="{FF2B5EF4-FFF2-40B4-BE49-F238E27FC236}">
                <a16:creationId xmlns:a16="http://schemas.microsoft.com/office/drawing/2014/main" id="{CA858E16-5B3B-49D3-84ED-66E7295382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80150" y="5049838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103554A5-EB02-4815-93A8-B2C2F0B41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250" y="0"/>
            <a:ext cx="8721725" cy="84455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Exercise 6</a:t>
            </a:r>
            <a:br>
              <a:rPr lang="en-GB" altLang="en-US" dirty="0"/>
            </a:br>
            <a:r>
              <a:rPr lang="en-GB" altLang="en-US" dirty="0"/>
              <a:t>Using Counting Loop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20CFCCD5-5F91-4C4D-A4DF-26ADA61D2E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0" y="1681163"/>
            <a:ext cx="3756025" cy="4275137"/>
          </a:xfrm>
        </p:spPr>
        <p:txBody>
          <a:bodyPr/>
          <a:lstStyle/>
          <a:p>
            <a:r>
              <a:rPr lang="en-GB" altLang="en-US"/>
              <a:t>Store an array of 5 whole numbers entered by the user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After they have all been entered print the numbers in the order they were entered</a:t>
            </a:r>
          </a:p>
        </p:txBody>
      </p:sp>
      <p:sp>
        <p:nvSpPr>
          <p:cNvPr id="22532" name="Footer Placeholder 3">
            <a:extLst>
              <a:ext uri="{FF2B5EF4-FFF2-40B4-BE49-F238E27FC236}">
                <a16:creationId xmlns:a16="http://schemas.microsoft.com/office/drawing/2014/main" id="{3532B13E-665E-4623-B60B-ACA316886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2533" name="Content Placeholder 2">
            <a:extLst>
              <a:ext uri="{FF2B5EF4-FFF2-40B4-BE49-F238E27FC236}">
                <a16:creationId xmlns:a16="http://schemas.microsoft.com/office/drawing/2014/main" id="{6BB10DF1-6D46-443B-9A98-3A4089B8B6AB}"/>
              </a:ext>
            </a:extLst>
          </p:cNvPr>
          <p:cNvSpPr txBox="1">
            <a:spLocks/>
          </p:cNvSpPr>
          <p:nvPr/>
        </p:nvSpPr>
        <p:spPr bwMode="auto">
          <a:xfrm>
            <a:off x="4559300" y="2987675"/>
            <a:ext cx="4024313" cy="284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22534" name="Content Placeholder 2">
            <a:extLst>
              <a:ext uri="{FF2B5EF4-FFF2-40B4-BE49-F238E27FC236}">
                <a16:creationId xmlns:a16="http://schemas.microsoft.com/office/drawing/2014/main" id="{A05371AE-2E80-49F8-9C5A-54BAB0BE795D}"/>
              </a:ext>
            </a:extLst>
          </p:cNvPr>
          <p:cNvSpPr txBox="1">
            <a:spLocks/>
          </p:cNvSpPr>
          <p:nvPr/>
        </p:nvSpPr>
        <p:spPr bwMode="auto">
          <a:xfrm>
            <a:off x="4695825" y="1676400"/>
            <a:ext cx="3756025" cy="427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Store an array of 10 words entered by the user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After they have all been entered print the words in the order they were entered.</a:t>
            </a:r>
            <a:br>
              <a:rPr lang="en-GB" altLang="en-US"/>
            </a:br>
            <a:endParaRPr lang="en-GB" altLang="en-US"/>
          </a:p>
          <a:p>
            <a:r>
              <a:rPr lang="en-GB" altLang="en-US"/>
              <a:t>Ask the user to enter 7 prices. Once all the prices have been entered, display them all </a:t>
            </a:r>
            <a:r>
              <a:rPr lang="en-GB" altLang="en-US" b="1"/>
              <a:t>and the total cost</a:t>
            </a:r>
            <a:r>
              <a:rPr lang="en-GB" altLang="en-US"/>
              <a:t>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993CB0A2-8F4C-4D81-8423-3665D2EFF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7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192788C8-41C7-462E-BB5D-E4765D1DF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03325"/>
            <a:ext cx="7029450" cy="4635500"/>
          </a:xfrm>
        </p:spPr>
        <p:txBody>
          <a:bodyPr/>
          <a:lstStyle/>
          <a:p>
            <a:r>
              <a:rPr lang="en-GB" altLang="en-US"/>
              <a:t>You can create an array using a variable to specify the array length</a:t>
            </a:r>
          </a:p>
          <a:p>
            <a:endParaRPr lang="en-GB" altLang="en-US"/>
          </a:p>
          <a:p>
            <a:r>
              <a:rPr lang="en-GB" altLang="en-US" b="1"/>
              <a:t>Ask the user how many words they wish to enter</a:t>
            </a:r>
          </a:p>
          <a:p>
            <a:r>
              <a:rPr lang="en-GB" altLang="en-US"/>
              <a:t>Read the words entered by the user</a:t>
            </a:r>
          </a:p>
          <a:p>
            <a:r>
              <a:rPr lang="en-GB" altLang="en-US"/>
              <a:t>After they have all been entered print all the words they entered</a:t>
            </a:r>
          </a:p>
          <a:p>
            <a:endParaRPr lang="en-GB" altLang="en-US"/>
          </a:p>
          <a:p>
            <a:r>
              <a:rPr lang="en-GB" altLang="en-US"/>
              <a:t>Additional Exercise:</a:t>
            </a:r>
            <a:br>
              <a:rPr lang="en-GB" altLang="en-US"/>
            </a:br>
            <a:r>
              <a:rPr lang="en-GB" altLang="en-US"/>
              <a:t>Display all the words entered but in reverse order.</a:t>
            </a:r>
          </a:p>
          <a:p>
            <a:endParaRPr lang="en-GB" altLang="en-US"/>
          </a:p>
        </p:txBody>
      </p:sp>
      <p:sp>
        <p:nvSpPr>
          <p:cNvPr id="23556" name="Footer Placeholder 3">
            <a:extLst>
              <a:ext uri="{FF2B5EF4-FFF2-40B4-BE49-F238E27FC236}">
                <a16:creationId xmlns:a16="http://schemas.microsoft.com/office/drawing/2014/main" id="{AA4A3EC8-F413-4D49-9972-8832DB847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3557" name="TextBox 4">
            <a:extLst>
              <a:ext uri="{FF2B5EF4-FFF2-40B4-BE49-F238E27FC236}">
                <a16:creationId xmlns:a16="http://schemas.microsoft.com/office/drawing/2014/main" id="{3E2CDC17-6211-479B-A0B5-D95D69FEF1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4238" y="4918075"/>
            <a:ext cx="2276475" cy="1477963"/>
          </a:xfrm>
          <a:prstGeom prst="rect">
            <a:avLst/>
          </a:prstGeom>
          <a:noFill/>
          <a:ln w="222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How many words? </a:t>
            </a:r>
            <a:r>
              <a:rPr kumimoji="0" lang="en-GB" altLang="en-US" sz="1800" b="1"/>
              <a:t>3</a:t>
            </a:r>
            <a:br>
              <a:rPr kumimoji="0" lang="en-GB" altLang="en-US" sz="1800"/>
            </a:br>
            <a:r>
              <a:rPr kumimoji="0" lang="en-GB" altLang="en-US" sz="1800"/>
              <a:t>Enter word: </a:t>
            </a:r>
            <a:r>
              <a:rPr kumimoji="0" lang="en-GB" altLang="en-US" sz="1800" b="1"/>
              <a:t>one</a:t>
            </a:r>
            <a:br>
              <a:rPr kumimoji="0" lang="en-GB" altLang="en-US" sz="1800"/>
            </a:br>
            <a:r>
              <a:rPr kumimoji="0" lang="en-GB" altLang="en-US" sz="1800"/>
              <a:t>Enter word: </a:t>
            </a:r>
            <a:r>
              <a:rPr kumimoji="0" lang="en-GB" altLang="en-US" sz="1800" b="1"/>
              <a:t>dog</a:t>
            </a:r>
            <a:br>
              <a:rPr kumimoji="0" lang="en-GB" altLang="en-US" sz="1800"/>
            </a:br>
            <a:r>
              <a:rPr kumimoji="0" lang="en-GB" altLang="en-US" sz="1800"/>
              <a:t>Enter word: </a:t>
            </a:r>
            <a:r>
              <a:rPr kumimoji="0" lang="en-GB" altLang="en-US" sz="1800" b="1"/>
              <a:t>hat</a:t>
            </a:r>
            <a:br>
              <a:rPr kumimoji="0" lang="en-GB" altLang="en-US" sz="1800"/>
            </a:br>
            <a:r>
              <a:rPr kumimoji="0" lang="en-GB" altLang="en-US" sz="1800"/>
              <a:t>hat dog cat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A1C33B9E-A818-46C7-AC1C-5A8F6D4DC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8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484E201C-3925-4F09-9B0A-65CA3472DE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Allow the user to enter 5 values</a:t>
            </a:r>
            <a:br>
              <a:rPr lang="en-GB" altLang="en-US"/>
            </a:br>
            <a:r>
              <a:rPr lang="en-GB" altLang="en-US"/>
              <a:t>Once all the numbers have been entered, search the values to display the </a:t>
            </a:r>
            <a:r>
              <a:rPr lang="en-GB" altLang="en-US" b="1"/>
              <a:t>first</a:t>
            </a:r>
            <a:r>
              <a:rPr lang="en-GB" altLang="en-US"/>
              <a:t> </a:t>
            </a:r>
            <a:r>
              <a:rPr lang="en-GB" altLang="en-US" b="1" u="sng"/>
              <a:t>even</a:t>
            </a:r>
            <a:r>
              <a:rPr lang="en-GB" altLang="en-US"/>
              <a:t> value found or “None found”</a:t>
            </a:r>
            <a:br>
              <a:rPr lang="en-GB" altLang="en-US"/>
            </a:br>
            <a:r>
              <a:rPr lang="en-GB" altLang="en-US"/>
              <a:t>Enter: </a:t>
            </a:r>
            <a:r>
              <a:rPr lang="en-GB" altLang="en-US" b="1"/>
              <a:t>5</a:t>
            </a:r>
            <a:br>
              <a:rPr lang="en-GB" altLang="en-US"/>
            </a:br>
            <a:r>
              <a:rPr lang="en-GB" altLang="en-US"/>
              <a:t>Enter: </a:t>
            </a:r>
            <a:r>
              <a:rPr lang="en-GB" altLang="en-US" b="1"/>
              <a:t>6</a:t>
            </a:r>
            <a:br>
              <a:rPr lang="en-GB" altLang="en-US"/>
            </a:br>
            <a:r>
              <a:rPr lang="en-GB" altLang="en-US"/>
              <a:t>….</a:t>
            </a:r>
            <a:br>
              <a:rPr lang="en-GB" altLang="en-US"/>
            </a:br>
            <a:r>
              <a:rPr lang="en-GB" altLang="en-US"/>
              <a:t>Enter: </a:t>
            </a:r>
            <a:r>
              <a:rPr lang="en-GB" altLang="en-US" b="1"/>
              <a:t>4</a:t>
            </a:r>
            <a:br>
              <a:rPr lang="en-GB" altLang="en-US"/>
            </a:br>
            <a:r>
              <a:rPr lang="en-GB" altLang="en-US"/>
              <a:t>First Even Number is 6</a:t>
            </a:r>
          </a:p>
        </p:txBody>
      </p:sp>
      <p:sp>
        <p:nvSpPr>
          <p:cNvPr id="25604" name="Footer Placeholder 3">
            <a:extLst>
              <a:ext uri="{FF2B5EF4-FFF2-40B4-BE49-F238E27FC236}">
                <a16:creationId xmlns:a16="http://schemas.microsoft.com/office/drawing/2014/main" id="{B103B93E-16F6-4D1E-83E4-B29DC6DB6B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5605" name="TextBox 1">
            <a:extLst>
              <a:ext uri="{FF2B5EF4-FFF2-40B4-BE49-F238E27FC236}">
                <a16:creationId xmlns:a16="http://schemas.microsoft.com/office/drawing/2014/main" id="{E976733B-A83E-48DA-AC7C-2B9AC70569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10025" y="4862513"/>
            <a:ext cx="4933950" cy="1570037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What do we mean by an “even” number ?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Hint: The modulus (%) operator returns the remainder of any division e.g. </a:t>
            </a:r>
            <a:br>
              <a:rPr kumimoji="0" lang="en-GB" altLang="en-US" sz="1800"/>
            </a:br>
            <a:r>
              <a:rPr kumimoji="0" lang="en-GB" altLang="en-US" sz="1800"/>
              <a:t>6 % 5 = 0</a:t>
            </a:r>
            <a:r>
              <a:rPr kumimoji="0" lang="en-GB" altLang="en-US" sz="2400" b="1"/>
              <a:t>.</a:t>
            </a:r>
            <a:r>
              <a:rPr kumimoji="0" lang="en-GB" altLang="en-US" sz="1800"/>
              <a:t>20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10 % 5 = 0    </a:t>
            </a:r>
            <a:r>
              <a:rPr kumimoji="0" lang="en-GB" altLang="en-US" sz="1800">
                <a:sym typeface="Wingdings" panose="05000000000000000000" pitchFamily="2" charset="2"/>
              </a:rPr>
              <a:t> no remainder</a:t>
            </a:r>
            <a:endParaRPr kumimoji="0" lang="en-GB" altLang="en-US" sz="1800"/>
          </a:p>
        </p:txBody>
      </p:sp>
      <p:cxnSp>
        <p:nvCxnSpPr>
          <p:cNvPr id="25606" name="Straight Arrow Connector 3">
            <a:extLst>
              <a:ext uri="{FF2B5EF4-FFF2-40B4-BE49-F238E27FC236}">
                <a16:creationId xmlns:a16="http://schemas.microsoft.com/office/drawing/2014/main" id="{7E6FE9A2-DF64-4105-8634-858B6C04F120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4654550" y="2792413"/>
            <a:ext cx="1335088" cy="205898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91171648-7167-4565-BA92-09634951A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9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3DCD0D7E-7EEB-4366-922B-CABA73668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900" y="1549400"/>
            <a:ext cx="7377113" cy="4892675"/>
          </a:xfrm>
        </p:spPr>
        <p:txBody>
          <a:bodyPr/>
          <a:lstStyle/>
          <a:p>
            <a:r>
              <a:rPr lang="en-GB" altLang="en-US"/>
              <a:t>Allow the user to enter 5 words</a:t>
            </a:r>
            <a:br>
              <a:rPr lang="en-GB" altLang="en-US"/>
            </a:br>
            <a:r>
              <a:rPr lang="en-GB" altLang="en-US"/>
              <a:t>A second user can the search for a word that was previously entered and print out “found it” or “not found”</a:t>
            </a:r>
            <a:br>
              <a:rPr lang="en-GB" altLang="en-US"/>
            </a:br>
            <a:r>
              <a:rPr lang="en-GB" altLang="en-US"/>
              <a:t>Enter word: </a:t>
            </a:r>
            <a:r>
              <a:rPr lang="en-GB" altLang="en-US" b="1"/>
              <a:t>Dog</a:t>
            </a:r>
            <a:br>
              <a:rPr lang="en-GB" altLang="en-US"/>
            </a:br>
            <a:r>
              <a:rPr lang="en-GB" altLang="en-US"/>
              <a:t>Enter word: </a:t>
            </a:r>
            <a:r>
              <a:rPr lang="en-GB" altLang="en-US" b="1"/>
              <a:t>Cat</a:t>
            </a:r>
            <a:br>
              <a:rPr lang="en-GB" altLang="en-US"/>
            </a:br>
            <a:r>
              <a:rPr lang="en-GB" altLang="en-US"/>
              <a:t>……</a:t>
            </a:r>
            <a:br>
              <a:rPr lang="en-GB" altLang="en-US"/>
            </a:br>
            <a:r>
              <a:rPr lang="en-GB" altLang="en-US"/>
              <a:t>Enter word: </a:t>
            </a:r>
            <a:r>
              <a:rPr lang="en-GB" altLang="en-US" b="1"/>
              <a:t>Apple</a:t>
            </a:r>
            <a:br>
              <a:rPr lang="en-GB" altLang="en-US"/>
            </a:br>
            <a:r>
              <a:rPr lang="en-GB" altLang="en-US"/>
              <a:t>Find word: </a:t>
            </a:r>
            <a:r>
              <a:rPr lang="en-GB" altLang="en-US" b="1"/>
              <a:t>Cat</a:t>
            </a:r>
            <a:br>
              <a:rPr lang="en-GB" altLang="en-US"/>
            </a:br>
            <a:r>
              <a:rPr lang="en-GB" altLang="en-US"/>
              <a:t>Found it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27652" name="Footer Placeholder 3">
            <a:extLst>
              <a:ext uri="{FF2B5EF4-FFF2-40B4-BE49-F238E27FC236}">
                <a16:creationId xmlns:a16="http://schemas.microsoft.com/office/drawing/2014/main" id="{2A30E149-9739-493C-97D3-200194972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6864AB42-8325-40F2-AC01-DAE4E9F00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10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982136E4-AD11-4E9B-8AF6-FA5C314EC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Create a game</a:t>
            </a:r>
            <a:br>
              <a:rPr lang="en-GB" altLang="en-US"/>
            </a:br>
            <a:r>
              <a:rPr lang="en-GB" altLang="en-US"/>
              <a:t>The first player enters 8 numbers</a:t>
            </a:r>
            <a:br>
              <a:rPr lang="en-GB" altLang="en-US"/>
            </a:br>
            <a:r>
              <a:rPr lang="en-GB" altLang="en-US"/>
              <a:t>Once all the first player has finished, the second player has to one attempt guess one of these numbers</a:t>
            </a:r>
            <a:br>
              <a:rPr lang="en-GB" altLang="en-US"/>
            </a:br>
            <a:r>
              <a:rPr lang="en-GB" altLang="en-US"/>
              <a:t>Print “You have won” or “You have lost”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Player 1 enter numbers now</a:t>
            </a:r>
            <a:br>
              <a:rPr lang="en-GB" altLang="en-US"/>
            </a:br>
            <a:r>
              <a:rPr lang="en-GB" altLang="en-US"/>
              <a:t>Enter Number: </a:t>
            </a:r>
            <a:r>
              <a:rPr lang="en-GB" altLang="en-US" b="1"/>
              <a:t>1</a:t>
            </a:r>
            <a:br>
              <a:rPr lang="en-GB" altLang="en-US"/>
            </a:br>
            <a:r>
              <a:rPr lang="en-GB" altLang="en-US"/>
              <a:t>Enter Number: </a:t>
            </a:r>
            <a:r>
              <a:rPr lang="en-GB" altLang="en-US" b="1"/>
              <a:t>34</a:t>
            </a:r>
            <a:br>
              <a:rPr lang="en-GB" altLang="en-US"/>
            </a:br>
            <a:r>
              <a:rPr lang="en-GB" altLang="en-US"/>
              <a:t>….</a:t>
            </a:r>
            <a:br>
              <a:rPr lang="en-GB" altLang="en-US"/>
            </a:br>
            <a:r>
              <a:rPr lang="en-GB" altLang="en-US"/>
              <a:t>Enter Number: </a:t>
            </a:r>
            <a:r>
              <a:rPr lang="en-GB" altLang="en-US" b="1"/>
              <a:t>88</a:t>
            </a:r>
            <a:br>
              <a:rPr lang="en-GB" altLang="en-US"/>
            </a:br>
            <a:r>
              <a:rPr lang="en-GB" altLang="en-US"/>
              <a:t>Player 2 make a guess: </a:t>
            </a:r>
            <a:r>
              <a:rPr lang="en-GB" altLang="en-US" b="1"/>
              <a:t>34</a:t>
            </a:r>
            <a:br>
              <a:rPr lang="en-GB" altLang="en-US"/>
            </a:br>
            <a:r>
              <a:rPr lang="en-GB" altLang="en-US"/>
              <a:t>You have won</a:t>
            </a:r>
          </a:p>
          <a:p>
            <a:endParaRPr lang="en-GB" altLang="en-US"/>
          </a:p>
        </p:txBody>
      </p:sp>
      <p:sp>
        <p:nvSpPr>
          <p:cNvPr id="28676" name="Footer Placeholder 3">
            <a:extLst>
              <a:ext uri="{FF2B5EF4-FFF2-40B4-BE49-F238E27FC236}">
                <a16:creationId xmlns:a16="http://schemas.microsoft.com/office/drawing/2014/main" id="{CD4645D6-BDC8-4188-8CAB-C04474BD7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3E53465A-60EE-4FD1-8FF1-92D338369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11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A265022D-5E32-4866-960F-E3682F65C9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900" y="1870075"/>
            <a:ext cx="7377113" cy="3319463"/>
          </a:xfrm>
        </p:spPr>
        <p:txBody>
          <a:bodyPr/>
          <a:lstStyle/>
          <a:p>
            <a:r>
              <a:rPr lang="en-GB" altLang="en-US"/>
              <a:t>Create a game</a:t>
            </a:r>
            <a:br>
              <a:rPr lang="en-GB" altLang="en-US"/>
            </a:br>
            <a:r>
              <a:rPr lang="en-GB" altLang="en-US"/>
              <a:t>The first player enters 8 numbers</a:t>
            </a:r>
            <a:br>
              <a:rPr lang="en-GB" altLang="en-US"/>
            </a:br>
            <a:r>
              <a:rPr lang="en-GB" altLang="en-US" b="1" u="sng"/>
              <a:t>The second player has 3 lives </a:t>
            </a:r>
            <a:r>
              <a:rPr lang="en-GB" altLang="en-US"/>
              <a:t>to guess one of these numbers</a:t>
            </a:r>
          </a:p>
          <a:p>
            <a:r>
              <a:rPr lang="en-GB" altLang="en-US"/>
              <a:t>You will also need to end the game if the player guesses correctly i.e. they should not be asked to guess again once they win</a:t>
            </a:r>
          </a:p>
          <a:p>
            <a:endParaRPr lang="en-GB" altLang="en-US"/>
          </a:p>
        </p:txBody>
      </p:sp>
      <p:sp>
        <p:nvSpPr>
          <p:cNvPr id="29700" name="Footer Placeholder 3">
            <a:extLst>
              <a:ext uri="{FF2B5EF4-FFF2-40B4-BE49-F238E27FC236}">
                <a16:creationId xmlns:a16="http://schemas.microsoft.com/office/drawing/2014/main" id="{9F610E71-CF4C-42B9-B0EB-F33BCAEFE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9701" name="TextBox 1">
            <a:extLst>
              <a:ext uri="{FF2B5EF4-FFF2-40B4-BE49-F238E27FC236}">
                <a16:creationId xmlns:a16="http://schemas.microsoft.com/office/drawing/2014/main" id="{370C7FB8-90A6-438C-8137-3C5CE179EE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4038" y="4662488"/>
            <a:ext cx="27241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Solution requires</a:t>
            </a:r>
            <a:br>
              <a:rPr kumimoji="0" lang="en-GB" altLang="en-US" sz="1800"/>
            </a:br>
            <a:r>
              <a:rPr kumimoji="0" lang="en-GB" altLang="en-US" sz="1800"/>
              <a:t>Counting Loop Pattern</a:t>
            </a:r>
            <a:br>
              <a:rPr kumimoji="0" lang="en-GB" altLang="en-US" sz="1800"/>
            </a:br>
            <a:r>
              <a:rPr kumimoji="0" lang="en-GB" altLang="en-US" sz="1800"/>
              <a:t>followed by</a:t>
            </a:r>
            <a:br>
              <a:rPr kumimoji="0" lang="en-GB" altLang="en-US" sz="1800"/>
            </a:br>
            <a:r>
              <a:rPr kumimoji="0" lang="en-GB" altLang="en-US" sz="1800"/>
              <a:t>Conditional Loop Pattern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CC1A50EE-9A6E-45D9-A40B-8F3E7A42F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12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1B27EB4C-0225-4616-9A0B-04EA99DD45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5113338"/>
            <a:ext cx="7029450" cy="1055687"/>
          </a:xfrm>
        </p:spPr>
        <p:txBody>
          <a:bodyPr/>
          <a:lstStyle/>
          <a:p>
            <a:r>
              <a:rPr lang="en-GB" altLang="en-US"/>
              <a:t>Write some code to test this and display the contents of the array</a:t>
            </a:r>
          </a:p>
        </p:txBody>
      </p:sp>
      <p:sp>
        <p:nvSpPr>
          <p:cNvPr id="30724" name="Footer Placeholder 3">
            <a:extLst>
              <a:ext uri="{FF2B5EF4-FFF2-40B4-BE49-F238E27FC236}">
                <a16:creationId xmlns:a16="http://schemas.microsoft.com/office/drawing/2014/main" id="{48621F47-EA40-4941-971A-16E24A2AB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0725" name="Content Placeholder 2">
            <a:extLst>
              <a:ext uri="{FF2B5EF4-FFF2-40B4-BE49-F238E27FC236}">
                <a16:creationId xmlns:a16="http://schemas.microsoft.com/office/drawing/2014/main" id="{418DB72F-C4E5-4A92-AEE1-3E2231B411D6}"/>
              </a:ext>
            </a:extLst>
          </p:cNvPr>
          <p:cNvSpPr txBox="1">
            <a:spLocks/>
          </p:cNvSpPr>
          <p:nvPr/>
        </p:nvSpPr>
        <p:spPr bwMode="auto">
          <a:xfrm>
            <a:off x="1047750" y="1322388"/>
            <a:ext cx="7029450" cy="1090612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To split a string value you can use the Split() function shown at the bottom of the slide. This splits it into a string array using the spaces to subdivide it.</a:t>
            </a:r>
          </a:p>
          <a:p>
            <a:endParaRPr lang="en-GB" altLang="en-US"/>
          </a:p>
        </p:txBody>
      </p:sp>
      <p:grpSp>
        <p:nvGrpSpPr>
          <p:cNvPr id="30726" name="Group 5">
            <a:extLst>
              <a:ext uri="{FF2B5EF4-FFF2-40B4-BE49-F238E27FC236}">
                <a16:creationId xmlns:a16="http://schemas.microsoft.com/office/drawing/2014/main" id="{D90E7D87-677F-473E-AFDC-6A7A1CAB21E4}"/>
              </a:ext>
            </a:extLst>
          </p:cNvPr>
          <p:cNvGrpSpPr>
            <a:grpSpLocks/>
          </p:cNvGrpSpPr>
          <p:nvPr/>
        </p:nvGrpSpPr>
        <p:grpSpPr bwMode="auto">
          <a:xfrm>
            <a:off x="257175" y="2644775"/>
            <a:ext cx="8789988" cy="2278063"/>
            <a:chOff x="354013" y="5199063"/>
            <a:chExt cx="8789987" cy="2278775"/>
          </a:xfrm>
        </p:grpSpPr>
        <p:sp>
          <p:nvSpPr>
            <p:cNvPr id="30727" name="TextBox 6">
              <a:extLst>
                <a:ext uri="{FF2B5EF4-FFF2-40B4-BE49-F238E27FC236}">
                  <a16:creationId xmlns:a16="http://schemas.microsoft.com/office/drawing/2014/main" id="{30224DEA-AFD3-4FC9-86BF-6D1C8742319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74975" y="5199063"/>
              <a:ext cx="6169025" cy="2278775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rgbClr val="000000"/>
              </a:solidFill>
              <a:prstDash val="sysDash"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string[ ]  </a:t>
              </a:r>
              <a:r>
                <a:rPr kumimoji="0" lang="en-GB" altLang="en-US" sz="1800" i="1"/>
                <a:t>arrayName;</a:t>
              </a:r>
              <a:br>
                <a:rPr kumimoji="0" lang="en-GB" altLang="en-US" sz="1800" i="1"/>
              </a:br>
              <a:r>
                <a:rPr kumimoji="0" lang="en-GB" altLang="en-US" sz="1800"/>
                <a:t>string </a:t>
              </a:r>
              <a:r>
                <a:rPr kumimoji="0" lang="en-GB" altLang="en-US" sz="1800" i="1"/>
                <a:t>stringValue</a:t>
              </a:r>
              <a:r>
                <a:rPr kumimoji="0" lang="en-GB" altLang="en-US" sz="1800"/>
                <a:t> = “One Two Three”</a:t>
              </a:r>
              <a:r>
                <a:rPr kumimoji="0" lang="en-GB" altLang="en-US" sz="1800" i="1"/>
                <a:t>;</a:t>
              </a:r>
              <a:br>
                <a:rPr kumimoji="0" lang="en-GB" altLang="en-US" sz="1800" i="1"/>
              </a:br>
              <a:r>
                <a:rPr kumimoji="0" lang="en-GB" altLang="en-US" sz="1800"/>
                <a:t>int </a:t>
              </a:r>
              <a:r>
                <a:rPr kumimoji="0" lang="en-GB" altLang="en-US" sz="1800" i="1"/>
                <a:t>length</a:t>
              </a:r>
              <a:r>
                <a:rPr kumimoji="0" lang="en-GB" altLang="en-US" sz="1800"/>
                <a:t>;</a:t>
              </a:r>
              <a:br>
                <a:rPr kumimoji="0" lang="en-GB" altLang="en-US" sz="1800" i="1"/>
              </a:br>
              <a:r>
                <a:rPr kumimoji="0" lang="en-GB" altLang="en-US" sz="1800" i="1"/>
                <a:t>arrayName</a:t>
              </a:r>
              <a:r>
                <a:rPr kumimoji="0" lang="en-GB" altLang="en-US" sz="1800"/>
                <a:t> = </a:t>
              </a:r>
              <a:r>
                <a:rPr kumimoji="0" lang="en-GB" altLang="en-US" sz="1800" i="1"/>
                <a:t>stringVariable</a:t>
              </a:r>
              <a:r>
                <a:rPr kumimoji="0" lang="en-GB" altLang="en-US" sz="4400" b="1"/>
                <a:t>.</a:t>
              </a:r>
              <a:r>
                <a:rPr kumimoji="0" lang="en-GB" altLang="en-US" sz="1800"/>
                <a:t>split(“</a:t>
              </a:r>
              <a:r>
                <a:rPr kumimoji="0" lang="el-GR" altLang="en-US" sz="1800"/>
                <a:t>Δ</a:t>
              </a:r>
              <a:r>
                <a:rPr kumimoji="0" lang="en-GB" altLang="en-US" sz="1800"/>
                <a:t>“);</a:t>
              </a:r>
              <a:br>
                <a:rPr kumimoji="0" lang="en-GB" altLang="en-US" sz="1800"/>
              </a:br>
              <a:r>
                <a:rPr kumimoji="0" lang="en-GB" altLang="en-US" sz="1800" i="1"/>
                <a:t>length</a:t>
              </a:r>
              <a:r>
                <a:rPr kumimoji="0" lang="en-GB" altLang="en-US" sz="1800"/>
                <a:t> = </a:t>
              </a:r>
              <a:r>
                <a:rPr kumimoji="0" lang="en-GB" altLang="en-US" sz="1800" i="1"/>
                <a:t>arrayName</a:t>
              </a:r>
              <a:r>
                <a:rPr kumimoji="0" lang="en-GB" altLang="en-US" sz="4400" b="1"/>
                <a:t>.</a:t>
              </a:r>
              <a:r>
                <a:rPr kumimoji="0" lang="en-GB" altLang="en-US" sz="1800" b="1"/>
                <a:t>length</a:t>
              </a:r>
              <a:r>
                <a:rPr kumimoji="0" lang="en-GB" altLang="en-US" sz="1800"/>
                <a:t>;</a:t>
              </a:r>
            </a:p>
          </p:txBody>
        </p:sp>
        <p:sp>
          <p:nvSpPr>
            <p:cNvPr id="30728" name="TextBox 7">
              <a:extLst>
                <a:ext uri="{FF2B5EF4-FFF2-40B4-BE49-F238E27FC236}">
                  <a16:creationId xmlns:a16="http://schemas.microsoft.com/office/drawing/2014/main" id="{8E23F4E8-1A08-402B-9E8E-A903C5A8173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475538" y="5767894"/>
              <a:ext cx="1268361" cy="3695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l-GR" altLang="en-US" sz="1800"/>
                <a:t>Δ </a:t>
              </a:r>
              <a:r>
                <a:rPr kumimoji="0" lang="en-GB" altLang="en-US" sz="1800"/>
                <a:t> = space</a:t>
              </a:r>
            </a:p>
          </p:txBody>
        </p:sp>
        <p:cxnSp>
          <p:nvCxnSpPr>
            <p:cNvPr id="30729" name="Straight Arrow Connector 9">
              <a:extLst>
                <a:ext uri="{FF2B5EF4-FFF2-40B4-BE49-F238E27FC236}">
                  <a16:creationId xmlns:a16="http://schemas.microsoft.com/office/drawing/2014/main" id="{3B172C30-BBB6-42F0-B299-EA5A91B44A02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6678869" y="5952837"/>
              <a:ext cx="833182" cy="447023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arrow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30730" name="TextBox 1">
              <a:extLst>
                <a:ext uri="{FF2B5EF4-FFF2-40B4-BE49-F238E27FC236}">
                  <a16:creationId xmlns:a16="http://schemas.microsoft.com/office/drawing/2014/main" id="{DF963669-C50B-4AD3-88D6-9A1B129CFFE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4013" y="6384111"/>
              <a:ext cx="270033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How many parts?</a:t>
              </a:r>
            </a:p>
          </p:txBody>
        </p:sp>
        <p:cxnSp>
          <p:nvCxnSpPr>
            <p:cNvPr id="30731" name="Straight Arrow Connector 3">
              <a:extLst>
                <a:ext uri="{FF2B5EF4-FFF2-40B4-BE49-F238E27FC236}">
                  <a16:creationId xmlns:a16="http://schemas.microsoft.com/office/drawing/2014/main" id="{E6400EA2-AB0A-4581-889A-4ABB93A57A8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274888" y="6771461"/>
              <a:ext cx="779462" cy="12700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B571FB5F-F392-4935-B4FE-558EC8126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13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0717CD9D-018F-4733-A241-A69CF2CC21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Allow the user to type in a sentence e.g. </a:t>
            </a:r>
            <a:br>
              <a:rPr lang="en-GB" altLang="en-US"/>
            </a:br>
            <a:r>
              <a:rPr lang="en-GB" altLang="en-US"/>
              <a:t>“The weather today is fine”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Split the sentence into separate words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Print the same sentence with the words reversed e.g. “fine is today weather The” 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Hint: You can add strings together to create one big string, we call this concatenation</a:t>
            </a:r>
          </a:p>
          <a:p>
            <a:endParaRPr lang="en-GB" altLang="en-US"/>
          </a:p>
        </p:txBody>
      </p:sp>
      <p:sp>
        <p:nvSpPr>
          <p:cNvPr id="31748" name="Footer Placeholder 3">
            <a:extLst>
              <a:ext uri="{FF2B5EF4-FFF2-40B4-BE49-F238E27FC236}">
                <a16:creationId xmlns:a16="http://schemas.microsoft.com/office/drawing/2014/main" id="{A8ED39F4-EFD1-4E1E-87DA-0726CD939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1749" name="TextBox 4">
            <a:extLst>
              <a:ext uri="{FF2B5EF4-FFF2-40B4-BE49-F238E27FC236}">
                <a16:creationId xmlns:a16="http://schemas.microsoft.com/office/drawing/2014/main" id="{68DA072A-6D99-4B60-B978-6C6EBA70C7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7163" y="2593975"/>
            <a:ext cx="22971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Use Array Counting Loop Pattern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D4C29-C561-490D-A19F-D16AB493A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22566-407E-4A49-8D14-E4B492915A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Unlike arrays, don’t have an initial length. Do still have a type, but this is specified in a slightly different way (called a template).</a:t>
            </a:r>
          </a:p>
          <a:p>
            <a:r>
              <a:rPr lang="en-GB" dirty="0"/>
              <a:t>Lots of different kinds of list data structures. You’ll see these in detail next semester when you study algorithms and data structures.</a:t>
            </a:r>
          </a:p>
          <a:p>
            <a:pPr lvl="1"/>
            <a:r>
              <a:rPr lang="en-GB" dirty="0"/>
              <a:t>This mostly changes how we interact with lists.</a:t>
            </a:r>
          </a:p>
          <a:p>
            <a:pPr lvl="1"/>
            <a:r>
              <a:rPr lang="en-GB" dirty="0"/>
              <a:t>To keep things simple, we’ll use a so-called “</a:t>
            </a:r>
            <a:r>
              <a:rPr lang="en-GB" dirty="0" err="1"/>
              <a:t>ArrayList</a:t>
            </a:r>
            <a:r>
              <a:rPr lang="en-GB" dirty="0"/>
              <a:t>” which has the properties of both.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90B7F6-A463-4F51-B53A-851AA4389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4188913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67521-E2EA-4386-8064-223F23C8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creation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9C8FD-3CC0-4ADE-A64E-9EAB8C407B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List&lt;DATATYPE&gt; name = new </a:t>
            </a:r>
            <a:r>
              <a:rPr lang="en-GB" dirty="0" err="1"/>
              <a:t>ArrayList</a:t>
            </a:r>
            <a:r>
              <a:rPr lang="en-GB" dirty="0"/>
              <a:t>&lt;&gt;();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DATATYPE must be the class rather than the primitive form of the type. This means: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b="1" dirty="0"/>
              <a:t>I</a:t>
            </a:r>
            <a:r>
              <a:rPr lang="en-GB" dirty="0"/>
              <a:t>nteger (not int)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b="1" dirty="0"/>
              <a:t>D</a:t>
            </a:r>
            <a:r>
              <a:rPr lang="en-GB" dirty="0"/>
              <a:t>ouble (not double)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b="1" dirty="0"/>
              <a:t>S</a:t>
            </a:r>
            <a:r>
              <a:rPr lang="en-GB" dirty="0"/>
              <a:t>tring</a:t>
            </a:r>
          </a:p>
          <a:p>
            <a:pPr marL="0" indent="0">
              <a:buNone/>
            </a:pPr>
            <a:r>
              <a:rPr lang="en-GB" dirty="0"/>
              <a:t>These are case sensitive.</a:t>
            </a:r>
          </a:p>
          <a:p>
            <a:pPr marL="0" indent="0">
              <a:buNone/>
            </a:pPr>
            <a:r>
              <a:rPr lang="en-GB" dirty="0"/>
              <a:t>Note: unlike an array, we never specify a length.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CB0F59-40C1-4C86-B28C-0F29E34E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22548570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CA148-7FAF-4B95-AE97-1E55EE4FF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with list items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5BC94-80F0-4203-A76D-2E63AB5FA7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518408"/>
            <a:ext cx="7074717" cy="452295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We add items with:</a:t>
            </a:r>
          </a:p>
          <a:p>
            <a:pPr marL="0" indent="0">
              <a:buNone/>
            </a:pPr>
            <a:r>
              <a:rPr lang="en-GB" dirty="0"/>
              <a:t>			</a:t>
            </a:r>
            <a:r>
              <a:rPr lang="en-GB" dirty="0" err="1"/>
              <a:t>name.add</a:t>
            </a:r>
            <a:r>
              <a:rPr lang="en-GB" dirty="0"/>
              <a:t>(item);</a:t>
            </a:r>
          </a:p>
          <a:p>
            <a:pPr marL="0" indent="0">
              <a:buNone/>
            </a:pPr>
            <a:r>
              <a:rPr lang="en-GB" dirty="0"/>
              <a:t>	Where “item” corresponds with the datatype. This grows the 	length of the list by 1.</a:t>
            </a:r>
          </a:p>
          <a:p>
            <a:r>
              <a:rPr lang="en-GB" dirty="0"/>
              <a:t>We access existing items with:</a:t>
            </a:r>
          </a:p>
          <a:p>
            <a:pPr marL="0" indent="0">
              <a:buNone/>
            </a:pPr>
            <a:r>
              <a:rPr lang="en-GB" dirty="0"/>
              <a:t>			</a:t>
            </a:r>
            <a:r>
              <a:rPr lang="en-GB" dirty="0" err="1"/>
              <a:t>name.get</a:t>
            </a:r>
            <a:r>
              <a:rPr lang="en-GB" dirty="0"/>
              <a:t>(index);</a:t>
            </a:r>
          </a:p>
          <a:p>
            <a:r>
              <a:rPr lang="en-GB" dirty="0"/>
              <a:t>And change them with:</a:t>
            </a:r>
          </a:p>
          <a:p>
            <a:pPr marL="0" indent="0">
              <a:buNone/>
            </a:pPr>
            <a:r>
              <a:rPr lang="en-GB" dirty="0"/>
              <a:t>			</a:t>
            </a:r>
            <a:r>
              <a:rPr lang="en-GB" dirty="0" err="1"/>
              <a:t>name.set</a:t>
            </a:r>
            <a:r>
              <a:rPr lang="en-GB" dirty="0"/>
              <a:t>(index, item);</a:t>
            </a:r>
          </a:p>
          <a:p>
            <a:r>
              <a:rPr lang="en-GB" dirty="0"/>
              <a:t>Finally, we can get the length of the list with:</a:t>
            </a:r>
          </a:p>
          <a:p>
            <a:pPr marL="0" indent="0">
              <a:buNone/>
            </a:pPr>
            <a:r>
              <a:rPr lang="en-GB" dirty="0"/>
              <a:t>			</a:t>
            </a:r>
            <a:r>
              <a:rPr lang="en-GB" dirty="0" err="1"/>
              <a:t>name.size</a:t>
            </a:r>
            <a:r>
              <a:rPr lang="en-GB" dirty="0"/>
              <a:t>();</a:t>
            </a:r>
          </a:p>
          <a:p>
            <a:pPr marL="0" indent="0">
              <a:buNone/>
            </a:pPr>
            <a:r>
              <a:rPr lang="en-GB" dirty="0"/>
              <a:t>IMPORTANT: we can only get or set items which have already been added!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87F154-3124-49DA-B44B-FFAEDD82F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</p:spTree>
    <p:extLst>
      <p:ext uri="{BB962C8B-B14F-4D97-AF65-F5344CB8AC3E}">
        <p14:creationId xmlns:p14="http://schemas.microsoft.com/office/powerpoint/2010/main" val="19432164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DA76E62D-9959-49A1-8683-107FB49AF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Iteration Pattern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BDDD712F-34A5-42D7-B480-1556FB2E1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564971"/>
            <a:ext cx="6347714" cy="4476392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/>
              <a:t>Certain structures in Java implement the Iterator interface e.g. an array. This means we can loop through them using a “for each” loop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i="1" dirty="0"/>
              <a:t>type</a:t>
            </a:r>
            <a:r>
              <a:rPr lang="en-GB" altLang="en-US" dirty="0"/>
              <a:t>: </a:t>
            </a:r>
            <a:br>
              <a:rPr lang="en-GB" altLang="en-US" dirty="0"/>
            </a:br>
            <a:r>
              <a:rPr lang="en-GB" altLang="en-US" dirty="0"/>
              <a:t>double, int, String, </a:t>
            </a:r>
            <a:r>
              <a:rPr lang="en-GB" altLang="en-US" dirty="0" err="1"/>
              <a:t>boolean</a:t>
            </a:r>
            <a:r>
              <a:rPr lang="en-GB" altLang="en-US" dirty="0"/>
              <a:t>, etc.</a:t>
            </a:r>
          </a:p>
          <a:p>
            <a:r>
              <a:rPr lang="en-GB" altLang="en-US" i="1" dirty="0" err="1"/>
              <a:t>variablename</a:t>
            </a:r>
            <a:r>
              <a:rPr lang="en-GB" altLang="en-US" dirty="0"/>
              <a:t>: </a:t>
            </a:r>
            <a:br>
              <a:rPr lang="en-GB" altLang="en-US" dirty="0"/>
            </a:br>
            <a:r>
              <a:rPr lang="en-GB" altLang="en-US" dirty="0"/>
              <a:t>a variable to contain the next value read from the array</a:t>
            </a:r>
          </a:p>
          <a:p>
            <a:r>
              <a:rPr lang="en-GB" altLang="en-US" i="1" dirty="0" err="1"/>
              <a:t>arrayname</a:t>
            </a:r>
            <a:r>
              <a:rPr lang="en-GB" altLang="en-US" dirty="0"/>
              <a:t>: </a:t>
            </a:r>
            <a:br>
              <a:rPr lang="en-GB" altLang="en-US" dirty="0"/>
            </a:br>
            <a:r>
              <a:rPr lang="en-GB" altLang="en-US" dirty="0"/>
              <a:t>the array containing the values to be read</a:t>
            </a:r>
          </a:p>
          <a:p>
            <a:r>
              <a:rPr lang="en-GB" altLang="en-US" dirty="0"/>
              <a:t>This works with all kinds of data structures, including arrays and lists.</a:t>
            </a:r>
          </a:p>
        </p:txBody>
      </p:sp>
      <p:sp>
        <p:nvSpPr>
          <p:cNvPr id="32772" name="Footer Placeholder 3">
            <a:extLst>
              <a:ext uri="{FF2B5EF4-FFF2-40B4-BE49-F238E27FC236}">
                <a16:creationId xmlns:a16="http://schemas.microsoft.com/office/drawing/2014/main" id="{24EAE16D-E007-4580-83CC-959237168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2773" name="TextBox 5">
            <a:extLst>
              <a:ext uri="{FF2B5EF4-FFF2-40B4-BE49-F238E27FC236}">
                <a16:creationId xmlns:a16="http://schemas.microsoft.com/office/drawing/2014/main" id="{22EC0291-F2E8-4EE4-95B2-E098F42E6B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87292" y="2378565"/>
            <a:ext cx="4122738" cy="101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dirty="0"/>
              <a:t>for(</a:t>
            </a:r>
            <a:r>
              <a:rPr kumimoji="0" lang="en-GB" altLang="en-US" sz="1800" dirty="0"/>
              <a:t> </a:t>
            </a:r>
            <a:r>
              <a:rPr kumimoji="0" lang="en-GB" altLang="en-US" sz="1800" i="1" dirty="0"/>
              <a:t>type</a:t>
            </a:r>
            <a:r>
              <a:rPr kumimoji="0" lang="en-GB" altLang="en-US" sz="1800" dirty="0"/>
              <a:t>  </a:t>
            </a:r>
            <a:r>
              <a:rPr kumimoji="0" lang="en-GB" altLang="en-US" sz="1800" i="1" dirty="0" err="1"/>
              <a:t>variablename</a:t>
            </a:r>
            <a:r>
              <a:rPr kumimoji="0" lang="en-GB" altLang="en-US" sz="1800" i="1" dirty="0"/>
              <a:t> </a:t>
            </a:r>
            <a:r>
              <a:rPr kumimoji="0" lang="en-GB" altLang="en-US" sz="2400" b="1" dirty="0">
                <a:solidFill>
                  <a:srgbClr val="FF0000"/>
                </a:solidFill>
              </a:rPr>
              <a:t>:</a:t>
            </a:r>
            <a:r>
              <a:rPr kumimoji="0" lang="en-GB" altLang="en-US" sz="1800" dirty="0"/>
              <a:t>  </a:t>
            </a:r>
            <a:r>
              <a:rPr kumimoji="0" lang="en-GB" altLang="en-US" sz="1800" i="1" dirty="0" err="1"/>
              <a:t>arrayname</a:t>
            </a:r>
            <a:r>
              <a:rPr kumimoji="0" lang="en-GB" altLang="en-US" sz="1800" i="1" dirty="0"/>
              <a:t> </a:t>
            </a:r>
            <a:r>
              <a:rPr kumimoji="0" lang="en-GB" altLang="en-US" sz="1800" b="1" dirty="0"/>
              <a:t>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}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1FCEA699-73EF-41A5-9024-A434EDC26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BF58D790-2F10-4E76-A0A9-36F76720CE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0" y="1708150"/>
            <a:ext cx="7029450" cy="4114800"/>
          </a:xfrm>
        </p:spPr>
        <p:txBody>
          <a:bodyPr/>
          <a:lstStyle/>
          <a:p>
            <a:r>
              <a:rPr lang="en-GB" altLang="en-US"/>
              <a:t>Print all the words contained in a sentence</a:t>
            </a:r>
          </a:p>
        </p:txBody>
      </p:sp>
      <p:sp>
        <p:nvSpPr>
          <p:cNvPr id="33796" name="Footer Placeholder 3">
            <a:extLst>
              <a:ext uri="{FF2B5EF4-FFF2-40B4-BE49-F238E27FC236}">
                <a16:creationId xmlns:a16="http://schemas.microsoft.com/office/drawing/2014/main" id="{58848358-0F1E-433E-8D9D-1313847C5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1D9BBA-6AF2-4F16-A913-D74AE62C1ACD}"/>
              </a:ext>
            </a:extLst>
          </p:cNvPr>
          <p:cNvSpPr txBox="1"/>
          <p:nvPr/>
        </p:nvSpPr>
        <p:spPr>
          <a:xfrm>
            <a:off x="1779588" y="2319338"/>
            <a:ext cx="5191125" cy="2032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/>
              <a:t>String sentence = "the brown dog and the tree";</a:t>
            </a:r>
          </a:p>
          <a:p>
            <a:pPr>
              <a:defRPr/>
            </a:pP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String[] </a:t>
            </a:r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words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/>
              <a:t>= </a:t>
            </a:r>
            <a:r>
              <a:rPr lang="en-GB" dirty="0" err="1"/>
              <a:t>sentence.split</a:t>
            </a:r>
            <a:r>
              <a:rPr lang="en-GB" dirty="0"/>
              <a:t>(" ");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b="1" dirty="0"/>
              <a:t>for (String </a:t>
            </a:r>
            <a:r>
              <a:rPr lang="en-GB" b="1" dirty="0">
                <a:solidFill>
                  <a:srgbClr val="FF0000"/>
                </a:solidFill>
              </a:rPr>
              <a:t>word</a:t>
            </a:r>
            <a:r>
              <a:rPr lang="en-GB" b="1" dirty="0"/>
              <a:t>: </a:t>
            </a:r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words</a:t>
            </a:r>
            <a:r>
              <a:rPr lang="en-GB" b="1" dirty="0"/>
              <a:t>)</a:t>
            </a:r>
          </a:p>
          <a:p>
            <a:pPr>
              <a:defRPr/>
            </a:pPr>
            <a:r>
              <a:rPr lang="en-GB" dirty="0"/>
              <a:t>{</a:t>
            </a:r>
          </a:p>
          <a:p>
            <a:pPr>
              <a:defRPr/>
            </a:pPr>
            <a:r>
              <a:rPr lang="en-GB" dirty="0"/>
              <a:t>      </a:t>
            </a:r>
            <a:r>
              <a:rPr lang="en-GB" dirty="0" err="1"/>
              <a:t>System.out.printf</a:t>
            </a:r>
            <a:r>
              <a:rPr lang="en-GB" dirty="0"/>
              <a:t>("Word is %s\r\n", </a:t>
            </a:r>
            <a:r>
              <a:rPr lang="en-GB" b="1" dirty="0">
                <a:solidFill>
                  <a:srgbClr val="FF0000"/>
                </a:solidFill>
              </a:rPr>
              <a:t>word</a:t>
            </a:r>
            <a:r>
              <a:rPr lang="en-GB" dirty="0"/>
              <a:t>);</a:t>
            </a:r>
          </a:p>
          <a:p>
            <a:pPr>
              <a:defRPr/>
            </a:pPr>
            <a:r>
              <a:rPr lang="en-GB" dirty="0"/>
              <a:t>}</a:t>
            </a:r>
          </a:p>
        </p:txBody>
      </p:sp>
      <p:sp>
        <p:nvSpPr>
          <p:cNvPr id="33798" name="TextBox 5">
            <a:extLst>
              <a:ext uri="{FF2B5EF4-FFF2-40B4-BE49-F238E27FC236}">
                <a16:creationId xmlns:a16="http://schemas.microsoft.com/office/drawing/2014/main" id="{0A5E02B0-BC40-42AC-978C-D856BB48E6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8175" y="4710113"/>
            <a:ext cx="5091113" cy="1477962"/>
          </a:xfrm>
          <a:prstGeom prst="rect">
            <a:avLst/>
          </a:prstGeom>
          <a:noFill/>
          <a:ln w="222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Direct equivalent:</a:t>
            </a:r>
            <a:br>
              <a:rPr kumimoji="0" lang="en-GB" altLang="en-US" sz="1800"/>
            </a:br>
            <a:r>
              <a:rPr kumimoji="0" lang="en-GB" altLang="en-US" sz="1800"/>
              <a:t>for(int i = 0; i &lt; words.length; i++)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System.out.printf(“Word is %s\r\n”, words[i]);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</p:txBody>
      </p:sp>
      <p:sp>
        <p:nvSpPr>
          <p:cNvPr id="33799" name="TextBox 6">
            <a:extLst>
              <a:ext uri="{FF2B5EF4-FFF2-40B4-BE49-F238E27FC236}">
                <a16:creationId xmlns:a16="http://schemas.microsoft.com/office/drawing/2014/main" id="{22BFBC72-496B-45D0-8C6B-1AEA9B0509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2438" y="4524375"/>
            <a:ext cx="2357437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Note: don’t remove items from iterable structures during iterator loop… it will throw an exception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151D6ADF-F2FF-4039-A0E1-693FC0C93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500" y="347663"/>
            <a:ext cx="6347713" cy="1320800"/>
          </a:xfrm>
        </p:spPr>
        <p:txBody>
          <a:bodyPr/>
          <a:lstStyle/>
          <a:p>
            <a:r>
              <a:rPr lang="en-GB" altLang="en-US"/>
              <a:t>Appending Strings Revisited</a:t>
            </a: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AB699F98-94E5-49A0-B089-84CB41671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47738"/>
            <a:ext cx="7029450" cy="1862137"/>
          </a:xfrm>
        </p:spPr>
        <p:txBody>
          <a:bodyPr/>
          <a:lstStyle/>
          <a:p>
            <a:r>
              <a:rPr lang="en-GB" altLang="en-US"/>
              <a:t>If you are appending to a string multiple times, for example within a loop</a:t>
            </a:r>
          </a:p>
          <a:p>
            <a:r>
              <a:rPr lang="en-GB" altLang="en-US"/>
              <a:t>The most efficient approach is to use the StringBuilder class</a:t>
            </a:r>
          </a:p>
          <a:p>
            <a:r>
              <a:rPr lang="en-GB" altLang="en-US"/>
              <a:t>Note: we will talk about classes later</a:t>
            </a:r>
          </a:p>
        </p:txBody>
      </p:sp>
      <p:sp>
        <p:nvSpPr>
          <p:cNvPr id="34820" name="Footer Placeholder 3">
            <a:extLst>
              <a:ext uri="{FF2B5EF4-FFF2-40B4-BE49-F238E27FC236}">
                <a16:creationId xmlns:a16="http://schemas.microsoft.com/office/drawing/2014/main" id="{A96F36F9-2CF9-4974-9CE3-6F0F7E579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4821" name="TextBox 4">
            <a:extLst>
              <a:ext uri="{FF2B5EF4-FFF2-40B4-BE49-F238E27FC236}">
                <a16:creationId xmlns:a16="http://schemas.microsoft.com/office/drawing/2014/main" id="{DADB5D5C-9268-4D80-B3A0-7085519937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7750" y="3040063"/>
            <a:ext cx="5859463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// Thread safe version is StringBuffer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StringBuilder </a:t>
            </a:r>
            <a:r>
              <a:rPr kumimoji="0" lang="en-GB" altLang="en-US" sz="1800">
                <a:solidFill>
                  <a:srgbClr val="FF0000"/>
                </a:solidFill>
              </a:rPr>
              <a:t>sb = new StringBuilder()</a:t>
            </a:r>
            <a:r>
              <a:rPr kumimoji="0" lang="en-GB" altLang="en-US" sz="1800"/>
              <a:t>;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for (String word: words)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</a:t>
            </a:r>
            <a:r>
              <a:rPr kumimoji="0" lang="en-GB" altLang="en-US" sz="1800">
                <a:solidFill>
                  <a:srgbClr val="FF0000"/>
                </a:solidFill>
              </a:rPr>
              <a:t>sb.append</a:t>
            </a:r>
            <a:r>
              <a:rPr kumimoji="0" lang="en-GB" altLang="en-US" sz="1800"/>
              <a:t>( word 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</a:t>
            </a:r>
            <a:r>
              <a:rPr kumimoji="0" lang="en-GB" altLang="en-US" sz="1800">
                <a:solidFill>
                  <a:srgbClr val="FF0000"/>
                </a:solidFill>
              </a:rPr>
              <a:t>sb.append</a:t>
            </a:r>
            <a:r>
              <a:rPr kumimoji="0" lang="en-GB" altLang="en-US" sz="1800"/>
              <a:t>(",");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FF0000"/>
                </a:solidFill>
              </a:rPr>
              <a:t>sb.deleteCharAt</a:t>
            </a:r>
            <a:r>
              <a:rPr kumimoji="0" lang="en-GB" altLang="en-US" sz="1800"/>
              <a:t>(sb.length()-1);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System.out.printf("StringBuilder result is \"%s\"\r\n", </a:t>
            </a:r>
            <a:r>
              <a:rPr kumimoji="0" lang="en-GB" altLang="en-US" sz="1800" b="1">
                <a:solidFill>
                  <a:srgbClr val="FF0000"/>
                </a:solidFill>
              </a:rPr>
              <a:t>sb</a:t>
            </a:r>
            <a:r>
              <a:rPr kumimoji="0" lang="en-GB" altLang="en-US" sz="1800"/>
              <a:t>);</a:t>
            </a:r>
          </a:p>
        </p:txBody>
      </p:sp>
      <p:sp>
        <p:nvSpPr>
          <p:cNvPr id="34822" name="TextBox 5">
            <a:extLst>
              <a:ext uri="{FF2B5EF4-FFF2-40B4-BE49-F238E27FC236}">
                <a16:creationId xmlns:a16="http://schemas.microsoft.com/office/drawing/2014/main" id="{A3683FD3-0380-4B94-812D-EE768D375C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6188" y="3321050"/>
            <a:ext cx="2262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Create StringBuilder</a:t>
            </a:r>
          </a:p>
        </p:txBody>
      </p:sp>
      <p:sp>
        <p:nvSpPr>
          <p:cNvPr id="34823" name="TextBox 6">
            <a:extLst>
              <a:ext uri="{FF2B5EF4-FFF2-40B4-BE49-F238E27FC236}">
                <a16:creationId xmlns:a16="http://schemas.microsoft.com/office/drawing/2014/main" id="{868908FA-E753-4290-81CD-18E2C7BB81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4276725"/>
            <a:ext cx="33782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Append strings</a:t>
            </a:r>
            <a:br>
              <a:rPr kumimoji="0" lang="en-GB" altLang="en-US" sz="1800"/>
            </a:br>
            <a:r>
              <a:rPr kumimoji="0" lang="en-GB" altLang="en-US" sz="1800"/>
              <a:t>The word followed by a comma</a:t>
            </a:r>
          </a:p>
        </p:txBody>
      </p:sp>
      <p:sp>
        <p:nvSpPr>
          <p:cNvPr id="34824" name="TextBox 7">
            <a:extLst>
              <a:ext uri="{FF2B5EF4-FFF2-40B4-BE49-F238E27FC236}">
                <a16:creationId xmlns:a16="http://schemas.microsoft.com/office/drawing/2014/main" id="{978A7CDB-7203-4DD6-A4F1-BA08C85D98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4838" y="5102225"/>
            <a:ext cx="24923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Remove last comma character</a:t>
            </a:r>
          </a:p>
        </p:txBody>
      </p:sp>
      <p:sp>
        <p:nvSpPr>
          <p:cNvPr id="34825" name="TextBox 8">
            <a:extLst>
              <a:ext uri="{FF2B5EF4-FFF2-40B4-BE49-F238E27FC236}">
                <a16:creationId xmlns:a16="http://schemas.microsoft.com/office/drawing/2014/main" id="{537BD661-4393-40B1-9DF2-DEFF82FD24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07213" y="5521325"/>
            <a:ext cx="20923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Recover complete string</a:t>
            </a:r>
          </a:p>
        </p:txBody>
      </p:sp>
      <p:cxnSp>
        <p:nvCxnSpPr>
          <p:cNvPr id="34826" name="Straight Arrow Connector 10">
            <a:extLst>
              <a:ext uri="{FF2B5EF4-FFF2-40B4-BE49-F238E27FC236}">
                <a16:creationId xmlns:a16="http://schemas.microsoft.com/office/drawing/2014/main" id="{28538324-56D5-4847-81B9-6FB4FAA79647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5189538" y="3506788"/>
            <a:ext cx="113665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4827" name="Right Brace 11">
            <a:extLst>
              <a:ext uri="{FF2B5EF4-FFF2-40B4-BE49-F238E27FC236}">
                <a16:creationId xmlns:a16="http://schemas.microsoft.com/office/drawing/2014/main" id="{86F0C294-54B3-44AD-9E8E-A01386FFF5DB}"/>
              </a:ext>
            </a:extLst>
          </p:cNvPr>
          <p:cNvSpPr>
            <a:spLocks/>
          </p:cNvSpPr>
          <p:nvPr/>
        </p:nvSpPr>
        <p:spPr bwMode="auto">
          <a:xfrm>
            <a:off x="3459163" y="4462463"/>
            <a:ext cx="214312" cy="579437"/>
          </a:xfrm>
          <a:prstGeom prst="rightBrace">
            <a:avLst>
              <a:gd name="adj1" fmla="val 8324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34828" name="Straight Arrow Connector 13">
            <a:extLst>
              <a:ext uri="{FF2B5EF4-FFF2-40B4-BE49-F238E27FC236}">
                <a16:creationId xmlns:a16="http://schemas.microsoft.com/office/drawing/2014/main" id="{AD7DB439-B438-418C-84F2-2AC8D16B51A2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884613" y="5411788"/>
            <a:ext cx="530225" cy="14128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4829" name="Straight Arrow Connector 15">
            <a:extLst>
              <a:ext uri="{FF2B5EF4-FFF2-40B4-BE49-F238E27FC236}">
                <a16:creationId xmlns:a16="http://schemas.microsoft.com/office/drawing/2014/main" id="{2C98260D-5CB4-4C3E-A3DB-8002C3530D01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6557963" y="5845175"/>
            <a:ext cx="349250" cy="30003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BA464EB9-2525-46AF-9378-13434A334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Note: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08B53CAE-D42F-4DD1-8DD0-CC796E550B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previous example could have been implemented more easily by making use of </a:t>
            </a:r>
            <a:r>
              <a:rPr lang="en-GB" altLang="en-US" b="1"/>
              <a:t>join()</a:t>
            </a:r>
          </a:p>
          <a:p>
            <a:endParaRPr lang="en-GB" altLang="en-US"/>
          </a:p>
        </p:txBody>
      </p:sp>
      <p:sp>
        <p:nvSpPr>
          <p:cNvPr id="35844" name="Footer Placeholder 3">
            <a:extLst>
              <a:ext uri="{FF2B5EF4-FFF2-40B4-BE49-F238E27FC236}">
                <a16:creationId xmlns:a16="http://schemas.microsoft.com/office/drawing/2014/main" id="{FCBE3B6D-2E56-4574-BEEF-BD0AD0468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5845" name="TextBox 4">
            <a:extLst>
              <a:ext uri="{FF2B5EF4-FFF2-40B4-BE49-F238E27FC236}">
                <a16:creationId xmlns:a16="http://schemas.microsoft.com/office/drawing/2014/main" id="{426B8F0C-C2C9-4535-A8FC-87729363A0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7750" y="3035300"/>
            <a:ext cx="72310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System.out.printf("Join result is \"%s\"\r\n",  </a:t>
            </a:r>
            <a:r>
              <a:rPr kumimoji="0" lang="en-GB" altLang="en-US" sz="1800" b="1"/>
              <a:t>String.join(",", words) </a:t>
            </a:r>
            <a:r>
              <a:rPr kumimoji="0" lang="en-GB" altLang="en-US" sz="1800"/>
              <a:t>);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B402A28-DB6F-44AA-A113-17D2D5ED3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Multidimensional Array Declaration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A5BC4-FF01-4728-BB2E-68EC84BEC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304" y="1794801"/>
            <a:ext cx="7437438" cy="4611687"/>
          </a:xfrm>
        </p:spPr>
        <p:txBody>
          <a:bodyPr/>
          <a:lstStyle/>
          <a:p>
            <a:pPr>
              <a:defRPr/>
            </a:pPr>
            <a:r>
              <a:rPr lang="en-GB" dirty="0"/>
              <a:t>An array can have more than one dimension</a:t>
            </a:r>
          </a:p>
          <a:p>
            <a:pPr>
              <a:defRPr/>
            </a:pPr>
            <a:r>
              <a:rPr lang="en-GB" dirty="0"/>
              <a:t>Two dimensional array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i="1" dirty="0"/>
              <a:t>type</a:t>
            </a:r>
            <a:r>
              <a:rPr lang="en-GB" dirty="0"/>
              <a:t> array</a:t>
            </a:r>
            <a:r>
              <a:rPr lang="en-GB" b="1" dirty="0"/>
              <a:t>[ ] [ ]</a:t>
            </a:r>
            <a:r>
              <a:rPr lang="en-GB" dirty="0"/>
              <a:t>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array = new </a:t>
            </a:r>
            <a:r>
              <a:rPr lang="en-GB" i="1" dirty="0"/>
              <a:t>type</a:t>
            </a:r>
            <a:r>
              <a:rPr lang="en-GB" sz="2800" b="1" dirty="0"/>
              <a:t>[</a:t>
            </a:r>
            <a:r>
              <a:rPr lang="en-GB" dirty="0"/>
              <a:t>MAX_DIM1_VALUE </a:t>
            </a:r>
            <a:r>
              <a:rPr lang="en-GB" sz="2800" b="1" dirty="0"/>
              <a:t>][</a:t>
            </a:r>
            <a:r>
              <a:rPr lang="en-GB" dirty="0"/>
              <a:t> MAX_DIM2_VALUE</a:t>
            </a:r>
            <a:r>
              <a:rPr lang="en-GB" sz="2800" b="1" dirty="0"/>
              <a:t>]</a:t>
            </a:r>
            <a:r>
              <a:rPr lang="en-GB" dirty="0"/>
              <a:t>;</a:t>
            </a:r>
            <a:endParaRPr lang="en-GB" i="1" dirty="0"/>
          </a:p>
          <a:p>
            <a:pPr>
              <a:defRPr/>
            </a:pPr>
            <a:endParaRPr lang="en-GB" dirty="0"/>
          </a:p>
        </p:txBody>
      </p:sp>
      <p:sp>
        <p:nvSpPr>
          <p:cNvPr id="6148" name="Footer Placeholder 3">
            <a:extLst>
              <a:ext uri="{FF2B5EF4-FFF2-40B4-BE49-F238E27FC236}">
                <a16:creationId xmlns:a16="http://schemas.microsoft.com/office/drawing/2014/main" id="{4F2C9A0B-964E-4007-A683-2D967B27824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6149" name="TextBox 4">
            <a:extLst>
              <a:ext uri="{FF2B5EF4-FFF2-40B4-BE49-F238E27FC236}">
                <a16:creationId xmlns:a16="http://schemas.microsoft.com/office/drawing/2014/main" id="{9BD34501-72BD-49AD-89F2-E823A616E2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74450" y="4329640"/>
            <a:ext cx="258286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dirty="0"/>
              <a:t>Two sets of brackets, one for each dimension</a:t>
            </a:r>
          </a:p>
        </p:txBody>
      </p:sp>
      <p:cxnSp>
        <p:nvCxnSpPr>
          <p:cNvPr id="6150" name="Straight Arrow Connector 6">
            <a:extLst>
              <a:ext uri="{FF2B5EF4-FFF2-40B4-BE49-F238E27FC236}">
                <a16:creationId xmlns:a16="http://schemas.microsoft.com/office/drawing/2014/main" id="{724BBDFF-4A70-4F23-B4F9-38B5256694E4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2346355" y="2908211"/>
            <a:ext cx="2438400" cy="12065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151" name="Straight Arrow Connector 8">
            <a:extLst>
              <a:ext uri="{FF2B5EF4-FFF2-40B4-BE49-F238E27FC236}">
                <a16:creationId xmlns:a16="http://schemas.microsoft.com/office/drawing/2014/main" id="{60EE9C30-478D-49CB-B903-40CE2D989932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4859368" y="3601353"/>
            <a:ext cx="358584" cy="499291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70365412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7FF2F2E5-142A-41BB-8C60-A6165876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Multidimensional Array Write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E951B502-D9A9-44DE-B7A6-EE4B5A7AAB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6313" y="1703016"/>
            <a:ext cx="7029450" cy="1387475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i="1" dirty="0" err="1"/>
              <a:t>variableName</a:t>
            </a:r>
            <a:r>
              <a:rPr lang="en-GB" altLang="en-US" sz="2800" b="1" dirty="0"/>
              <a:t>[</a:t>
            </a:r>
            <a:r>
              <a:rPr lang="en-GB" altLang="en-US" dirty="0">
                <a:solidFill>
                  <a:srgbClr val="FF0000"/>
                </a:solidFill>
              </a:rPr>
              <a:t>index1</a:t>
            </a:r>
            <a:r>
              <a:rPr lang="en-GB" altLang="en-US" b="1" dirty="0"/>
              <a:t> </a:t>
            </a:r>
            <a:r>
              <a:rPr lang="en-GB" altLang="en-US" sz="2800" b="1" dirty="0"/>
              <a:t>] [</a:t>
            </a:r>
            <a:r>
              <a:rPr lang="en-GB" altLang="en-US" sz="2800" dirty="0">
                <a:solidFill>
                  <a:srgbClr val="FF0000"/>
                </a:solidFill>
              </a:rPr>
              <a:t> </a:t>
            </a:r>
            <a:r>
              <a:rPr lang="en-GB" altLang="en-US" dirty="0">
                <a:solidFill>
                  <a:srgbClr val="FF0000"/>
                </a:solidFill>
              </a:rPr>
              <a:t>index2</a:t>
            </a:r>
            <a:r>
              <a:rPr lang="en-GB" altLang="en-US" sz="2800" b="1" dirty="0"/>
              <a:t>]</a:t>
            </a:r>
            <a:r>
              <a:rPr lang="en-GB" altLang="en-US" dirty="0"/>
              <a:t> = </a:t>
            </a:r>
            <a:r>
              <a:rPr lang="en-GB" altLang="en-US" i="1" dirty="0"/>
              <a:t>value</a:t>
            </a:r>
            <a:r>
              <a:rPr lang="en-GB" altLang="en-US" dirty="0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 dirty="0"/>
          </a:p>
          <a:p>
            <a:pPr marL="0" indent="0">
              <a:buFont typeface="Monotype Sorts" pitchFamily="2" charset="2"/>
              <a:buNone/>
            </a:pPr>
            <a:r>
              <a:rPr lang="en-GB" altLang="en-US" i="1" dirty="0"/>
              <a:t>value</a:t>
            </a:r>
            <a:r>
              <a:rPr lang="en-GB" altLang="en-US" dirty="0"/>
              <a:t> is a number or some variable</a:t>
            </a:r>
          </a:p>
        </p:txBody>
      </p:sp>
      <p:sp>
        <p:nvSpPr>
          <p:cNvPr id="7172" name="Footer Placeholder 3">
            <a:extLst>
              <a:ext uri="{FF2B5EF4-FFF2-40B4-BE49-F238E27FC236}">
                <a16:creationId xmlns:a16="http://schemas.microsoft.com/office/drawing/2014/main" id="{C9A7DB34-EC85-46E9-96FD-0E4762D4D94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7173" name="Title 1">
            <a:extLst>
              <a:ext uri="{FF2B5EF4-FFF2-40B4-BE49-F238E27FC236}">
                <a16:creationId xmlns:a16="http://schemas.microsoft.com/office/drawing/2014/main" id="{AA2313B5-4FE5-4895-84CF-216232AAD1DE}"/>
              </a:ext>
            </a:extLst>
          </p:cNvPr>
          <p:cNvSpPr txBox="1">
            <a:spLocks/>
          </p:cNvSpPr>
          <p:nvPr/>
        </p:nvSpPr>
        <p:spPr bwMode="auto">
          <a:xfrm>
            <a:off x="228600" y="2988912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 b="1" dirty="0">
                <a:solidFill>
                  <a:schemeClr val="tx2"/>
                </a:solidFill>
              </a:rPr>
              <a:t>Multidimensional Array Read Pattern</a:t>
            </a:r>
          </a:p>
        </p:txBody>
      </p:sp>
      <p:sp>
        <p:nvSpPr>
          <p:cNvPr id="7174" name="Content Placeholder 2">
            <a:extLst>
              <a:ext uri="{FF2B5EF4-FFF2-40B4-BE49-F238E27FC236}">
                <a16:creationId xmlns:a16="http://schemas.microsoft.com/office/drawing/2014/main" id="{8466BE38-733F-4B66-B99C-14C04785DBB7}"/>
              </a:ext>
            </a:extLst>
          </p:cNvPr>
          <p:cNvSpPr txBox="1">
            <a:spLocks/>
          </p:cNvSpPr>
          <p:nvPr/>
        </p:nvSpPr>
        <p:spPr bwMode="auto">
          <a:xfrm>
            <a:off x="976313" y="3819195"/>
            <a:ext cx="7029450" cy="60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buFont typeface="Monotype Sorts" pitchFamily="2" charset="2"/>
              <a:buNone/>
            </a:pPr>
            <a:r>
              <a:rPr lang="en-GB" altLang="en-US" i="1" dirty="0"/>
              <a:t>result </a:t>
            </a:r>
            <a:r>
              <a:rPr lang="en-GB" altLang="en-US" dirty="0"/>
              <a:t>= </a:t>
            </a:r>
            <a:r>
              <a:rPr lang="en-GB" altLang="en-US" i="1" dirty="0" err="1"/>
              <a:t>variableName</a:t>
            </a:r>
            <a:r>
              <a:rPr lang="en-GB" altLang="en-US" sz="2800" b="1" dirty="0"/>
              <a:t>[</a:t>
            </a:r>
            <a:r>
              <a:rPr lang="en-GB" altLang="en-US" dirty="0">
                <a:solidFill>
                  <a:srgbClr val="FF0000"/>
                </a:solidFill>
              </a:rPr>
              <a:t>index</a:t>
            </a:r>
            <a:r>
              <a:rPr lang="en-GB" altLang="en-US" b="1" dirty="0"/>
              <a:t> </a:t>
            </a:r>
            <a:r>
              <a:rPr lang="en-GB" altLang="en-US" sz="2800" b="1" dirty="0"/>
              <a:t>] [</a:t>
            </a:r>
            <a:r>
              <a:rPr lang="en-GB" altLang="en-US" sz="2800" dirty="0">
                <a:solidFill>
                  <a:srgbClr val="FF0000"/>
                </a:solidFill>
              </a:rPr>
              <a:t> </a:t>
            </a:r>
            <a:r>
              <a:rPr lang="en-GB" altLang="en-US" dirty="0">
                <a:solidFill>
                  <a:srgbClr val="FF0000"/>
                </a:solidFill>
              </a:rPr>
              <a:t>index2</a:t>
            </a:r>
            <a:r>
              <a:rPr lang="en-GB" altLang="en-US" sz="2800" b="1" dirty="0"/>
              <a:t>]</a:t>
            </a:r>
            <a:r>
              <a:rPr lang="en-GB" altLang="en-US" dirty="0"/>
              <a:t>;</a:t>
            </a:r>
          </a:p>
          <a:p>
            <a:pPr>
              <a:buFont typeface="Monotype Sorts" pitchFamily="2" charset="2"/>
              <a:buNone/>
            </a:pPr>
            <a:endParaRPr lang="en-GB" altLang="en-US" dirty="0"/>
          </a:p>
          <a:p>
            <a:pPr>
              <a:buFont typeface="Monotype Sorts" pitchFamily="2" charset="2"/>
              <a:buNone/>
            </a:pPr>
            <a:r>
              <a:rPr lang="en-GB" altLang="en-US" i="1" dirty="0"/>
              <a:t>result</a:t>
            </a:r>
            <a:r>
              <a:rPr lang="en-GB" altLang="en-US" dirty="0"/>
              <a:t> is a variable name</a:t>
            </a:r>
          </a:p>
        </p:txBody>
      </p:sp>
      <p:sp>
        <p:nvSpPr>
          <p:cNvPr id="7175" name="Content Placeholder 2">
            <a:extLst>
              <a:ext uri="{FF2B5EF4-FFF2-40B4-BE49-F238E27FC236}">
                <a16:creationId xmlns:a16="http://schemas.microsoft.com/office/drawing/2014/main" id="{A919BBFE-9B1E-46EA-80DE-615D9525A5AD}"/>
              </a:ext>
            </a:extLst>
          </p:cNvPr>
          <p:cNvSpPr txBox="1">
            <a:spLocks/>
          </p:cNvSpPr>
          <p:nvPr/>
        </p:nvSpPr>
        <p:spPr bwMode="auto">
          <a:xfrm>
            <a:off x="976313" y="5305425"/>
            <a:ext cx="7029450" cy="1103313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/>
              <a:t> and </a:t>
            </a:r>
            <a:r>
              <a:rPr lang="en-GB" altLang="en-US">
                <a:solidFill>
                  <a:srgbClr val="FF0000"/>
                </a:solidFill>
              </a:rPr>
              <a:t>index2</a:t>
            </a:r>
            <a:r>
              <a:rPr lang="en-GB" altLang="en-US"/>
              <a:t> are both integer values between 0 and MAX_DIM1_VALUES – 1 and MAX_DIM2_VALUES – 1 respectively</a:t>
            </a:r>
          </a:p>
        </p:txBody>
      </p:sp>
    </p:spTree>
    <p:extLst>
      <p:ext uri="{BB962C8B-B14F-4D97-AF65-F5344CB8AC3E}">
        <p14:creationId xmlns:p14="http://schemas.microsoft.com/office/powerpoint/2010/main" val="38454277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A4B75616-19A1-441C-914E-2BB2D9418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7B8CA9F1-4113-4A2A-871B-21082ADDA5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367406"/>
            <a:ext cx="7029450" cy="4471419"/>
          </a:xfrm>
        </p:spPr>
        <p:txBody>
          <a:bodyPr/>
          <a:lstStyle/>
          <a:p>
            <a:r>
              <a:rPr lang="en-GB" altLang="en-US" dirty="0"/>
              <a:t>Create an array of 50 numbers, 5 rows each of 10 columns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Note: The interpretation of the dimensions is up to you as the programmer.</a:t>
            </a:r>
            <a:br>
              <a:rPr lang="en-GB" altLang="en-US" dirty="0"/>
            </a:br>
            <a:r>
              <a:rPr lang="en-GB" altLang="en-US" dirty="0"/>
              <a:t>You could read this as X and Y or rows and columns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/>
          </a:p>
        </p:txBody>
      </p:sp>
      <p:sp>
        <p:nvSpPr>
          <p:cNvPr id="8196" name="Footer Placeholder 3">
            <a:extLst>
              <a:ext uri="{FF2B5EF4-FFF2-40B4-BE49-F238E27FC236}">
                <a16:creationId xmlns:a16="http://schemas.microsoft.com/office/drawing/2014/main" id="{17936397-FB2E-4ADA-B5E2-8C872EA8AB2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/>
              <a:t>GD &amp; H</a:t>
            </a:r>
          </a:p>
        </p:txBody>
      </p:sp>
      <p:sp>
        <p:nvSpPr>
          <p:cNvPr id="8197" name="TextBox 4">
            <a:extLst>
              <a:ext uri="{FF2B5EF4-FFF2-40B4-BE49-F238E27FC236}">
                <a16:creationId xmlns:a16="http://schemas.microsoft.com/office/drawing/2014/main" id="{6FE35D73-BC25-4E9A-B354-6DA5996671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27238" y="2049463"/>
            <a:ext cx="5070475" cy="862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3200"/>
              <a:t>int[][] multi = new int[5][10];</a:t>
            </a:r>
          </a:p>
          <a:p>
            <a:endParaRPr lang="en-GB" altLang="en-US"/>
          </a:p>
        </p:txBody>
      </p:sp>
      <p:sp>
        <p:nvSpPr>
          <p:cNvPr id="8198" name="TextBox 5">
            <a:extLst>
              <a:ext uri="{FF2B5EF4-FFF2-40B4-BE49-F238E27FC236}">
                <a16:creationId xmlns:a16="http://schemas.microsoft.com/office/drawing/2014/main" id="{9749BDCD-03CB-4E3A-9B69-2B8118E4B5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27238" y="4803775"/>
            <a:ext cx="1939925" cy="101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2000"/>
              <a:t>int x = 2,</a:t>
            </a:r>
            <a:br>
              <a:rPr lang="en-GB" altLang="en-US" sz="2000"/>
            </a:br>
            <a:r>
              <a:rPr lang="en-GB" altLang="en-US" sz="2000"/>
              <a:t>int y = 5;</a:t>
            </a:r>
            <a:br>
              <a:rPr lang="en-GB" altLang="en-US" sz="2000"/>
            </a:br>
            <a:r>
              <a:rPr lang="en-GB" altLang="en-US" sz="2000"/>
              <a:t>multi[</a:t>
            </a:r>
            <a:r>
              <a:rPr lang="en-GB" altLang="en-US" sz="2000" b="1">
                <a:solidFill>
                  <a:srgbClr val="FF0000"/>
                </a:solidFill>
              </a:rPr>
              <a:t>x</a:t>
            </a:r>
            <a:r>
              <a:rPr lang="en-GB" altLang="en-US" sz="2000"/>
              <a:t>][</a:t>
            </a:r>
            <a:r>
              <a:rPr lang="en-GB" altLang="en-US" sz="2000" b="1">
                <a:solidFill>
                  <a:srgbClr val="FF0000"/>
                </a:solidFill>
              </a:rPr>
              <a:t>y</a:t>
            </a:r>
            <a:r>
              <a:rPr lang="en-GB" altLang="en-US" sz="2000"/>
              <a:t>] = 22;</a:t>
            </a:r>
          </a:p>
        </p:txBody>
      </p:sp>
      <p:sp>
        <p:nvSpPr>
          <p:cNvPr id="8199" name="TextBox 6">
            <a:extLst>
              <a:ext uri="{FF2B5EF4-FFF2-40B4-BE49-F238E27FC236}">
                <a16:creationId xmlns:a16="http://schemas.microsoft.com/office/drawing/2014/main" id="{348E9DF6-82C0-437B-958C-E98CEEE4A8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0575" y="4803775"/>
            <a:ext cx="3022600" cy="101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2000"/>
              <a:t>int row = 2,</a:t>
            </a:r>
            <a:br>
              <a:rPr lang="en-GB" altLang="en-US" sz="2000"/>
            </a:br>
            <a:r>
              <a:rPr lang="en-GB" altLang="en-US" sz="2000"/>
              <a:t>int column  = 5;</a:t>
            </a:r>
            <a:br>
              <a:rPr lang="en-GB" altLang="en-US" sz="2000"/>
            </a:br>
            <a:r>
              <a:rPr lang="en-GB" altLang="en-US" sz="2000"/>
              <a:t>multi[</a:t>
            </a:r>
            <a:r>
              <a:rPr lang="en-GB" altLang="en-US" sz="2000" b="1">
                <a:solidFill>
                  <a:srgbClr val="FF0000"/>
                </a:solidFill>
              </a:rPr>
              <a:t>row</a:t>
            </a:r>
            <a:r>
              <a:rPr lang="en-GB" altLang="en-US" sz="2000"/>
              <a:t>][</a:t>
            </a:r>
            <a:r>
              <a:rPr lang="en-GB" altLang="en-US" sz="2000" b="1">
                <a:solidFill>
                  <a:srgbClr val="FF0000"/>
                </a:solidFill>
              </a:rPr>
              <a:t>column</a:t>
            </a:r>
            <a:r>
              <a:rPr lang="en-GB" altLang="en-US" sz="2000"/>
              <a:t>] = 22;</a:t>
            </a:r>
          </a:p>
        </p:txBody>
      </p:sp>
    </p:spTree>
    <p:extLst>
      <p:ext uri="{BB962C8B-B14F-4D97-AF65-F5344CB8AC3E}">
        <p14:creationId xmlns:p14="http://schemas.microsoft.com/office/powerpoint/2010/main" val="331286087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273F765C-042A-4E5C-8B54-6276791BF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14</a:t>
            </a:r>
          </a:p>
        </p:txBody>
      </p:sp>
      <p:sp>
        <p:nvSpPr>
          <p:cNvPr id="9219" name="Footer Placeholder 3">
            <a:extLst>
              <a:ext uri="{FF2B5EF4-FFF2-40B4-BE49-F238E27FC236}">
                <a16:creationId xmlns:a16="http://schemas.microsoft.com/office/drawing/2014/main" id="{44A636FA-FC54-47B1-BEC5-35038D6C928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9E3744D-17CD-4A61-BD98-E5F8BAFD23B5}"/>
              </a:ext>
            </a:extLst>
          </p:cNvPr>
          <p:cNvSpPr txBox="1">
            <a:spLocks/>
          </p:cNvSpPr>
          <p:nvPr/>
        </p:nvSpPr>
        <p:spPr bwMode="auto">
          <a:xfrm>
            <a:off x="1047750" y="1539875"/>
            <a:ext cx="3516313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CREATE</a:t>
            </a:r>
          </a:p>
          <a:p>
            <a:pPr>
              <a:defRPr/>
            </a:pPr>
            <a:r>
              <a:rPr lang="en-GB" altLang="en-US" dirty="0"/>
              <a:t>An array of 5x6 strings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An array of 7x56 whole numbers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An array of 22x42 floating point numbers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2B9B510-4274-4F89-B4CD-C2FE4BB885A2}"/>
              </a:ext>
            </a:extLst>
          </p:cNvPr>
          <p:cNvSpPr txBox="1">
            <a:spLocks/>
          </p:cNvSpPr>
          <p:nvPr/>
        </p:nvSpPr>
        <p:spPr bwMode="auto">
          <a:xfrm>
            <a:off x="4751388" y="1539875"/>
            <a:ext cx="3749675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Allow the user to enter the number of rows and columns for a table and create an array large enough to store it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08D8D24-34BE-4086-B514-B486D77FC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Multidimensional Array </a:t>
            </a:r>
            <a:br>
              <a:rPr lang="en-GB" altLang="en-US"/>
            </a:br>
            <a:r>
              <a:rPr lang="en-GB" altLang="en-US"/>
              <a:t>Counting Loop Pattern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37EF6C32-50D0-478B-8D7A-52008FDBD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288" y="1724025"/>
            <a:ext cx="8886825" cy="4114800"/>
          </a:xfrm>
        </p:spPr>
        <p:txBody>
          <a:bodyPr>
            <a:normAutofit lnSpcReduction="10000"/>
          </a:bodyPr>
          <a:lstStyle/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for(rowCount = 0; rowCount &lt; </a:t>
            </a:r>
            <a:r>
              <a:rPr lang="en-GB" altLang="en-US" sz="1800" b="1"/>
              <a:t>array.length</a:t>
            </a:r>
            <a:r>
              <a:rPr lang="en-GB" altLang="en-US" sz="1800"/>
              <a:t>; rowCount++)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       for(colCount = 0; colCount &lt; </a:t>
            </a:r>
            <a:r>
              <a:rPr lang="en-GB" altLang="en-US" sz="1800" b="1"/>
              <a:t>array[rowCount]</a:t>
            </a:r>
            <a:r>
              <a:rPr lang="en-GB" altLang="en-US" sz="2400" b="1"/>
              <a:t>.</a:t>
            </a:r>
            <a:r>
              <a:rPr lang="en-GB" altLang="en-US" sz="1800" b="1"/>
              <a:t>length</a:t>
            </a:r>
            <a:r>
              <a:rPr lang="en-GB" altLang="en-US" sz="1800"/>
              <a:t>; colCount++)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      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            </a:t>
            </a:r>
            <a:r>
              <a:rPr lang="en-GB" altLang="en-US" sz="1800" i="1"/>
              <a:t>variableName</a:t>
            </a:r>
            <a:r>
              <a:rPr lang="en-GB" altLang="en-US" sz="1800" b="1"/>
              <a:t>[</a:t>
            </a:r>
            <a:r>
              <a:rPr lang="en-GB" altLang="en-US" sz="1800"/>
              <a:t>rowCount ][ colCount</a:t>
            </a:r>
            <a:r>
              <a:rPr lang="en-GB" altLang="en-US" sz="1800" b="1"/>
              <a:t>]</a:t>
            </a:r>
            <a:r>
              <a:rPr lang="en-GB" altLang="en-US" sz="1800"/>
              <a:t> = value;     // Array Write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	</a:t>
            </a:r>
            <a:r>
              <a:rPr lang="en-GB" altLang="en-US" sz="1800" b="1"/>
              <a:t>OR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            </a:t>
            </a:r>
            <a:r>
              <a:rPr lang="en-GB" altLang="en-US" sz="1800" i="1"/>
              <a:t>result</a:t>
            </a:r>
            <a:r>
              <a:rPr lang="en-GB" altLang="en-US" sz="1800"/>
              <a:t> = </a:t>
            </a:r>
            <a:r>
              <a:rPr lang="en-GB" altLang="en-US" sz="1800" i="1"/>
              <a:t>variableName</a:t>
            </a:r>
            <a:r>
              <a:rPr lang="en-GB" altLang="en-US" sz="1800" b="1"/>
              <a:t>[</a:t>
            </a:r>
            <a:r>
              <a:rPr lang="en-GB" altLang="en-US" sz="1800"/>
              <a:t>rowCount ][ colCount</a:t>
            </a:r>
            <a:r>
              <a:rPr lang="en-GB" altLang="en-US" sz="1800" b="1"/>
              <a:t>]</a:t>
            </a:r>
            <a:r>
              <a:rPr lang="en-GB" altLang="en-US" sz="1800"/>
              <a:t>;     // Array Read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1800"/>
              <a:t>      }</a:t>
            </a:r>
            <a:br>
              <a:rPr lang="en-GB" altLang="en-US" sz="1800"/>
            </a:br>
            <a:r>
              <a:rPr lang="en-GB" altLang="en-US" sz="1800"/>
              <a:t>}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result</a:t>
            </a:r>
            <a:r>
              <a:rPr lang="en-GB" altLang="en-US"/>
              <a:t> is a variable name</a:t>
            </a:r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94A5453C-0195-4D39-94D4-D3124392936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10245" name="Group 63">
            <a:extLst>
              <a:ext uri="{FF2B5EF4-FFF2-40B4-BE49-F238E27FC236}">
                <a16:creationId xmlns:a16="http://schemas.microsoft.com/office/drawing/2014/main" id="{BCA7D667-6773-4C46-9BD4-86E4AB82E8EC}"/>
              </a:ext>
            </a:extLst>
          </p:cNvPr>
          <p:cNvGrpSpPr>
            <a:grpSpLocks/>
          </p:cNvGrpSpPr>
          <p:nvPr/>
        </p:nvGrpSpPr>
        <p:grpSpPr bwMode="auto">
          <a:xfrm>
            <a:off x="1981200" y="1058863"/>
            <a:ext cx="3101975" cy="2722562"/>
            <a:chOff x="2269663" y="1062038"/>
            <a:chExt cx="3100852" cy="2723516"/>
          </a:xfrm>
        </p:grpSpPr>
        <p:grpSp>
          <p:nvGrpSpPr>
            <p:cNvPr id="10291" name="Group 8">
              <a:extLst>
                <a:ext uri="{FF2B5EF4-FFF2-40B4-BE49-F238E27FC236}">
                  <a16:creationId xmlns:a16="http://schemas.microsoft.com/office/drawing/2014/main" id="{D56A5816-F868-4956-B455-A81583076B2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269663" y="1062038"/>
              <a:ext cx="3100852" cy="1997196"/>
              <a:chOff x="2269332" y="1062681"/>
              <a:chExt cx="3101623" cy="1996467"/>
            </a:xfrm>
          </p:grpSpPr>
          <p:sp>
            <p:nvSpPr>
              <p:cNvPr id="10295" name="TextBox 1">
                <a:extLst>
                  <a:ext uri="{FF2B5EF4-FFF2-40B4-BE49-F238E27FC236}">
                    <a16:creationId xmlns:a16="http://schemas.microsoft.com/office/drawing/2014/main" id="{80916B4E-606B-4736-9E4B-57408776D7C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14119" y="1062681"/>
                <a:ext cx="1556836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Starts at zero</a:t>
                </a:r>
              </a:p>
            </p:txBody>
          </p:sp>
          <p:cxnSp>
            <p:nvCxnSpPr>
              <p:cNvPr id="10296" name="Straight Arrow Connector 3">
                <a:extLst>
                  <a:ext uri="{FF2B5EF4-FFF2-40B4-BE49-F238E27FC236}">
                    <a16:creationId xmlns:a16="http://schemas.microsoft.com/office/drawing/2014/main" id="{32D65C12-7B3E-4CAB-8D31-E6AAC4116C24}"/>
                  </a:ext>
                </a:extLst>
              </p:cNvPr>
              <p:cNvCxnSpPr>
                <a:cxnSpLocks noChangeShapeType="1"/>
                <a:stCxn id="10295" idx="2"/>
              </p:cNvCxnSpPr>
              <p:nvPr/>
            </p:nvCxnSpPr>
            <p:spPr bwMode="auto">
              <a:xfrm flipH="1">
                <a:off x="2269332" y="1432013"/>
                <a:ext cx="2323206" cy="369332"/>
              </a:xfrm>
              <a:prstGeom prst="straightConnector1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0297" name="Straight Arrow Connector 5">
                <a:extLst>
                  <a:ext uri="{FF2B5EF4-FFF2-40B4-BE49-F238E27FC236}">
                    <a16:creationId xmlns:a16="http://schemas.microsoft.com/office/drawing/2014/main" id="{990CDA28-7BAF-45BF-AE23-2C4C2DA6FFE9}"/>
                  </a:ext>
                </a:extLst>
              </p:cNvPr>
              <p:cNvCxnSpPr>
                <a:cxnSpLocks noChangeShapeType="1"/>
                <a:stCxn id="10295" idx="2"/>
              </p:cNvCxnSpPr>
              <p:nvPr/>
            </p:nvCxnSpPr>
            <p:spPr bwMode="auto">
              <a:xfrm flipH="1">
                <a:off x="2587096" y="1432013"/>
                <a:ext cx="2005441" cy="1006453"/>
              </a:xfrm>
              <a:prstGeom prst="straightConnector1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0298" name="Straight Arrow Connector 7">
                <a:extLst>
                  <a:ext uri="{FF2B5EF4-FFF2-40B4-BE49-F238E27FC236}">
                    <a16:creationId xmlns:a16="http://schemas.microsoft.com/office/drawing/2014/main" id="{2D7F29A1-F654-4150-983C-B2C0BAD1DCAC}"/>
                  </a:ext>
                </a:extLst>
              </p:cNvPr>
              <p:cNvCxnSpPr>
                <a:cxnSpLocks noChangeShapeType="1"/>
                <a:stCxn id="10295" idx="2"/>
              </p:cNvCxnSpPr>
              <p:nvPr/>
            </p:nvCxnSpPr>
            <p:spPr bwMode="auto">
              <a:xfrm flipH="1">
                <a:off x="3430935" y="1432013"/>
                <a:ext cx="1161602" cy="1627135"/>
              </a:xfrm>
              <a:prstGeom prst="straightConnector1">
                <a:avLst/>
              </a:prstGeom>
              <a:noFill/>
              <a:ln w="9525" algn="ctr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cxnSp>
          <p:nvCxnSpPr>
            <p:cNvPr id="10292" name="Straight Arrow Connector 7">
              <a:extLst>
                <a:ext uri="{FF2B5EF4-FFF2-40B4-BE49-F238E27FC236}">
                  <a16:creationId xmlns:a16="http://schemas.microsoft.com/office/drawing/2014/main" id="{B35CD0EE-FE20-4F3E-869F-3B22882BB06B}"/>
                </a:ext>
              </a:extLst>
            </p:cNvPr>
            <p:cNvCxnSpPr>
              <a:cxnSpLocks noChangeShapeType="1"/>
              <a:stCxn id="10295" idx="2"/>
            </p:cNvCxnSpPr>
            <p:nvPr/>
          </p:nvCxnSpPr>
          <p:spPr bwMode="auto">
            <a:xfrm flipH="1">
              <a:off x="4409466" y="1431505"/>
              <a:ext cx="182825" cy="2354049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293" name="Straight Arrow Connector 10">
              <a:extLst>
                <a:ext uri="{FF2B5EF4-FFF2-40B4-BE49-F238E27FC236}">
                  <a16:creationId xmlns:a16="http://schemas.microsoft.com/office/drawing/2014/main" id="{998E4D80-0E48-4646-8F71-2B45BD2675C9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698668" y="2714576"/>
              <a:ext cx="552120" cy="375514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294" name="Straight Arrow Connector 13">
              <a:extLst>
                <a:ext uri="{FF2B5EF4-FFF2-40B4-BE49-F238E27FC236}">
                  <a16:creationId xmlns:a16="http://schemas.microsoft.com/office/drawing/2014/main" id="{158053EB-A8C1-41E8-87DF-D553B324FCA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409466" y="3496942"/>
              <a:ext cx="594953" cy="288612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10246" name="Group 73">
            <a:extLst>
              <a:ext uri="{FF2B5EF4-FFF2-40B4-BE49-F238E27FC236}">
                <a16:creationId xmlns:a16="http://schemas.microsoft.com/office/drawing/2014/main" id="{A3DF6EF1-6A09-4E7C-99C3-0F054D3B6A45}"/>
              </a:ext>
            </a:extLst>
          </p:cNvPr>
          <p:cNvGrpSpPr>
            <a:grpSpLocks/>
          </p:cNvGrpSpPr>
          <p:nvPr/>
        </p:nvGrpSpPr>
        <p:grpSpPr bwMode="auto">
          <a:xfrm>
            <a:off x="4522788" y="4387850"/>
            <a:ext cx="4349750" cy="2178050"/>
            <a:chOff x="4794422" y="4736757"/>
            <a:chExt cx="4349578" cy="2179135"/>
          </a:xfrm>
        </p:grpSpPr>
        <p:sp>
          <p:nvSpPr>
            <p:cNvPr id="10247" name="Rectangle 69">
              <a:extLst>
                <a:ext uri="{FF2B5EF4-FFF2-40B4-BE49-F238E27FC236}">
                  <a16:creationId xmlns:a16="http://schemas.microsoft.com/office/drawing/2014/main" id="{D185E8D0-B517-4D86-B082-026ECF3525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94422" y="4736757"/>
              <a:ext cx="4349578" cy="2121243"/>
            </a:xfrm>
            <a:prstGeom prst="rect">
              <a:avLst/>
            </a:prstGeom>
            <a:noFill/>
            <a:ln w="25400" algn="ctr">
              <a:solidFill>
                <a:schemeClr val="tx1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cxnSp>
          <p:nvCxnSpPr>
            <p:cNvPr id="10248" name="Straight Arrow Connector 27">
              <a:extLst>
                <a:ext uri="{FF2B5EF4-FFF2-40B4-BE49-F238E27FC236}">
                  <a16:creationId xmlns:a16="http://schemas.microsoft.com/office/drawing/2014/main" id="{2757A0FB-3351-45E7-A9D2-BB0CB6831399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7024930" y="5430238"/>
              <a:ext cx="1" cy="503575"/>
            </a:xfrm>
            <a:prstGeom prst="straightConnector1">
              <a:avLst/>
            </a:prstGeom>
            <a:noFill/>
            <a:ln w="38100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249" name="Straight Arrow Connector 68">
              <a:extLst>
                <a:ext uri="{FF2B5EF4-FFF2-40B4-BE49-F238E27FC236}">
                  <a16:creationId xmlns:a16="http://schemas.microsoft.com/office/drawing/2014/main" id="{98D87847-A4BC-4D27-95E0-5C832CB99578}"/>
                </a:ext>
              </a:extLst>
            </p:cNvPr>
            <p:cNvCxnSpPr>
              <a:cxnSpLocks noChangeShapeType="1"/>
              <a:stCxn id="10261" idx="1"/>
            </p:cNvCxnSpPr>
            <p:nvPr/>
          </p:nvCxnSpPr>
          <p:spPr bwMode="auto">
            <a:xfrm>
              <a:off x="6845088" y="5942051"/>
              <a:ext cx="931431" cy="0"/>
            </a:xfrm>
            <a:prstGeom prst="straightConnector1">
              <a:avLst/>
            </a:prstGeom>
            <a:noFill/>
            <a:ln w="38100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grpSp>
          <p:nvGrpSpPr>
            <p:cNvPr id="10250" name="Group 67">
              <a:extLst>
                <a:ext uri="{FF2B5EF4-FFF2-40B4-BE49-F238E27FC236}">
                  <a16:creationId xmlns:a16="http://schemas.microsoft.com/office/drawing/2014/main" id="{7A0C6B33-922F-4047-B9F0-B4F17FB5FA2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84654" y="4796780"/>
              <a:ext cx="4163181" cy="2119112"/>
              <a:chOff x="4884654" y="4796780"/>
              <a:chExt cx="4163181" cy="2119112"/>
            </a:xfrm>
          </p:grpSpPr>
          <p:grpSp>
            <p:nvGrpSpPr>
              <p:cNvPr id="10253" name="Group 25">
                <a:extLst>
                  <a:ext uri="{FF2B5EF4-FFF2-40B4-BE49-F238E27FC236}">
                    <a16:creationId xmlns:a16="http://schemas.microsoft.com/office/drawing/2014/main" id="{AD5D2633-A126-4408-9D21-BD208673363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6200345" y="4796780"/>
                <a:ext cx="2847490" cy="2119112"/>
                <a:chOff x="4363307" y="4670297"/>
                <a:chExt cx="2847490" cy="2119112"/>
              </a:xfrm>
            </p:grpSpPr>
            <p:sp>
              <p:nvSpPr>
                <p:cNvPr id="10255" name="Rectangle 22">
                  <a:extLst>
                    <a:ext uri="{FF2B5EF4-FFF2-40B4-BE49-F238E27FC236}">
                      <a16:creationId xmlns:a16="http://schemas.microsoft.com/office/drawing/2014/main" id="{03F5BF45-D5D7-419D-862D-7CA2A2B3E0A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008327" y="5280454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56" name="Rectangle 30">
                  <a:extLst>
                    <a:ext uri="{FF2B5EF4-FFF2-40B4-BE49-F238E27FC236}">
                      <a16:creationId xmlns:a16="http://schemas.microsoft.com/office/drawing/2014/main" id="{2D42AE65-70D5-48CA-A01D-CFA70AFC650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370515" y="5280454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57" name="Rectangle 31">
                  <a:extLst>
                    <a:ext uri="{FF2B5EF4-FFF2-40B4-BE49-F238E27FC236}">
                      <a16:creationId xmlns:a16="http://schemas.microsoft.com/office/drawing/2014/main" id="{BD6F0C34-14EB-4E79-A070-355B5C1C195B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740108" y="5280454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58" name="Rectangle 32">
                  <a:extLst>
                    <a:ext uri="{FF2B5EF4-FFF2-40B4-BE49-F238E27FC236}">
                      <a16:creationId xmlns:a16="http://schemas.microsoft.com/office/drawing/2014/main" id="{653E353A-71C7-46BD-8ED0-B62D66FAC3F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109701" y="5280454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59" name="Rectangle 33">
                  <a:extLst>
                    <a:ext uri="{FF2B5EF4-FFF2-40B4-BE49-F238E27FC236}">
                      <a16:creationId xmlns:a16="http://schemas.microsoft.com/office/drawing/2014/main" id="{665592AE-D445-4331-A4EC-B805CED5A5C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475452" y="5280454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0" name="Rectangle 34">
                  <a:extLst>
                    <a:ext uri="{FF2B5EF4-FFF2-40B4-BE49-F238E27FC236}">
                      <a16:creationId xmlns:a16="http://schemas.microsoft.com/office/drawing/2014/main" id="{8C28459B-2D7D-4214-8E55-1B1C961571F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841204" y="5280454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1" name="Rectangle 35">
                  <a:extLst>
                    <a:ext uri="{FF2B5EF4-FFF2-40B4-BE49-F238E27FC236}">
                      <a16:creationId xmlns:a16="http://schemas.microsoft.com/office/drawing/2014/main" id="{B6A7145B-414E-455C-8547-097D9647E25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008050" y="5638454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2" name="Rectangle 36">
                  <a:extLst>
                    <a:ext uri="{FF2B5EF4-FFF2-40B4-BE49-F238E27FC236}">
                      <a16:creationId xmlns:a16="http://schemas.microsoft.com/office/drawing/2014/main" id="{581DD4DF-F24A-4B94-9A23-8BBFA743776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369960" y="5634681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3" name="Rectangle 37">
                  <a:extLst>
                    <a:ext uri="{FF2B5EF4-FFF2-40B4-BE49-F238E27FC236}">
                      <a16:creationId xmlns:a16="http://schemas.microsoft.com/office/drawing/2014/main" id="{3BAAD1BD-D566-4CC5-9174-B7E9B346045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739553" y="5634681"/>
                  <a:ext cx="361910" cy="354227"/>
                </a:xfrm>
                <a:prstGeom prst="rect">
                  <a:avLst/>
                </a:prstGeom>
                <a:solidFill>
                  <a:schemeClr val="tx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 b="1"/>
                </a:p>
              </p:txBody>
            </p:sp>
            <p:sp>
              <p:nvSpPr>
                <p:cNvPr id="10264" name="Rectangle 38">
                  <a:extLst>
                    <a:ext uri="{FF2B5EF4-FFF2-40B4-BE49-F238E27FC236}">
                      <a16:creationId xmlns:a16="http://schemas.microsoft.com/office/drawing/2014/main" id="{C35D796A-06FB-4FA7-9C34-3C61A9FF54F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109146" y="5634681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5" name="Rectangle 39">
                  <a:extLst>
                    <a:ext uri="{FF2B5EF4-FFF2-40B4-BE49-F238E27FC236}">
                      <a16:creationId xmlns:a16="http://schemas.microsoft.com/office/drawing/2014/main" id="{ABAF4CB0-CD7D-476B-9589-48BB50B69B6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486422" y="5634681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6" name="Rectangle 40">
                  <a:extLst>
                    <a:ext uri="{FF2B5EF4-FFF2-40B4-BE49-F238E27FC236}">
                      <a16:creationId xmlns:a16="http://schemas.microsoft.com/office/drawing/2014/main" id="{36DD3C38-F195-4B28-A255-1DBE1CFBB51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848332" y="5634681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7" name="Rectangle 41">
                  <a:extLst>
                    <a:ext uri="{FF2B5EF4-FFF2-40B4-BE49-F238E27FC236}">
                      <a16:creationId xmlns:a16="http://schemas.microsoft.com/office/drawing/2014/main" id="{AC39C4EF-03B7-43AE-ACC6-19E09F911A61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008605" y="5993281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8" name="Rectangle 42">
                  <a:extLst>
                    <a:ext uri="{FF2B5EF4-FFF2-40B4-BE49-F238E27FC236}">
                      <a16:creationId xmlns:a16="http://schemas.microsoft.com/office/drawing/2014/main" id="{1CDF8751-D329-4145-8515-155E857A4C2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370515" y="5997746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69" name="Rectangle 43">
                  <a:extLst>
                    <a:ext uri="{FF2B5EF4-FFF2-40B4-BE49-F238E27FC236}">
                      <a16:creationId xmlns:a16="http://schemas.microsoft.com/office/drawing/2014/main" id="{7826E9BE-5215-4233-A563-FCCDE38E0FA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740108" y="5997746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0" name="Rectangle 44">
                  <a:extLst>
                    <a:ext uri="{FF2B5EF4-FFF2-40B4-BE49-F238E27FC236}">
                      <a16:creationId xmlns:a16="http://schemas.microsoft.com/office/drawing/2014/main" id="{475A0553-F733-4265-8B61-37B914BE0C3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109701" y="5997746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1" name="Rectangle 45">
                  <a:extLst>
                    <a:ext uri="{FF2B5EF4-FFF2-40B4-BE49-F238E27FC236}">
                      <a16:creationId xmlns:a16="http://schemas.microsoft.com/office/drawing/2014/main" id="{CCFE061F-F565-437A-8AB5-F25D9735C0B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486977" y="5997746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2" name="Rectangle 46">
                  <a:extLst>
                    <a:ext uri="{FF2B5EF4-FFF2-40B4-BE49-F238E27FC236}">
                      <a16:creationId xmlns:a16="http://schemas.microsoft.com/office/drawing/2014/main" id="{0275C23B-2668-49D7-B558-0060AE66B10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848887" y="5997746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3" name="Rectangle 47">
                  <a:extLst>
                    <a:ext uri="{FF2B5EF4-FFF2-40B4-BE49-F238E27FC236}">
                      <a16:creationId xmlns:a16="http://schemas.microsoft.com/office/drawing/2014/main" id="{EFFCAD26-BA05-4258-9CAF-7D50658D9D7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008050" y="6351973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4" name="Rectangle 48">
                  <a:extLst>
                    <a:ext uri="{FF2B5EF4-FFF2-40B4-BE49-F238E27FC236}">
                      <a16:creationId xmlns:a16="http://schemas.microsoft.com/office/drawing/2014/main" id="{D491A1C9-AA75-49F0-9F08-43B18C68604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369960" y="6351973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5" name="Rectangle 49">
                  <a:extLst>
                    <a:ext uri="{FF2B5EF4-FFF2-40B4-BE49-F238E27FC236}">
                      <a16:creationId xmlns:a16="http://schemas.microsoft.com/office/drawing/2014/main" id="{9B05C59D-5505-4EA7-A128-3FDD173FCA31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739553" y="6351973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6" name="Rectangle 50">
                  <a:extLst>
                    <a:ext uri="{FF2B5EF4-FFF2-40B4-BE49-F238E27FC236}">
                      <a16:creationId xmlns:a16="http://schemas.microsoft.com/office/drawing/2014/main" id="{50995BF7-25B0-4D9E-A547-ACE9DBD7D3B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109146" y="6351973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7" name="Rectangle 51">
                  <a:extLst>
                    <a:ext uri="{FF2B5EF4-FFF2-40B4-BE49-F238E27FC236}">
                      <a16:creationId xmlns:a16="http://schemas.microsoft.com/office/drawing/2014/main" id="{14162484-0CD4-424C-83AB-0EA23C0FF6C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486422" y="6351973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8" name="Rectangle 52">
                  <a:extLst>
                    <a:ext uri="{FF2B5EF4-FFF2-40B4-BE49-F238E27FC236}">
                      <a16:creationId xmlns:a16="http://schemas.microsoft.com/office/drawing/2014/main" id="{E7DFAE33-D973-4B4C-AAA2-715F35B3978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848332" y="6351973"/>
                  <a:ext cx="361910" cy="354227"/>
                </a:xfrm>
                <a:prstGeom prst="rect">
                  <a:avLst/>
                </a:prstGeom>
                <a:solidFill>
                  <a:schemeClr val="bg1"/>
                </a:solidFill>
                <a:ln w="25400" algn="ctr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endParaRPr kumimoji="0" lang="en-GB" altLang="en-US" sz="1800"/>
                </a:p>
              </p:txBody>
            </p:sp>
            <p:sp>
              <p:nvSpPr>
                <p:cNvPr id="10279" name="TextBox 23">
                  <a:extLst>
                    <a:ext uri="{FF2B5EF4-FFF2-40B4-BE49-F238E27FC236}">
                      <a16:creationId xmlns:a16="http://schemas.microsoft.com/office/drawing/2014/main" id="{85E6B1AE-29DB-4F4B-96F4-A1BA8A4D1943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032829" y="4934423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0</a:t>
                  </a:r>
                </a:p>
              </p:txBody>
            </p:sp>
            <p:sp>
              <p:nvSpPr>
                <p:cNvPr id="10280" name="TextBox 54">
                  <a:extLst>
                    <a:ext uri="{FF2B5EF4-FFF2-40B4-BE49-F238E27FC236}">
                      <a16:creationId xmlns:a16="http://schemas.microsoft.com/office/drawing/2014/main" id="{29B68743-AFD8-4715-A69B-2DC331AEB47D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395017" y="4934423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1</a:t>
                  </a:r>
                </a:p>
              </p:txBody>
            </p:sp>
            <p:sp>
              <p:nvSpPr>
                <p:cNvPr id="10281" name="TextBox 55">
                  <a:extLst>
                    <a:ext uri="{FF2B5EF4-FFF2-40B4-BE49-F238E27FC236}">
                      <a16:creationId xmlns:a16="http://schemas.microsoft.com/office/drawing/2014/main" id="{0C15D915-A2E9-490B-864F-330FB62FF71A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764610" y="4934423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 b="1"/>
                    <a:t>2</a:t>
                  </a:r>
                </a:p>
              </p:txBody>
            </p:sp>
            <p:sp>
              <p:nvSpPr>
                <p:cNvPr id="10282" name="TextBox 56">
                  <a:extLst>
                    <a:ext uri="{FF2B5EF4-FFF2-40B4-BE49-F238E27FC236}">
                      <a16:creationId xmlns:a16="http://schemas.microsoft.com/office/drawing/2014/main" id="{BC0CC2C2-A3BD-48C1-8A5C-BACC0CE4F027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6134203" y="4934423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3</a:t>
                  </a:r>
                </a:p>
              </p:txBody>
            </p:sp>
            <p:sp>
              <p:nvSpPr>
                <p:cNvPr id="10283" name="TextBox 57">
                  <a:extLst>
                    <a:ext uri="{FF2B5EF4-FFF2-40B4-BE49-F238E27FC236}">
                      <a16:creationId xmlns:a16="http://schemas.microsoft.com/office/drawing/2014/main" id="{B66922BA-24B9-4506-97E0-F462E64AFE80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6499954" y="4934423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4</a:t>
                  </a:r>
                </a:p>
              </p:txBody>
            </p:sp>
            <p:sp>
              <p:nvSpPr>
                <p:cNvPr id="10284" name="TextBox 58">
                  <a:extLst>
                    <a:ext uri="{FF2B5EF4-FFF2-40B4-BE49-F238E27FC236}">
                      <a16:creationId xmlns:a16="http://schemas.microsoft.com/office/drawing/2014/main" id="{E322CF44-55F9-4A83-B031-4C8E7F5E3590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6865706" y="4934423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5</a:t>
                  </a:r>
                </a:p>
              </p:txBody>
            </p:sp>
            <p:sp>
              <p:nvSpPr>
                <p:cNvPr id="10285" name="TextBox 59">
                  <a:extLst>
                    <a:ext uri="{FF2B5EF4-FFF2-40B4-BE49-F238E27FC236}">
                      <a16:creationId xmlns:a16="http://schemas.microsoft.com/office/drawing/2014/main" id="{0DB05355-D323-4731-8FA7-3BD2C2EADB5D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4676235" y="5280454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0</a:t>
                  </a:r>
                </a:p>
              </p:txBody>
            </p:sp>
            <p:sp>
              <p:nvSpPr>
                <p:cNvPr id="10286" name="TextBox 60">
                  <a:extLst>
                    <a:ext uri="{FF2B5EF4-FFF2-40B4-BE49-F238E27FC236}">
                      <a16:creationId xmlns:a16="http://schemas.microsoft.com/office/drawing/2014/main" id="{175D6BB7-5DBF-4696-BFF7-0C756BB956BB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4676235" y="5638454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 b="1"/>
                    <a:t>1</a:t>
                  </a:r>
                </a:p>
              </p:txBody>
            </p:sp>
            <p:sp>
              <p:nvSpPr>
                <p:cNvPr id="10287" name="TextBox 61">
                  <a:extLst>
                    <a:ext uri="{FF2B5EF4-FFF2-40B4-BE49-F238E27FC236}">
                      <a16:creationId xmlns:a16="http://schemas.microsoft.com/office/drawing/2014/main" id="{61A8AF76-0F0E-4805-A7EB-DD4C8D38F956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4676235" y="5993281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2</a:t>
                  </a:r>
                </a:p>
              </p:txBody>
            </p:sp>
            <p:sp>
              <p:nvSpPr>
                <p:cNvPr id="10288" name="TextBox 62">
                  <a:extLst>
                    <a:ext uri="{FF2B5EF4-FFF2-40B4-BE49-F238E27FC236}">
                      <a16:creationId xmlns:a16="http://schemas.microsoft.com/office/drawing/2014/main" id="{2248D983-9ED8-458C-AC90-CA18DE5A176C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4676235" y="6351973"/>
                  <a:ext cx="312906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3</a:t>
                  </a:r>
                </a:p>
              </p:txBody>
            </p:sp>
            <p:sp>
              <p:nvSpPr>
                <p:cNvPr id="10289" name="TextBox 24">
                  <a:extLst>
                    <a:ext uri="{FF2B5EF4-FFF2-40B4-BE49-F238E27FC236}">
                      <a16:creationId xmlns:a16="http://schemas.microsoft.com/office/drawing/2014/main" id="{C8B8ABA3-10ED-4997-A9B7-CE7E15428DE6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 rot="-5400000">
                  <a:off x="3766349" y="5823119"/>
                  <a:ext cx="1563248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rowCount = 1</a:t>
                  </a:r>
                </a:p>
              </p:txBody>
            </p:sp>
            <p:sp>
              <p:nvSpPr>
                <p:cNvPr id="10290" name="TextBox 64">
                  <a:extLst>
                    <a:ext uri="{FF2B5EF4-FFF2-40B4-BE49-F238E27FC236}">
                      <a16:creationId xmlns:a16="http://schemas.microsoft.com/office/drawing/2014/main" id="{DA4BAF84-584C-4F8E-92AD-C916690B46DE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400190" y="4670297"/>
                  <a:ext cx="1486304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Clr>
                      <a:schemeClr val="folHlink"/>
                    </a:buClr>
                    <a:buSzPct val="90000"/>
                    <a:buFont typeface="Monotype Sorts" pitchFamily="2" charset="2"/>
                    <a:buChar char="n"/>
                    <a:defRPr kumimoji="1" sz="2000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>
                    <a:spcBef>
                      <a:spcPct val="20000"/>
                    </a:spcBef>
                    <a:buClr>
                      <a:schemeClr val="accent2"/>
                    </a:buClr>
                    <a:buSzPct val="90000"/>
                    <a:buFont typeface="Monotype Sorts" pitchFamily="2" charset="2"/>
                    <a:buChar char="F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>
                    <a:spcBef>
                      <a:spcPct val="20000"/>
                    </a:spcBef>
                    <a:buClr>
                      <a:srgbClr val="33CC33"/>
                    </a:buClr>
                    <a:buSzPct val="90000"/>
                    <a:buFont typeface="Monotype Sorts" pitchFamily="2" charset="2"/>
                    <a:buChar char="4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>
                    <a:spcBef>
                      <a:spcPct val="20000"/>
                    </a:spcBef>
                    <a:buClr>
                      <a:schemeClr val="hlink"/>
                    </a:buClr>
                    <a:buChar char="–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umimoji="1"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>
                    <a:spcBef>
                      <a:spcPct val="0"/>
                    </a:spcBef>
                    <a:buClrTx/>
                    <a:buSzTx/>
                    <a:buFontTx/>
                    <a:buNone/>
                  </a:pPr>
                  <a:r>
                    <a:rPr kumimoji="0" lang="en-GB" altLang="en-US" sz="1800"/>
                    <a:t>colCount = 2</a:t>
                  </a:r>
                </a:p>
              </p:txBody>
            </p:sp>
          </p:grpSp>
          <p:sp>
            <p:nvSpPr>
              <p:cNvPr id="10254" name="TextBox 66">
                <a:extLst>
                  <a:ext uri="{FF2B5EF4-FFF2-40B4-BE49-F238E27FC236}">
                    <a16:creationId xmlns:a16="http://schemas.microsoft.com/office/drawing/2014/main" id="{2672DA9C-0DB3-4B7B-9C45-47CED6559AF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884654" y="5209396"/>
                <a:ext cx="1223412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/>
                  <a:t>array[1, 2]</a:t>
                </a:r>
              </a:p>
            </p:txBody>
          </p:sp>
        </p:grpSp>
        <p:sp>
          <p:nvSpPr>
            <p:cNvPr id="10251" name="Freeform 71">
              <a:extLst>
                <a:ext uri="{FF2B5EF4-FFF2-40B4-BE49-F238E27FC236}">
                  <a16:creationId xmlns:a16="http://schemas.microsoft.com/office/drawing/2014/main" id="{9CCB6C57-EBBD-4B6F-BF0C-7F7665EDB85B}"/>
                </a:ext>
              </a:extLst>
            </p:cNvPr>
            <p:cNvSpPr>
              <a:spLocks/>
            </p:cNvSpPr>
            <p:nvPr/>
          </p:nvSpPr>
          <p:spPr bwMode="auto">
            <a:xfrm>
              <a:off x="5635453" y="5535827"/>
              <a:ext cx="617066" cy="637420"/>
            </a:xfrm>
            <a:custGeom>
              <a:avLst/>
              <a:gdLst>
                <a:gd name="T0" fmla="*/ 15704 w 617066"/>
                <a:gd name="T1" fmla="*/ 0 h 637420"/>
                <a:gd name="T2" fmla="*/ 32179 w 617066"/>
                <a:gd name="T3" fmla="*/ 444843 h 637420"/>
                <a:gd name="T4" fmla="*/ 304028 w 617066"/>
                <a:gd name="T5" fmla="*/ 617838 h 637420"/>
                <a:gd name="T6" fmla="*/ 617066 w 617066"/>
                <a:gd name="T7" fmla="*/ 626076 h 6374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617066" h="637420">
                  <a:moveTo>
                    <a:pt x="15704" y="0"/>
                  </a:moveTo>
                  <a:cubicBezTo>
                    <a:pt x="-86" y="170935"/>
                    <a:pt x="-15875" y="341870"/>
                    <a:pt x="32179" y="444843"/>
                  </a:cubicBezTo>
                  <a:cubicBezTo>
                    <a:pt x="80233" y="547816"/>
                    <a:pt x="206547" y="587632"/>
                    <a:pt x="304028" y="617838"/>
                  </a:cubicBezTo>
                  <a:cubicBezTo>
                    <a:pt x="401509" y="648044"/>
                    <a:pt x="509287" y="637060"/>
                    <a:pt x="617066" y="626076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 w="lg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52" name="Freeform 72">
              <a:extLst>
                <a:ext uri="{FF2B5EF4-FFF2-40B4-BE49-F238E27FC236}">
                  <a16:creationId xmlns:a16="http://schemas.microsoft.com/office/drawing/2014/main" id="{821E4D59-5157-4999-8447-F63772FADAB9}"/>
                </a:ext>
              </a:extLst>
            </p:cNvPr>
            <p:cNvSpPr>
              <a:spLocks/>
            </p:cNvSpPr>
            <p:nvPr/>
          </p:nvSpPr>
          <p:spPr bwMode="auto">
            <a:xfrm>
              <a:off x="5869119" y="4927766"/>
              <a:ext cx="1380178" cy="303261"/>
            </a:xfrm>
            <a:custGeom>
              <a:avLst/>
              <a:gdLst>
                <a:gd name="T0" fmla="*/ 20935 w 1380178"/>
                <a:gd name="T1" fmla="*/ 303261 h 303261"/>
                <a:gd name="T2" fmla="*/ 29173 w 1380178"/>
                <a:gd name="T3" fmla="*/ 138504 h 303261"/>
                <a:gd name="T4" fmla="*/ 128027 w 1380178"/>
                <a:gd name="T5" fmla="*/ 14937 h 303261"/>
                <a:gd name="T6" fmla="*/ 1380178 w 1380178"/>
                <a:gd name="T7" fmla="*/ 6699 h 303261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80178" h="303261">
                  <a:moveTo>
                    <a:pt x="20935" y="303261"/>
                  </a:moveTo>
                  <a:cubicBezTo>
                    <a:pt x="16129" y="244909"/>
                    <a:pt x="11324" y="186558"/>
                    <a:pt x="29173" y="138504"/>
                  </a:cubicBezTo>
                  <a:cubicBezTo>
                    <a:pt x="47022" y="90450"/>
                    <a:pt x="-97140" y="36904"/>
                    <a:pt x="128027" y="14937"/>
                  </a:cubicBezTo>
                  <a:cubicBezTo>
                    <a:pt x="353194" y="-7030"/>
                    <a:pt x="866686" y="-166"/>
                    <a:pt x="1380178" y="6699"/>
                  </a:cubicBezTo>
                </a:path>
              </a:pathLst>
            </a:custGeom>
            <a:noFill/>
            <a:ln w="254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 w="lg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C770D800-D9BF-4898-A3BC-E61DAA5C9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15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1CE7D39D-F20D-4AEF-887F-A7CB0CF56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/>
              <a:t>Fill an entire 5x7 with the word "White"</a:t>
            </a:r>
          </a:p>
          <a:p>
            <a:endParaRPr lang="en-GB" altLang="en-US"/>
          </a:p>
          <a:p>
            <a:r>
              <a:rPr lang="en-GB" altLang="en-US"/>
              <a:t>Allow the user to enter the number of columns and rows in of the array, and build a multiplication table e.g. if they enter 3 row and 5 columns the values should read</a:t>
            </a: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r>
              <a:rPr lang="en-GB" altLang="en-US"/>
              <a:t>Display the contents of the array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11268" name="Footer Placeholder 3">
            <a:extLst>
              <a:ext uri="{FF2B5EF4-FFF2-40B4-BE49-F238E27FC236}">
                <a16:creationId xmlns:a16="http://schemas.microsoft.com/office/drawing/2014/main" id="{ECE693F2-64D7-436A-A335-E325BD58DF9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37320E3-C8B7-4A8A-8959-AC5C4E9C435B}"/>
              </a:ext>
            </a:extLst>
          </p:cNvPr>
          <p:cNvGraphicFramePr>
            <a:graphicFrameLocks noGrp="1"/>
          </p:cNvGraphicFramePr>
          <p:nvPr/>
        </p:nvGraphicFramePr>
        <p:xfrm>
          <a:off x="3014663" y="4105275"/>
          <a:ext cx="2678110" cy="109854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56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56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3562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3562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3562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661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3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4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5</a:t>
                      </a:r>
                    </a:p>
                  </a:txBody>
                  <a:tcPr marL="91468" marR="91468" marT="45773" marB="4577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61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4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6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8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10</a:t>
                      </a:r>
                    </a:p>
                  </a:txBody>
                  <a:tcPr marL="91468" marR="91468" marT="45773" marB="4577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61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3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6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9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12</a:t>
                      </a:r>
                    </a:p>
                  </a:txBody>
                  <a:tcPr marL="91468" marR="91468" marT="45773" marB="4577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15</a:t>
                      </a:r>
                    </a:p>
                  </a:txBody>
                  <a:tcPr marL="91468" marR="91468" marT="45773" marB="4577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1295" name="TextBox 5">
            <a:extLst>
              <a:ext uri="{FF2B5EF4-FFF2-40B4-BE49-F238E27FC236}">
                <a16:creationId xmlns:a16="http://schemas.microsoft.com/office/drawing/2014/main" id="{FD4C02FD-E3A9-4836-929F-DA16A95446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14675" y="3744913"/>
            <a:ext cx="3127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11296" name="TextBox 6">
            <a:extLst>
              <a:ext uri="{FF2B5EF4-FFF2-40B4-BE49-F238E27FC236}">
                <a16:creationId xmlns:a16="http://schemas.microsoft.com/office/drawing/2014/main" id="{6532255C-D7D6-4F97-8215-A626FF09F4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7163" y="4086225"/>
            <a:ext cx="3143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11297" name="TextBox 7">
            <a:extLst>
              <a:ext uri="{FF2B5EF4-FFF2-40B4-BE49-F238E27FC236}">
                <a16:creationId xmlns:a16="http://schemas.microsoft.com/office/drawing/2014/main" id="{9551F2CA-529A-4F3D-B8D3-15C1E4544B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4625" y="3744913"/>
            <a:ext cx="3127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11298" name="TextBox 8">
            <a:extLst>
              <a:ext uri="{FF2B5EF4-FFF2-40B4-BE49-F238E27FC236}">
                <a16:creationId xmlns:a16="http://schemas.microsoft.com/office/drawing/2014/main" id="{9F2276C1-F2F8-4B1E-9F3E-9AD5A092AF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7163" y="4830763"/>
            <a:ext cx="3143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</a:t>
            </a:r>
          </a:p>
        </p:txBody>
      </p:sp>
      <p:sp>
        <p:nvSpPr>
          <p:cNvPr id="11299" name="TextBox 9">
            <a:extLst>
              <a:ext uri="{FF2B5EF4-FFF2-40B4-BE49-F238E27FC236}">
                <a16:creationId xmlns:a16="http://schemas.microsoft.com/office/drawing/2014/main" id="{1E2AE7EC-F3FF-4E67-86D7-A19D143DAC72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1993900" y="4471988"/>
            <a:ext cx="10842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rows</a:t>
            </a:r>
          </a:p>
        </p:txBody>
      </p:sp>
      <p:sp>
        <p:nvSpPr>
          <p:cNvPr id="11300" name="TextBox 10">
            <a:extLst>
              <a:ext uri="{FF2B5EF4-FFF2-40B4-BE49-F238E27FC236}">
                <a16:creationId xmlns:a16="http://schemas.microsoft.com/office/drawing/2014/main" id="{6E2E956F-CD62-4C71-B2D2-99806584D3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30600" y="3717925"/>
            <a:ext cx="15986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columns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4B0377DF-B11D-4F72-BCA6-E58EDDEBB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16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E2A0CD61-D502-4C01-968C-A40CC4FF4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Build a Treasure Hunt Game</a:t>
            </a:r>
            <a:br>
              <a:rPr lang="en-GB" altLang="en-US"/>
            </a:br>
            <a:r>
              <a:rPr lang="en-GB" altLang="en-US"/>
              <a:t>Build a 5x5 map</a:t>
            </a:r>
            <a:br>
              <a:rPr lang="en-GB" altLang="en-US"/>
            </a:br>
            <a:r>
              <a:rPr lang="en-GB" altLang="en-US"/>
              <a:t>Clear the map so that all the grid locations are initially set to 0</a:t>
            </a:r>
            <a:br>
              <a:rPr lang="en-GB" altLang="en-US"/>
            </a:br>
            <a:r>
              <a:rPr lang="en-GB" altLang="en-US"/>
              <a:t>Randomly choose one of the cell locations and put a value of 1 in it, that represents the treasure</a:t>
            </a:r>
            <a:br>
              <a:rPr lang="en-GB" altLang="en-US"/>
            </a:br>
            <a:r>
              <a:rPr lang="en-GB" altLang="en-US"/>
              <a:t>Allow the player to guess where the treasure is</a:t>
            </a:r>
            <a:br>
              <a:rPr lang="en-GB" altLang="en-US"/>
            </a:br>
            <a:r>
              <a:rPr lang="en-GB" altLang="en-US"/>
              <a:t>EXTRA: Display the number of guesses they took to find it</a:t>
            </a:r>
          </a:p>
          <a:p>
            <a:endParaRPr lang="en-GB" altLang="en-US"/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99050911-3D9D-4D48-A8C3-2F49CE80BD2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8" ma:contentTypeDescription="Create a new document." ma:contentTypeScope="" ma:versionID="aab55b6b163137f2b006ed6eba8ce379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2adc82f8f8a43c8abb5218aba516501b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91BDA5F-D61C-45FC-B177-96344A9DA5D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69B305D-5CBE-48F9-92A9-AA1403E16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DD9EC8F-6AAD-4009-B706-01EF63B60142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a3276f14-397d-4ed7-b8c7-ece791485ff1"/>
    <ds:schemaRef ds:uri="http://schemas.microsoft.com/office/2006/documentManagement/types"/>
    <ds:schemaRef ds:uri="http://schemas.microsoft.com/office/2006/metadata/properties"/>
    <ds:schemaRef ds:uri="bf13d2f1-3fb4-4d24-806f-713eb38c1b0e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13482</TotalTime>
  <Words>3359</Words>
  <Application>Microsoft Office PowerPoint</Application>
  <PresentationFormat>On-screen Show (4:3)</PresentationFormat>
  <Paragraphs>440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8" baseType="lpstr">
      <vt:lpstr>Arial</vt:lpstr>
      <vt:lpstr>Calibri</vt:lpstr>
      <vt:lpstr>Helvetica</vt:lpstr>
      <vt:lpstr>Monotype Sorts</vt:lpstr>
      <vt:lpstr>Times New Roman</vt:lpstr>
      <vt:lpstr>Trebuchet MS</vt:lpstr>
      <vt:lpstr>Wingdings 3</vt:lpstr>
      <vt:lpstr>Facet</vt:lpstr>
      <vt:lpstr>Session 5 Java</vt:lpstr>
      <vt:lpstr>Array Creation Pattern</vt:lpstr>
      <vt:lpstr>PowerPoint Presentation</vt:lpstr>
      <vt:lpstr>Array Write Pattern</vt:lpstr>
      <vt:lpstr>Examples of Array Write Pattern</vt:lpstr>
      <vt:lpstr>Spot the errors</vt:lpstr>
      <vt:lpstr>Example of Array Read Pattern</vt:lpstr>
      <vt:lpstr>Swapping</vt:lpstr>
      <vt:lpstr>Swap Pattern</vt:lpstr>
      <vt:lpstr>Mixing Patterns</vt:lpstr>
      <vt:lpstr>Array Counting Loop Pattern</vt:lpstr>
      <vt:lpstr>Mixing Patterns (“Array counting loop” and “if” patterns)</vt:lpstr>
      <vt:lpstr>Array Search Pattern</vt:lpstr>
      <vt:lpstr>Exercise 1</vt:lpstr>
      <vt:lpstr>Exercise 2</vt:lpstr>
      <vt:lpstr>Exercise 3</vt:lpstr>
      <vt:lpstr>Exercise 4</vt:lpstr>
      <vt:lpstr>Exercise 5</vt:lpstr>
      <vt:lpstr>Exercise 6 Using Counting Loop</vt:lpstr>
      <vt:lpstr>Exercise 7</vt:lpstr>
      <vt:lpstr>Exercise 8</vt:lpstr>
      <vt:lpstr>Exercise 9</vt:lpstr>
      <vt:lpstr>Exercise 10</vt:lpstr>
      <vt:lpstr>Exercise 11</vt:lpstr>
      <vt:lpstr>Exercise 12</vt:lpstr>
      <vt:lpstr>Exercise 13</vt:lpstr>
      <vt:lpstr>Lists</vt:lpstr>
      <vt:lpstr>List creation pattern</vt:lpstr>
      <vt:lpstr>Working with list items</vt:lpstr>
      <vt:lpstr>Iteration Pattern</vt:lpstr>
      <vt:lpstr>Example</vt:lpstr>
      <vt:lpstr>Appending Strings Revisited</vt:lpstr>
      <vt:lpstr>Note:</vt:lpstr>
      <vt:lpstr>Multidimensional Array Declaration Pattern</vt:lpstr>
      <vt:lpstr>Multidimensional Array Write Pattern</vt:lpstr>
      <vt:lpstr>Example</vt:lpstr>
      <vt:lpstr>Exercise 14</vt:lpstr>
      <vt:lpstr>Multidimensional Array  Counting Loop Pattern</vt:lpstr>
      <vt:lpstr>Exercise 15</vt:lpstr>
      <vt:lpstr>Exercise 16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CourseContent</dc:title>
  <dc:creator>Mike Dacey</dc:creator>
  <cp:lastModifiedBy>Tim Bashford</cp:lastModifiedBy>
  <cp:revision>267</cp:revision>
  <cp:lastPrinted>2001-06-14T13:58:17Z</cp:lastPrinted>
  <dcterms:created xsi:type="dcterms:W3CDTF">1999-06-25T18:38:26Z</dcterms:created>
  <dcterms:modified xsi:type="dcterms:W3CDTF">2020-10-09T12:13:32Z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