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14"/>
  </p:notesMasterIdLst>
  <p:handoutMasterIdLst>
    <p:handoutMasterId r:id="rId15"/>
  </p:handoutMasterIdLst>
  <p:sldIdLst>
    <p:sldId id="272" r:id="rId2"/>
    <p:sldId id="273" r:id="rId3"/>
    <p:sldId id="274" r:id="rId4"/>
    <p:sldId id="275" r:id="rId5"/>
    <p:sldId id="276" r:id="rId6"/>
    <p:sldId id="277" r:id="rId7"/>
    <p:sldId id="278" r:id="rId8"/>
    <p:sldId id="279" r:id="rId9"/>
    <p:sldId id="280" r:id="rId10"/>
    <p:sldId id="281" r:id="rId11"/>
    <p:sldId id="282" r:id="rId12"/>
    <p:sldId id="283"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AEFCAA-89A7-429D-A6CD-37E387749077}" v="1" dt="2026-02-11T11:43:53.529"/>
  </p1510:revLst>
</p1510:revInfo>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799" autoAdjust="0"/>
    <p:restoredTop sz="67235" autoAdjust="0"/>
  </p:normalViewPr>
  <p:slideViewPr>
    <p:cSldViewPr snapToGrid="0">
      <p:cViewPr varScale="1">
        <p:scale>
          <a:sx n="55" d="100"/>
          <a:sy n="55" d="100"/>
        </p:scale>
        <p:origin x="2165" y="58"/>
      </p:cViewPr>
      <p:guideLst/>
    </p:cSldViewPr>
  </p:slideViewPr>
  <p:notesTextViewPr>
    <p:cViewPr>
      <p:scale>
        <a:sx n="125" d="100"/>
        <a:sy n="125" d="100"/>
      </p:scale>
      <p:origin x="0" y="0"/>
    </p:cViewPr>
  </p:notesTextViewPr>
  <p:sorterViewPr>
    <p:cViewPr>
      <p:scale>
        <a:sx n="100" d="100"/>
        <a:sy n="100" d="100"/>
      </p:scale>
      <p:origin x="0" y="0"/>
    </p:cViewPr>
  </p:sorterViewPr>
  <p:notesViewPr>
    <p:cSldViewPr snapToGrid="0">
      <p:cViewPr varScale="1">
        <p:scale>
          <a:sx n="90" d="100"/>
          <a:sy n="90" d="100"/>
        </p:scale>
        <p:origin x="285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6CD02F-CDCF-4979-B982-AA83B8D8A169}" type="datetime1">
              <a:rPr lang="en-GB" smtClean="0"/>
              <a:t>11/02/2026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799703-1286-42A2-8339-FCFA0AAF1330}" type="slidenum">
              <a:rPr lang="en-GB" smtClean="0"/>
              <a:t>‹#›</a:t>
            </a:fld>
            <a:endParaRPr lang="en-GB" dirty="0"/>
          </a:p>
        </p:txBody>
      </p:sp>
    </p:spTree>
    <p:extLst>
      <p:ext uri="{BB962C8B-B14F-4D97-AF65-F5344CB8AC3E}">
        <p14:creationId xmlns:p14="http://schemas.microsoft.com/office/powerpoint/2010/main" val="4984239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3C57F86-7EAE-4D53-A6DA-066AD55ACDD6}" type="datetime1">
              <a:rPr lang="en-GB" noProof="0" smtClean="0"/>
              <a:t>11/02/2026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93B0CF2-7F87-4E02-A248-870047730F99}" type="slidenum">
              <a:rPr lang="en-GB" noProof="0" smtClean="0"/>
              <a:t>‹#›</a:t>
            </a:fld>
            <a:endParaRPr lang="en-GB" noProof="0" dirty="0"/>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893B0CF2-7F87-4E02-A248-870047730F99}" type="slidenum">
              <a:rPr lang="en-GB" smtClean="0"/>
              <a:t>1</a:t>
            </a:fld>
            <a:endParaRPr lang="en-GB" dirty="0"/>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Hi, my name is Vladimir Banda and I will try to help the Green Haven Florists as a business consultant. In this presentation, I will start with a description about the business and the challenges it is facing at the moment. After that, I will explore the nature and scope of its decline in the in-store sales, apply the 5W2H model, the PESTEL analysis, and a Fishbone diagram to understand the cause-and-effect context. All of these steps will help us understand why the business is going through this difficult period. </a:t>
            </a:r>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2</a:t>
            </a:fld>
            <a:endParaRPr lang="en-GB" dirty="0"/>
          </a:p>
        </p:txBody>
      </p:sp>
    </p:spTree>
    <p:extLst>
      <p:ext uri="{BB962C8B-B14F-4D97-AF65-F5344CB8AC3E}">
        <p14:creationId xmlns:p14="http://schemas.microsoft.com/office/powerpoint/2010/main" val="84760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Green Haven Florists is an independent flower shop in Norwich that was founded in 2016 by Liam and Priya Patel. Traditionally, the business performed well because it offered an appreciated personal service, bespoke arrangements, and strong sustainability values. All of these helped the company to build a strong loyalty in the local community. In all these years, the business model relied heavily on the high-street foot traffic but the entrepreneurs also tried to have </a:t>
            </a:r>
            <a:r>
              <a:rPr lang="en-GB" sz="1200" dirty="0"/>
              <a:t>multiple streams of revenue streams including walk-in bouquets, weddings arrangements, corporate orders. </a:t>
            </a:r>
            <a:r>
              <a:rPr lang="en-GB" dirty="0"/>
              <a:t>However, in the last 12 months, the organisations has faced a clear challenge because the in-store declined by 30%. The online orders increased a little but they have not been sufficient to replace the losses. Thus, Green Haven now need to face a combination of reduced high-street activity, rising costs, and increased competition especially from the online retailers.</a:t>
            </a:r>
          </a:p>
        </p:txBody>
      </p:sp>
      <p:sp>
        <p:nvSpPr>
          <p:cNvPr id="4" name="Slide Number Placeholder 3"/>
          <p:cNvSpPr>
            <a:spLocks noGrp="1"/>
          </p:cNvSpPr>
          <p:nvPr>
            <p:ph type="sldNum" sz="quarter" idx="10"/>
          </p:nvPr>
        </p:nvSpPr>
        <p:spPr/>
        <p:txBody>
          <a:bodyPr/>
          <a:lstStyle/>
          <a:p>
            <a:pPr rtl="0"/>
            <a:fld id="{893B0CF2-7F87-4E02-A248-870047730F99}" type="slidenum">
              <a:rPr lang="en-GB" smtClean="0"/>
              <a:t>3</a:t>
            </a:fld>
            <a:endParaRPr lang="en-GB" dirty="0"/>
          </a:p>
        </p:txBody>
      </p:sp>
    </p:spTree>
    <p:extLst>
      <p:ext uri="{BB962C8B-B14F-4D97-AF65-F5344CB8AC3E}">
        <p14:creationId xmlns:p14="http://schemas.microsoft.com/office/powerpoint/2010/main" val="3464280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root problem is that the business experienced a 30% decline in its in-store sales in the last 12 months and there are both external and internal factors that led to this situation. From an external perspective, Green Haven was affected by the reduced high-street activity which happened because the nearby businesses closed as well and by the shift in consumers’ behaviour towards online shopping. Moreover, the competition intensified as the online retailers offer more convenience and discounts and there are new local and national competitors that entered on the market. At the same time, the business is affected by the rising costs from suppliers who are importing flowers and are experiencing many disruptions. Internally, the customers consider that Green Haven has an outdated website that is difficult to navigate and that the business doesn’t offer enough flexibility in the delivery options. Overall, Green Haven cannot control the economic problems and the trends in retail but it can control the internal factors like the services it offers and the digital presence. </a:t>
            </a:r>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4</a:t>
            </a:fld>
            <a:endParaRPr lang="en-GB" dirty="0"/>
          </a:p>
        </p:txBody>
      </p:sp>
    </p:spTree>
    <p:extLst>
      <p:ext uri="{BB962C8B-B14F-4D97-AF65-F5344CB8AC3E}">
        <p14:creationId xmlns:p14="http://schemas.microsoft.com/office/powerpoint/2010/main" val="951321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5W2H model is a framework used to define a problem clearly before making a deep analysis using PESTEL or Fishbone. It works by asking seven questions: who is affected, what is the problem, where is occurring, when did it start, why is it happening, how is the problem impacting the business, how much is the impact. </a:t>
            </a:r>
            <a:r>
              <a:rPr lang="en-GB" sz="1200" dirty="0"/>
              <a:t>. It is a useful tool because it ensures that the problem is understood before analysing the causes or proposing any changes (Luo, et al., 2024).</a:t>
            </a:r>
          </a:p>
          <a:p>
            <a:pPr algn="just"/>
            <a:r>
              <a:rPr lang="en-GB" dirty="0"/>
              <a:t>In the case of Green Haven, the problem affects Liam and Priya as owners and their customer base especially the walk-in shoppers. The issue is a 30% decline in the in-store sales in the past 12 months that is taking place in their high street location in Norwich. The decline appears to be produced by the changes in the consumers’ behaviour who prefer online shopping but also because of the increasing competition, rising costs, and the limited digital capabilities. This problem is significant because the online sales could not replace the lost footfall and the operating costs have increased at the same time which has a negative effect on the business’ profitability.</a:t>
            </a:r>
          </a:p>
        </p:txBody>
      </p:sp>
      <p:sp>
        <p:nvSpPr>
          <p:cNvPr id="4" name="Slide Number Placeholder 3"/>
          <p:cNvSpPr>
            <a:spLocks noGrp="1"/>
          </p:cNvSpPr>
          <p:nvPr>
            <p:ph type="sldNum" sz="quarter" idx="10"/>
          </p:nvPr>
        </p:nvSpPr>
        <p:spPr/>
        <p:txBody>
          <a:bodyPr/>
          <a:lstStyle/>
          <a:p>
            <a:pPr rtl="0"/>
            <a:fld id="{893B0CF2-7F87-4E02-A248-870047730F99}" type="slidenum">
              <a:rPr lang="en-GB" smtClean="0"/>
              <a:t>5</a:t>
            </a:fld>
            <a:endParaRPr lang="en-GB" dirty="0"/>
          </a:p>
        </p:txBody>
      </p:sp>
    </p:spTree>
    <p:extLst>
      <p:ext uri="{BB962C8B-B14F-4D97-AF65-F5344CB8AC3E}">
        <p14:creationId xmlns:p14="http://schemas.microsoft.com/office/powerpoint/2010/main" val="3663527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PESTEL is a strategic tool that is used to analyse the macro-environment that can affect an organisation by dividing the external factors into Political, Economic, Social, Technological, Environmental, and Legal. </a:t>
            </a:r>
          </a:p>
          <a:p>
            <a:endParaRPr lang="en-GB" dirty="0"/>
          </a:p>
          <a:p>
            <a:r>
              <a:rPr lang="en-GB" dirty="0"/>
              <a:t>- It is used in strategic planning to identify the external opportunities and threats of a company such it can understand better the factors that it cannot control (The Strategy Institute, 2024).</a:t>
            </a:r>
          </a:p>
          <a:p>
            <a:pPr marL="0" indent="0">
              <a:buFontTx/>
              <a:buNone/>
            </a:pPr>
            <a:endParaRPr lang="en-GB" dirty="0"/>
          </a:p>
          <a:p>
            <a:pPr marL="0" indent="0">
              <a:buFontTx/>
              <a:buNone/>
            </a:pPr>
            <a:r>
              <a:rPr lang="en-GB" dirty="0"/>
              <a:t>- A main benefit of PESTEL is that it helps the business to make a structured external scan, to identify the trends in the long-term, and to make better decisions in line with the external risk</a:t>
            </a:r>
          </a:p>
          <a:p>
            <a:pPr marL="171450" indent="-171450">
              <a:buFontTx/>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However, it has limitation because the tool can be too descriptive by producing a long list without prioritising the factors that really matters. Moreover, the risk can become outdated very quickly because the markets are changing very fast. </a:t>
            </a:r>
          </a:p>
        </p:txBody>
      </p:sp>
      <p:sp>
        <p:nvSpPr>
          <p:cNvPr id="4" name="Slide Number Placeholder 3"/>
          <p:cNvSpPr>
            <a:spLocks noGrp="1"/>
          </p:cNvSpPr>
          <p:nvPr>
            <p:ph type="sldNum" sz="quarter" idx="10"/>
          </p:nvPr>
        </p:nvSpPr>
        <p:spPr/>
        <p:txBody>
          <a:bodyPr/>
          <a:lstStyle/>
          <a:p>
            <a:pPr rtl="0"/>
            <a:fld id="{893B0CF2-7F87-4E02-A248-870047730F99}" type="slidenum">
              <a:rPr lang="en-GB" smtClean="0"/>
              <a:t>6</a:t>
            </a:fld>
            <a:endParaRPr lang="en-GB" dirty="0"/>
          </a:p>
        </p:txBody>
      </p:sp>
    </p:spTree>
    <p:extLst>
      <p:ext uri="{BB962C8B-B14F-4D97-AF65-F5344CB8AC3E}">
        <p14:creationId xmlns:p14="http://schemas.microsoft.com/office/powerpoint/2010/main" val="3246602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In the PESTEL analysis of Green Haven Florists, can see that the external factors have a great influence on the business’ performance.  </a:t>
            </a:r>
          </a:p>
          <a:p>
            <a:pPr algn="just"/>
            <a:r>
              <a:rPr lang="en-GB" dirty="0"/>
              <a:t>1. Politically, the </a:t>
            </a:r>
            <a:r>
              <a:rPr lang="en-GB" sz="1200" dirty="0"/>
              <a:t>UK small retailers are facing high business rates and increased taxes in the last years which contributed to higher cost pressures and more closures (Ford, 2026). </a:t>
            </a: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2. From an economic perspective, flowers </a:t>
            </a:r>
            <a:r>
              <a:rPr lang="en-GB" sz="1200" dirty="0"/>
              <a:t>are considered a non-essential item which is why reduced spend affected the demand (Ward, 2025). In addition, in the last years, the retail foot traffic in the UK experienced a significant decline which reduced the number of walk-in customers (Office for National Statistics, 2025). </a:t>
            </a:r>
          </a:p>
          <a:p>
            <a:pPr algn="just"/>
            <a:r>
              <a:rPr lang="en-GB" dirty="0"/>
              <a:t>3. In the case of social factors,</a:t>
            </a:r>
            <a:r>
              <a:rPr lang="en-GB" sz="1200" dirty="0"/>
              <a:t> consumers prefer to buy online because it is more convenient and they get more free time and at the same time people  are more interested in sustainability which is an advantage for Green Haven but this also comes with additional costs. </a:t>
            </a: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4. Technologically, the competitors already invested in advanced e-commerce platforms </a:t>
            </a:r>
            <a:r>
              <a:rPr lang="en-GB" sz="1200" dirty="0"/>
              <a:t>and mobile-friendly services which is a disadvantage for Green Haven’s outdated website. Also, the number of online flower retailers in the UK have increased significantly in the recent years (Kent, 2025). </a:t>
            </a:r>
          </a:p>
          <a:p>
            <a:pPr algn="just"/>
            <a:r>
              <a:rPr lang="en-GB" dirty="0"/>
              <a:t>5. In the case of environmental factors, it is an advantage that the business has an eco-friendly positioning but this asset also comes with higher costs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6. Legally, </a:t>
            </a:r>
            <a:r>
              <a:rPr lang="en-GB" sz="1200" dirty="0"/>
              <a:t>all businesses must comply with the UK employment, health &amp; safety, and consumer rights laws which can impact the operating practices and costs. Moreover, there are more regulations about plant imports which affect what flowers can be sold and at what cost. </a:t>
            </a:r>
          </a:p>
          <a:p>
            <a:pPr algn="just"/>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7</a:t>
            </a:fld>
            <a:endParaRPr lang="en-GB" dirty="0"/>
          </a:p>
        </p:txBody>
      </p:sp>
    </p:spTree>
    <p:extLst>
      <p:ext uri="{BB962C8B-B14F-4D97-AF65-F5344CB8AC3E}">
        <p14:creationId xmlns:p14="http://schemas.microsoft.com/office/powerpoint/2010/main" val="2994661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Cause-and-Effect model, also known as the Fishbone diagram, is a visual tool which is used to identify and divide into categories the possible causes of a problem (Kumah, et al., 2024). </a:t>
            </a:r>
          </a:p>
          <a:p>
            <a:pPr algn="just"/>
            <a:endParaRPr lang="en-GB" dirty="0"/>
          </a:p>
          <a:p>
            <a:pPr algn="just"/>
            <a:r>
              <a:rPr lang="en-GB" dirty="0"/>
              <a:t>It is often used in quality management, process improvement, and root cause analysis because it helps teams to identify the factors that contributed to the problem before choosing the right actions (Kumah, et al., 2024). </a:t>
            </a:r>
          </a:p>
          <a:p>
            <a:pPr algn="just"/>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main advantage of the tool is that it encourages the team to conduct a structured brainstorming and make the complex issues  to be easier to communicate.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However, it has limitations because it cannot prove which causes are the root cause and the results can be too subjective depending on who contributes. It can also oversimplify the problems that are influenced by external forces in the market like the economic trends or consumer behaviour.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8</a:t>
            </a:fld>
            <a:endParaRPr lang="en-GB" dirty="0"/>
          </a:p>
        </p:txBody>
      </p:sp>
    </p:spTree>
    <p:extLst>
      <p:ext uri="{BB962C8B-B14F-4D97-AF65-F5344CB8AC3E}">
        <p14:creationId xmlns:p14="http://schemas.microsoft.com/office/powerpoint/2010/main" val="1140720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better understand the reasons behind its problems, Green Haven needs to see the Fishbone diagram to examine the factors that affected different areas of the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r>
              <a:rPr lang="en-GB" sz="1200" dirty="0"/>
              <a:t>1. People:</a:t>
            </a:r>
          </a:p>
          <a:p>
            <a:r>
              <a:rPr lang="en-GB" sz="1200" dirty="0"/>
              <a:t>The staff had limited skills in marketing and online promotion</a:t>
            </a:r>
          </a:p>
          <a:p>
            <a:r>
              <a:rPr lang="en-GB" sz="1200" dirty="0"/>
              <a:t>The business relied to much on word-of-mouth rather than creating consistent campaigns</a:t>
            </a:r>
          </a:p>
          <a:p>
            <a:pPr marL="0" indent="0">
              <a:buNone/>
            </a:pPr>
            <a:r>
              <a:rPr lang="en-GB" sz="1200" dirty="0"/>
              <a:t>2. Process</a:t>
            </a:r>
          </a:p>
          <a:p>
            <a:r>
              <a:rPr lang="en-GB" sz="1200" dirty="0"/>
              <a:t>The in-store experience is too dependent on walk-in traffic</a:t>
            </a:r>
          </a:p>
          <a:p>
            <a:r>
              <a:rPr lang="en-GB" sz="1200" dirty="0"/>
              <a:t>There is limited flexibility in the deliveries in comparison with the competitors</a:t>
            </a:r>
          </a:p>
          <a:p>
            <a:pPr marL="0" indent="0">
              <a:buNone/>
            </a:pPr>
            <a:r>
              <a:rPr lang="en-GB" sz="1200" dirty="0"/>
              <a:t>3. Technology</a:t>
            </a:r>
          </a:p>
          <a:p>
            <a:r>
              <a:rPr lang="en-GB" sz="1200" dirty="0"/>
              <a:t>The website is outdated and difficult to navigate</a:t>
            </a:r>
          </a:p>
          <a:p>
            <a:r>
              <a:rPr lang="en-GB" sz="1200" dirty="0"/>
              <a:t>The weak online journey reduces the conversion rates</a:t>
            </a:r>
          </a:p>
          <a:p>
            <a:pPr marL="0" indent="0">
              <a:buNone/>
            </a:pPr>
            <a:r>
              <a:rPr lang="en-GB" sz="1200" dirty="0"/>
              <a:t>4. Place</a:t>
            </a:r>
          </a:p>
          <a:p>
            <a:r>
              <a:rPr lang="en-GB" sz="1200" dirty="0"/>
              <a:t>The high-street activity declined because the nearby businesses closes as well</a:t>
            </a:r>
          </a:p>
          <a:p>
            <a:r>
              <a:rPr lang="en-GB" sz="1200" dirty="0"/>
              <a:t>The consumers prefer online shopping for the convenience it offers</a:t>
            </a:r>
          </a:p>
          <a:p>
            <a:pPr marL="0" indent="0">
              <a:buNone/>
            </a:pPr>
            <a:r>
              <a:rPr lang="en-GB" sz="1200" dirty="0"/>
              <a:t>5. Price</a:t>
            </a:r>
          </a:p>
          <a:p>
            <a:r>
              <a:rPr lang="en-GB" sz="1200" dirty="0"/>
              <a:t>There is a higher costs for flowers especially the imported ones</a:t>
            </a:r>
          </a:p>
          <a:p>
            <a:r>
              <a:rPr lang="en-GB" sz="1200" dirty="0"/>
              <a:t>The costs for sustainable packaging is also rising</a:t>
            </a:r>
          </a:p>
          <a:p>
            <a:pPr marL="0" indent="0">
              <a:buNone/>
            </a:pPr>
            <a:r>
              <a:rPr lang="en-GB" sz="1200" dirty="0"/>
              <a:t>6. Product</a:t>
            </a:r>
          </a:p>
          <a:p>
            <a:r>
              <a:rPr lang="en-GB" sz="1200" dirty="0"/>
              <a:t>High quality and creativity is still appreciated but the brand is perceived as less convenient</a:t>
            </a:r>
          </a:p>
          <a:p>
            <a:r>
              <a:rPr lang="en-GB" sz="1200" dirty="0"/>
              <a:t>There is a limited range of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pPr rtl="0"/>
            <a:fld id="{893B0CF2-7F87-4E02-A248-870047730F99}" type="slidenum">
              <a:rPr lang="en-GB" noProof="0" smtClean="0"/>
              <a:t>9</a:t>
            </a:fld>
            <a:endParaRPr lang="en-GB" noProof="0" dirty="0"/>
          </a:p>
        </p:txBody>
      </p:sp>
    </p:spTree>
    <p:extLst>
      <p:ext uri="{BB962C8B-B14F-4D97-AF65-F5344CB8AC3E}">
        <p14:creationId xmlns:p14="http://schemas.microsoft.com/office/powerpoint/2010/main" val="2358691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t>In conclusion, the company experienced an 30% decline in its in-store sales in the last 12 months while the online growth has not been enough to cover the loss which greatly affected the business’ profitability. The decline was driven by the external market changes like a reduced high-street footfall, shifting consumer behaviour toward online shopping, and a stronger competition on the market. In this case, Green Haven was perceived as less convenient than its rivals including national chains and online flower retailers. On the other hand, the problem was also driven by its internal weaknesses like the quality of its website, the limited flexibility in its deliveries, and the poor digital marketing.</a:t>
            </a:r>
          </a:p>
          <a:p>
            <a:endParaRPr lang="en-GB" dirty="0"/>
          </a:p>
        </p:txBody>
      </p:sp>
      <p:sp>
        <p:nvSpPr>
          <p:cNvPr id="4" name="Slide Number Placeholder 3"/>
          <p:cNvSpPr>
            <a:spLocks noGrp="1"/>
          </p:cNvSpPr>
          <p:nvPr>
            <p:ph type="sldNum" sz="quarter" idx="5"/>
          </p:nvPr>
        </p:nvSpPr>
        <p:spPr/>
        <p:txBody>
          <a:bodyPr/>
          <a:lstStyle/>
          <a:p>
            <a:pPr rtl="0"/>
            <a:fld id="{893B0CF2-7F87-4E02-A248-870047730F99}" type="slidenum">
              <a:rPr lang="en-GB" noProof="0" smtClean="0"/>
              <a:t>10</a:t>
            </a:fld>
            <a:endParaRPr lang="en-GB" noProof="0" dirty="0"/>
          </a:p>
        </p:txBody>
      </p:sp>
    </p:spTree>
    <p:extLst>
      <p:ext uri="{BB962C8B-B14F-4D97-AF65-F5344CB8AC3E}">
        <p14:creationId xmlns:p14="http://schemas.microsoft.com/office/powerpoint/2010/main" val="225122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rtl="0"/>
              <a:endParaRPr lang="en-GB" noProof="0" dirty="0"/>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rtlCol="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17" name="Subtitle 16"/>
          <p:cNvSpPr>
            <a:spLocks noGrp="1"/>
          </p:cNvSpPr>
          <p:nvPr>
            <p:ph type="subTitle" idx="1"/>
          </p:nvPr>
        </p:nvSpPr>
        <p:spPr>
          <a:xfrm>
            <a:off x="711200" y="3228536"/>
            <a:ext cx="10472928" cy="1752600"/>
          </a:xfrm>
        </p:spPr>
        <p:txBody>
          <a:bodyPr lIns="0" rIns="18288" rtlCol="0"/>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US" noProof="0"/>
              <a:t>Click to edit Master subtitle style</a:t>
            </a:r>
            <a:endParaRPr kumimoji="0" lang="en-GB" noProof="0" dirty="0"/>
          </a:p>
        </p:txBody>
      </p:sp>
      <p:sp>
        <p:nvSpPr>
          <p:cNvPr id="30" name="Date Placeholder 29"/>
          <p:cNvSpPr>
            <a:spLocks noGrp="1"/>
          </p:cNvSpPr>
          <p:nvPr>
            <p:ph type="dt" sz="half" idx="10"/>
          </p:nvPr>
        </p:nvSpPr>
        <p:spPr/>
        <p:txBody>
          <a:bodyPr rtlCol="0"/>
          <a:lstStyle/>
          <a:p>
            <a:pPr rtl="0"/>
            <a:fld id="{23BEFF46-B43A-4F92-A3FA-F4C4482D4BB8}" type="datetime1">
              <a:rPr lang="en-GB" noProof="0" smtClean="0"/>
              <a:t>11/02/2026</a:t>
            </a:fld>
            <a:endParaRPr lang="en-GB" noProof="0" dirty="0"/>
          </a:p>
        </p:txBody>
      </p:sp>
      <p:sp>
        <p:nvSpPr>
          <p:cNvPr id="19" name="Footer Placeholder 18"/>
          <p:cNvSpPr>
            <a:spLocks noGrp="1"/>
          </p:cNvSpPr>
          <p:nvPr>
            <p:ph type="ftr" sz="quarter" idx="11"/>
          </p:nvPr>
        </p:nvSpPr>
        <p:spPr/>
        <p:txBody>
          <a:bodyPr rtlCol="0"/>
          <a:lstStyle/>
          <a:p>
            <a:pPr rtl="0"/>
            <a:r>
              <a:rPr lang="en-GB" noProof="0" dirty="0"/>
              <a:t>Add a footer</a:t>
            </a:r>
          </a:p>
        </p:txBody>
      </p:sp>
      <p:sp>
        <p:nvSpPr>
          <p:cNvPr id="27" name="Slide Number Placeholder 2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kumimoji="0" lang="en-GB" noProof="0" dirty="0"/>
          </a:p>
        </p:txBody>
      </p:sp>
      <p:sp>
        <p:nvSpPr>
          <p:cNvPr id="3" name="Content Placeholder 2"/>
          <p:cNvSpPr>
            <a:spLocks noGrp="1"/>
          </p:cNvSpPr>
          <p:nvPr>
            <p:ph idx="1"/>
          </p:nvPr>
        </p:nvSpPr>
        <p:spPr/>
        <p:txBody>
          <a:bodyPr rtlCol="0"/>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Date Placeholder 3"/>
          <p:cNvSpPr>
            <a:spLocks noGrp="1"/>
          </p:cNvSpPr>
          <p:nvPr>
            <p:ph type="dt" sz="half" idx="10"/>
          </p:nvPr>
        </p:nvSpPr>
        <p:spPr/>
        <p:txBody>
          <a:bodyPr rtlCol="0"/>
          <a:lstStyle/>
          <a:p>
            <a:pPr rtl="0"/>
            <a:fld id="{086FA7F8-0928-4E42-B917-1508A190586B}" type="datetime1">
              <a:rPr lang="en-GB" noProof="0" smtClean="0"/>
              <a:t>11/02/2026</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rtlCol="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707136" y="2704664"/>
            <a:ext cx="10363200" cy="1509712"/>
          </a:xfrm>
        </p:spPr>
        <p:txBody>
          <a:bodyPr lIns="45720" rIns="45720" rtlCol="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US" noProof="0"/>
              <a:t>Click to edit Master text styles</a:t>
            </a:r>
          </a:p>
        </p:txBody>
      </p:sp>
      <p:sp>
        <p:nvSpPr>
          <p:cNvPr id="4" name="Date Placeholder 3"/>
          <p:cNvSpPr>
            <a:spLocks noGrp="1"/>
          </p:cNvSpPr>
          <p:nvPr>
            <p:ph type="dt" sz="half" idx="10"/>
          </p:nvPr>
        </p:nvSpPr>
        <p:spPr/>
        <p:txBody>
          <a:bodyPr rtlCol="0"/>
          <a:lstStyle/>
          <a:p>
            <a:pPr rtl="0"/>
            <a:fld id="{65853A37-40F4-4AF1-BDAB-899C68E65D9D}" type="datetime1">
              <a:rPr lang="en-GB" noProof="0" smtClean="0"/>
              <a:t>11/02/2026</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rtlCol="0"/>
          <a:lstStyle/>
          <a:p>
            <a:pPr rtl="0"/>
            <a:r>
              <a:rPr lang="en-US" noProof="0"/>
              <a:t>Click to edit Master title style</a:t>
            </a:r>
            <a:endParaRPr kumimoji="0" lang="en-GB" noProof="0" dirty="0"/>
          </a:p>
        </p:txBody>
      </p:sp>
      <p:sp>
        <p:nvSpPr>
          <p:cNvPr id="3" name="Content Placeholder 2"/>
          <p:cNvSpPr>
            <a:spLocks noGrp="1"/>
          </p:cNvSpPr>
          <p:nvPr>
            <p:ph sz="half" idx="1"/>
          </p:nvPr>
        </p:nvSpPr>
        <p:spPr>
          <a:xfrm>
            <a:off x="609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Content Placeholder 3"/>
          <p:cNvSpPr>
            <a:spLocks noGrp="1"/>
          </p:cNvSpPr>
          <p:nvPr>
            <p:ph sz="half" idx="2"/>
          </p:nvPr>
        </p:nvSpPr>
        <p:spPr>
          <a:xfrm>
            <a:off x="6197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Date Placeholder 4"/>
          <p:cNvSpPr>
            <a:spLocks noGrp="1"/>
          </p:cNvSpPr>
          <p:nvPr>
            <p:ph type="dt" sz="half" idx="10"/>
          </p:nvPr>
        </p:nvSpPr>
        <p:spPr/>
        <p:txBody>
          <a:bodyPr rtlCol="0"/>
          <a:lstStyle/>
          <a:p>
            <a:pPr rtl="0"/>
            <a:fld id="{3B2DE38C-248C-4852-BE8B-BFD72E5E4B85}" type="datetime1">
              <a:rPr lang="en-GB" noProof="0" smtClean="0"/>
              <a:t>11/02/2026</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rtlCol="0" anchor="b"/>
          <a:lstStyle>
            <a:lvl1pPr>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609600" y="1855248"/>
            <a:ext cx="5386917" cy="659352"/>
          </a:xfrm>
        </p:spPr>
        <p:txBody>
          <a:bodyPr lIns="45720" tIns="0" rIns="45720" bIns="0" rtlCol="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5" name="Content Placeholder 4"/>
          <p:cNvSpPr>
            <a:spLocks noGrp="1"/>
          </p:cNvSpPr>
          <p:nvPr>
            <p:ph sz="quarter" idx="2"/>
          </p:nvPr>
        </p:nvSpPr>
        <p:spPr>
          <a:xfrm>
            <a:off x="609600" y="2514600"/>
            <a:ext cx="5386917"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Text Placeholder 3"/>
          <p:cNvSpPr>
            <a:spLocks noGrp="1"/>
          </p:cNvSpPr>
          <p:nvPr>
            <p:ph type="body" sz="half" idx="3"/>
          </p:nvPr>
        </p:nvSpPr>
        <p:spPr>
          <a:xfrm>
            <a:off x="6193368" y="1859758"/>
            <a:ext cx="5389033" cy="654843"/>
          </a:xfrm>
        </p:spPr>
        <p:txBody>
          <a:bodyPr lIns="45720" tIns="0" rIns="45720" bIns="0" rtlCol="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6" name="Content Placeholder 5"/>
          <p:cNvSpPr>
            <a:spLocks noGrp="1"/>
          </p:cNvSpPr>
          <p:nvPr>
            <p:ph sz="quarter" idx="4"/>
          </p:nvPr>
        </p:nvSpPr>
        <p:spPr>
          <a:xfrm>
            <a:off x="6193368" y="2514600"/>
            <a:ext cx="5389033"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7" name="Date Placeholder 6"/>
          <p:cNvSpPr>
            <a:spLocks noGrp="1"/>
          </p:cNvSpPr>
          <p:nvPr>
            <p:ph type="dt" sz="half" idx="10"/>
          </p:nvPr>
        </p:nvSpPr>
        <p:spPr/>
        <p:txBody>
          <a:bodyPr rtlCol="0"/>
          <a:lstStyle/>
          <a:p>
            <a:pPr rtl="0"/>
            <a:fld id="{B843E1BD-3188-4A6A-B0C0-2CA1EEFB42D8}" type="datetime1">
              <a:rPr lang="en-GB" noProof="0" smtClean="0"/>
              <a:t>11/02/2026</a:t>
            </a:fld>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9" name="Slide Number Placeholder 8"/>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rtlCol="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3" name="Date Placeholder 2"/>
          <p:cNvSpPr>
            <a:spLocks noGrp="1"/>
          </p:cNvSpPr>
          <p:nvPr>
            <p:ph type="dt" sz="half" idx="10"/>
          </p:nvPr>
        </p:nvSpPr>
        <p:spPr/>
        <p:txBody>
          <a:bodyPr rtlCol="0"/>
          <a:lstStyle/>
          <a:p>
            <a:pPr rtl="0"/>
            <a:fld id="{95C60B82-7E07-4E99-B109-3665D479AF5E}" type="datetime1">
              <a:rPr lang="en-GB" noProof="0" smtClean="0"/>
              <a:t>11/02/2026</a:t>
            </a:fld>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5" name="Slide Number Placeholder 4"/>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BE7B277-F8BD-4226-BE2E-8C55DA9B999A}" type="datetime1">
              <a:rPr lang="en-GB" noProof="0" smtClean="0"/>
              <a:t>11/02/2026</a:t>
            </a:fld>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rtlCol="0" anchor="b">
            <a:noAutofit/>
          </a:bodyPr>
          <a:lstStyle>
            <a:lvl1pPr algn="l" rtl="0">
              <a:spcBef>
                <a:spcPct val="0"/>
              </a:spcBef>
              <a:buNone/>
              <a:defRPr sz="2600" b="0">
                <a:ln>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4" name="Content Placeholder 3"/>
          <p:cNvSpPr>
            <a:spLocks noGrp="1"/>
          </p:cNvSpPr>
          <p:nvPr>
            <p:ph sz="half" idx="1"/>
          </p:nvPr>
        </p:nvSpPr>
        <p:spPr>
          <a:xfrm>
            <a:off x="4766733" y="1676400"/>
            <a:ext cx="6815667" cy="4572000"/>
          </a:xfrm>
        </p:spPr>
        <p:txBody>
          <a:bodyPr tIns="0" rtlCol="0"/>
          <a:lstStyle>
            <a:lvl1pPr>
              <a:defRPr sz="2800"/>
            </a:lvl1pPr>
            <a:lvl2pPr>
              <a:defRPr sz="2600"/>
            </a:lvl2pPr>
            <a:lvl3pPr>
              <a:defRPr sz="2400"/>
            </a:lvl3pPr>
            <a:lvl4pPr>
              <a:defRPr sz="20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3" name="Text Placeholder 2"/>
          <p:cNvSpPr>
            <a:spLocks noGrp="1"/>
          </p:cNvSpPr>
          <p:nvPr>
            <p:ph type="body" idx="2"/>
          </p:nvPr>
        </p:nvSpPr>
        <p:spPr>
          <a:xfrm>
            <a:off x="914400" y="1676400"/>
            <a:ext cx="3657600" cy="4572000"/>
          </a:xfrm>
        </p:spPr>
        <p:txBody>
          <a:bodyPr lIns="18288" rIns="18288" rtlCol="0"/>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rtl="0" eaLnBrk="1" latinLnBrk="0" hangingPunct="1"/>
            <a:r>
              <a:rPr lang="en-US" noProof="0"/>
              <a:t>Click to edit Master text styles</a:t>
            </a:r>
          </a:p>
        </p:txBody>
      </p:sp>
      <p:sp>
        <p:nvSpPr>
          <p:cNvPr id="5" name="Date Placeholder 4"/>
          <p:cNvSpPr>
            <a:spLocks noGrp="1"/>
          </p:cNvSpPr>
          <p:nvPr>
            <p:ph type="dt" sz="half" idx="10"/>
          </p:nvPr>
        </p:nvSpPr>
        <p:spPr/>
        <p:txBody>
          <a:bodyPr rtlCol="0"/>
          <a:lstStyle/>
          <a:p>
            <a:pPr rtl="0"/>
            <a:fld id="{59174814-53B1-401B-A4A0-040843C1FF19}" type="datetime1">
              <a:rPr lang="en-GB" noProof="0" smtClean="0"/>
              <a:t>11/02/2026</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2" name="Title 1"/>
          <p:cNvSpPr>
            <a:spLocks noGrp="1"/>
          </p:cNvSpPr>
          <p:nvPr>
            <p:ph type="title"/>
          </p:nvPr>
        </p:nvSpPr>
        <p:spPr>
          <a:xfrm>
            <a:off x="812800" y="1176997"/>
            <a:ext cx="2950464" cy="1582621"/>
          </a:xfrm>
        </p:spPr>
        <p:txBody>
          <a:bodyPr vert="horz" lIns="45720" tIns="45720" rIns="45720" bIns="45720" rtlCol="0" anchor="b"/>
          <a:lstStyle>
            <a:lvl1pPr algn="l">
              <a:buNone/>
              <a:defRPr sz="2000" b="1">
                <a:solidFill>
                  <a:schemeClr val="tx2"/>
                </a:solidFill>
              </a:defRPr>
            </a:lvl1pPr>
          </a:lstStyle>
          <a:p>
            <a:pPr rtl="0"/>
            <a:r>
              <a:rPr lang="en-US" noProof="0"/>
              <a:t>Click to edit Master title style</a:t>
            </a:r>
            <a:endParaRPr kumimoji="0"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rtlCol="0"/>
          <a:lstStyle>
            <a:lvl1pPr marL="0" indent="0">
              <a:buNone/>
              <a:defRPr sz="3200"/>
            </a:lvl1pPr>
          </a:lstStyle>
          <a:p>
            <a:pPr rtl="0"/>
            <a:r>
              <a:rPr lang="en-US" noProof="0"/>
              <a:t>Click icon to add picture</a:t>
            </a:r>
            <a:endParaRPr kumimoji="0" lang="en-GB" noProof="0" dirty="0"/>
          </a:p>
        </p:txBody>
      </p:sp>
      <p:sp>
        <p:nvSpPr>
          <p:cNvPr id="4" name="Text Placeholder 3"/>
          <p:cNvSpPr>
            <a:spLocks noGrp="1"/>
          </p:cNvSpPr>
          <p:nvPr>
            <p:ph type="body" sz="half" idx="2"/>
          </p:nvPr>
        </p:nvSpPr>
        <p:spPr>
          <a:xfrm>
            <a:off x="812800" y="2828785"/>
            <a:ext cx="2946400" cy="2179320"/>
          </a:xfrm>
        </p:spPr>
        <p:txBody>
          <a:bodyPr lIns="64008" rIns="45720" bIns="45720" rtlCol="0" anchor="t"/>
          <a:lstStyle>
            <a:lvl1pPr marL="0" indent="0" algn="l">
              <a:spcBef>
                <a:spcPts val="250"/>
              </a:spcBef>
              <a:buFontTx/>
              <a:buNone/>
              <a:defRPr sz="1300"/>
            </a:lvl1pPr>
            <a:lvl2pPr>
              <a:defRPr sz="1200"/>
            </a:lvl2pPr>
            <a:lvl3pPr>
              <a:defRPr sz="1000"/>
            </a:lvl3pPr>
            <a:lvl4pPr>
              <a:defRPr sz="900"/>
            </a:lvl4pPr>
            <a:lvl5pPr>
              <a:defRPr sz="900"/>
            </a:lvl5pPr>
          </a:lstStyle>
          <a:p>
            <a:pPr lvl="0" rtl="0" eaLnBrk="1" latinLnBrk="0" hangingPunct="1"/>
            <a:r>
              <a:rPr lang="en-US" noProof="0"/>
              <a:t>Click to edit Master text styles</a:t>
            </a:r>
          </a:p>
        </p:txBody>
      </p:sp>
      <p:sp>
        <p:nvSpPr>
          <p:cNvPr id="5" name="Date Placeholder 4"/>
          <p:cNvSpPr>
            <a:spLocks noGrp="1"/>
          </p:cNvSpPr>
          <p:nvPr>
            <p:ph type="dt" sz="half" idx="10"/>
          </p:nvPr>
        </p:nvSpPr>
        <p:spPr/>
        <p:txBody>
          <a:bodyPr rtlCol="0"/>
          <a:lstStyle/>
          <a:p>
            <a:pPr rtl="0"/>
            <a:fld id="{36EC60F6-9213-40AE-98D9-27BAA08F6D69}" type="datetime1">
              <a:rPr lang="en-GB" noProof="0" smtClean="0"/>
              <a:t>11/02/2026</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a:xfrm>
            <a:off x="10769600" y="6356351"/>
            <a:ext cx="812800" cy="365125"/>
          </a:xfrm>
        </p:spPr>
        <p:txBody>
          <a:bodyPr rtlCol="0"/>
          <a:lstStyle/>
          <a:p>
            <a:pPr rtl="0"/>
            <a:fld id="{401CF334-2D5C-4859-84A6-CA7E6E43FAEB}" type="slidenum">
              <a:rPr lang="en-GB" noProof="0" smtClean="0"/>
              <a:t>‹#›</a:t>
            </a:fld>
            <a:endParaRPr lang="en-GB" noProof="0"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kumimoji="0" lang="en-GB" noProof="0" dirty="0"/>
          </a:p>
        </p:txBody>
      </p:sp>
      <p:sp>
        <p:nvSpPr>
          <p:cNvPr id="3" name="Vertical Text Placeholder 2"/>
          <p:cNvSpPr>
            <a:spLocks noGrp="1"/>
          </p:cNvSpPr>
          <p:nvPr>
            <p:ph type="body" orient="vert" idx="1"/>
          </p:nvPr>
        </p:nvSpPr>
        <p:spPr/>
        <p:txBody>
          <a:bodyPr vert="eaVert" rtlCol="0"/>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Date Placeholder 3"/>
          <p:cNvSpPr>
            <a:spLocks noGrp="1"/>
          </p:cNvSpPr>
          <p:nvPr>
            <p:ph type="dt" sz="half" idx="10"/>
          </p:nvPr>
        </p:nvSpPr>
        <p:spPr/>
        <p:txBody>
          <a:bodyPr rtlCol="0"/>
          <a:lstStyle/>
          <a:p>
            <a:pPr rtl="0"/>
            <a:fld id="{B45D39F6-F32F-422F-A524-C8CAC8EF0EA0}" type="datetime1">
              <a:rPr lang="en-GB" noProof="0" smtClean="0"/>
              <a:t>11/02/2026</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rtlCol="0"/>
          <a:lstStyle/>
          <a:p>
            <a:pPr rtl="0"/>
            <a:r>
              <a:rPr lang="en-US" noProof="0"/>
              <a:t>Click to edit Master title style</a:t>
            </a:r>
            <a:endParaRPr kumimoji="0" lang="en-GB" noProof="0" dirty="0"/>
          </a:p>
        </p:txBody>
      </p:sp>
      <p:sp>
        <p:nvSpPr>
          <p:cNvPr id="3" name="Vertical Text Placeholder 2"/>
          <p:cNvSpPr>
            <a:spLocks noGrp="1"/>
          </p:cNvSpPr>
          <p:nvPr>
            <p:ph type="body" orient="vert" idx="1"/>
          </p:nvPr>
        </p:nvSpPr>
        <p:spPr>
          <a:xfrm>
            <a:off x="609600" y="914402"/>
            <a:ext cx="8026400" cy="5211763"/>
          </a:xfrm>
        </p:spPr>
        <p:txBody>
          <a:bodyPr vert="eaVert" rtlCol="0"/>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Date Placeholder 3"/>
          <p:cNvSpPr>
            <a:spLocks noGrp="1"/>
          </p:cNvSpPr>
          <p:nvPr>
            <p:ph type="dt" sz="half" idx="10"/>
          </p:nvPr>
        </p:nvSpPr>
        <p:spPr/>
        <p:txBody>
          <a:bodyPr rtlCol="0"/>
          <a:lstStyle/>
          <a:p>
            <a:pPr rtl="0"/>
            <a:fld id="{3D0D8853-86BE-4961-A33E-0D3948738D2C}" type="datetime1">
              <a:rPr lang="en-GB" noProof="0" smtClean="0"/>
              <a:t>11/02/2026</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rtlCol="0" anchor="b">
            <a:normAutofit/>
          </a:bodyPr>
          <a:lstStyle/>
          <a:p>
            <a:pPr rtl="0"/>
            <a:r>
              <a:rPr lang="en-US" noProof="0"/>
              <a:t>Click to edit Master title style</a:t>
            </a:r>
            <a:endParaRPr kumimoji="0" lang="en-GB" noProof="0" dirty="0"/>
          </a:p>
        </p:txBody>
      </p:sp>
      <p:sp>
        <p:nvSpPr>
          <p:cNvPr id="30" name="Text Placeholder 29"/>
          <p:cNvSpPr>
            <a:spLocks noGrp="1"/>
          </p:cNvSpPr>
          <p:nvPr>
            <p:ph type="body" idx="1"/>
          </p:nvPr>
        </p:nvSpPr>
        <p:spPr>
          <a:xfrm>
            <a:off x="609600" y="1935480"/>
            <a:ext cx="10972800" cy="4389120"/>
          </a:xfrm>
          <a:prstGeom prst="rect">
            <a:avLst/>
          </a:prstGeom>
        </p:spPr>
        <p:txBody>
          <a:bodyPr vert="horz" rtlCol="0">
            <a:normAutofit/>
          </a:body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lang="en-GB" noProof="0"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fld id="{B1AAA1B0-5CCA-451B-9B71-15404CCF6D82}" type="datetime1">
              <a:rPr lang="en-GB" noProof="0" smtClean="0"/>
              <a:t>11/02/2026</a:t>
            </a:fld>
            <a:endParaRPr lang="en-GB" noProof="0"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r>
              <a:rPr lang="en-GB" noProof="0"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rtlCol="0" anchor="b"/>
          <a:lstStyle>
            <a:lvl1pPr algn="r" eaLnBrk="1" latinLnBrk="0" hangingPunct="1">
              <a:defRPr kumimoji="0" sz="1100">
                <a:solidFill>
                  <a:schemeClr val="tx1"/>
                </a:solidFill>
              </a:defRPr>
            </a:lvl1pPr>
          </a:lstStyle>
          <a:p>
            <a:pPr rtl="0"/>
            <a:fld id="{401CF334-2D5C-4859-84A6-CA7E6E43FAEB}" type="slidenum">
              <a:rPr lang="en-GB" noProof="0" smtClean="0"/>
              <a:pPr/>
              <a:t>‹#›</a:t>
            </a:fld>
            <a:endParaRPr lang="en-GB" noProof="0" dirty="0"/>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rtlCol="0">
            <a:noAutofit/>
          </a:bodyPr>
          <a:lstStyle/>
          <a:p>
            <a:pPr rtl="0"/>
            <a:r>
              <a:rPr lang="en-GB" sz="2800" dirty="0"/>
              <a:t>Module Name: Problem Solving and Decision Making  </a:t>
            </a:r>
            <a:br>
              <a:rPr lang="en-GB" sz="2800" dirty="0"/>
            </a:br>
            <a:r>
              <a:rPr lang="en-GB" sz="2800" dirty="0"/>
              <a:t>Module Code: LCLM4004</a:t>
            </a:r>
            <a:br>
              <a:rPr lang="en-GB" sz="2800" dirty="0"/>
            </a:br>
            <a:r>
              <a:rPr lang="en-GB" sz="2800" dirty="0"/>
              <a:t>Component 1: Green Haven Florists</a:t>
            </a:r>
          </a:p>
        </p:txBody>
      </p:sp>
      <p:sp>
        <p:nvSpPr>
          <p:cNvPr id="5" name="Subtitle 4"/>
          <p:cNvSpPr>
            <a:spLocks noGrp="1"/>
          </p:cNvSpPr>
          <p:nvPr>
            <p:ph type="subTitle" idx="1"/>
          </p:nvPr>
        </p:nvSpPr>
        <p:spPr>
          <a:xfrm>
            <a:off x="711200" y="3657600"/>
            <a:ext cx="10472928" cy="1323535"/>
          </a:xfrm>
        </p:spPr>
        <p:txBody>
          <a:bodyPr rtlCol="0"/>
          <a:lstStyle/>
          <a:p>
            <a:r>
              <a:rPr lang="en-US" dirty="0"/>
              <a:t>Student Name: Vladimir Banda</a:t>
            </a:r>
          </a:p>
          <a:p>
            <a:r>
              <a:rPr lang="en-US" dirty="0"/>
              <a:t>Student ID: 2513685</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04088"/>
            <a:ext cx="10972800" cy="1143000"/>
          </a:xfrm>
        </p:spPr>
        <p:txBody>
          <a:bodyPr rtlCol="0" anchor="b">
            <a:normAutofit/>
          </a:bodyPr>
          <a:lstStyle/>
          <a:p>
            <a:pPr rtl="0"/>
            <a:r>
              <a:rPr lang="en-GB" dirty="0"/>
              <a:t>Presentation Overview</a:t>
            </a:r>
          </a:p>
        </p:txBody>
      </p:sp>
      <p:sp>
        <p:nvSpPr>
          <p:cNvPr id="2" name="Content Placeholder 1"/>
          <p:cNvSpPr>
            <a:spLocks noGrp="1"/>
          </p:cNvSpPr>
          <p:nvPr>
            <p:ph sz="half" idx="1"/>
          </p:nvPr>
        </p:nvSpPr>
        <p:spPr>
          <a:xfrm>
            <a:off x="609600" y="2105867"/>
            <a:ext cx="5384800" cy="4249058"/>
          </a:xfrm>
        </p:spPr>
        <p:txBody>
          <a:bodyPr rtlCol="0">
            <a:normAutofit/>
          </a:bodyPr>
          <a:lstStyle/>
          <a:p>
            <a:pPr marL="0" indent="0" algn="just">
              <a:lnSpc>
                <a:spcPct val="90000"/>
              </a:lnSpc>
              <a:buNone/>
            </a:pPr>
            <a:r>
              <a:rPr lang="en-GB" sz="1600" b="1" dirty="0"/>
              <a:t>Who I am</a:t>
            </a:r>
            <a:endParaRPr lang="en-GB" sz="1600" dirty="0"/>
          </a:p>
          <a:p>
            <a:pPr algn="just">
              <a:lnSpc>
                <a:spcPct val="90000"/>
              </a:lnSpc>
            </a:pPr>
            <a:r>
              <a:rPr lang="en-GB" sz="1600" dirty="0"/>
              <a:t>Business Consultant who will support the Green Haven Florists</a:t>
            </a:r>
          </a:p>
          <a:p>
            <a:pPr marL="0" indent="0" algn="just">
              <a:lnSpc>
                <a:spcPct val="90000"/>
              </a:lnSpc>
              <a:buNone/>
            </a:pPr>
            <a:endParaRPr lang="en-GB" sz="1600" dirty="0"/>
          </a:p>
          <a:p>
            <a:pPr marL="0" indent="0" algn="just">
              <a:lnSpc>
                <a:spcPct val="90000"/>
              </a:lnSpc>
              <a:buNone/>
            </a:pPr>
            <a:r>
              <a:rPr lang="en-GB" sz="1600" b="1" dirty="0"/>
              <a:t>What this presentation will cover:</a:t>
            </a:r>
            <a:endParaRPr lang="en-GB" sz="1600" dirty="0"/>
          </a:p>
          <a:p>
            <a:pPr algn="just">
              <a:lnSpc>
                <a:spcPct val="90000"/>
              </a:lnSpc>
            </a:pPr>
            <a:r>
              <a:rPr lang="en-GB" sz="1600" dirty="0"/>
              <a:t>Background about Green Haven Florists and its the current challenges</a:t>
            </a:r>
          </a:p>
          <a:p>
            <a:pPr algn="just">
              <a:lnSpc>
                <a:spcPct val="90000"/>
              </a:lnSpc>
            </a:pPr>
            <a:r>
              <a:rPr lang="en-GB" sz="1600" dirty="0"/>
              <a:t>Key issues that affect its in-store sales </a:t>
            </a:r>
          </a:p>
          <a:p>
            <a:pPr algn="just">
              <a:lnSpc>
                <a:spcPct val="90000"/>
              </a:lnSpc>
            </a:pPr>
            <a:r>
              <a:rPr lang="en-GB" sz="1600" dirty="0"/>
              <a:t>5W2H model </a:t>
            </a:r>
          </a:p>
          <a:p>
            <a:pPr algn="just">
              <a:lnSpc>
                <a:spcPct val="90000"/>
              </a:lnSpc>
            </a:pPr>
            <a:r>
              <a:rPr lang="en-GB" sz="1600" dirty="0"/>
              <a:t>PESTEL analysis to examine the external environment</a:t>
            </a:r>
          </a:p>
          <a:p>
            <a:pPr algn="just">
              <a:lnSpc>
                <a:spcPct val="90000"/>
              </a:lnSpc>
            </a:pPr>
            <a:r>
              <a:rPr lang="en-GB" sz="1600" dirty="0"/>
              <a:t>Fishbone diagram to conduct a cause-and-effect analysis</a:t>
            </a:r>
          </a:p>
          <a:p>
            <a:pPr algn="just">
              <a:lnSpc>
                <a:spcPct val="90000"/>
              </a:lnSpc>
            </a:pPr>
            <a:r>
              <a:rPr lang="en-GB" sz="1600" dirty="0"/>
              <a:t>Summary of the key findings</a:t>
            </a:r>
          </a:p>
        </p:txBody>
      </p:sp>
      <p:pic>
        <p:nvPicPr>
          <p:cNvPr id="5" name="Picture 4">
            <a:extLst>
              <a:ext uri="{FF2B5EF4-FFF2-40B4-BE49-F238E27FC236}">
                <a16:creationId xmlns:a16="http://schemas.microsoft.com/office/drawing/2014/main" id="{DB6FA577-B264-0D04-501B-D16481CCB40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24246" y="2105867"/>
            <a:ext cx="5158154" cy="3443068"/>
          </a:xfrm>
          <a:prstGeom prst="rect">
            <a:avLst/>
          </a:prstGeom>
          <a:noFill/>
        </p:spPr>
      </p:pic>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Background of Green Haven Florists</a:t>
            </a:r>
          </a:p>
        </p:txBody>
      </p:sp>
      <p:sp>
        <p:nvSpPr>
          <p:cNvPr id="2" name="Content Placeholder 1"/>
          <p:cNvSpPr>
            <a:spLocks noGrp="1"/>
          </p:cNvSpPr>
          <p:nvPr>
            <p:ph idx="1"/>
          </p:nvPr>
        </p:nvSpPr>
        <p:spPr>
          <a:xfrm>
            <a:off x="4643120" y="2151377"/>
            <a:ext cx="6746240" cy="3920067"/>
          </a:xfrm>
        </p:spPr>
        <p:txBody>
          <a:bodyPr rtlCol="0">
            <a:normAutofit/>
          </a:bodyPr>
          <a:lstStyle/>
          <a:p>
            <a:pPr marL="0" indent="0">
              <a:buNone/>
            </a:pPr>
            <a:r>
              <a:rPr lang="en-GB" sz="1100" b="1" dirty="0"/>
              <a:t>Business Profile</a:t>
            </a:r>
            <a:endParaRPr lang="en-GB" sz="1100" dirty="0"/>
          </a:p>
          <a:p>
            <a:r>
              <a:rPr lang="en-GB" sz="1100" dirty="0"/>
              <a:t>Green Haven Florists  is an independent florist based in Norwich</a:t>
            </a:r>
          </a:p>
          <a:p>
            <a:r>
              <a:rPr lang="en-GB" sz="1100" dirty="0"/>
              <a:t>It was founded in 2016 by Liam and Priya Patel</a:t>
            </a:r>
          </a:p>
          <a:p>
            <a:r>
              <a:rPr lang="en-GB" sz="1100" dirty="0"/>
              <a:t>They build a strong brand identity that is popular for the bespoke designs, eco-friendly materials, loyalty of the local community</a:t>
            </a:r>
          </a:p>
          <a:p>
            <a:pPr marL="0" indent="0">
              <a:buNone/>
            </a:pPr>
            <a:endParaRPr lang="en-GB" sz="1100" b="1" dirty="0"/>
          </a:p>
          <a:p>
            <a:pPr marL="0" indent="0">
              <a:buNone/>
            </a:pPr>
            <a:r>
              <a:rPr lang="en-GB" sz="1100" b="1" dirty="0"/>
              <a:t>Business Model </a:t>
            </a:r>
          </a:p>
          <a:p>
            <a:r>
              <a:rPr lang="en-GB" sz="1100" dirty="0"/>
              <a:t>The business is strongly relying on the high-street footfall</a:t>
            </a:r>
          </a:p>
          <a:p>
            <a:r>
              <a:rPr lang="en-GB" sz="1100" dirty="0"/>
              <a:t>They have multiple streams of revenue streams: walk-in bouquets, weddings arrangements, corporate orders</a:t>
            </a:r>
          </a:p>
          <a:p>
            <a:pPr marL="0" indent="0">
              <a:buNone/>
            </a:pPr>
            <a:endParaRPr lang="en-GB" sz="1100" b="1" dirty="0"/>
          </a:p>
          <a:p>
            <a:pPr marL="0" indent="0">
              <a:buNone/>
            </a:pPr>
            <a:r>
              <a:rPr lang="en-GB" sz="1100" b="1" dirty="0"/>
              <a:t>Current Situation</a:t>
            </a:r>
            <a:endParaRPr lang="en-GB" sz="1100" dirty="0"/>
          </a:p>
          <a:p>
            <a:r>
              <a:rPr lang="en-GB" sz="1100" dirty="0"/>
              <a:t>Over the last 12 months, the in-store sales dropped by 30%</a:t>
            </a:r>
          </a:p>
          <a:p>
            <a:r>
              <a:rPr lang="en-GB" sz="1100" dirty="0"/>
              <a:t>The online orders have increased a little but it is not enough to cover the losses</a:t>
            </a:r>
          </a:p>
          <a:p>
            <a:r>
              <a:rPr lang="en-GB" sz="1100" dirty="0"/>
              <a:t>The business is under pressure because of the reduced high-street activity, rising costs in supply, and increasing competition</a:t>
            </a:r>
          </a:p>
        </p:txBody>
      </p:sp>
      <p:pic>
        <p:nvPicPr>
          <p:cNvPr id="5" name="Picture 4">
            <a:extLst>
              <a:ext uri="{FF2B5EF4-FFF2-40B4-BE49-F238E27FC236}">
                <a16:creationId xmlns:a16="http://schemas.microsoft.com/office/drawing/2014/main" id="{272754C2-C1CB-8170-0D73-E5B05C63912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2151377"/>
            <a:ext cx="3382890" cy="3381590"/>
          </a:xfrm>
          <a:prstGeom prst="rect">
            <a:avLst/>
          </a:prstGeom>
        </p:spPr>
      </p:pic>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dirty="0"/>
              <a:t>Insight into the Problems</a:t>
            </a:r>
          </a:p>
        </p:txBody>
      </p:sp>
      <p:sp>
        <p:nvSpPr>
          <p:cNvPr id="2" name="Content Placeholder 1"/>
          <p:cNvSpPr>
            <a:spLocks noGrp="1"/>
          </p:cNvSpPr>
          <p:nvPr>
            <p:ph idx="1"/>
          </p:nvPr>
        </p:nvSpPr>
        <p:spPr>
          <a:xfrm>
            <a:off x="609600" y="2111829"/>
            <a:ext cx="10972800" cy="4212770"/>
          </a:xfrm>
        </p:spPr>
        <p:txBody>
          <a:bodyPr rtlCol="0">
            <a:normAutofit fontScale="55000" lnSpcReduction="20000"/>
          </a:bodyPr>
          <a:lstStyle/>
          <a:p>
            <a:pPr marL="0" indent="0">
              <a:buNone/>
            </a:pPr>
            <a:r>
              <a:rPr lang="en-GB" b="1" dirty="0"/>
              <a:t>Root Problem: </a:t>
            </a:r>
            <a:r>
              <a:rPr lang="en-GB" dirty="0"/>
              <a:t>the business experienced a 30% decline in its in-store sales in the last 12 months</a:t>
            </a:r>
            <a:br>
              <a:rPr lang="en-GB" dirty="0"/>
            </a:br>
            <a:endParaRPr lang="en-GB" dirty="0"/>
          </a:p>
          <a:p>
            <a:pPr marL="0" indent="0">
              <a:buNone/>
            </a:pPr>
            <a:r>
              <a:rPr lang="en-GB" b="1" dirty="0"/>
              <a:t>External Factors</a:t>
            </a:r>
          </a:p>
          <a:p>
            <a:r>
              <a:rPr lang="en-GB" dirty="0"/>
              <a:t>The high-street footfall reduced because the nearby businesses also closed</a:t>
            </a:r>
          </a:p>
          <a:p>
            <a:r>
              <a:rPr lang="en-GB" dirty="0"/>
              <a:t>The customers are more attracted by online shopping because is more convenient</a:t>
            </a:r>
          </a:p>
          <a:p>
            <a:r>
              <a:rPr lang="en-GB" dirty="0"/>
              <a:t>The competition increased: </a:t>
            </a:r>
          </a:p>
          <a:p>
            <a:r>
              <a:rPr lang="en-GB" dirty="0"/>
              <a:t>The supplier costs are also increasing because of the imported flowers, inflation, disruptions in the supply chains</a:t>
            </a:r>
            <a:br>
              <a:rPr lang="en-GB" dirty="0"/>
            </a:br>
            <a:endParaRPr lang="en-GB" dirty="0"/>
          </a:p>
          <a:p>
            <a:pPr marL="0" indent="0">
              <a:buNone/>
            </a:pPr>
            <a:r>
              <a:rPr lang="en-GB" b="1" dirty="0"/>
              <a:t>Internal Factors </a:t>
            </a:r>
          </a:p>
          <a:p>
            <a:r>
              <a:rPr lang="en-GB" dirty="0"/>
              <a:t>The company has an outdated website with a poor navigation and a weak online experience</a:t>
            </a:r>
          </a:p>
          <a:p>
            <a:r>
              <a:rPr lang="en-GB" dirty="0"/>
              <a:t>It offers limited flexibility in its deliveries in comparison with the competitors</a:t>
            </a:r>
          </a:p>
          <a:p>
            <a:r>
              <a:rPr lang="en-GB" dirty="0"/>
              <a:t>They don’t offer subscription services</a:t>
            </a:r>
          </a:p>
          <a:p>
            <a:r>
              <a:rPr lang="en-GB" dirty="0"/>
              <a:t>Their digital marketing capability is limited and they rely on the word-of-mouth</a:t>
            </a:r>
          </a:p>
          <a:p>
            <a:pPr marL="0" indent="0">
              <a:buNone/>
            </a:pPr>
            <a:br>
              <a:rPr lang="en-GB" dirty="0"/>
            </a:br>
            <a:endParaRPr lang="en-GB" dirty="0"/>
          </a:p>
          <a:p>
            <a:pPr marL="0" indent="0">
              <a:buNone/>
            </a:pPr>
            <a:r>
              <a:rPr lang="en-GB" b="1" dirty="0"/>
              <a:t>Control vs No Control</a:t>
            </a:r>
          </a:p>
          <a:p>
            <a:r>
              <a:rPr lang="en-GB" dirty="0"/>
              <a:t>They cannot control: inflation, supply chain disruption, and high-street decline</a:t>
            </a:r>
          </a:p>
          <a:p>
            <a:r>
              <a:rPr lang="en-GB" dirty="0"/>
              <a:t>The can control: online experience, marketing strategies, service design, customer accessibility</a:t>
            </a:r>
          </a:p>
          <a:p>
            <a:pPr rtl="0"/>
            <a:endParaRPr lang="en-GB" dirty="0"/>
          </a:p>
        </p:txBody>
      </p:sp>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5W2H Model</a:t>
            </a:r>
          </a:p>
        </p:txBody>
      </p:sp>
      <p:sp>
        <p:nvSpPr>
          <p:cNvPr id="2" name="Content Placeholder 1"/>
          <p:cNvSpPr>
            <a:spLocks noGrp="1"/>
          </p:cNvSpPr>
          <p:nvPr>
            <p:ph idx="1"/>
          </p:nvPr>
        </p:nvSpPr>
        <p:spPr/>
        <p:txBody>
          <a:bodyPr rtlCol="0">
            <a:normAutofit/>
          </a:bodyPr>
          <a:lstStyle/>
          <a:p>
            <a:r>
              <a:rPr lang="en-GB" sz="1400" dirty="0"/>
              <a:t>5W2H is used to clearly define a problem in a business by asking Who, What, Where, When, Why, How, and How much. It is a useful tool because it ensures that the problem is understood before analysing the causes or proposing any changes (Luo, et al., 2024).</a:t>
            </a:r>
          </a:p>
          <a:p>
            <a:pPr marL="0" indent="0" rtl="0">
              <a:buNone/>
            </a:pPr>
            <a:endParaRPr lang="en-GB" sz="1400" dirty="0"/>
          </a:p>
          <a:p>
            <a:pPr marL="0" indent="0" rtl="0">
              <a:buNone/>
            </a:pPr>
            <a:endParaRPr lang="en-GB" sz="1400" dirty="0"/>
          </a:p>
        </p:txBody>
      </p:sp>
      <p:graphicFrame>
        <p:nvGraphicFramePr>
          <p:cNvPr id="5" name="Table 4">
            <a:extLst>
              <a:ext uri="{FF2B5EF4-FFF2-40B4-BE49-F238E27FC236}">
                <a16:creationId xmlns:a16="http://schemas.microsoft.com/office/drawing/2014/main" id="{52CB11E9-8DCB-A682-8D9E-4417DF02C088}"/>
              </a:ext>
            </a:extLst>
          </p:cNvPr>
          <p:cNvGraphicFramePr>
            <a:graphicFrameLocks noGrp="1"/>
          </p:cNvGraphicFramePr>
          <p:nvPr>
            <p:extLst>
              <p:ext uri="{D42A27DB-BD31-4B8C-83A1-F6EECF244321}">
                <p14:modId xmlns:p14="http://schemas.microsoft.com/office/powerpoint/2010/main" val="3594243640"/>
              </p:ext>
            </p:extLst>
          </p:nvPr>
        </p:nvGraphicFramePr>
        <p:xfrm>
          <a:off x="1879600" y="2711026"/>
          <a:ext cx="8128000" cy="3027680"/>
        </p:xfrm>
        <a:graphic>
          <a:graphicData uri="http://schemas.openxmlformats.org/drawingml/2006/table">
            <a:tbl>
              <a:tblPr firstRow="1" bandRow="1">
                <a:tableStyleId>{8799B23B-EC83-4686-B30A-512413B5E67A}</a:tableStyleId>
              </a:tblPr>
              <a:tblGrid>
                <a:gridCol w="2387600">
                  <a:extLst>
                    <a:ext uri="{9D8B030D-6E8A-4147-A177-3AD203B41FA5}">
                      <a16:colId xmlns:a16="http://schemas.microsoft.com/office/drawing/2014/main" val="2988470073"/>
                    </a:ext>
                  </a:extLst>
                </a:gridCol>
                <a:gridCol w="5740400">
                  <a:extLst>
                    <a:ext uri="{9D8B030D-6E8A-4147-A177-3AD203B41FA5}">
                      <a16:colId xmlns:a16="http://schemas.microsoft.com/office/drawing/2014/main" val="4163256197"/>
                    </a:ext>
                  </a:extLst>
                </a:gridCol>
              </a:tblGrid>
              <a:tr h="370840">
                <a:tc>
                  <a:txBody>
                    <a:bodyPr/>
                    <a:lstStyle/>
                    <a:p>
                      <a:r>
                        <a:rPr lang="en-GB" sz="1200" b="0" dirty="0"/>
                        <a:t>Who is affected?</a:t>
                      </a:r>
                    </a:p>
                  </a:txBody>
                  <a:tcPr/>
                </a:tc>
                <a:tc>
                  <a:txBody>
                    <a:bodyPr/>
                    <a:lstStyle/>
                    <a:p>
                      <a:r>
                        <a:rPr lang="en-GB" sz="1200" b="0" dirty="0"/>
                        <a:t>The owners (Liam and Priya), walk-in customers, the local community,  the corporate clients</a:t>
                      </a:r>
                    </a:p>
                  </a:txBody>
                  <a:tcPr/>
                </a:tc>
                <a:extLst>
                  <a:ext uri="{0D108BD9-81ED-4DB2-BD59-A6C34878D82A}">
                    <a16:rowId xmlns:a16="http://schemas.microsoft.com/office/drawing/2014/main" val="256653308"/>
                  </a:ext>
                </a:extLst>
              </a:tr>
              <a:tr h="370840">
                <a:tc>
                  <a:txBody>
                    <a:bodyPr/>
                    <a:lstStyle/>
                    <a:p>
                      <a:r>
                        <a:rPr lang="en-GB" sz="1200" b="0" dirty="0"/>
                        <a:t>What is the problem?</a:t>
                      </a:r>
                    </a:p>
                  </a:txBody>
                  <a:tcPr/>
                </a:tc>
                <a:tc>
                  <a:txBody>
                    <a:bodyPr/>
                    <a:lstStyle/>
                    <a:p>
                      <a:r>
                        <a:rPr lang="en-GB" sz="1200" b="0" dirty="0"/>
                        <a:t>The in-store sales declined by 30% and the online growth is not sufficient</a:t>
                      </a:r>
                    </a:p>
                  </a:txBody>
                  <a:tcPr/>
                </a:tc>
                <a:extLst>
                  <a:ext uri="{0D108BD9-81ED-4DB2-BD59-A6C34878D82A}">
                    <a16:rowId xmlns:a16="http://schemas.microsoft.com/office/drawing/2014/main" val="1192814190"/>
                  </a:ext>
                </a:extLst>
              </a:tr>
              <a:tr h="370840">
                <a:tc>
                  <a:txBody>
                    <a:bodyPr/>
                    <a:lstStyle/>
                    <a:p>
                      <a:r>
                        <a:rPr lang="en-GB" sz="1200" b="0" dirty="0"/>
                        <a:t>Where is occurring?</a:t>
                      </a:r>
                    </a:p>
                  </a:txBody>
                  <a:tcPr/>
                </a:tc>
                <a:tc>
                  <a:txBody>
                    <a:bodyPr/>
                    <a:lstStyle/>
                    <a:p>
                      <a:r>
                        <a:rPr lang="en-GB" sz="1200" b="0" dirty="0"/>
                        <a:t>The location is on the high-street of Norwich where the local foot traffic reduced significantly</a:t>
                      </a:r>
                    </a:p>
                  </a:txBody>
                  <a:tcPr/>
                </a:tc>
                <a:extLst>
                  <a:ext uri="{0D108BD9-81ED-4DB2-BD59-A6C34878D82A}">
                    <a16:rowId xmlns:a16="http://schemas.microsoft.com/office/drawing/2014/main" val="2578043403"/>
                  </a:ext>
                </a:extLst>
              </a:tr>
              <a:tr h="370840">
                <a:tc>
                  <a:txBody>
                    <a:bodyPr/>
                    <a:lstStyle/>
                    <a:p>
                      <a:r>
                        <a:rPr lang="en-GB" sz="1200" b="0" dirty="0"/>
                        <a:t>When did it start?</a:t>
                      </a:r>
                    </a:p>
                  </a:txBody>
                  <a:tcPr/>
                </a:tc>
                <a:tc>
                  <a:txBody>
                    <a:bodyPr/>
                    <a:lstStyle/>
                    <a:p>
                      <a:r>
                        <a:rPr lang="en-GB" sz="1200" b="0" dirty="0"/>
                        <a:t>In the last 12 months which means the problem is recent and ongoing</a:t>
                      </a:r>
                    </a:p>
                  </a:txBody>
                  <a:tcPr/>
                </a:tc>
                <a:extLst>
                  <a:ext uri="{0D108BD9-81ED-4DB2-BD59-A6C34878D82A}">
                    <a16:rowId xmlns:a16="http://schemas.microsoft.com/office/drawing/2014/main" val="1341007096"/>
                  </a:ext>
                </a:extLst>
              </a:tr>
              <a:tr h="370840">
                <a:tc>
                  <a:txBody>
                    <a:bodyPr/>
                    <a:lstStyle/>
                    <a:p>
                      <a:r>
                        <a:rPr lang="en-GB" sz="1200" b="0" dirty="0"/>
                        <a:t>Why is it happening?</a:t>
                      </a:r>
                    </a:p>
                  </a:txBody>
                  <a:tcPr/>
                </a:tc>
                <a:tc>
                  <a:txBody>
                    <a:bodyPr/>
                    <a:lstStyle/>
                    <a:p>
                      <a:r>
                        <a:rPr lang="en-GB" sz="1200" b="0" dirty="0"/>
                        <a:t>Customers prefer online shopping, the competition is stronger, and the costs are rising</a:t>
                      </a:r>
                    </a:p>
                  </a:txBody>
                  <a:tcPr/>
                </a:tc>
                <a:extLst>
                  <a:ext uri="{0D108BD9-81ED-4DB2-BD59-A6C34878D82A}">
                    <a16:rowId xmlns:a16="http://schemas.microsoft.com/office/drawing/2014/main" val="520425233"/>
                  </a:ext>
                </a:extLst>
              </a:tr>
              <a:tr h="370840">
                <a:tc>
                  <a:txBody>
                    <a:bodyPr/>
                    <a:lstStyle/>
                    <a:p>
                      <a:r>
                        <a:rPr lang="en-GB" sz="1200" b="0" dirty="0"/>
                        <a:t>How is the problem impacting the business?</a:t>
                      </a:r>
                    </a:p>
                  </a:txBody>
                  <a:tcPr/>
                </a:tc>
                <a:tc>
                  <a:txBody>
                    <a:bodyPr/>
                    <a:lstStyle/>
                    <a:p>
                      <a:r>
                        <a:rPr lang="en-GB" sz="1200" b="0" dirty="0"/>
                        <a:t>The business experienced lower walk-ins, the customers expect more convenience, and its digital capabilities are limited</a:t>
                      </a:r>
                    </a:p>
                  </a:txBody>
                  <a:tcPr/>
                </a:tc>
                <a:extLst>
                  <a:ext uri="{0D108BD9-81ED-4DB2-BD59-A6C34878D82A}">
                    <a16:rowId xmlns:a16="http://schemas.microsoft.com/office/drawing/2014/main" val="2681649381"/>
                  </a:ext>
                </a:extLst>
              </a:tr>
              <a:tr h="370840">
                <a:tc>
                  <a:txBody>
                    <a:bodyPr/>
                    <a:lstStyle/>
                    <a:p>
                      <a:r>
                        <a:rPr lang="en-GB" sz="1200" b="0" dirty="0"/>
                        <a:t>How much is the impact? </a:t>
                      </a:r>
                    </a:p>
                  </a:txBody>
                  <a:tcPr/>
                </a:tc>
                <a:tc>
                  <a:txBody>
                    <a:bodyPr/>
                    <a:lstStyle/>
                    <a:p>
                      <a:r>
                        <a:rPr lang="en-GB" sz="1200" b="0" dirty="0"/>
                        <a:t>The company has a 30% drop in sales and an increased operational cost which greatly affect the profitability</a:t>
                      </a:r>
                    </a:p>
                  </a:txBody>
                  <a:tcPr/>
                </a:tc>
                <a:extLst>
                  <a:ext uri="{0D108BD9-81ED-4DB2-BD59-A6C34878D82A}">
                    <a16:rowId xmlns:a16="http://schemas.microsoft.com/office/drawing/2014/main" val="1877660605"/>
                  </a:ext>
                </a:extLst>
              </a:tr>
            </a:tbl>
          </a:graphicData>
        </a:graphic>
      </p:graphicFrame>
    </p:spTree>
    <p:extLst>
      <p:ext uri="{BB962C8B-B14F-4D97-AF65-F5344CB8AC3E}">
        <p14:creationId xmlns:p14="http://schemas.microsoft.com/office/powerpoint/2010/main" val="325200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Critique of PESTEL</a:t>
            </a:r>
          </a:p>
        </p:txBody>
      </p:sp>
      <p:sp>
        <p:nvSpPr>
          <p:cNvPr id="2" name="Content Placeholder 1"/>
          <p:cNvSpPr>
            <a:spLocks noGrp="1"/>
          </p:cNvSpPr>
          <p:nvPr>
            <p:ph idx="1"/>
          </p:nvPr>
        </p:nvSpPr>
        <p:spPr/>
        <p:txBody>
          <a:bodyPr rtlCol="0">
            <a:normAutofit fontScale="70000" lnSpcReduction="20000"/>
          </a:bodyPr>
          <a:lstStyle/>
          <a:p>
            <a:r>
              <a:rPr lang="en-GB" b="1" dirty="0"/>
              <a:t>What is PESTEL Analysis?</a:t>
            </a:r>
          </a:p>
          <a:p>
            <a:pPr marL="0" indent="0">
              <a:buNone/>
            </a:pPr>
            <a:r>
              <a:rPr lang="en-GB" dirty="0"/>
              <a:t>PESTEL is a strategic tool that is used to analyse the macro-environment that can affect an organisation (Oxford College of Marketing, 2025). </a:t>
            </a:r>
            <a:br>
              <a:rPr lang="en-GB" dirty="0"/>
            </a:br>
            <a:endParaRPr lang="en-GB" dirty="0"/>
          </a:p>
          <a:p>
            <a:r>
              <a:rPr lang="en-GB" b="1" dirty="0"/>
              <a:t>Why and where is it used?</a:t>
            </a:r>
          </a:p>
          <a:p>
            <a:pPr marL="0" indent="0">
              <a:buNone/>
            </a:pPr>
            <a:r>
              <a:rPr lang="en-GB" dirty="0"/>
              <a:t>It is used in strategic planning to identify the external opportunities and threats of a company such it can understand better the factors that it cannot control (The Strategy Institute, 2024).</a:t>
            </a:r>
            <a:br>
              <a:rPr lang="en-GB" dirty="0"/>
            </a:br>
            <a:endParaRPr lang="en-GB" dirty="0"/>
          </a:p>
          <a:p>
            <a:r>
              <a:rPr lang="en-GB" b="1" dirty="0"/>
              <a:t>Benefits of PESTEL</a:t>
            </a:r>
          </a:p>
          <a:p>
            <a:pPr marL="0" indent="0">
              <a:buNone/>
            </a:pPr>
            <a:r>
              <a:rPr lang="en-GB" dirty="0"/>
              <a:t>It helps the business to make a structured external scan, to identify the trends in the long-term, and to make better decisions in line with the external risk</a:t>
            </a:r>
            <a:br>
              <a:rPr lang="en-GB" dirty="0"/>
            </a:br>
            <a:endParaRPr lang="en-GB" dirty="0"/>
          </a:p>
          <a:p>
            <a:r>
              <a:rPr lang="en-GB" b="1" dirty="0"/>
              <a:t>Limitations </a:t>
            </a:r>
          </a:p>
          <a:p>
            <a:pPr marL="0" indent="0">
              <a:buNone/>
            </a:pPr>
            <a:r>
              <a:rPr lang="en-GB" dirty="0"/>
              <a:t>It can be too general and produce a useless long list</a:t>
            </a:r>
          </a:p>
          <a:p>
            <a:pPr marL="0" indent="0">
              <a:buNone/>
            </a:pPr>
            <a:r>
              <a:rPr lang="en-GB" dirty="0"/>
              <a:t>It doesn’t show how the factors interact with each other</a:t>
            </a:r>
          </a:p>
          <a:p>
            <a:pPr marL="0" indent="0">
              <a:buNone/>
            </a:pPr>
            <a:r>
              <a:rPr lang="en-GB" dirty="0"/>
              <a:t>The risk can become outdated very quickly because the markets are changing very fast</a:t>
            </a:r>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Application of PESTEL</a:t>
            </a:r>
          </a:p>
        </p:txBody>
      </p:sp>
      <p:sp>
        <p:nvSpPr>
          <p:cNvPr id="2" name="Content Placeholder 1"/>
          <p:cNvSpPr>
            <a:spLocks noGrp="1"/>
          </p:cNvSpPr>
          <p:nvPr>
            <p:ph idx="1"/>
          </p:nvPr>
        </p:nvSpPr>
        <p:spPr/>
        <p:txBody>
          <a:bodyPr rtlCol="0">
            <a:normAutofit fontScale="92500" lnSpcReduction="10000"/>
          </a:bodyPr>
          <a:lstStyle/>
          <a:p>
            <a:pPr marL="0" indent="0" algn="just">
              <a:buNone/>
            </a:pPr>
            <a:r>
              <a:rPr lang="en-GB" sz="1200" b="1" dirty="0"/>
              <a:t>1. Political: </a:t>
            </a:r>
          </a:p>
          <a:p>
            <a:pPr marL="0" indent="0" algn="just">
              <a:buNone/>
            </a:pPr>
            <a:r>
              <a:rPr lang="en-GB" sz="1200" dirty="0"/>
              <a:t>Business rates: UK small retailers are facing high business rates and increased taxes in the last years which contributed to higher cost pressures and more closures (Ford, 2026). </a:t>
            </a:r>
          </a:p>
          <a:p>
            <a:pPr marL="0" indent="0" algn="just">
              <a:buNone/>
            </a:pPr>
            <a:br>
              <a:rPr lang="en-GB" sz="1200" dirty="0"/>
            </a:br>
            <a:r>
              <a:rPr lang="en-GB" sz="1200" b="1" dirty="0"/>
              <a:t>2. Economic</a:t>
            </a:r>
          </a:p>
          <a:p>
            <a:pPr marL="0" indent="0" algn="just">
              <a:buNone/>
            </a:pPr>
            <a:r>
              <a:rPr lang="en-GB" sz="1200" dirty="0"/>
              <a:t>Economic slowdown and reduced discretionary spending: Flowers are considered a non-essential item which is why reduced spend affected the demand (Ward, 2025). </a:t>
            </a:r>
          </a:p>
          <a:p>
            <a:pPr marL="0" indent="0" algn="just">
              <a:buNone/>
            </a:pPr>
            <a:r>
              <a:rPr lang="en-GB" sz="1200" dirty="0"/>
              <a:t>High street footfall decline: In the last years, the retail foot traffic in the UK experienced a significant decline which reduced the number of walk-in customers (Office for National Statistics, 2025). </a:t>
            </a:r>
          </a:p>
          <a:p>
            <a:pPr marL="0" indent="0" algn="just">
              <a:buNone/>
            </a:pPr>
            <a:br>
              <a:rPr lang="en-GB" sz="1200" dirty="0"/>
            </a:br>
            <a:r>
              <a:rPr lang="en-GB" sz="1200" b="1" dirty="0"/>
              <a:t>3. Social</a:t>
            </a:r>
          </a:p>
          <a:p>
            <a:pPr marL="0" indent="0" algn="just">
              <a:buNone/>
            </a:pPr>
            <a:r>
              <a:rPr lang="en-GB" sz="1200" dirty="0"/>
              <a:t>Shift to online shopping: Consumers prefer to buy online because it is more convenient and they get more free time. </a:t>
            </a:r>
          </a:p>
          <a:p>
            <a:pPr marL="0" indent="0" algn="just">
              <a:buNone/>
            </a:pPr>
            <a:r>
              <a:rPr lang="en-GB" sz="1200" dirty="0"/>
              <a:t>Sustainability expectations: People are more interested in sustainability which is an advantage for Green Haven but this also comes with additional costs. </a:t>
            </a:r>
          </a:p>
          <a:p>
            <a:pPr marL="0" indent="0" algn="just">
              <a:buNone/>
            </a:pPr>
            <a:br>
              <a:rPr lang="en-GB" sz="1200" dirty="0"/>
            </a:br>
            <a:r>
              <a:rPr lang="en-GB" sz="1200" b="1" dirty="0"/>
              <a:t>4. Technological</a:t>
            </a:r>
          </a:p>
          <a:p>
            <a:pPr marL="0" indent="0" algn="just">
              <a:buNone/>
            </a:pPr>
            <a:r>
              <a:rPr lang="en-GB" sz="1200" dirty="0"/>
              <a:t>Digital performance and competition: the businesses are investing in their online platforms and mobile-friendly services which is a disadvantage for Green Haven’s outdated website.</a:t>
            </a:r>
          </a:p>
          <a:p>
            <a:pPr marL="0" indent="0" algn="just">
              <a:buNone/>
            </a:pPr>
            <a:r>
              <a:rPr lang="en-GB" sz="1200" dirty="0"/>
              <a:t>E-commerce growth: the number of online flower retailers in the UK have increased significantly in the recent years (Kent, 2025). </a:t>
            </a:r>
          </a:p>
          <a:p>
            <a:pPr marL="0" indent="0" algn="just">
              <a:buNone/>
            </a:pPr>
            <a:endParaRPr lang="en-GB" sz="1200" b="1" dirty="0"/>
          </a:p>
          <a:p>
            <a:pPr marL="0" indent="0" algn="just">
              <a:buNone/>
            </a:pPr>
            <a:r>
              <a:rPr lang="en-GB" sz="1200" b="1" dirty="0"/>
              <a:t>5. Environmental</a:t>
            </a:r>
          </a:p>
          <a:p>
            <a:pPr marL="0" indent="0" algn="just">
              <a:buNone/>
            </a:pPr>
            <a:r>
              <a:rPr lang="en-GB" sz="1200" dirty="0"/>
              <a:t>Eco-friendly products: Recently, sustainable packaging has become a differentiator element for companies that want to stand out but it also increases the costs (Perumal, et al., 2025). </a:t>
            </a:r>
          </a:p>
          <a:p>
            <a:pPr marL="0" indent="0" algn="just">
              <a:buNone/>
            </a:pPr>
            <a:endParaRPr lang="en-GB" sz="1200" dirty="0"/>
          </a:p>
          <a:p>
            <a:pPr marL="0" indent="0" algn="just">
              <a:buNone/>
            </a:pPr>
            <a:r>
              <a:rPr lang="en-GB" sz="1200" b="1" dirty="0"/>
              <a:t>6. Legal</a:t>
            </a:r>
          </a:p>
          <a:p>
            <a:pPr marL="0" indent="0" algn="just">
              <a:buNone/>
            </a:pPr>
            <a:r>
              <a:rPr lang="en-GB" sz="1200" dirty="0"/>
              <a:t>Business regulations: all businesses must comply with the UK employment, health &amp; safety, and consumer rights laws which can impact the operating practices and costs. </a:t>
            </a:r>
          </a:p>
          <a:p>
            <a:pPr marL="0" indent="0" algn="just">
              <a:buNone/>
            </a:pPr>
            <a:r>
              <a:rPr lang="en-GB" sz="1200" dirty="0"/>
              <a:t>Import and export plant rules: there are more regulations about plant imports which affect what flowers can be sold and at what cost. </a:t>
            </a:r>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Critique of Cause-and-Effect</a:t>
            </a:r>
          </a:p>
        </p:txBody>
      </p:sp>
      <p:sp>
        <p:nvSpPr>
          <p:cNvPr id="2" name="Content Placeholder 1"/>
          <p:cNvSpPr>
            <a:spLocks noGrp="1"/>
          </p:cNvSpPr>
          <p:nvPr>
            <p:ph idx="1"/>
          </p:nvPr>
        </p:nvSpPr>
        <p:spPr/>
        <p:txBody>
          <a:bodyPr rtlCol="0">
            <a:normAutofit fontScale="62500" lnSpcReduction="20000"/>
          </a:bodyPr>
          <a:lstStyle/>
          <a:p>
            <a:pPr marL="0" indent="0">
              <a:buNone/>
            </a:pPr>
            <a:r>
              <a:rPr lang="en-GB" b="1" dirty="0"/>
              <a:t>What is the Cause-and-Effect model?</a:t>
            </a:r>
          </a:p>
          <a:p>
            <a:r>
              <a:rPr lang="en-GB" dirty="0"/>
              <a:t>The Cause-and-Effect diagram is a visual tool which is used to identify and divide into categories the possible causes of a problem (Kumah, et al., 2024).</a:t>
            </a:r>
          </a:p>
          <a:p>
            <a:pPr marL="0" indent="0">
              <a:buNone/>
            </a:pPr>
            <a:endParaRPr lang="en-GB" dirty="0"/>
          </a:p>
          <a:p>
            <a:pPr marL="0" indent="0">
              <a:buNone/>
            </a:pPr>
            <a:r>
              <a:rPr lang="en-GB" b="1" dirty="0"/>
              <a:t>Why and where is it used?</a:t>
            </a:r>
          </a:p>
          <a:p>
            <a:r>
              <a:rPr lang="en-GB" dirty="0"/>
              <a:t>It is often used in quality management, process improvement, and root cause analysis because it helps teams to identify the factors that contributed to the problem before choosing the right actions (Kumah, et al., 2024). </a:t>
            </a:r>
            <a:br>
              <a:rPr lang="en-GB" dirty="0"/>
            </a:br>
            <a:endParaRPr lang="en-GB" dirty="0"/>
          </a:p>
          <a:p>
            <a:pPr marL="0" indent="0">
              <a:buNone/>
            </a:pPr>
            <a:r>
              <a:rPr lang="en-GB" b="1" dirty="0"/>
              <a:t>Benefits: </a:t>
            </a:r>
          </a:p>
          <a:p>
            <a:r>
              <a:rPr lang="en-GB" dirty="0"/>
              <a:t>It encourages the team to conduct a structured brainstorming</a:t>
            </a:r>
          </a:p>
          <a:p>
            <a:r>
              <a:rPr lang="en-GB" dirty="0"/>
              <a:t>It helps them to separate causes into categories</a:t>
            </a:r>
          </a:p>
          <a:p>
            <a:r>
              <a:rPr lang="en-GB" dirty="0"/>
              <a:t>It makes the complex problems to be easier to understand in a visual manner</a:t>
            </a:r>
            <a:br>
              <a:rPr lang="en-GB" dirty="0"/>
            </a:br>
            <a:endParaRPr lang="en-GB" dirty="0"/>
          </a:p>
          <a:p>
            <a:pPr marL="0" indent="0">
              <a:buNone/>
            </a:pPr>
            <a:r>
              <a:rPr lang="en-GB" b="1" dirty="0"/>
              <a:t>Limitations:</a:t>
            </a:r>
          </a:p>
          <a:p>
            <a:r>
              <a:rPr lang="en-GB" dirty="0"/>
              <a:t>It cannot prove which causes are the root cause</a:t>
            </a:r>
          </a:p>
          <a:p>
            <a:r>
              <a:rPr lang="en-GB" dirty="0"/>
              <a:t>It can be too subjective </a:t>
            </a:r>
          </a:p>
          <a:p>
            <a:r>
              <a:rPr lang="en-GB" dirty="0"/>
              <a:t>It can oversimplify the problems that are influenced by external forces in the market</a:t>
            </a:r>
          </a:p>
        </p:txBody>
      </p:sp>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E92B-C90A-17B7-58F2-FBC9E0CC3E0A}"/>
              </a:ext>
            </a:extLst>
          </p:cNvPr>
          <p:cNvSpPr>
            <a:spLocks noGrp="1"/>
          </p:cNvSpPr>
          <p:nvPr>
            <p:ph type="title"/>
          </p:nvPr>
        </p:nvSpPr>
        <p:spPr/>
        <p:txBody>
          <a:bodyPr/>
          <a:lstStyle/>
          <a:p>
            <a:r>
              <a:rPr lang="en-GB" dirty="0"/>
              <a:t>Application of Cause-and-Effect</a:t>
            </a:r>
          </a:p>
        </p:txBody>
      </p:sp>
      <p:sp>
        <p:nvSpPr>
          <p:cNvPr id="3" name="Content Placeholder 2">
            <a:extLst>
              <a:ext uri="{FF2B5EF4-FFF2-40B4-BE49-F238E27FC236}">
                <a16:creationId xmlns:a16="http://schemas.microsoft.com/office/drawing/2014/main" id="{ECDB301D-EFA3-2B36-F5A6-440F616CA2EB}"/>
              </a:ext>
            </a:extLst>
          </p:cNvPr>
          <p:cNvSpPr>
            <a:spLocks noGrp="1"/>
          </p:cNvSpPr>
          <p:nvPr>
            <p:ph idx="1"/>
          </p:nvPr>
        </p:nvSpPr>
        <p:spPr/>
        <p:txBody>
          <a:bodyPr>
            <a:normAutofit lnSpcReduction="10000"/>
          </a:bodyPr>
          <a:lstStyle/>
          <a:p>
            <a:pPr marL="0" indent="0">
              <a:buNone/>
            </a:pPr>
            <a:r>
              <a:rPr lang="en-GB" sz="1400" dirty="0"/>
              <a:t>1. People:</a:t>
            </a:r>
          </a:p>
          <a:p>
            <a:r>
              <a:rPr lang="en-GB" sz="1400" dirty="0"/>
              <a:t>The staff had limited skills in marketing and online promotion</a:t>
            </a:r>
          </a:p>
          <a:p>
            <a:r>
              <a:rPr lang="en-GB" sz="1400" dirty="0"/>
              <a:t>The business relied to much on word-of-mouth rather than creating consistent campaigns</a:t>
            </a:r>
          </a:p>
          <a:p>
            <a:pPr marL="0" indent="0">
              <a:buNone/>
            </a:pPr>
            <a:r>
              <a:rPr lang="en-GB" sz="1400" dirty="0"/>
              <a:t>2. Process</a:t>
            </a:r>
          </a:p>
          <a:p>
            <a:r>
              <a:rPr lang="en-GB" sz="1400" dirty="0"/>
              <a:t>The in-store experience is too dependent on walk-in traffic</a:t>
            </a:r>
          </a:p>
          <a:p>
            <a:r>
              <a:rPr lang="en-GB" sz="1400" dirty="0"/>
              <a:t>There is limited flexibility in the deliveries in comparison with the competitors</a:t>
            </a:r>
          </a:p>
          <a:p>
            <a:pPr marL="0" indent="0">
              <a:buNone/>
            </a:pPr>
            <a:r>
              <a:rPr lang="en-GB" sz="1400" dirty="0"/>
              <a:t>3. Technology</a:t>
            </a:r>
          </a:p>
          <a:p>
            <a:r>
              <a:rPr lang="en-GB" sz="1400" dirty="0"/>
              <a:t>The website is outdated and difficult to navigate</a:t>
            </a:r>
          </a:p>
          <a:p>
            <a:r>
              <a:rPr lang="en-GB" sz="1400" dirty="0"/>
              <a:t>The weak online journey reduces the conversion rates</a:t>
            </a:r>
          </a:p>
          <a:p>
            <a:pPr marL="0" indent="0">
              <a:buNone/>
            </a:pPr>
            <a:r>
              <a:rPr lang="en-GB" sz="1400" dirty="0"/>
              <a:t>4. Place</a:t>
            </a:r>
          </a:p>
          <a:p>
            <a:r>
              <a:rPr lang="en-GB" sz="1400" dirty="0"/>
              <a:t>The high-street activity declined because the nearby businesses closes as well</a:t>
            </a:r>
          </a:p>
          <a:p>
            <a:r>
              <a:rPr lang="en-GB" sz="1400" dirty="0"/>
              <a:t>The consumers prefer online shopping for the convenience it offers</a:t>
            </a:r>
          </a:p>
          <a:p>
            <a:pPr marL="0" indent="0">
              <a:buNone/>
            </a:pPr>
            <a:r>
              <a:rPr lang="en-GB" sz="1400" dirty="0"/>
              <a:t>5. Price</a:t>
            </a:r>
          </a:p>
          <a:p>
            <a:r>
              <a:rPr lang="en-GB" sz="1400" dirty="0"/>
              <a:t>There is a higher costs for flowers especially the imported ones</a:t>
            </a:r>
          </a:p>
          <a:p>
            <a:r>
              <a:rPr lang="en-GB" sz="1400" dirty="0"/>
              <a:t>The costs for sustainable packaging is also rising</a:t>
            </a:r>
          </a:p>
          <a:p>
            <a:pPr marL="0" indent="0">
              <a:buNone/>
            </a:pPr>
            <a:r>
              <a:rPr lang="en-GB" sz="1400" dirty="0"/>
              <a:t>6. Product</a:t>
            </a:r>
          </a:p>
          <a:p>
            <a:r>
              <a:rPr lang="en-GB" sz="1400" dirty="0"/>
              <a:t>High quality and creativity is still appreciated but the brand is perceived as less convenient</a:t>
            </a:r>
          </a:p>
          <a:p>
            <a:r>
              <a:rPr lang="en-GB" sz="1400" dirty="0"/>
              <a:t>There is a limited range of services</a:t>
            </a:r>
          </a:p>
        </p:txBody>
      </p:sp>
    </p:spTree>
    <p:extLst>
      <p:ext uri="{BB962C8B-B14F-4D97-AF65-F5344CB8AC3E}">
        <p14:creationId xmlns:p14="http://schemas.microsoft.com/office/powerpoint/2010/main" val="2722012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A8FC-84DA-7F23-13EE-65BF86C4161D}"/>
              </a:ext>
            </a:extLst>
          </p:cNvPr>
          <p:cNvSpPr>
            <a:spLocks noGrp="1"/>
          </p:cNvSpPr>
          <p:nvPr>
            <p:ph type="title"/>
          </p:nvPr>
        </p:nvSpPr>
        <p:spPr/>
        <p:txBody>
          <a:bodyPr/>
          <a:lstStyle/>
          <a:p>
            <a:r>
              <a:rPr lang="en-GB" dirty="0"/>
              <a:t>Key Findings</a:t>
            </a:r>
          </a:p>
        </p:txBody>
      </p:sp>
      <p:sp>
        <p:nvSpPr>
          <p:cNvPr id="3" name="Content Placeholder 2">
            <a:extLst>
              <a:ext uri="{FF2B5EF4-FFF2-40B4-BE49-F238E27FC236}">
                <a16:creationId xmlns:a16="http://schemas.microsoft.com/office/drawing/2014/main" id="{13B4C58B-A790-39F5-1FA7-2C61BF505789}"/>
              </a:ext>
            </a:extLst>
          </p:cNvPr>
          <p:cNvSpPr>
            <a:spLocks noGrp="1"/>
          </p:cNvSpPr>
          <p:nvPr>
            <p:ph idx="1"/>
          </p:nvPr>
        </p:nvSpPr>
        <p:spPr>
          <a:xfrm>
            <a:off x="609600" y="1935480"/>
            <a:ext cx="5862320" cy="4389120"/>
          </a:xfrm>
        </p:spPr>
        <p:txBody>
          <a:bodyPr>
            <a:normAutofit/>
          </a:bodyPr>
          <a:lstStyle/>
          <a:p>
            <a:pPr algn="just"/>
            <a:r>
              <a:rPr lang="en-GB" sz="1600" dirty="0"/>
              <a:t>The company experienced an 30% decline in its in-store sales in the last 12 months and online growth has not been enough to cover the loss which greatly affected the business’ profitability.</a:t>
            </a:r>
          </a:p>
          <a:p>
            <a:pPr algn="just"/>
            <a:r>
              <a:rPr lang="en-GB" sz="1600" dirty="0"/>
              <a:t>The decline was driven by the external market changes like a reduced high-street footfall, shifting consumer behaviour toward online shopping, and a stronger competition on the market.</a:t>
            </a:r>
          </a:p>
          <a:p>
            <a:pPr algn="just"/>
            <a:r>
              <a:rPr lang="en-GB" sz="1600" dirty="0"/>
              <a:t>Green Haven was perceived as less convenient than its rivals including national chains and online flower retailers.</a:t>
            </a:r>
          </a:p>
          <a:p>
            <a:pPr algn="just"/>
            <a:r>
              <a:rPr lang="en-GB" sz="1600" dirty="0"/>
              <a:t>The problem was also driven by its internal weaknesses like the quality of its website, the limited flexibility in its deliveries, and the poor digital marketing.</a:t>
            </a:r>
          </a:p>
        </p:txBody>
      </p:sp>
      <p:pic>
        <p:nvPicPr>
          <p:cNvPr id="6" name="Picture 5">
            <a:extLst>
              <a:ext uri="{FF2B5EF4-FFF2-40B4-BE49-F238E27FC236}">
                <a16:creationId xmlns:a16="http://schemas.microsoft.com/office/drawing/2014/main" id="{FD2EF859-D1AE-AA00-BD6F-DA1E1C8EE1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990" y="1482436"/>
            <a:ext cx="4246418" cy="4246418"/>
          </a:xfrm>
          <a:prstGeom prst="rect">
            <a:avLst/>
          </a:prstGeom>
        </p:spPr>
      </p:pic>
    </p:spTree>
    <p:extLst>
      <p:ext uri="{BB962C8B-B14F-4D97-AF65-F5344CB8AC3E}">
        <p14:creationId xmlns:p14="http://schemas.microsoft.com/office/powerpoint/2010/main" val="1648656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0A2EE-6E15-C172-F30D-04C507BD980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AC31847-F835-A88B-5841-8FC29F8572E0}"/>
              </a:ext>
            </a:extLst>
          </p:cNvPr>
          <p:cNvSpPr>
            <a:spLocks noGrp="1"/>
          </p:cNvSpPr>
          <p:nvPr>
            <p:ph idx="1"/>
          </p:nvPr>
        </p:nvSpPr>
        <p:spPr/>
        <p:txBody>
          <a:bodyPr>
            <a:normAutofit fontScale="62500" lnSpcReduction="20000"/>
          </a:bodyPr>
          <a:lstStyle/>
          <a:p>
            <a:pPr>
              <a:spcBef>
                <a:spcPts val="0"/>
              </a:spcBef>
              <a:spcAft>
                <a:spcPts val="600"/>
              </a:spcAft>
            </a:pPr>
            <a:r>
              <a:rPr lang="en-GB" sz="2200" dirty="0"/>
              <a:t>Ford, J., (2026). Small firms reeling from pandemic-style pressures as high costs, taxes and crime ravage the High Street. This is Money, 11 February. </a:t>
            </a:r>
          </a:p>
          <a:p>
            <a:pPr>
              <a:spcBef>
                <a:spcPts val="0"/>
              </a:spcBef>
              <a:spcAft>
                <a:spcPts val="600"/>
              </a:spcAft>
            </a:pPr>
            <a:r>
              <a:rPr lang="en-GB" sz="2200" dirty="0"/>
              <a:t>Kent, J., (2025). Online Flower Retailers in the UK - Market Research Report (2015-2030). [Online] Available at: https://www.ibisworld.com/united-kingdom/industry/online-flower-retailers/5149/ [Accessed 11 February 2026].</a:t>
            </a:r>
          </a:p>
          <a:p>
            <a:pPr>
              <a:spcBef>
                <a:spcPts val="0"/>
              </a:spcBef>
              <a:spcAft>
                <a:spcPts val="600"/>
              </a:spcAft>
            </a:pPr>
            <a:r>
              <a:rPr lang="en-GB" sz="2200" dirty="0"/>
              <a:t>Kumah, A. et al., (2024). Cause-and-Effect Diagram: A Tool for Generating and Organizing Quality Improvement Ideas. Global Journal on Quality and Safety in Healthcare , 7(2), pp. 85-87.</a:t>
            </a:r>
          </a:p>
          <a:p>
            <a:pPr>
              <a:spcBef>
                <a:spcPts val="0"/>
              </a:spcBef>
              <a:spcAft>
                <a:spcPts val="600"/>
              </a:spcAft>
            </a:pPr>
            <a:r>
              <a:rPr lang="en-GB" sz="2200" dirty="0"/>
              <a:t>Luo, L., Hong, Q. &amp; Zhong, M., (2024). The application of 5W2H management model in the construction of enterprise economic and strategic management system. Applied Mathematics and Nonlinear Sciences , 9(1).</a:t>
            </a:r>
          </a:p>
          <a:p>
            <a:pPr>
              <a:spcBef>
                <a:spcPts val="0"/>
              </a:spcBef>
              <a:spcAft>
                <a:spcPts val="600"/>
              </a:spcAft>
            </a:pPr>
            <a:r>
              <a:rPr lang="en-GB" sz="2200" dirty="0"/>
              <a:t>Office for National Statistics, (2025). Economic activity and social change in the UK, real-time indicators: 30 October 2025. [Online] Available at: https://www.ons.gov.uk/economy/economicoutputandproductivity/output/bulletins/economicactivityandsocialchangeintheukrealtimeindicators/30october2025 [Accessed 10 February 2026].</a:t>
            </a:r>
          </a:p>
          <a:p>
            <a:pPr>
              <a:spcBef>
                <a:spcPts val="0"/>
              </a:spcBef>
              <a:spcAft>
                <a:spcPts val="600"/>
              </a:spcAft>
            </a:pPr>
            <a:r>
              <a:rPr lang="en-GB" sz="2200" dirty="0"/>
              <a:t>Oxford College of Marketing, (2025). What is a PESTEL analysis?. [Online] Available at: https://blog.oxfordcollegeofmarketing.com/2016/06/30/pestel-analysis/ [Accessed 11 February 2026].</a:t>
            </a:r>
          </a:p>
          <a:p>
            <a:pPr>
              <a:spcBef>
                <a:spcPts val="0"/>
              </a:spcBef>
              <a:spcAft>
                <a:spcPts val="600"/>
              </a:spcAft>
            </a:pPr>
            <a:r>
              <a:rPr lang="en-GB" sz="2200" dirty="0"/>
              <a:t>Perumal, H., Rinchen, K., Sathyan, S. &amp; Shiju, A., (2025). Sustainability in Packaging: From Traditional Packaging to Biodegradable Alternatives. Journal of Packaging Technology and Research , 9(3).</a:t>
            </a:r>
          </a:p>
          <a:p>
            <a:pPr>
              <a:spcBef>
                <a:spcPts val="0"/>
              </a:spcBef>
              <a:spcAft>
                <a:spcPts val="600"/>
              </a:spcAft>
            </a:pPr>
            <a:r>
              <a:rPr lang="en-GB" sz="2200" dirty="0"/>
              <a:t>The Strategy Institute, (2024). Understanding External Business Environments with PEST and PESTLE Analysis. [Online] Available at: https://www.thestrategyinstitute.org/insights/understanding-external-business-environments-with-pest-and-pestle-analysis [Accessed 10 February 2026].</a:t>
            </a:r>
          </a:p>
          <a:p>
            <a:pPr>
              <a:spcBef>
                <a:spcPts val="0"/>
              </a:spcBef>
              <a:spcAft>
                <a:spcPts val="600"/>
              </a:spcAft>
            </a:pPr>
            <a:r>
              <a:rPr lang="en-GB" sz="2200" dirty="0"/>
              <a:t>Ward, M., (2025). Retail sector in the UK, London, UK: House of Commons Library.</a:t>
            </a:r>
          </a:p>
          <a:p>
            <a:endParaRPr lang="en-GB" dirty="0"/>
          </a:p>
          <a:p>
            <a:endParaRPr lang="en-GB" dirty="0"/>
          </a:p>
        </p:txBody>
      </p:sp>
    </p:spTree>
    <p:extLst>
      <p:ext uri="{BB962C8B-B14F-4D97-AF65-F5344CB8AC3E}">
        <p14:creationId xmlns:p14="http://schemas.microsoft.com/office/powerpoint/2010/main" val="3433304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18CB-F354-2289-8BE7-4F273A1AE488}"/>
              </a:ext>
            </a:extLst>
          </p:cNvPr>
          <p:cNvSpPr>
            <a:spLocks noGrp="1"/>
          </p:cNvSpPr>
          <p:nvPr>
            <p:ph type="title"/>
          </p:nvPr>
        </p:nvSpPr>
        <p:spPr>
          <a:xfrm>
            <a:off x="778934" y="2192997"/>
            <a:ext cx="2950464" cy="1667803"/>
          </a:xfrm>
        </p:spPr>
        <p:txBody>
          <a:bodyPr>
            <a:normAutofit fontScale="90000"/>
          </a:bodyPr>
          <a:lstStyle/>
          <a:p>
            <a:pPr algn="ctr"/>
            <a:r>
              <a:rPr lang="en-GB" sz="4000" dirty="0"/>
              <a:t>Thank You for Listening</a:t>
            </a:r>
          </a:p>
        </p:txBody>
      </p:sp>
      <p:pic>
        <p:nvPicPr>
          <p:cNvPr id="6" name="Picture Placeholder 5">
            <a:extLst>
              <a:ext uri="{FF2B5EF4-FFF2-40B4-BE49-F238E27FC236}">
                <a16:creationId xmlns:a16="http://schemas.microsoft.com/office/drawing/2014/main" id="{770C12B0-170E-8B2A-E323-CC46DF1ACF2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453"/>
          <a:stretch>
            <a:fillRect/>
          </a:stretch>
        </p:blipFill>
        <p:spPr>
          <a:xfrm rot="420000">
            <a:off x="4647724" y="1199517"/>
            <a:ext cx="6156960" cy="3931920"/>
          </a:xfrm>
        </p:spPr>
      </p:pic>
    </p:spTree>
    <p:extLst>
      <p:ext uri="{BB962C8B-B14F-4D97-AF65-F5344CB8AC3E}">
        <p14:creationId xmlns:p14="http://schemas.microsoft.com/office/powerpoint/2010/main" val="2247258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Office_15870053_TF03460637.potx" id="{43074E8B-7DA3-4802-AA2B-EFDF528C8D3A}" vid="{5BE8ABB1-46B6-40AB-9A1B-886931076F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3367</Words>
  <Application>Microsoft Office PowerPoint</Application>
  <PresentationFormat>Widescreen</PresentationFormat>
  <Paragraphs>196</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Palatino Linotype</vt:lpstr>
      <vt:lpstr>Wingdings 2</vt:lpstr>
      <vt:lpstr>Presentation on brainstorming</vt:lpstr>
      <vt:lpstr>Module Name: Problem Solving and Decision Making   Module Code: LCLM4004 Component 1: Green Haven Florists</vt:lpstr>
      <vt:lpstr>Presentation Overview</vt:lpstr>
      <vt:lpstr>Background of Green Haven Florists</vt:lpstr>
      <vt:lpstr>Insight into the Problems</vt:lpstr>
      <vt:lpstr>5W2H Model</vt:lpstr>
      <vt:lpstr>Critique of PESTEL</vt:lpstr>
      <vt:lpstr>Application of PESTEL</vt:lpstr>
      <vt:lpstr>Critique of Cause-and-Effect</vt:lpstr>
      <vt:lpstr>Application of Cause-and-Effect</vt:lpstr>
      <vt:lpstr>Key Findings</vt:lpstr>
      <vt:lpstr>Reference List</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2026-02-11T11:43:53Z</dcterms:created>
  <dcterms:modified xsi:type="dcterms:W3CDTF">2026-02-11T11:43:58Z</dcterms:modified>
</cp:coreProperties>
</file>