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50"/>
  </p:notesMasterIdLst>
  <p:sldIdLst>
    <p:sldId id="260" r:id="rId9"/>
    <p:sldId id="263" r:id="rId10"/>
    <p:sldId id="264" r:id="rId11"/>
    <p:sldId id="266" r:id="rId12"/>
    <p:sldId id="319" r:id="rId13"/>
    <p:sldId id="318" r:id="rId14"/>
    <p:sldId id="320" r:id="rId15"/>
    <p:sldId id="321" r:id="rId16"/>
    <p:sldId id="333" r:id="rId17"/>
    <p:sldId id="334" r:id="rId18"/>
    <p:sldId id="335" r:id="rId19"/>
    <p:sldId id="336" r:id="rId20"/>
    <p:sldId id="337" r:id="rId21"/>
    <p:sldId id="345" r:id="rId22"/>
    <p:sldId id="342" r:id="rId23"/>
    <p:sldId id="344" r:id="rId24"/>
    <p:sldId id="343" r:id="rId25"/>
    <p:sldId id="347" r:id="rId26"/>
    <p:sldId id="346" r:id="rId27"/>
    <p:sldId id="274" r:id="rId28"/>
    <p:sldId id="341" r:id="rId29"/>
    <p:sldId id="340" r:id="rId30"/>
    <p:sldId id="350" r:id="rId31"/>
    <p:sldId id="331" r:id="rId32"/>
    <p:sldId id="323" r:id="rId33"/>
    <p:sldId id="306" r:id="rId34"/>
    <p:sldId id="322" r:id="rId35"/>
    <p:sldId id="324" r:id="rId36"/>
    <p:sldId id="269" r:id="rId37"/>
    <p:sldId id="325" r:id="rId38"/>
    <p:sldId id="271" r:id="rId39"/>
    <p:sldId id="326" r:id="rId40"/>
    <p:sldId id="272" r:id="rId41"/>
    <p:sldId id="327" r:id="rId42"/>
    <p:sldId id="328" r:id="rId43"/>
    <p:sldId id="276" r:id="rId44"/>
    <p:sldId id="329" r:id="rId45"/>
    <p:sldId id="330" r:id="rId46"/>
    <p:sldId id="332" r:id="rId47"/>
    <p:sldId id="351" r:id="rId48"/>
    <p:sldId id="29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96327"/>
  </p:normalViewPr>
  <p:slideViewPr>
    <p:cSldViewPr snapToGrid="0" snapToObjects="1">
      <p:cViewPr varScale="1">
        <p:scale>
          <a:sx n="85" d="100"/>
          <a:sy n="85" d="100"/>
        </p:scale>
        <p:origin x="90"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notesMaster" Target="notesMasters/notesMaster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heme" Target="theme/theme1.xml"/><Relationship Id="rId5" Type="http://schemas.openxmlformats.org/officeDocument/2006/relationships/slideMaster" Target="slideMasters/slideMaster3.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6.xml"/><Relationship Id="rId51" Type="http://schemas.openxmlformats.org/officeDocument/2006/relationships/presProps" Target="presProps.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11/02/2025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Importance of Collaboration- </a:t>
            </a:r>
            <a:r>
              <a:rPr lang="en-GB" dirty="0"/>
              <a:t>Often, local and national services work together to provide comprehensive support, especially in cases where complex needs (like health and safety) are involved.</a:t>
            </a:r>
          </a:p>
          <a:p>
            <a:r>
              <a:rPr lang="en-GB" b="1" dirty="0"/>
              <a:t>Challenges Faced by Older Adults- </a:t>
            </a:r>
            <a:r>
              <a:rPr lang="en-GB" dirty="0"/>
              <a:t>Many older adults face barriers in accessing these services due to mobility issues, lack of information, language barriers, and sometimes reluctance to ask for help. Recognising these challenges is key to providing effective support.</a:t>
            </a:r>
          </a:p>
        </p:txBody>
      </p:sp>
      <p:sp>
        <p:nvSpPr>
          <p:cNvPr id="4" name="Slide Number Placeholder 3"/>
          <p:cNvSpPr>
            <a:spLocks noGrp="1"/>
          </p:cNvSpPr>
          <p:nvPr>
            <p:ph type="sldNum" sz="quarter" idx="5"/>
          </p:nvPr>
        </p:nvSpPr>
        <p:spPr/>
        <p:txBody>
          <a:bodyPr/>
          <a:lstStyle/>
          <a:p>
            <a:fld id="{819EE60A-7C61-4F13-8EA0-29089BC25898}" type="slidenum">
              <a:rPr lang="en-GB" smtClean="0"/>
              <a:t>4</a:t>
            </a:fld>
            <a:endParaRPr lang="en-GB"/>
          </a:p>
        </p:txBody>
      </p:sp>
    </p:spTree>
    <p:extLst>
      <p:ext uri="{BB962C8B-B14F-4D97-AF65-F5344CB8AC3E}">
        <p14:creationId xmlns:p14="http://schemas.microsoft.com/office/powerpoint/2010/main" val="1427454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Holistic Support- </a:t>
            </a:r>
            <a:r>
              <a:rPr lang="en-GB" dirty="0"/>
              <a:t>Highlight that effective elder care requires not only addressing medical and safety needs but also ensuring social and emotional well-being.</a:t>
            </a:r>
          </a:p>
          <a:p>
            <a:r>
              <a:rPr lang="en-GB" b="1" dirty="0"/>
              <a:t>Access and Equity- </a:t>
            </a:r>
            <a:r>
              <a:rPr lang="en-GB" dirty="0"/>
              <a:t>Discuss ways that students, as future health and social care professionals, can help older adults navigate and access these resources, particularly for those who may face language or mobility barriers.</a:t>
            </a:r>
          </a:p>
        </p:txBody>
      </p:sp>
      <p:sp>
        <p:nvSpPr>
          <p:cNvPr id="4" name="Slide Number Placeholder 3"/>
          <p:cNvSpPr>
            <a:spLocks noGrp="1"/>
          </p:cNvSpPr>
          <p:nvPr>
            <p:ph type="sldNum" sz="quarter" idx="5"/>
          </p:nvPr>
        </p:nvSpPr>
        <p:spPr/>
        <p:txBody>
          <a:bodyPr/>
          <a:lstStyle/>
          <a:p>
            <a:fld id="{819EE60A-7C61-4F13-8EA0-29089BC25898}" type="slidenum">
              <a:rPr lang="en-GB" smtClean="0"/>
              <a:t>8</a:t>
            </a:fld>
            <a:endParaRPr lang="en-GB"/>
          </a:p>
        </p:txBody>
      </p:sp>
    </p:spTree>
    <p:extLst>
      <p:ext uri="{BB962C8B-B14F-4D97-AF65-F5344CB8AC3E}">
        <p14:creationId xmlns:p14="http://schemas.microsoft.com/office/powerpoint/2010/main" val="2270753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fact that LA’s are providing little domiciliary care (much less that in previous decades) and that Domiciliary Care is often contacted out to private care companies.</a:t>
            </a:r>
          </a:p>
          <a:p>
            <a:r>
              <a:rPr lang="en-GB" dirty="0"/>
              <a:t>Budget cuts have contributed to a decline in local authority-run residential care homes, leading to more privatisation.</a:t>
            </a:r>
          </a:p>
        </p:txBody>
      </p:sp>
      <p:sp>
        <p:nvSpPr>
          <p:cNvPr id="4" name="Slide Number Placeholder 3"/>
          <p:cNvSpPr>
            <a:spLocks noGrp="1"/>
          </p:cNvSpPr>
          <p:nvPr>
            <p:ph type="sldNum" sz="quarter" idx="5"/>
          </p:nvPr>
        </p:nvSpPr>
        <p:spPr/>
        <p:txBody>
          <a:bodyPr/>
          <a:lstStyle/>
          <a:p>
            <a:fld id="{819EE60A-7C61-4F13-8EA0-29089BC25898}" type="slidenum">
              <a:rPr lang="en-GB" smtClean="0"/>
              <a:t>9</a:t>
            </a:fld>
            <a:endParaRPr lang="en-GB"/>
          </a:p>
        </p:txBody>
      </p:sp>
    </p:spTree>
    <p:extLst>
      <p:ext uri="{BB962C8B-B14F-4D97-AF65-F5344CB8AC3E}">
        <p14:creationId xmlns:p14="http://schemas.microsoft.com/office/powerpoint/2010/main" val="1518318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thresholds are changing and it would be useful if this was added closer to the time that the lecture will be delivered.</a:t>
            </a:r>
          </a:p>
        </p:txBody>
      </p:sp>
      <p:sp>
        <p:nvSpPr>
          <p:cNvPr id="4" name="Slide Number Placeholder 3"/>
          <p:cNvSpPr>
            <a:spLocks noGrp="1"/>
          </p:cNvSpPr>
          <p:nvPr>
            <p:ph type="sldNum" sz="quarter" idx="5"/>
          </p:nvPr>
        </p:nvSpPr>
        <p:spPr/>
        <p:txBody>
          <a:bodyPr/>
          <a:lstStyle/>
          <a:p>
            <a:fld id="{819EE60A-7C61-4F13-8EA0-29089BC25898}" type="slidenum">
              <a:rPr lang="en-GB" smtClean="0"/>
              <a:t>10</a:t>
            </a:fld>
            <a:endParaRPr lang="en-GB"/>
          </a:p>
        </p:txBody>
      </p:sp>
    </p:spTree>
    <p:extLst>
      <p:ext uri="{BB962C8B-B14F-4D97-AF65-F5344CB8AC3E}">
        <p14:creationId xmlns:p14="http://schemas.microsoft.com/office/powerpoint/2010/main" val="432343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11</a:t>
            </a:fld>
            <a:endParaRPr lang="en-GB"/>
          </a:p>
        </p:txBody>
      </p:sp>
    </p:spTree>
    <p:extLst>
      <p:ext uri="{BB962C8B-B14F-4D97-AF65-F5344CB8AC3E}">
        <p14:creationId xmlns:p14="http://schemas.microsoft.com/office/powerpoint/2010/main" val="3165398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12</a:t>
            </a:fld>
            <a:endParaRPr lang="en-GB"/>
          </a:p>
        </p:txBody>
      </p:sp>
    </p:spTree>
    <p:extLst>
      <p:ext uri="{BB962C8B-B14F-4D97-AF65-F5344CB8AC3E}">
        <p14:creationId xmlns:p14="http://schemas.microsoft.com/office/powerpoint/2010/main" val="2249081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13</a:t>
            </a:fld>
            <a:endParaRPr lang="en-GB"/>
          </a:p>
        </p:txBody>
      </p:sp>
    </p:spTree>
    <p:extLst>
      <p:ext uri="{BB962C8B-B14F-4D97-AF65-F5344CB8AC3E}">
        <p14:creationId xmlns:p14="http://schemas.microsoft.com/office/powerpoint/2010/main" val="3119540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Signpost students to the link to the CPA Policies on Ageing which is on the week 5 tile on the Moodle page.</a:t>
            </a:r>
          </a:p>
        </p:txBody>
      </p:sp>
      <p:sp>
        <p:nvSpPr>
          <p:cNvPr id="4" name="Slide Number Placeholder 3"/>
          <p:cNvSpPr>
            <a:spLocks noGrp="1"/>
          </p:cNvSpPr>
          <p:nvPr>
            <p:ph type="sldNum" sz="quarter" idx="5"/>
          </p:nvPr>
        </p:nvSpPr>
        <p:spPr/>
        <p:txBody>
          <a:bodyPr/>
          <a:lstStyle/>
          <a:p>
            <a:fld id="{819EE60A-7C61-4F13-8EA0-29089BC25898}" type="slidenum">
              <a:rPr lang="en-GB" smtClean="0"/>
              <a:t>14</a:t>
            </a:fld>
            <a:endParaRPr lang="en-GB"/>
          </a:p>
        </p:txBody>
      </p:sp>
    </p:spTree>
    <p:extLst>
      <p:ext uri="{BB962C8B-B14F-4D97-AF65-F5344CB8AC3E}">
        <p14:creationId xmlns:p14="http://schemas.microsoft.com/office/powerpoint/2010/main" val="4089511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15</a:t>
            </a:fld>
            <a:endParaRPr lang="en-GB"/>
          </a:p>
        </p:txBody>
      </p:sp>
    </p:spTree>
    <p:extLst>
      <p:ext uri="{BB962C8B-B14F-4D97-AF65-F5344CB8AC3E}">
        <p14:creationId xmlns:p14="http://schemas.microsoft.com/office/powerpoint/2010/main" val="3961075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16</a:t>
            </a:fld>
            <a:endParaRPr lang="en-GB"/>
          </a:p>
        </p:txBody>
      </p:sp>
    </p:spTree>
    <p:extLst>
      <p:ext uri="{BB962C8B-B14F-4D97-AF65-F5344CB8AC3E}">
        <p14:creationId xmlns:p14="http://schemas.microsoft.com/office/powerpoint/2010/main" val="2568430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17</a:t>
            </a:fld>
            <a:endParaRPr lang="en-GB"/>
          </a:p>
        </p:txBody>
      </p:sp>
    </p:spTree>
    <p:extLst>
      <p:ext uri="{BB962C8B-B14F-4D97-AF65-F5344CB8AC3E}">
        <p14:creationId xmlns:p14="http://schemas.microsoft.com/office/powerpoint/2010/main" val="4294732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18</a:t>
            </a:fld>
            <a:endParaRPr lang="en-GB"/>
          </a:p>
        </p:txBody>
      </p:sp>
    </p:spTree>
    <p:extLst>
      <p:ext uri="{BB962C8B-B14F-4D97-AF65-F5344CB8AC3E}">
        <p14:creationId xmlns:p14="http://schemas.microsoft.com/office/powerpoint/2010/main" val="3679241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19</a:t>
            </a:fld>
            <a:endParaRPr lang="en-GB"/>
          </a:p>
        </p:txBody>
      </p:sp>
    </p:spTree>
    <p:extLst>
      <p:ext uri="{BB962C8B-B14F-4D97-AF65-F5344CB8AC3E}">
        <p14:creationId xmlns:p14="http://schemas.microsoft.com/office/powerpoint/2010/main" val="36828687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20</a:t>
            </a:fld>
            <a:endParaRPr lang="en-GB"/>
          </a:p>
        </p:txBody>
      </p:sp>
    </p:spTree>
    <p:extLst>
      <p:ext uri="{BB962C8B-B14F-4D97-AF65-F5344CB8AC3E}">
        <p14:creationId xmlns:p14="http://schemas.microsoft.com/office/powerpoint/2010/main" val="1756847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21</a:t>
            </a:fld>
            <a:endParaRPr lang="en-GB"/>
          </a:p>
        </p:txBody>
      </p:sp>
    </p:spTree>
    <p:extLst>
      <p:ext uri="{BB962C8B-B14F-4D97-AF65-F5344CB8AC3E}">
        <p14:creationId xmlns:p14="http://schemas.microsoft.com/office/powerpoint/2010/main" val="5173820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22</a:t>
            </a:fld>
            <a:endParaRPr lang="en-GB"/>
          </a:p>
        </p:txBody>
      </p:sp>
    </p:spTree>
    <p:extLst>
      <p:ext uri="{BB962C8B-B14F-4D97-AF65-F5344CB8AC3E}">
        <p14:creationId xmlns:p14="http://schemas.microsoft.com/office/powerpoint/2010/main" val="23410937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23</a:t>
            </a:fld>
            <a:endParaRPr lang="en-GB"/>
          </a:p>
        </p:txBody>
      </p:sp>
    </p:spTree>
    <p:extLst>
      <p:ext uri="{BB962C8B-B14F-4D97-AF65-F5344CB8AC3E}">
        <p14:creationId xmlns:p14="http://schemas.microsoft.com/office/powerpoint/2010/main" val="1612976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show the students these videos and discuss which type of abuse is being carried out. You could leave these here or put then on this week’s tile.</a:t>
            </a:r>
          </a:p>
        </p:txBody>
      </p:sp>
      <p:sp>
        <p:nvSpPr>
          <p:cNvPr id="4" name="Slide Number Placeholder 3"/>
          <p:cNvSpPr>
            <a:spLocks noGrp="1"/>
          </p:cNvSpPr>
          <p:nvPr>
            <p:ph type="sldNum" sz="quarter" idx="5"/>
          </p:nvPr>
        </p:nvSpPr>
        <p:spPr/>
        <p:txBody>
          <a:bodyPr/>
          <a:lstStyle/>
          <a:p>
            <a:fld id="{819EE60A-7C61-4F13-8EA0-29089BC25898}" type="slidenum">
              <a:rPr lang="en-GB" smtClean="0"/>
              <a:t>25</a:t>
            </a:fld>
            <a:endParaRPr lang="en-GB"/>
          </a:p>
        </p:txBody>
      </p:sp>
    </p:spTree>
    <p:extLst>
      <p:ext uri="{BB962C8B-B14F-4D97-AF65-F5344CB8AC3E}">
        <p14:creationId xmlns:p14="http://schemas.microsoft.com/office/powerpoint/2010/main" val="2114706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figures may not be accurate as </a:t>
            </a:r>
            <a:r>
              <a:rPr lang="en-GB" b="1" dirty="0"/>
              <a:t>elder abuse </a:t>
            </a:r>
            <a:r>
              <a:rPr lang="en-GB" b="0" dirty="0"/>
              <a:t>is an under-reported crime.</a:t>
            </a:r>
          </a:p>
          <a:p>
            <a:r>
              <a:rPr lang="en-GB" b="0" dirty="0"/>
              <a:t>Also, mortality and cognitive conditions such as dementia affect reporting of abuse.</a:t>
            </a:r>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28</a:t>
            </a:fld>
            <a:endParaRPr lang="en-GB"/>
          </a:p>
        </p:txBody>
      </p:sp>
    </p:spTree>
    <p:extLst>
      <p:ext uri="{BB962C8B-B14F-4D97-AF65-F5344CB8AC3E}">
        <p14:creationId xmlns:p14="http://schemas.microsoft.com/office/powerpoint/2010/main" val="310612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types of abuse include- </a:t>
            </a:r>
            <a:r>
              <a:rPr lang="en-GB" dirty="0">
                <a:latin typeface="Arial" panose="020B0604020202020204" pitchFamily="34" charset="0"/>
                <a:cs typeface="Arial" panose="020B0604020202020204" pitchFamily="34" charset="0"/>
              </a:rPr>
              <a:t>Institutional abuse- Discriminatory abuse- Domestic Abuse- Controlling/Coercive Behaviour</a:t>
            </a:r>
          </a:p>
          <a:p>
            <a:r>
              <a:rPr lang="en-GB" dirty="0">
                <a:latin typeface="Arial" panose="020B0604020202020204" pitchFamily="34" charset="0"/>
                <a:cs typeface="Arial" panose="020B0604020202020204" pitchFamily="34" charset="0"/>
              </a:rPr>
              <a:t>Explain and discuss these.</a:t>
            </a:r>
          </a:p>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29</a:t>
            </a:fld>
            <a:endParaRPr lang="en-GB"/>
          </a:p>
        </p:txBody>
      </p:sp>
    </p:spTree>
    <p:extLst>
      <p:ext uri="{BB962C8B-B14F-4D97-AF65-F5344CB8AC3E}">
        <p14:creationId xmlns:p14="http://schemas.microsoft.com/office/powerpoint/2010/main" val="2711059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types of abuse include- </a:t>
            </a:r>
            <a:r>
              <a:rPr lang="en-GB" dirty="0">
                <a:latin typeface="Arial" panose="020B0604020202020204" pitchFamily="34" charset="0"/>
                <a:cs typeface="Arial" panose="020B0604020202020204" pitchFamily="34" charset="0"/>
              </a:rPr>
              <a:t>Institutional abuse- Discriminatory abuse- Domestic Abuse- Controlling/Coercive Behaviour</a:t>
            </a:r>
          </a:p>
          <a:p>
            <a:r>
              <a:rPr lang="en-GB" dirty="0">
                <a:latin typeface="Arial" panose="020B0604020202020204" pitchFamily="34" charset="0"/>
                <a:cs typeface="Arial" panose="020B0604020202020204" pitchFamily="34" charset="0"/>
              </a:rPr>
              <a:t>Explain and discuss these.</a:t>
            </a:r>
          </a:p>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30</a:t>
            </a:fld>
            <a:endParaRPr lang="en-GB"/>
          </a:p>
        </p:txBody>
      </p:sp>
    </p:spTree>
    <p:extLst>
      <p:ext uri="{BB962C8B-B14F-4D97-AF65-F5344CB8AC3E}">
        <p14:creationId xmlns:p14="http://schemas.microsoft.com/office/powerpoint/2010/main" val="20556451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33</a:t>
            </a:fld>
            <a:endParaRPr lang="en-GB"/>
          </a:p>
        </p:txBody>
      </p:sp>
    </p:spTree>
    <p:extLst>
      <p:ext uri="{BB962C8B-B14F-4D97-AF65-F5344CB8AC3E}">
        <p14:creationId xmlns:p14="http://schemas.microsoft.com/office/powerpoint/2010/main" val="42079232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Both Social Services and the NHS </a:t>
            </a:r>
            <a:r>
              <a:rPr lang="en-GB" dirty="0"/>
              <a:t>play distinct but interconnected roles in identifying, reporting, and addressing elder abuse, emphasising their collaboration in safeguarding older adults.</a:t>
            </a:r>
          </a:p>
          <a:p>
            <a:r>
              <a:rPr lang="en-GB" b="1" dirty="0"/>
              <a:t>The Key Processes are… </a:t>
            </a:r>
          </a:p>
          <a:p>
            <a:r>
              <a:rPr lang="en-GB" b="1" dirty="0">
                <a:solidFill>
                  <a:srgbClr val="0070C0"/>
                </a:solidFill>
              </a:rPr>
              <a:t>Identification- </a:t>
            </a:r>
            <a:r>
              <a:rPr lang="en-GB" b="0" dirty="0"/>
              <a:t>Detecting abuse through assessments and observations.</a:t>
            </a:r>
          </a:p>
          <a:p>
            <a:r>
              <a:rPr lang="en-GB" b="1" dirty="0"/>
              <a:t>Reporting- </a:t>
            </a:r>
            <a:r>
              <a:rPr lang="en-GB" b="0" dirty="0"/>
              <a:t>Both social services and NHS staff document and report abuse cases.</a:t>
            </a:r>
          </a:p>
          <a:p>
            <a:r>
              <a:rPr lang="en-GB" b="1" dirty="0"/>
              <a:t>Collaboration- </a:t>
            </a:r>
            <a:r>
              <a:rPr lang="en-GB" b="0" dirty="0"/>
              <a:t>Social services and NHS work together with other agencies to ensure a coordinated, holistic response to elder abuse.</a:t>
            </a:r>
          </a:p>
        </p:txBody>
      </p:sp>
      <p:sp>
        <p:nvSpPr>
          <p:cNvPr id="4" name="Slide Number Placeholder 3"/>
          <p:cNvSpPr>
            <a:spLocks noGrp="1"/>
          </p:cNvSpPr>
          <p:nvPr>
            <p:ph type="sldNum" sz="quarter" idx="5"/>
          </p:nvPr>
        </p:nvSpPr>
        <p:spPr/>
        <p:txBody>
          <a:bodyPr/>
          <a:lstStyle/>
          <a:p>
            <a:fld id="{819EE60A-7C61-4F13-8EA0-29089BC25898}" type="slidenum">
              <a:rPr lang="en-GB" smtClean="0"/>
              <a:t>36</a:t>
            </a:fld>
            <a:endParaRPr lang="en-GB"/>
          </a:p>
        </p:txBody>
      </p:sp>
    </p:spTree>
    <p:extLst>
      <p:ext uri="{BB962C8B-B14F-4D97-AF65-F5344CB8AC3E}">
        <p14:creationId xmlns:p14="http://schemas.microsoft.com/office/powerpoint/2010/main" val="13851186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38</a:t>
            </a:fld>
            <a:endParaRPr lang="en-GB"/>
          </a:p>
        </p:txBody>
      </p:sp>
    </p:spTree>
    <p:extLst>
      <p:ext uri="{BB962C8B-B14F-4D97-AF65-F5344CB8AC3E}">
        <p14:creationId xmlns:p14="http://schemas.microsoft.com/office/powerpoint/2010/main" val="28364672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39</a:t>
            </a:fld>
            <a:endParaRPr lang="en-GB"/>
          </a:p>
        </p:txBody>
      </p:sp>
    </p:spTree>
    <p:extLst>
      <p:ext uri="{BB962C8B-B14F-4D97-AF65-F5344CB8AC3E}">
        <p14:creationId xmlns:p14="http://schemas.microsoft.com/office/powerpoint/2010/main" val="1724110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hyperlink" Target="https://www.youtube.com/watch?v=9r17FqprE5g" TargetMode="External"/><Relationship Id="rId7" Type="http://schemas.openxmlformats.org/officeDocument/2006/relationships/hyperlink" Target="https://www.cumbria.ac.uk/about/news/articles/articles/new-domestic-abuse-research-seeks-older-male-perspective.php"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hyperlink" Target="https://www.youtube.com/watch?v=4gHg5pIxU7o" TargetMode="External"/><Relationship Id="rId5" Type="http://schemas.openxmlformats.org/officeDocument/2006/relationships/hyperlink" Target="https://www.youtube.com/watch?v=in57feuaG6M" TargetMode="External"/><Relationship Id="rId4" Type="http://schemas.openxmlformats.org/officeDocument/2006/relationships/hyperlink" Target="https://www.youtube.com/watch?v=2VTeNM_2vF4"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hyperlink" Target="https://www.cps.gov.uk/legal-guidance/older-people-prosecuting-crimes-against#:~:text=Section%2044%20Mental%20Capacity%20Act,of%20the%20other%20person%2C%20or"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8" Type="http://schemas.openxmlformats.org/officeDocument/2006/relationships/hyperlink" Target="https://www.thenationalcareline.org/AccessingHelp/ActionOnElderAbuse" TargetMode="External"/><Relationship Id="rId3" Type="http://schemas.openxmlformats.org/officeDocument/2006/relationships/hyperlink" Target="https://www.ageuk.org.uk/?utm_source=google&amp;utm_medium=cpc&amp;utm_campaign=GrantsBrand&amp;gad_source=1&amp;gclid=EAIaIQobChMIxO39v_i7iwMVk6VQBh0crSI9EAAYASAAEgI31fD_BwE" TargetMode="External"/><Relationship Id="rId7" Type="http://schemas.openxmlformats.org/officeDocument/2006/relationships/hyperlink" Target="https://www.nidirect.gov.uk/articles/recognise-and-report-elder-abuse#:~:text=Elder%20abuse%20includes%20actions%20intending,there%20are%20ways%20to%20help" TargetMode="External"/><Relationship Id="rId2" Type="http://schemas.openxmlformats.org/officeDocument/2006/relationships/hyperlink" Target="https://www.elderabuse.org.uk/Pages/Category/what-is-it" TargetMode="External"/><Relationship Id="rId1" Type="http://schemas.openxmlformats.org/officeDocument/2006/relationships/slideLayout" Target="../slideLayouts/slideLayout13.xml"/><Relationship Id="rId6" Type="http://schemas.openxmlformats.org/officeDocument/2006/relationships/hyperlink" Target="https://wearehourglass.org/who-we-are" TargetMode="External"/><Relationship Id="rId5" Type="http://schemas.openxmlformats.org/officeDocument/2006/relationships/hyperlink" Target="https://criminalinjurieshelpline.co.uk/blog/elder-abuse-data-stats/" TargetMode="External"/><Relationship Id="rId4" Type="http://schemas.openxmlformats.org/officeDocument/2006/relationships/hyperlink" Target="https://www.ageuk.org.uk/information-advice/care/changes-to-social-care/" TargetMode="External"/><Relationship Id="rId9" Type="http://schemas.openxmlformats.org/officeDocument/2006/relationships/hyperlink" Target="https://www.thesilverline.org.uk/who-we-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883050"/>
            <a:ext cx="10052425" cy="1325563"/>
          </a:xfrm>
        </p:spPr>
        <p:txBody>
          <a:bodyPr/>
          <a:lstStyle/>
          <a:p>
            <a:r>
              <a:rPr lang="en-GB" b="1" dirty="0">
                <a:latin typeface="+mn-lt"/>
              </a:rPr>
              <a:t>BMHP6027- 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Week 5- Local and National Services for Older Persons</a:t>
            </a:r>
          </a:p>
        </p:txBody>
      </p:sp>
    </p:spTree>
    <p:extLst>
      <p:ext uri="{BB962C8B-B14F-4D97-AF65-F5344CB8AC3E}">
        <p14:creationId xmlns:p14="http://schemas.microsoft.com/office/powerpoint/2010/main" val="487237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p:txBody>
          <a:bodyPr>
            <a:normAutofit/>
          </a:bodyPr>
          <a:lstStyle/>
          <a:p>
            <a:pPr marL="0" indent="0">
              <a:buNone/>
            </a:pPr>
            <a:r>
              <a:rPr lang="en-GB" b="1" dirty="0"/>
              <a:t>Learning Objectives for today’s session</a:t>
            </a:r>
          </a:p>
          <a:p>
            <a:pPr marL="0" indent="0">
              <a:buNone/>
            </a:pPr>
            <a:r>
              <a:rPr lang="en-GB" dirty="0"/>
              <a:t>By the end of the lecture students should be able to…</a:t>
            </a:r>
          </a:p>
          <a:p>
            <a:r>
              <a:rPr lang="en-GB" dirty="0"/>
              <a:t>Understand the range of services available for older persons at local and national levels in the UK.</a:t>
            </a:r>
          </a:p>
          <a:p>
            <a:r>
              <a:rPr lang="en-GB" dirty="0"/>
              <a:t>Identify the role of services in preventing and addressing elder abuse.</a:t>
            </a:r>
          </a:p>
          <a:p>
            <a:r>
              <a:rPr lang="en-GB" dirty="0"/>
              <a:t>Evaluate real-world case studies to understand challenges and solutions in elder care and abuse prevention.</a:t>
            </a:r>
          </a:p>
        </p:txBody>
      </p:sp>
    </p:spTree>
    <p:extLst>
      <p:ext uri="{BB962C8B-B14F-4D97-AF65-F5344CB8AC3E}">
        <p14:creationId xmlns:p14="http://schemas.microsoft.com/office/powerpoint/2010/main" val="130532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FCE9-CD84-73E0-9DBB-925A4318D26C}"/>
              </a:ext>
            </a:extLst>
          </p:cNvPr>
          <p:cNvSpPr>
            <a:spLocks noGrp="1"/>
          </p:cNvSpPr>
          <p:nvPr>
            <p:ph type="title"/>
          </p:nvPr>
        </p:nvSpPr>
        <p:spPr>
          <a:xfrm>
            <a:off x="157311" y="1006285"/>
            <a:ext cx="11594969" cy="1325563"/>
          </a:xfrm>
        </p:spPr>
        <p:txBody>
          <a:bodyPr>
            <a:noAutofit/>
          </a:bodyPr>
          <a:lstStyle/>
          <a:p>
            <a:pPr algn="ctr"/>
            <a:r>
              <a:rPr lang="en-GB" sz="4800" b="1" dirty="0">
                <a:latin typeface="+mn-lt"/>
              </a:rPr>
              <a:t>Introduction to Local and National Services</a:t>
            </a:r>
          </a:p>
        </p:txBody>
      </p:sp>
      <p:sp>
        <p:nvSpPr>
          <p:cNvPr id="3" name="Content Placeholder 2">
            <a:extLst>
              <a:ext uri="{FF2B5EF4-FFF2-40B4-BE49-F238E27FC236}">
                <a16:creationId xmlns:a16="http://schemas.microsoft.com/office/drawing/2014/main" id="{AADC1999-8E3F-E5CD-01F6-5D22C9549D40}"/>
              </a:ext>
            </a:extLst>
          </p:cNvPr>
          <p:cNvSpPr>
            <a:spLocks noGrp="1"/>
          </p:cNvSpPr>
          <p:nvPr>
            <p:ph idx="1"/>
          </p:nvPr>
        </p:nvSpPr>
        <p:spPr>
          <a:xfrm>
            <a:off x="298515" y="2095542"/>
            <a:ext cx="11594969" cy="4323729"/>
          </a:xfrm>
        </p:spPr>
        <p:txBody>
          <a:bodyPr>
            <a:normAutofit fontScale="92500" lnSpcReduction="20000"/>
          </a:bodyPr>
          <a:lstStyle/>
          <a:p>
            <a:pPr marL="0" indent="0">
              <a:buNone/>
            </a:pPr>
            <a:r>
              <a:rPr lang="en-GB" b="1" dirty="0">
                <a:solidFill>
                  <a:srgbClr val="0070C0"/>
                </a:solidFill>
              </a:rPr>
              <a:t>Local Services</a:t>
            </a:r>
            <a:r>
              <a:rPr lang="en-GB" dirty="0">
                <a:solidFill>
                  <a:srgbClr val="0070C0"/>
                </a:solidFill>
              </a:rPr>
              <a:t>- </a:t>
            </a:r>
          </a:p>
          <a:p>
            <a:r>
              <a:rPr lang="en-GB" dirty="0"/>
              <a:t>Community-based support and resources, often provided by local authorities or non-profit organisations, designed to meet immediate, area-specific needs.</a:t>
            </a:r>
          </a:p>
          <a:p>
            <a:pPr marL="0" indent="0">
              <a:buNone/>
            </a:pPr>
            <a:r>
              <a:rPr lang="en-GB" b="1" dirty="0">
                <a:solidFill>
                  <a:srgbClr val="0070C0"/>
                </a:solidFill>
              </a:rPr>
              <a:t>National Services</a:t>
            </a:r>
            <a:r>
              <a:rPr lang="en-GB" dirty="0">
                <a:solidFill>
                  <a:srgbClr val="0070C0"/>
                </a:solidFill>
              </a:rPr>
              <a:t>- </a:t>
            </a:r>
          </a:p>
          <a:p>
            <a:r>
              <a:rPr lang="en-GB" dirty="0"/>
              <a:t>Broadly available services supported by the government (e.g., the NHS), which set national standards and provide more specialised or extensive support.</a:t>
            </a:r>
          </a:p>
          <a:p>
            <a:pPr marL="0" indent="0">
              <a:buNone/>
            </a:pPr>
            <a:r>
              <a:rPr lang="en-GB" b="1" dirty="0">
                <a:solidFill>
                  <a:srgbClr val="0070C0"/>
                </a:solidFill>
              </a:rPr>
              <a:t>Purpose-</a:t>
            </a:r>
          </a:p>
          <a:p>
            <a:r>
              <a:rPr lang="en-GB" dirty="0"/>
              <a:t>These services aim to support the health, safety, and quality of life of older adults, addressing physical, mental, and social needs.</a:t>
            </a:r>
          </a:p>
          <a:p>
            <a:r>
              <a:rPr lang="en-GB" dirty="0"/>
              <a:t>They provide specialised support in areas such as medical care, social engagement, financial advice, and safeguarding.</a:t>
            </a:r>
          </a:p>
          <a:p>
            <a:endParaRPr lang="en-GB" dirty="0"/>
          </a:p>
        </p:txBody>
      </p:sp>
    </p:spTree>
    <p:extLst>
      <p:ext uri="{BB962C8B-B14F-4D97-AF65-F5344CB8AC3E}">
        <p14:creationId xmlns:p14="http://schemas.microsoft.com/office/powerpoint/2010/main" val="141052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355076" y="36352"/>
            <a:ext cx="11481847" cy="1325563"/>
          </a:xfrm>
        </p:spPr>
        <p:txBody>
          <a:bodyPr>
            <a:normAutofit fontScale="90000"/>
          </a:bodyPr>
          <a:lstStyle/>
          <a:p>
            <a:pPr algn="ctr"/>
            <a:r>
              <a:rPr lang="en-GB" sz="5400" b="1" dirty="0">
                <a:latin typeface="+mn-lt"/>
              </a:rPr>
              <a:t>Introduction to Local and National Services</a:t>
            </a:r>
          </a:p>
        </p:txBody>
      </p:sp>
      <p:sp>
        <p:nvSpPr>
          <p:cNvPr id="5" name="Rectangle 1">
            <a:extLst>
              <a:ext uri="{FF2B5EF4-FFF2-40B4-BE49-F238E27FC236}">
                <a16:creationId xmlns:a16="http://schemas.microsoft.com/office/drawing/2014/main" id="{6D8F7ED6-91C1-34B5-7BF5-6151CDC33CAF}"/>
              </a:ext>
            </a:extLst>
          </p:cNvPr>
          <p:cNvSpPr>
            <a:spLocks noGrp="1" noChangeArrowheads="1"/>
          </p:cNvSpPr>
          <p:nvPr>
            <p:ph idx="1"/>
          </p:nvPr>
        </p:nvSpPr>
        <p:spPr bwMode="auto">
          <a:xfrm>
            <a:off x="221673" y="1060628"/>
            <a:ext cx="11970327" cy="4924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Key Differences</a:t>
            </a:r>
            <a:r>
              <a:rPr kumimoji="0" lang="en-US" altLang="en-US"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Scope</a:t>
            </a:r>
            <a:r>
              <a:rPr kumimoji="0" lang="en-US" altLang="en-US" sz="24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Local services are community-focused, often easier to access but may have limited resources. National services are broader, typically offer extensive resources, and cover a larger area.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Accessibility</a:t>
            </a:r>
            <a:r>
              <a:rPr kumimoji="0" lang="en-US" altLang="en-US" sz="24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Local services might be more accessible for day-to-day needs and can provide more personalised support. National services often provide essential health care, including hospitals and specialist care.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Examples</a:t>
            </a:r>
            <a:r>
              <a:rPr kumimoji="0" lang="en-US" altLang="en-US"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Local Services</a:t>
            </a:r>
            <a:r>
              <a:rPr kumimoji="0" lang="en-US" altLang="en-US" sz="24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Community centers, local social services, day-care programs, and volunteer organisations that provide home visits or companionship.</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National Services</a:t>
            </a:r>
            <a:r>
              <a:rPr kumimoji="0" lang="en-US" altLang="en-US" sz="24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National Health Service (NHS), national adult safeguarding initiatives, and Age UK.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2551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301657" y="2044558"/>
            <a:ext cx="11594969" cy="4488218"/>
          </a:xfrm>
        </p:spPr>
        <p:txBody>
          <a:bodyPr>
            <a:normAutofit fontScale="92500" lnSpcReduction="10000"/>
          </a:bodyPr>
          <a:lstStyle/>
          <a:p>
            <a:pPr marL="0" indent="0">
              <a:buNone/>
            </a:pPr>
            <a:r>
              <a:rPr lang="en-GB" b="1" dirty="0">
                <a:solidFill>
                  <a:srgbClr val="0070C0"/>
                </a:solidFill>
              </a:rPr>
              <a:t>The National Health Service (NHS)-</a:t>
            </a:r>
          </a:p>
          <a:p>
            <a:r>
              <a:rPr lang="en-GB" dirty="0"/>
              <a:t>The NHS provides medical and mental health care for older adults, including routine check-ups, hospitalisation, rehabilitation, and specialist care (e.g., for dementia).</a:t>
            </a:r>
          </a:p>
          <a:p>
            <a:pPr marL="0" indent="0">
              <a:buNone/>
            </a:pPr>
            <a:r>
              <a:rPr lang="en-GB" b="1" dirty="0">
                <a:solidFill>
                  <a:srgbClr val="0070C0"/>
                </a:solidFill>
              </a:rPr>
              <a:t>Key Services-</a:t>
            </a:r>
          </a:p>
          <a:p>
            <a:r>
              <a:rPr lang="en-GB" dirty="0"/>
              <a:t>Primary care (GP services), including routine check-ups and prescriptions.</a:t>
            </a:r>
          </a:p>
          <a:p>
            <a:r>
              <a:rPr lang="en-GB" dirty="0"/>
              <a:t>Hospital care for acute needs, surgeries, and recovery.</a:t>
            </a:r>
          </a:p>
          <a:p>
            <a:r>
              <a:rPr lang="en-GB" dirty="0"/>
              <a:t>Mental health support- Counselling and psychiatric care for older adults.</a:t>
            </a:r>
          </a:p>
          <a:p>
            <a:pPr marL="0" indent="0">
              <a:buNone/>
            </a:pPr>
            <a:r>
              <a:rPr lang="en-GB" b="1" dirty="0">
                <a:solidFill>
                  <a:srgbClr val="0070C0"/>
                </a:solidFill>
              </a:rPr>
              <a:t>Collaborative Approach- </a:t>
            </a:r>
          </a:p>
          <a:p>
            <a:r>
              <a:rPr lang="en-GB" dirty="0"/>
              <a:t>The NHS often works with social services and community organisations to ensure continuity of care, especially when transitioning from hospital to home care.</a:t>
            </a:r>
          </a:p>
        </p:txBody>
      </p:sp>
    </p:spTree>
    <p:extLst>
      <p:ext uri="{BB962C8B-B14F-4D97-AF65-F5344CB8AC3E}">
        <p14:creationId xmlns:p14="http://schemas.microsoft.com/office/powerpoint/2010/main" val="1524985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301657" y="2044558"/>
            <a:ext cx="11594969" cy="4488218"/>
          </a:xfrm>
        </p:spPr>
        <p:txBody>
          <a:bodyPr>
            <a:normAutofit lnSpcReduction="10000"/>
          </a:bodyPr>
          <a:lstStyle/>
          <a:p>
            <a:pPr marL="0" indent="0">
              <a:buNone/>
            </a:pPr>
            <a:r>
              <a:rPr lang="en-GB" b="1" dirty="0">
                <a:solidFill>
                  <a:srgbClr val="0070C0"/>
                </a:solidFill>
              </a:rPr>
              <a:t>Social Services-</a:t>
            </a:r>
          </a:p>
          <a:p>
            <a:r>
              <a:rPr lang="en-GB" dirty="0"/>
              <a:t>Local councils provide social services to support the well-being of vulnerable adults, including home visits, personal care, and assessments to determine care needs.</a:t>
            </a:r>
          </a:p>
          <a:p>
            <a:pPr marL="0" indent="0">
              <a:buNone/>
            </a:pPr>
            <a:r>
              <a:rPr lang="en-GB" b="1" dirty="0">
                <a:solidFill>
                  <a:srgbClr val="0070C0"/>
                </a:solidFill>
              </a:rPr>
              <a:t>Specific Support Areas-</a:t>
            </a:r>
          </a:p>
          <a:p>
            <a:r>
              <a:rPr lang="en-GB" dirty="0"/>
              <a:t>Home assistance (e.g., cleaning, meal preparation).</a:t>
            </a:r>
          </a:p>
          <a:p>
            <a:r>
              <a:rPr lang="en-GB" dirty="0"/>
              <a:t>Personal care (e.g., bathing, dressing).</a:t>
            </a:r>
          </a:p>
          <a:p>
            <a:r>
              <a:rPr lang="en-GB" dirty="0"/>
              <a:t>Assessments for care needs and eligibility for financial support.</a:t>
            </a:r>
          </a:p>
          <a:p>
            <a:r>
              <a:rPr lang="en-GB" dirty="0"/>
              <a:t>Rehabilitation- help to return to life at home after leaving hospital or care home.</a:t>
            </a:r>
          </a:p>
        </p:txBody>
      </p:sp>
    </p:spTree>
    <p:extLst>
      <p:ext uri="{BB962C8B-B14F-4D97-AF65-F5344CB8AC3E}">
        <p14:creationId xmlns:p14="http://schemas.microsoft.com/office/powerpoint/2010/main" val="2054300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301657" y="2044558"/>
            <a:ext cx="11594969" cy="4813442"/>
          </a:xfrm>
        </p:spPr>
        <p:txBody>
          <a:bodyPr>
            <a:normAutofit/>
          </a:bodyPr>
          <a:lstStyle/>
          <a:p>
            <a:pPr marL="0" indent="0">
              <a:buNone/>
            </a:pPr>
            <a:r>
              <a:rPr lang="en-GB" sz="3200" b="1" dirty="0">
                <a:solidFill>
                  <a:srgbClr val="0070C0"/>
                </a:solidFill>
              </a:rPr>
              <a:t>Charitable and third Sector Organisations-</a:t>
            </a:r>
          </a:p>
          <a:p>
            <a:pPr marL="0" indent="0">
              <a:buNone/>
            </a:pPr>
            <a:r>
              <a:rPr lang="en-GB" b="1" dirty="0">
                <a:solidFill>
                  <a:srgbClr val="0070C0"/>
                </a:solidFill>
              </a:rPr>
              <a:t>Examples- </a:t>
            </a:r>
            <a:r>
              <a:rPr lang="en-GB" dirty="0"/>
              <a:t>Age UK, The Silver Line, Hourglass.</a:t>
            </a:r>
          </a:p>
          <a:p>
            <a:r>
              <a:rPr lang="en-GB" b="1" dirty="0"/>
              <a:t>Age UK- </a:t>
            </a:r>
            <a:r>
              <a:rPr lang="en-GB" dirty="0"/>
              <a:t>Offers resources, social activities, legal support, and information on care options </a:t>
            </a:r>
            <a:r>
              <a:rPr lang="en-GB" sz="1400" dirty="0"/>
              <a:t>(Age UK, 2024a)</a:t>
            </a:r>
          </a:p>
          <a:p>
            <a:r>
              <a:rPr lang="en-GB" b="1" dirty="0"/>
              <a:t>The Silver Line- </a:t>
            </a:r>
            <a:r>
              <a:rPr lang="en-GB" dirty="0"/>
              <a:t>A helpline for older adults providing companionship and emotional support </a:t>
            </a:r>
            <a:r>
              <a:rPr lang="en-GB" sz="1400" dirty="0"/>
              <a:t>(The Silver Line, 2023)</a:t>
            </a:r>
          </a:p>
          <a:p>
            <a:r>
              <a:rPr lang="en-GB" b="1" dirty="0"/>
              <a:t>Hourglass </a:t>
            </a:r>
            <a:r>
              <a:rPr lang="en-GB" dirty="0"/>
              <a:t>(previously known as Action on Elder Abuse)- Provides resources for understanding and reporting abuse </a:t>
            </a:r>
            <a:r>
              <a:rPr lang="en-GB" sz="1400" dirty="0"/>
              <a:t>(Hourglass, 2023)</a:t>
            </a:r>
          </a:p>
          <a:p>
            <a:pPr marL="0" indent="0">
              <a:buNone/>
            </a:pPr>
            <a:r>
              <a:rPr lang="en-GB" dirty="0"/>
              <a:t>Many charities work directly with older adults to prevent isolation and identify signs of abuse, referring cases to relevant authorities as needed.</a:t>
            </a:r>
          </a:p>
        </p:txBody>
      </p:sp>
    </p:spTree>
    <p:extLst>
      <p:ext uri="{BB962C8B-B14F-4D97-AF65-F5344CB8AC3E}">
        <p14:creationId xmlns:p14="http://schemas.microsoft.com/office/powerpoint/2010/main" val="2408588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301657" y="2044558"/>
            <a:ext cx="11594969" cy="4813442"/>
          </a:xfrm>
        </p:spPr>
        <p:txBody>
          <a:bodyPr>
            <a:normAutofit/>
          </a:bodyPr>
          <a:lstStyle/>
          <a:p>
            <a:pPr marL="0" indent="0">
              <a:buNone/>
            </a:pPr>
            <a:r>
              <a:rPr lang="en-GB" sz="3200" b="1" dirty="0">
                <a:solidFill>
                  <a:srgbClr val="0070C0"/>
                </a:solidFill>
              </a:rPr>
              <a:t>Community Resources-</a:t>
            </a:r>
          </a:p>
          <a:p>
            <a:pPr marL="0" indent="0">
              <a:buNone/>
            </a:pPr>
            <a:r>
              <a:rPr lang="en-GB" b="1" dirty="0">
                <a:solidFill>
                  <a:srgbClr val="0070C0"/>
                </a:solidFill>
              </a:rPr>
              <a:t>Examples- </a:t>
            </a:r>
            <a:r>
              <a:rPr lang="en-GB" dirty="0"/>
              <a:t>Local community centres, senior clubs, libraries.</a:t>
            </a:r>
          </a:p>
          <a:p>
            <a:pPr marL="0" indent="0">
              <a:buNone/>
            </a:pPr>
            <a:r>
              <a:rPr lang="en-GB" dirty="0"/>
              <a:t>These resources provide opportunities for social interaction, physical activities, and sometimes educational programs on health and safety for older adults.</a:t>
            </a:r>
          </a:p>
          <a:p>
            <a:pPr marL="0" indent="0">
              <a:buNone/>
            </a:pPr>
            <a:r>
              <a:rPr lang="en-GB" b="1" dirty="0">
                <a:solidFill>
                  <a:srgbClr val="0070C0"/>
                </a:solidFill>
              </a:rPr>
              <a:t>Benefits- </a:t>
            </a:r>
          </a:p>
          <a:p>
            <a:r>
              <a:rPr lang="en-GB" dirty="0"/>
              <a:t>Reduces isolation by encouraging social engagement.</a:t>
            </a:r>
          </a:p>
          <a:p>
            <a:r>
              <a:rPr lang="en-GB" dirty="0"/>
              <a:t>Often run by volunteers or local governments, making them accessible and familiar.</a:t>
            </a:r>
          </a:p>
          <a:p>
            <a:r>
              <a:rPr lang="en-GB" dirty="0"/>
              <a:t>Can be a point of contact for further services and support.</a:t>
            </a:r>
          </a:p>
        </p:txBody>
      </p:sp>
    </p:spTree>
    <p:extLst>
      <p:ext uri="{BB962C8B-B14F-4D97-AF65-F5344CB8AC3E}">
        <p14:creationId xmlns:p14="http://schemas.microsoft.com/office/powerpoint/2010/main" val="1190178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1934" y="171288"/>
            <a:ext cx="11481847" cy="1325563"/>
          </a:xfrm>
        </p:spPr>
        <p:txBody>
          <a:bodyPr>
            <a:normAutofit/>
          </a:bodyPr>
          <a:lstStyle/>
          <a:p>
            <a:pPr algn="ctr"/>
            <a:r>
              <a:rPr lang="en-GB" sz="5400" b="1" dirty="0">
                <a:latin typeface="+mn-lt"/>
              </a:rPr>
              <a:t>Local Authority Services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96851"/>
            <a:ext cx="11724190" cy="4605998"/>
          </a:xfrm>
        </p:spPr>
        <p:txBody>
          <a:bodyPr>
            <a:normAutofit fontScale="92500" lnSpcReduction="10000"/>
          </a:bodyPr>
          <a:lstStyle/>
          <a:p>
            <a:r>
              <a:rPr lang="en-GB" sz="2400" b="1" dirty="0">
                <a:solidFill>
                  <a:srgbClr val="0070C0"/>
                </a:solidFill>
              </a:rPr>
              <a:t>Home Care Services- </a:t>
            </a:r>
            <a:r>
              <a:rPr lang="en-GB" sz="2400" dirty="0"/>
              <a:t>(domiciliary care)</a:t>
            </a:r>
          </a:p>
          <a:p>
            <a:pPr lvl="1"/>
            <a:r>
              <a:rPr lang="en-GB" dirty="0"/>
              <a:t>In-home support for daily activities like bathing, dressing, and meal preparation. </a:t>
            </a:r>
          </a:p>
          <a:p>
            <a:r>
              <a:rPr lang="en-GB" sz="2400" b="1" dirty="0">
                <a:solidFill>
                  <a:srgbClr val="0070C0"/>
                </a:solidFill>
              </a:rPr>
              <a:t>Residential Care- </a:t>
            </a:r>
            <a:r>
              <a:rPr lang="en-GB" sz="2400" dirty="0"/>
              <a:t>(facilities offering 24/7 care)</a:t>
            </a:r>
          </a:p>
          <a:p>
            <a:pPr lvl="1"/>
            <a:r>
              <a:rPr lang="en-GB" dirty="0"/>
              <a:t>Local authorities (LA’s) now operate fewer care homes, with the majority now run by private or non-profit providers.</a:t>
            </a:r>
          </a:p>
          <a:p>
            <a:r>
              <a:rPr lang="en-GB" sz="2400" b="1" dirty="0">
                <a:solidFill>
                  <a:srgbClr val="0070C0"/>
                </a:solidFill>
              </a:rPr>
              <a:t>Community Support Programs- </a:t>
            </a:r>
          </a:p>
          <a:p>
            <a:pPr lvl="1"/>
            <a:r>
              <a:rPr lang="en-GB" dirty="0"/>
              <a:t>Day centres, social activities, and senior clubs aimed at reducing loneliness and social isolation (the number of these has fallen dramatically)</a:t>
            </a:r>
          </a:p>
          <a:p>
            <a:r>
              <a:rPr lang="en-GB" sz="2400" b="1" dirty="0">
                <a:solidFill>
                  <a:srgbClr val="0070C0"/>
                </a:solidFill>
              </a:rPr>
              <a:t>Safeguarding- </a:t>
            </a:r>
          </a:p>
          <a:p>
            <a:pPr lvl="1"/>
            <a:r>
              <a:rPr lang="en-GB" dirty="0"/>
              <a:t>LA’s have safeguarding responsibilities to investigate and act on reports of elder abuse.</a:t>
            </a:r>
          </a:p>
          <a:p>
            <a:pPr marL="0" indent="0">
              <a:buNone/>
            </a:pPr>
            <a:r>
              <a:rPr lang="en-GB" sz="2400" b="1" dirty="0"/>
              <a:t>Why do you think there’s been a shift away from local authority-operated residential care homes and domiciliary care services. Why are day centres closing? </a:t>
            </a:r>
            <a:r>
              <a:rPr lang="en-GB" sz="3900" b="1" i="1" dirty="0">
                <a:solidFill>
                  <a:srgbClr val="0070C0"/>
                </a:solidFill>
              </a:rPr>
              <a:t>Discuss</a:t>
            </a:r>
            <a:endParaRPr lang="en-GB" sz="3900" b="1" dirty="0">
              <a:solidFill>
                <a:srgbClr val="0070C0"/>
              </a:solidFill>
            </a:endParaRPr>
          </a:p>
        </p:txBody>
      </p:sp>
    </p:spTree>
    <p:extLst>
      <p:ext uri="{BB962C8B-B14F-4D97-AF65-F5344CB8AC3E}">
        <p14:creationId xmlns:p14="http://schemas.microsoft.com/office/powerpoint/2010/main" val="9929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97408"/>
            <a:ext cx="11481847" cy="1325563"/>
          </a:xfrm>
        </p:spPr>
        <p:txBody>
          <a:bodyPr>
            <a:normAutofit/>
          </a:bodyPr>
          <a:lstStyle/>
          <a:p>
            <a:pPr algn="ctr"/>
            <a:r>
              <a:rPr lang="en-GB" sz="5400" b="1" dirty="0">
                <a:latin typeface="+mn-lt"/>
              </a:rPr>
              <a:t>Means Testing in Social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36222" y="1255889"/>
            <a:ext cx="11119556" cy="4346221"/>
          </a:xfrm>
        </p:spPr>
        <p:txBody>
          <a:bodyPr>
            <a:normAutofit fontScale="85000" lnSpcReduction="20000"/>
          </a:bodyPr>
          <a:lstStyle/>
          <a:p>
            <a:pPr marL="0" indent="0">
              <a:buNone/>
            </a:pPr>
            <a:r>
              <a:rPr lang="en-GB" dirty="0"/>
              <a:t>Unlike healthcare (which is free at the point of delivery) social care (e.g., domiciliary care, residential care) is not universally free and is based on a means-tested assessment.</a:t>
            </a:r>
          </a:p>
          <a:p>
            <a:pPr marL="0" indent="0">
              <a:buNone/>
            </a:pPr>
            <a:r>
              <a:rPr lang="en-GB" b="1" dirty="0">
                <a:solidFill>
                  <a:srgbClr val="0070C0"/>
                </a:solidFill>
              </a:rPr>
              <a:t>Means Testing Criteria- </a:t>
            </a:r>
            <a:r>
              <a:rPr lang="en-GB" dirty="0"/>
              <a:t>Local authorities assess an individual’s income and assets to determine eligibility and cost contributions Those with lower income and fewer assets may receive full or partial funding.</a:t>
            </a:r>
          </a:p>
          <a:p>
            <a:r>
              <a:rPr lang="en-GB" dirty="0"/>
              <a:t>Individuals with more assets may need to pay fully or partially for their social care needs.</a:t>
            </a:r>
          </a:p>
          <a:p>
            <a:r>
              <a:rPr lang="en-GB" dirty="0"/>
              <a:t>Means testing can limit access for some older adults who may struggle to afford private services yet exceed the funding threshold.</a:t>
            </a:r>
          </a:p>
          <a:p>
            <a:r>
              <a:rPr lang="en-GB" dirty="0"/>
              <a:t>Currently the upper threshold for getting help with care costs is £23,250 in England.</a:t>
            </a:r>
          </a:p>
          <a:p>
            <a:r>
              <a:rPr lang="en-GB" dirty="0"/>
              <a:t>If a person’s capital (for example, savings) is more than £23,250, they will have to pay their own fees as a 'self-funder'. If capital is less than £23,250, the council may provide financial support, however, they may have to pay a contribution from their income (Age UK, 2024b)</a:t>
            </a:r>
          </a:p>
          <a:p>
            <a:pPr marL="0" indent="0">
              <a:buNone/>
            </a:pPr>
            <a:endParaRPr lang="en-GB" sz="3500" b="1" i="1" dirty="0">
              <a:solidFill>
                <a:srgbClr val="0070C0"/>
              </a:solidFill>
            </a:endParaRPr>
          </a:p>
        </p:txBody>
      </p:sp>
    </p:spTree>
    <p:extLst>
      <p:ext uri="{BB962C8B-B14F-4D97-AF65-F5344CB8AC3E}">
        <p14:creationId xmlns:p14="http://schemas.microsoft.com/office/powerpoint/2010/main" val="1899102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33905" y="176817"/>
            <a:ext cx="11481847" cy="1325563"/>
          </a:xfrm>
        </p:spPr>
        <p:txBody>
          <a:bodyPr>
            <a:normAutofit fontScale="90000"/>
          </a:bodyPr>
          <a:lstStyle/>
          <a:p>
            <a:pPr algn="ctr"/>
            <a:r>
              <a:rPr lang="en-GB" sz="5400" b="1" dirty="0">
                <a:latin typeface="+mn-lt"/>
              </a:rPr>
              <a:t>Residential and Domiciliary Care Provision</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33905" y="1455754"/>
            <a:ext cx="11724190" cy="4297773"/>
          </a:xfrm>
        </p:spPr>
        <p:txBody>
          <a:bodyPr>
            <a:normAutofit fontScale="92500" lnSpcReduction="10000"/>
          </a:bodyPr>
          <a:lstStyle/>
          <a:p>
            <a:pPr marL="0" indent="0">
              <a:buNone/>
            </a:pPr>
            <a:r>
              <a:rPr lang="en-GB" sz="3500" b="1" dirty="0"/>
              <a:t>The Shift to Private Providers</a:t>
            </a:r>
          </a:p>
          <a:p>
            <a:r>
              <a:rPr lang="en-GB" sz="2600" b="1" dirty="0">
                <a:solidFill>
                  <a:srgbClr val="0070C0"/>
                </a:solidFill>
              </a:rPr>
              <a:t>Residential Care Homes- </a:t>
            </a:r>
            <a:r>
              <a:rPr lang="en-GB" sz="2600" dirty="0"/>
              <a:t>LA-run homes are less common; most are now operated by private or non-profit organisations.</a:t>
            </a:r>
          </a:p>
          <a:p>
            <a:r>
              <a:rPr lang="en-GB" sz="2600" b="1" dirty="0">
                <a:solidFill>
                  <a:srgbClr val="0070C0"/>
                </a:solidFill>
              </a:rPr>
              <a:t>Domiciliary (home) Care- </a:t>
            </a:r>
            <a:r>
              <a:rPr lang="en-GB" sz="2600" dirty="0"/>
              <a:t>Often funded by local authorities but delivered by private providers, covering personal support, meal preparation, and basic healthcare.</a:t>
            </a:r>
          </a:p>
          <a:p>
            <a:r>
              <a:rPr lang="en-GB" sz="2600" b="1" dirty="0">
                <a:solidFill>
                  <a:srgbClr val="0070C0"/>
                </a:solidFill>
              </a:rPr>
              <a:t>Impact of Privatisation- </a:t>
            </a:r>
            <a:r>
              <a:rPr lang="en-GB" sz="2600" dirty="0"/>
              <a:t>More providers are available, offering a variety of services</a:t>
            </a:r>
          </a:p>
          <a:p>
            <a:pPr lvl="1"/>
            <a:r>
              <a:rPr lang="en-GB" sz="2600" dirty="0"/>
              <a:t>Unfortunately, quality and accountability of services can vary.</a:t>
            </a:r>
          </a:p>
          <a:p>
            <a:pPr lvl="1"/>
            <a:r>
              <a:rPr lang="en-GB" sz="2600" dirty="0"/>
              <a:t>There is increased financial pressure on local authorities to manage quality while keeping costs sustainable.</a:t>
            </a:r>
          </a:p>
          <a:p>
            <a:pPr marL="0" indent="0">
              <a:buNone/>
            </a:pPr>
            <a:r>
              <a:rPr lang="en-GB" b="1" dirty="0"/>
              <a:t>Privatisation offers flexibility but can lead to gaps in quality and consistency, especially where services are cost-driven.    </a:t>
            </a:r>
            <a:r>
              <a:rPr lang="en-GB" sz="3500" b="1" i="1" dirty="0">
                <a:solidFill>
                  <a:srgbClr val="0070C0"/>
                </a:solidFill>
              </a:rPr>
              <a:t>Discuss</a:t>
            </a:r>
            <a:endParaRPr lang="en-GB" sz="3500" b="1" dirty="0">
              <a:solidFill>
                <a:srgbClr val="0070C0"/>
              </a:solidFill>
            </a:endParaRPr>
          </a:p>
        </p:txBody>
      </p:sp>
    </p:spTree>
    <p:extLst>
      <p:ext uri="{BB962C8B-B14F-4D97-AF65-F5344CB8AC3E}">
        <p14:creationId xmlns:p14="http://schemas.microsoft.com/office/powerpoint/2010/main" val="4065315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Evaluating the Effectiveness of Current Services and Policies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573564"/>
            <a:ext cx="11724190" cy="4231335"/>
          </a:xfrm>
        </p:spPr>
        <p:txBody>
          <a:bodyPr>
            <a:normAutofit fontScale="92500" lnSpcReduction="20000"/>
          </a:bodyPr>
          <a:lstStyle/>
          <a:p>
            <a:r>
              <a:rPr lang="en-GB" sz="3000" b="1" dirty="0">
                <a:solidFill>
                  <a:srgbClr val="0070C0"/>
                </a:solidFill>
              </a:rPr>
              <a:t>Strengths-</a:t>
            </a:r>
          </a:p>
          <a:p>
            <a:r>
              <a:rPr lang="en-GB" b="1" dirty="0"/>
              <a:t>Increased Options- </a:t>
            </a:r>
            <a:r>
              <a:rPr lang="en-GB" dirty="0"/>
              <a:t>More service providers in the private sector for domiciliary and residential care.</a:t>
            </a:r>
          </a:p>
          <a:p>
            <a:r>
              <a:rPr lang="en-GB" b="1" dirty="0"/>
              <a:t>Safeguarding Framework- </a:t>
            </a:r>
            <a:r>
              <a:rPr lang="en-GB" dirty="0"/>
              <a:t>Policies like the Care Act set guidelines to protect older adults.</a:t>
            </a:r>
          </a:p>
          <a:p>
            <a:r>
              <a:rPr lang="en-GB" sz="3000" b="1" dirty="0">
                <a:solidFill>
                  <a:srgbClr val="C00000"/>
                </a:solidFill>
              </a:rPr>
              <a:t>Challenges-</a:t>
            </a:r>
          </a:p>
          <a:p>
            <a:r>
              <a:rPr lang="en-GB" b="1" dirty="0"/>
              <a:t>Quality Variation- </a:t>
            </a:r>
            <a:r>
              <a:rPr lang="en-GB" dirty="0"/>
              <a:t>Privatisation can lead to inconsistent care standards.</a:t>
            </a:r>
          </a:p>
          <a:p>
            <a:r>
              <a:rPr lang="en-GB" b="1" dirty="0"/>
              <a:t>Financial Barriers- </a:t>
            </a:r>
            <a:r>
              <a:rPr lang="en-GB" dirty="0"/>
              <a:t>Means testing may limit access for those who cannot afford out-of-pocket payments but are not eligible for full funding.</a:t>
            </a:r>
          </a:p>
          <a:p>
            <a:pPr marL="0" indent="0">
              <a:buNone/>
            </a:pPr>
            <a:r>
              <a:rPr lang="en-GB" b="1" dirty="0"/>
              <a:t>Are current services meeting the care needs of older adults effectively, given these strengths and challenges?   </a:t>
            </a:r>
            <a:r>
              <a:rPr lang="en-GB" sz="3500" b="1" i="1" dirty="0">
                <a:solidFill>
                  <a:srgbClr val="0070C0"/>
                </a:solidFill>
              </a:rPr>
              <a:t>Discuss</a:t>
            </a:r>
            <a:endParaRPr lang="en-GB" sz="3500" dirty="0">
              <a:solidFill>
                <a:srgbClr val="0070C0"/>
              </a:solidFill>
            </a:endParaRPr>
          </a:p>
        </p:txBody>
      </p:sp>
    </p:spTree>
    <p:extLst>
      <p:ext uri="{BB962C8B-B14F-4D97-AF65-F5344CB8AC3E}">
        <p14:creationId xmlns:p14="http://schemas.microsoft.com/office/powerpoint/2010/main" val="597638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242685" y="2111548"/>
            <a:ext cx="9535794" cy="3710871"/>
          </a:xfrm>
        </p:spPr>
        <p:txBody>
          <a:bodyPr>
            <a:normAutofit/>
          </a:bodyPr>
          <a:lstStyle/>
          <a:p>
            <a:pPr marL="0" indent="0">
              <a:buNone/>
            </a:pPr>
            <a:r>
              <a:rPr lang="en-GB" sz="3200" dirty="0">
                <a:solidFill>
                  <a:srgbClr val="0070C0"/>
                </a:solidFill>
              </a:rPr>
              <a:t>Group Task</a:t>
            </a:r>
          </a:p>
          <a:p>
            <a:r>
              <a:rPr lang="en-GB" dirty="0"/>
              <a:t>Please get into small groups and read and complete the given task available on this week’s Moodle Tile.</a:t>
            </a:r>
          </a:p>
          <a:p>
            <a:r>
              <a:rPr lang="en-GB" dirty="0"/>
              <a:t>Be prepared to feed back to the class</a:t>
            </a:r>
          </a:p>
        </p:txBody>
      </p:sp>
    </p:spTree>
    <p:extLst>
      <p:ext uri="{BB962C8B-B14F-4D97-AF65-F5344CB8AC3E}">
        <p14:creationId xmlns:p14="http://schemas.microsoft.com/office/powerpoint/2010/main" val="848342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90759" y="1552577"/>
            <a:ext cx="10882733" cy="4165582"/>
          </a:xfrm>
        </p:spPr>
        <p:txBody>
          <a:bodyPr>
            <a:normAutofit fontScale="85000" lnSpcReduction="20000"/>
          </a:bodyPr>
          <a:lstStyle/>
          <a:p>
            <a:r>
              <a:rPr lang="en-GB" b="1" dirty="0">
                <a:solidFill>
                  <a:srgbClr val="0070C0"/>
                </a:solidFill>
              </a:rPr>
              <a:t>Equality Act 2010- </a:t>
            </a:r>
            <a:r>
              <a:rPr lang="en-GB" dirty="0"/>
              <a:t>Protects against discrimination based on age, disability, and other characteristics, promoting equal access to services.</a:t>
            </a:r>
          </a:p>
          <a:p>
            <a:r>
              <a:rPr lang="en-GB" b="1" dirty="0"/>
              <a:t>Key Point- </a:t>
            </a:r>
            <a:r>
              <a:rPr lang="en-GB" dirty="0"/>
              <a:t>Supports fairness in healthcare and social services, combating ageism and promoting reasonable accommodations.</a:t>
            </a:r>
          </a:p>
          <a:p>
            <a:r>
              <a:rPr lang="en-GB" b="1" dirty="0">
                <a:solidFill>
                  <a:srgbClr val="0070C0"/>
                </a:solidFill>
              </a:rPr>
              <a:t>Human Rights Act 1998- </a:t>
            </a:r>
            <a:r>
              <a:rPr lang="en-GB" dirty="0"/>
              <a:t>Enshrines fundamental rights such as the right to life, freedom from inhumane treatment, and respect for private and family life.</a:t>
            </a:r>
          </a:p>
          <a:p>
            <a:r>
              <a:rPr lang="en-GB" b="1" dirty="0"/>
              <a:t>Key Point- </a:t>
            </a:r>
            <a:r>
              <a:rPr lang="en-GB" dirty="0"/>
              <a:t>Protects older adults by ensuring that their dignity, safety, and rights are respected in all care settings.</a:t>
            </a:r>
          </a:p>
          <a:p>
            <a:r>
              <a:rPr lang="en-GB" b="1" dirty="0">
                <a:solidFill>
                  <a:srgbClr val="0070C0"/>
                </a:solidFill>
              </a:rPr>
              <a:t>National Dementia Strategy (2009)</a:t>
            </a:r>
            <a:r>
              <a:rPr lang="en-GB" dirty="0"/>
              <a:t>Purpose- Sets out a framework to improve dementia care, awareness, and research across the UK.</a:t>
            </a:r>
          </a:p>
          <a:p>
            <a:r>
              <a:rPr lang="en-GB" b="1" dirty="0"/>
              <a:t>Key Point- </a:t>
            </a:r>
            <a:r>
              <a:rPr lang="en-GB" dirty="0"/>
              <a:t>Focuses on enhancing dementia diagnosis, supporting caregivers, and improving care standards.</a:t>
            </a:r>
          </a:p>
        </p:txBody>
      </p:sp>
    </p:spTree>
    <p:extLst>
      <p:ext uri="{BB962C8B-B14F-4D97-AF65-F5344CB8AC3E}">
        <p14:creationId xmlns:p14="http://schemas.microsoft.com/office/powerpoint/2010/main" val="2412965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54453" y="1520576"/>
            <a:ext cx="11683093" cy="4274049"/>
          </a:xfrm>
        </p:spPr>
        <p:txBody>
          <a:bodyPr>
            <a:normAutofit fontScale="85000" lnSpcReduction="20000"/>
          </a:bodyPr>
          <a:lstStyle/>
          <a:p>
            <a:r>
              <a:rPr lang="en-GB" b="1" dirty="0">
                <a:solidFill>
                  <a:srgbClr val="0070C0"/>
                </a:solidFill>
              </a:rPr>
              <a:t>Care Act 2014- </a:t>
            </a:r>
            <a:r>
              <a:rPr lang="en-GB" dirty="0"/>
              <a:t>Provides a framework for safeguarding vulnerable adults, assessing care needs, and allocating social care funding.</a:t>
            </a:r>
          </a:p>
          <a:p>
            <a:r>
              <a:rPr lang="en-GB" b="1" dirty="0"/>
              <a:t>Key Point- </a:t>
            </a:r>
          </a:p>
          <a:p>
            <a:r>
              <a:rPr lang="en-GB" dirty="0"/>
              <a:t>Defines local authorities' responsibilities for care provision and protection from abuse and neglect.</a:t>
            </a:r>
          </a:p>
          <a:p>
            <a:r>
              <a:rPr lang="en-GB" b="1" dirty="0">
                <a:solidFill>
                  <a:srgbClr val="0070C0"/>
                </a:solidFill>
              </a:rPr>
              <a:t>Health and Care Act 2022- </a:t>
            </a:r>
            <a:r>
              <a:rPr lang="en-GB" dirty="0"/>
              <a:t>Integrates health and social care, encouraging partnerships between the NHS and local authorities for better co-ordination.</a:t>
            </a:r>
          </a:p>
          <a:p>
            <a:r>
              <a:rPr lang="en-GB" b="1" dirty="0"/>
              <a:t>Key Point- </a:t>
            </a:r>
            <a:r>
              <a:rPr lang="en-GB" dirty="0"/>
              <a:t>Aims to create a more seamless experience for older adults moving between health and social care services.</a:t>
            </a:r>
          </a:p>
          <a:p>
            <a:r>
              <a:rPr lang="en-GB" b="1" dirty="0">
                <a:solidFill>
                  <a:srgbClr val="0070C0"/>
                </a:solidFill>
              </a:rPr>
              <a:t>Mental Capacity Act 2005- </a:t>
            </a:r>
            <a:r>
              <a:rPr lang="en-GB" dirty="0"/>
              <a:t>Safeguards individuals who may lack the capacity to make their own decisions, providing a legal framework for appointing trusted representatives.</a:t>
            </a:r>
          </a:p>
          <a:p>
            <a:r>
              <a:rPr lang="en-GB" dirty="0"/>
              <a:t>Essential for protecting older adults’ rights and ensuring decisions are made in their best interests.</a:t>
            </a:r>
          </a:p>
        </p:txBody>
      </p:sp>
    </p:spTree>
    <p:extLst>
      <p:ext uri="{BB962C8B-B14F-4D97-AF65-F5344CB8AC3E}">
        <p14:creationId xmlns:p14="http://schemas.microsoft.com/office/powerpoint/2010/main" val="1860772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724190" cy="4052566"/>
          </a:xfrm>
        </p:spPr>
        <p:txBody>
          <a:bodyPr>
            <a:normAutofit fontScale="85000" lnSpcReduction="20000"/>
          </a:bodyPr>
          <a:lstStyle/>
          <a:p>
            <a:r>
              <a:rPr lang="en-GB" b="1" dirty="0">
                <a:solidFill>
                  <a:srgbClr val="0070C0"/>
                </a:solidFill>
              </a:rPr>
              <a:t>NHS Continuing Healthcare (CHC)- </a:t>
            </a:r>
            <a:r>
              <a:rPr lang="en-GB" dirty="0"/>
              <a:t>Fully-funded care packages for individuals with complex health needs, covering health and social care in home or residential settings.</a:t>
            </a:r>
          </a:p>
          <a:p>
            <a:r>
              <a:rPr lang="en-GB" b="1" dirty="0"/>
              <a:t>Key Point- </a:t>
            </a:r>
            <a:r>
              <a:rPr lang="en-GB" dirty="0"/>
              <a:t>Provides essential support for those with significant health issues, though eligibility criteria can be restrictive.</a:t>
            </a:r>
          </a:p>
          <a:p>
            <a:r>
              <a:rPr lang="en-GB" b="1" dirty="0">
                <a:solidFill>
                  <a:srgbClr val="0070C0"/>
                </a:solidFill>
              </a:rPr>
              <a:t>Disability Facilities Grants (DFG)- </a:t>
            </a:r>
            <a:r>
              <a:rPr lang="en-GB" dirty="0"/>
              <a:t>Government-funded grants for home adaptations to improve accessibility, allowing older adults to live safely at home.</a:t>
            </a:r>
          </a:p>
          <a:p>
            <a:r>
              <a:rPr lang="en-GB" b="1" dirty="0"/>
              <a:t>Key Point- </a:t>
            </a:r>
            <a:r>
              <a:rPr lang="en-GB" dirty="0"/>
              <a:t>Promotes independence by enabling older adults to stay in their homes longer through accessibility modifications.</a:t>
            </a:r>
          </a:p>
          <a:p>
            <a:r>
              <a:rPr lang="en-GB" b="1" dirty="0">
                <a:solidFill>
                  <a:srgbClr val="0070C0"/>
                </a:solidFill>
              </a:rPr>
              <a:t>Adult Social Care Outcomes Framework (ASCOF)- </a:t>
            </a:r>
            <a:r>
              <a:rPr lang="en-GB" dirty="0"/>
              <a:t>Measures the performance of local authority social services, focusing on outcomes that matter to users, such as quality of life.</a:t>
            </a:r>
          </a:p>
          <a:p>
            <a:r>
              <a:rPr lang="en-GB" b="1" dirty="0"/>
              <a:t>Key Point- </a:t>
            </a:r>
            <a:r>
              <a:rPr lang="en-GB" dirty="0"/>
              <a:t>Drives accountability and improvement by tracking the effectiveness of social care services.</a:t>
            </a:r>
          </a:p>
        </p:txBody>
      </p:sp>
    </p:spTree>
    <p:extLst>
      <p:ext uri="{BB962C8B-B14F-4D97-AF65-F5344CB8AC3E}">
        <p14:creationId xmlns:p14="http://schemas.microsoft.com/office/powerpoint/2010/main" val="2802450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724190" cy="3710871"/>
          </a:xfrm>
        </p:spPr>
        <p:txBody>
          <a:bodyPr>
            <a:normAutofit fontScale="92500" lnSpcReduction="20000"/>
          </a:bodyPr>
          <a:lstStyle/>
          <a:p>
            <a:pPr marL="0" indent="0">
              <a:buNone/>
            </a:pPr>
            <a:r>
              <a:rPr lang="en-GB" b="1" dirty="0">
                <a:solidFill>
                  <a:srgbClr val="0070C0"/>
                </a:solidFill>
              </a:rPr>
              <a:t>Local Authority Policies-</a:t>
            </a:r>
          </a:p>
          <a:p>
            <a:r>
              <a:rPr lang="en-GB" dirty="0"/>
              <a:t>Each local authority may have its own policies, tailored to local needs, that influence the implementation of national frameworks. This means services and eligibility criteria may vary by location, impacting access and support levels for older adults</a:t>
            </a:r>
          </a:p>
          <a:p>
            <a:pPr marL="0" indent="0">
              <a:buNone/>
            </a:pPr>
            <a:r>
              <a:rPr lang="en-GB" b="1" dirty="0">
                <a:solidFill>
                  <a:srgbClr val="0070C0"/>
                </a:solidFill>
              </a:rPr>
              <a:t>Devolution of Health and Social Care-</a:t>
            </a:r>
          </a:p>
          <a:p>
            <a:r>
              <a:rPr lang="en-GB" dirty="0"/>
              <a:t>Health and social care are devolved matters in the UK, meaning each country (England, Scotland, Wales, and Northern Ireland) has its own healthcare policies and structures. This can lead to differences in how services are funded, managed, and delivered across the UK.</a:t>
            </a:r>
          </a:p>
          <a:p>
            <a:pPr marL="0" indent="0">
              <a:buNone/>
            </a:pPr>
            <a:r>
              <a:rPr lang="en-GB" b="1" dirty="0"/>
              <a:t>What are the LA policies in your area? </a:t>
            </a:r>
            <a:r>
              <a:rPr lang="en-GB" sz="3500" b="1" i="1" dirty="0">
                <a:solidFill>
                  <a:srgbClr val="0070C0"/>
                </a:solidFill>
              </a:rPr>
              <a:t>Discuss</a:t>
            </a:r>
          </a:p>
        </p:txBody>
      </p:sp>
    </p:spTree>
    <p:extLst>
      <p:ext uri="{BB962C8B-B14F-4D97-AF65-F5344CB8AC3E}">
        <p14:creationId xmlns:p14="http://schemas.microsoft.com/office/powerpoint/2010/main" val="2281534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Future Challenges for Elderly Care Services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724190" cy="3710871"/>
          </a:xfrm>
        </p:spPr>
        <p:txBody>
          <a:bodyPr>
            <a:normAutofit fontScale="92500"/>
          </a:bodyPr>
          <a:lstStyle/>
          <a:p>
            <a:pPr marL="0" indent="0">
              <a:buNone/>
            </a:pPr>
            <a:r>
              <a:rPr lang="en-GB" b="1" dirty="0">
                <a:solidFill>
                  <a:srgbClr val="0070C0"/>
                </a:solidFill>
              </a:rPr>
              <a:t>Growing Elderly Population-</a:t>
            </a:r>
          </a:p>
          <a:p>
            <a:r>
              <a:rPr lang="en-GB" dirty="0"/>
              <a:t>The UK’s elderly population is rapidly increasing, with the Office for National Statistics (ONS) projecting that nearly one in four people will be over 65 by 2041.</a:t>
            </a:r>
          </a:p>
          <a:p>
            <a:r>
              <a:rPr lang="en-GB" dirty="0"/>
              <a:t>Impact on Services- This growth places immense pressure on healthcare, social services, and residential care facilities, all of which are already stretched.</a:t>
            </a:r>
          </a:p>
          <a:p>
            <a:pPr marL="0" indent="0">
              <a:buNone/>
            </a:pPr>
            <a:r>
              <a:rPr lang="en-GB" b="1" dirty="0"/>
              <a:t>Current infrastructure and funding levels are unlikely to meet the future demand without significant investment. Many local authorities and care facilities may struggle to maintain quality standards as demand escalates.   </a:t>
            </a:r>
            <a:r>
              <a:rPr lang="en-GB" sz="3500" b="1" i="1" dirty="0">
                <a:solidFill>
                  <a:srgbClr val="0070C0"/>
                </a:solidFill>
              </a:rPr>
              <a:t>Discuss</a:t>
            </a:r>
            <a:endParaRPr lang="en-GB" sz="3500" b="1" dirty="0">
              <a:solidFill>
                <a:srgbClr val="0070C0"/>
              </a:solidFill>
            </a:endParaRPr>
          </a:p>
        </p:txBody>
      </p:sp>
    </p:spTree>
    <p:extLst>
      <p:ext uri="{BB962C8B-B14F-4D97-AF65-F5344CB8AC3E}">
        <p14:creationId xmlns:p14="http://schemas.microsoft.com/office/powerpoint/2010/main" val="3490166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Future Challenges for Elderly Care Services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0310" y="1690688"/>
            <a:ext cx="12101689" cy="4145668"/>
          </a:xfrm>
        </p:spPr>
        <p:txBody>
          <a:bodyPr>
            <a:normAutofit fontScale="85000" lnSpcReduction="20000"/>
          </a:bodyPr>
          <a:lstStyle/>
          <a:p>
            <a:pPr marL="0" indent="0">
              <a:buNone/>
            </a:pPr>
            <a:r>
              <a:rPr lang="en-GB" b="1" dirty="0">
                <a:solidFill>
                  <a:srgbClr val="0070C0"/>
                </a:solidFill>
              </a:rPr>
              <a:t>Staffing Levels and Workforce Challenges- </a:t>
            </a:r>
          </a:p>
          <a:p>
            <a:r>
              <a:rPr lang="en-GB" dirty="0"/>
              <a:t>Current Staffing in elderly care is at a critical low, with high turnover and vacancy rates due to low wages, high stress, and limited professional development opportunities.</a:t>
            </a:r>
          </a:p>
          <a:p>
            <a:r>
              <a:rPr lang="en-GB" dirty="0"/>
              <a:t>Impact on Quality of Care- Inadequate staffing levels compromise the quality of care, as workers are often stretched thin, unable to provide the thorough, compassionate attention required.</a:t>
            </a:r>
          </a:p>
          <a:p>
            <a:r>
              <a:rPr lang="en-GB" dirty="0"/>
              <a:t>Care facilities and domiciliary services frequently face understaffing, leading to rushed care, increased burnout among staff, and sometimes even neglect. </a:t>
            </a:r>
          </a:p>
          <a:p>
            <a:pPr marL="0" indent="0">
              <a:buNone/>
            </a:pPr>
            <a:r>
              <a:rPr lang="en-GB" b="1" dirty="0"/>
              <a:t>Without addressing the structural issues in recruitment and retention—such as wage increases, improved training, and better working conditions—the workforce crisis in elderly care is expected to worsen. This is particularly concerning as the demand for care workers will grow alongside the aging population. </a:t>
            </a:r>
            <a:r>
              <a:rPr lang="en-GB" b="1" i="1" dirty="0"/>
              <a:t>  </a:t>
            </a:r>
            <a:r>
              <a:rPr lang="en-GB" sz="3800" b="1" i="1" dirty="0">
                <a:solidFill>
                  <a:srgbClr val="0070C0"/>
                </a:solidFill>
              </a:rPr>
              <a:t>Discuss</a:t>
            </a:r>
            <a:endParaRPr lang="en-GB" sz="3800" b="1" dirty="0">
              <a:solidFill>
                <a:srgbClr val="0070C0"/>
              </a:solidFill>
            </a:endParaRPr>
          </a:p>
        </p:txBody>
      </p:sp>
    </p:spTree>
    <p:extLst>
      <p:ext uri="{BB962C8B-B14F-4D97-AF65-F5344CB8AC3E}">
        <p14:creationId xmlns:p14="http://schemas.microsoft.com/office/powerpoint/2010/main" val="24309293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Local and National Services for Older Adults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79479"/>
            <a:ext cx="11724190" cy="3922080"/>
          </a:xfrm>
        </p:spPr>
        <p:txBody>
          <a:bodyPr>
            <a:normAutofit fontScale="92500" lnSpcReduction="10000"/>
          </a:bodyPr>
          <a:lstStyle/>
          <a:p>
            <a:pPr marL="0" indent="0">
              <a:buNone/>
            </a:pPr>
            <a:r>
              <a:rPr lang="en-GB" sz="3500" b="1" dirty="0"/>
              <a:t>As outlined at the start of this session these are…</a:t>
            </a:r>
          </a:p>
          <a:p>
            <a:r>
              <a:rPr lang="en-GB" b="1" dirty="0">
                <a:solidFill>
                  <a:srgbClr val="0070C0"/>
                </a:solidFill>
              </a:rPr>
              <a:t>Local Services- </a:t>
            </a:r>
            <a:r>
              <a:rPr lang="en-GB" dirty="0"/>
              <a:t>Often community-based, supporting day-to-day needs and social engagement, typically organised by local authorities and charities.</a:t>
            </a:r>
          </a:p>
          <a:p>
            <a:r>
              <a:rPr lang="en-GB" b="1" dirty="0">
                <a:solidFill>
                  <a:srgbClr val="0070C0"/>
                </a:solidFill>
              </a:rPr>
              <a:t>National Services- </a:t>
            </a:r>
            <a:r>
              <a:rPr lang="en-GB" dirty="0"/>
              <a:t>Broadly accessible, government-funded services (e.g., NHS) that provide essential healthcare, financial support, and safety regulations.</a:t>
            </a:r>
          </a:p>
          <a:p>
            <a:r>
              <a:rPr lang="en-GB" b="1" dirty="0">
                <a:solidFill>
                  <a:srgbClr val="0070C0"/>
                </a:solidFill>
              </a:rPr>
              <a:t>Example Services- </a:t>
            </a:r>
            <a:r>
              <a:rPr lang="en-GB" dirty="0"/>
              <a:t>Local home care programs, NHS healthcare, financial aid assistance, social </a:t>
            </a:r>
            <a:r>
              <a:rPr lang="en-GB" dirty="0" err="1"/>
              <a:t>centers</a:t>
            </a:r>
            <a:r>
              <a:rPr lang="en-GB" dirty="0"/>
              <a:t>, and charity-run helplines.</a:t>
            </a:r>
          </a:p>
          <a:p>
            <a:pPr marL="0" indent="0">
              <a:buNone/>
            </a:pPr>
            <a:r>
              <a:rPr lang="en-GB" b="1" dirty="0"/>
              <a:t>How do you think local and national services might work together to address multiple aspects of older adult care?   </a:t>
            </a:r>
            <a:r>
              <a:rPr lang="en-GB" sz="3900" b="1" i="1" dirty="0">
                <a:solidFill>
                  <a:srgbClr val="0070C0"/>
                </a:solidFill>
              </a:rPr>
              <a:t>Discuss</a:t>
            </a:r>
            <a:endParaRPr lang="en-GB" sz="3900" b="1" dirty="0">
              <a:solidFill>
                <a:srgbClr val="0070C0"/>
              </a:solidFill>
            </a:endParaRPr>
          </a:p>
        </p:txBody>
      </p:sp>
    </p:spTree>
    <p:extLst>
      <p:ext uri="{BB962C8B-B14F-4D97-AF65-F5344CB8AC3E}">
        <p14:creationId xmlns:p14="http://schemas.microsoft.com/office/powerpoint/2010/main" val="3956493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11289" y="20825"/>
            <a:ext cx="12203289" cy="1325563"/>
          </a:xfrm>
        </p:spPr>
        <p:txBody>
          <a:bodyPr>
            <a:normAutofit fontScale="90000"/>
          </a:bodyPr>
          <a:lstStyle/>
          <a:p>
            <a:pPr algn="ctr"/>
            <a:r>
              <a:rPr lang="en-GB" sz="5400" b="1" dirty="0">
                <a:latin typeface="+mn-lt"/>
              </a:rPr>
              <a:t>Future Challenges for UK Elderly Care Services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6444" y="1346388"/>
            <a:ext cx="12067822" cy="4775185"/>
          </a:xfrm>
        </p:spPr>
        <p:txBody>
          <a:bodyPr>
            <a:normAutofit fontScale="77500" lnSpcReduction="20000"/>
          </a:bodyPr>
          <a:lstStyle/>
          <a:p>
            <a:pPr marL="0" indent="0">
              <a:buNone/>
            </a:pPr>
            <a:r>
              <a:rPr lang="en-GB" b="1" dirty="0">
                <a:solidFill>
                  <a:srgbClr val="0070C0"/>
                </a:solidFill>
              </a:rPr>
              <a:t>Digital Technology in Elderly Care-</a:t>
            </a:r>
          </a:p>
          <a:p>
            <a:pPr lvl="1"/>
            <a:r>
              <a:rPr lang="en-GB" sz="2600" dirty="0"/>
              <a:t>Wearable devices and home sensors can help track health metrics, enabling earlier interventions and potentially reducing hospital admissions.</a:t>
            </a:r>
          </a:p>
          <a:p>
            <a:pPr lvl="1"/>
            <a:r>
              <a:rPr lang="en-GB" sz="2600" dirty="0"/>
              <a:t>Telehealth- Digital consultations allow for accessible healthcare, especially valuable for older adults with mobility limitations.</a:t>
            </a:r>
          </a:p>
          <a:p>
            <a:r>
              <a:rPr lang="en-GB" b="1" dirty="0">
                <a:solidFill>
                  <a:srgbClr val="C00000"/>
                </a:solidFill>
              </a:rPr>
              <a:t>Challenges and Criticisms- </a:t>
            </a:r>
          </a:p>
          <a:p>
            <a:pPr lvl="1"/>
            <a:r>
              <a:rPr lang="en-GB" sz="2600" dirty="0"/>
              <a:t>Digital Divide: Many older adults lack digital literacy, making it difficult for them to adopt these technologies effectively. Also, some H+SC staff may be unable or unwilling to engage with digital technology.</a:t>
            </a:r>
          </a:p>
          <a:p>
            <a:pPr lvl="1"/>
            <a:r>
              <a:rPr lang="en-GB" sz="2600" dirty="0"/>
              <a:t>Privacy and Autonomy- Increased surveillance through digital monitoring may compromise older adults' sense of privacy and control over their environment.</a:t>
            </a:r>
          </a:p>
          <a:p>
            <a:pPr lvl="1"/>
            <a:r>
              <a:rPr lang="en-GB" sz="2600" dirty="0"/>
              <a:t>Reliability of Technology- There may be issues with connectivity or equipment </a:t>
            </a:r>
          </a:p>
          <a:p>
            <a:pPr marL="0" indent="0">
              <a:lnSpc>
                <a:spcPct val="120000"/>
              </a:lnSpc>
              <a:buNone/>
            </a:pPr>
            <a:r>
              <a:rPr lang="en-GB" sz="2400" b="1" dirty="0"/>
              <a:t>Digital tools cannot replace the personalised, empathetic care that human caregivers provide. </a:t>
            </a:r>
          </a:p>
          <a:p>
            <a:pPr marL="0" indent="0">
              <a:lnSpc>
                <a:spcPct val="120000"/>
              </a:lnSpc>
              <a:buNone/>
            </a:pPr>
            <a:r>
              <a:rPr lang="en-GB" sz="2400" b="1" dirty="0"/>
              <a:t>An over-reliance on technology might reduce face-to-face interactions, affecting the quality of emotional and social support for older adults.      </a:t>
            </a:r>
            <a:r>
              <a:rPr lang="en-GB" sz="4600" b="1" i="1" dirty="0">
                <a:solidFill>
                  <a:srgbClr val="0070C0"/>
                </a:solidFill>
              </a:rPr>
              <a:t>Discuss</a:t>
            </a:r>
            <a:endParaRPr lang="en-GB" sz="4600" b="1" dirty="0">
              <a:solidFill>
                <a:srgbClr val="0070C0"/>
              </a:solidFill>
            </a:endParaRPr>
          </a:p>
        </p:txBody>
      </p:sp>
    </p:spTree>
    <p:extLst>
      <p:ext uri="{BB962C8B-B14F-4D97-AF65-F5344CB8AC3E}">
        <p14:creationId xmlns:p14="http://schemas.microsoft.com/office/powerpoint/2010/main" val="600851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Future Challenges for Elderly Care Services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44801"/>
            <a:ext cx="11724190" cy="3710871"/>
          </a:xfrm>
        </p:spPr>
        <p:txBody>
          <a:bodyPr>
            <a:normAutofit fontScale="92500" lnSpcReduction="10000"/>
          </a:bodyPr>
          <a:lstStyle/>
          <a:p>
            <a:pPr marL="0" indent="0">
              <a:buNone/>
            </a:pPr>
            <a:r>
              <a:rPr lang="en-GB" b="1" dirty="0">
                <a:solidFill>
                  <a:srgbClr val="0070C0"/>
                </a:solidFill>
              </a:rPr>
              <a:t>Financial Sustainability and Funding Limitations-</a:t>
            </a:r>
          </a:p>
          <a:p>
            <a:r>
              <a:rPr lang="en-GB" dirty="0"/>
              <a:t>Rising Costs: Providing high-quality elderly care, especially with growing demand, requires significant investment. The current funding model, including means testing for social care, limits access for those who fall just above the eligibility threshold but cannot afford private care.</a:t>
            </a:r>
          </a:p>
          <a:p>
            <a:r>
              <a:rPr lang="en-GB" dirty="0"/>
              <a:t>Impact on Access: Funding shortages may lead to cuts in essential services, further privatisation, and reduced availability of subsidised care options.</a:t>
            </a:r>
          </a:p>
          <a:p>
            <a:pPr marL="0" indent="0">
              <a:buNone/>
            </a:pPr>
            <a:r>
              <a:rPr lang="en-GB" dirty="0"/>
              <a:t>Financial constraints risk creating a two-tiered system where wealthier older adults have access to better care options, while those with fewer resources are left with limited and often lower-quality choices.</a:t>
            </a:r>
          </a:p>
        </p:txBody>
      </p:sp>
    </p:spTree>
    <p:extLst>
      <p:ext uri="{BB962C8B-B14F-4D97-AF65-F5344CB8AC3E}">
        <p14:creationId xmlns:p14="http://schemas.microsoft.com/office/powerpoint/2010/main" val="3468134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Future Challenges for Elderly Care Services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76719" y="1924502"/>
            <a:ext cx="11261852" cy="3710871"/>
          </a:xfrm>
        </p:spPr>
        <p:txBody>
          <a:bodyPr>
            <a:normAutofit/>
          </a:bodyPr>
          <a:lstStyle/>
          <a:p>
            <a:pPr marL="0" indent="0">
              <a:buNone/>
            </a:pPr>
            <a:r>
              <a:rPr lang="en-GB" dirty="0"/>
              <a:t>What further strategies could be implemented to address these challenges, and what role should government policies play in ensuring equitable access and sustainable funding?</a:t>
            </a:r>
          </a:p>
          <a:p>
            <a:pPr marL="0" indent="0">
              <a:buNone/>
            </a:pPr>
            <a:endParaRPr lang="en-GB" dirty="0"/>
          </a:p>
          <a:p>
            <a:pPr marL="0" indent="0">
              <a:buNone/>
            </a:pPr>
            <a:r>
              <a:rPr lang="en-GB" sz="4800" b="1" i="1" dirty="0">
                <a:solidFill>
                  <a:srgbClr val="0070C0"/>
                </a:solidFill>
              </a:rPr>
              <a:t>                   Class Discussion</a:t>
            </a:r>
          </a:p>
        </p:txBody>
      </p:sp>
    </p:spTree>
    <p:extLst>
      <p:ext uri="{BB962C8B-B14F-4D97-AF65-F5344CB8AC3E}">
        <p14:creationId xmlns:p14="http://schemas.microsoft.com/office/powerpoint/2010/main" val="202803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1B3AB-3241-BB6A-79F5-FFC8E16EF9CB}"/>
              </a:ext>
            </a:extLst>
          </p:cNvPr>
          <p:cNvSpPr>
            <a:spLocks noGrp="1"/>
          </p:cNvSpPr>
          <p:nvPr>
            <p:ph type="title"/>
          </p:nvPr>
        </p:nvSpPr>
        <p:spPr/>
        <p:txBody>
          <a:bodyPr>
            <a:normAutofit/>
          </a:bodyPr>
          <a:lstStyle/>
          <a:p>
            <a:pPr algn="ctr"/>
            <a:r>
              <a:rPr lang="en-GB" sz="6600" b="1" dirty="0">
                <a:latin typeface="+mn-lt"/>
              </a:rPr>
              <a:t>Break</a:t>
            </a:r>
          </a:p>
        </p:txBody>
      </p:sp>
      <p:pic>
        <p:nvPicPr>
          <p:cNvPr id="5" name="Content Placeholder 4" descr="Chinese Teapot And Cup with solid fill">
            <a:extLst>
              <a:ext uri="{FF2B5EF4-FFF2-40B4-BE49-F238E27FC236}">
                <a16:creationId xmlns:a16="http://schemas.microsoft.com/office/drawing/2014/main" id="{395B585E-BCAA-02C3-875E-B8CE72B5FDBD}"/>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4433455" y="2445472"/>
            <a:ext cx="3896302" cy="3896302"/>
          </a:xfrm>
        </p:spPr>
      </p:pic>
    </p:spTree>
    <p:extLst>
      <p:ext uri="{BB962C8B-B14F-4D97-AF65-F5344CB8AC3E}">
        <p14:creationId xmlns:p14="http://schemas.microsoft.com/office/powerpoint/2010/main" val="1395007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37241" y="1650966"/>
            <a:ext cx="11481847" cy="4147794"/>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Ash Court-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https-//www.youtube.com/watch?v=9r17FqprE5g</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(26)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Dom Care FA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https-//www.youtube.com/watch?v=2VTeNM_2vF4</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(1.30)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Man with dementia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https-//www.youtube.com/watch?v=in57feuaG6M</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(2.30)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Lincolnshire Carer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https-//www.youtube.com/watch?v=4gHg5pIxU7o</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(2.10)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Men- Coercive Control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https-//www.cumbria.ac.uk/about/news/articles/articles/new-domestic-abuse-research-seeks-older-male-perspective.php</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(1.3)</a:t>
            </a:r>
          </a:p>
          <a:p>
            <a:endParaRPr lang="en-GB" dirty="0"/>
          </a:p>
        </p:txBody>
      </p:sp>
      <p:pic>
        <p:nvPicPr>
          <p:cNvPr id="4" name="Picture 3">
            <a:extLst>
              <a:ext uri="{FF2B5EF4-FFF2-40B4-BE49-F238E27FC236}">
                <a16:creationId xmlns:a16="http://schemas.microsoft.com/office/drawing/2014/main" id="{0056254D-C824-F56C-BCA3-D167712BE5EA}"/>
              </a:ext>
            </a:extLst>
          </p:cNvPr>
          <p:cNvPicPr>
            <a:picLocks noChangeAspect="1"/>
          </p:cNvPicPr>
          <p:nvPr/>
        </p:nvPicPr>
        <p:blipFill>
          <a:blip r:embed="rId8"/>
          <a:stretch>
            <a:fillRect/>
          </a:stretch>
        </p:blipFill>
        <p:spPr>
          <a:xfrm>
            <a:off x="10179346" y="325403"/>
            <a:ext cx="1545082" cy="1164032"/>
          </a:xfrm>
          <a:prstGeom prst="rect">
            <a:avLst/>
          </a:prstGeom>
        </p:spPr>
      </p:pic>
    </p:spTree>
    <p:extLst>
      <p:ext uri="{BB962C8B-B14F-4D97-AF65-F5344CB8AC3E}">
        <p14:creationId xmlns:p14="http://schemas.microsoft.com/office/powerpoint/2010/main" val="32597347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What is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83226" y="1489435"/>
            <a:ext cx="11025547" cy="4147794"/>
          </a:xfrm>
        </p:spPr>
        <p:txBody>
          <a:bodyPr>
            <a:normAutofit/>
          </a:bodyPr>
          <a:lstStyle/>
          <a:p>
            <a:r>
              <a:rPr lang="en-GB" sz="2400" dirty="0"/>
              <a:t>'A single or repeated act or lack of appropriate action, occurring within any relationship where there is an expectation of trust, which causes harm or distress to an older  person’ (The National Careline, 2024)</a:t>
            </a:r>
          </a:p>
          <a:p>
            <a:r>
              <a:rPr lang="en-GB" sz="2400" dirty="0"/>
              <a:t>‘Elder abuse includes actions intending to harm, the harming without intent, and also the neglect that leads to harm of older people’ (NI Direct, no date)</a:t>
            </a:r>
          </a:p>
          <a:p>
            <a:pPr marL="0" indent="0">
              <a:buNone/>
            </a:pPr>
            <a:r>
              <a:rPr lang="en-GB" sz="2400" b="1" dirty="0">
                <a:solidFill>
                  <a:srgbClr val="0070C0"/>
                </a:solidFill>
              </a:rPr>
              <a:t>Impact of Elder Abuse on Wellbeing</a:t>
            </a:r>
          </a:p>
          <a:p>
            <a:r>
              <a:rPr lang="en-GB" sz="2400" b="1" dirty="0"/>
              <a:t>Mental Health- </a:t>
            </a:r>
            <a:r>
              <a:rPr lang="en-GB" sz="2400" dirty="0"/>
              <a:t>Increased risk of depression, anxiety, and isolation.</a:t>
            </a:r>
          </a:p>
          <a:p>
            <a:r>
              <a:rPr lang="en-GB" sz="2400" b="1" dirty="0"/>
              <a:t>Physical Health- </a:t>
            </a:r>
            <a:r>
              <a:rPr lang="en-GB" sz="2400" dirty="0"/>
              <a:t>Injuries, worsened chronic conditions.</a:t>
            </a:r>
          </a:p>
          <a:p>
            <a:r>
              <a:rPr lang="en-GB" sz="2400" b="1" dirty="0"/>
              <a:t>Social Impact- </a:t>
            </a:r>
            <a:r>
              <a:rPr lang="en-GB" sz="2400" dirty="0"/>
              <a:t>Loss of trust, increased isolation.</a:t>
            </a:r>
          </a:p>
        </p:txBody>
      </p:sp>
    </p:spTree>
    <p:extLst>
      <p:ext uri="{BB962C8B-B14F-4D97-AF65-F5344CB8AC3E}">
        <p14:creationId xmlns:p14="http://schemas.microsoft.com/office/powerpoint/2010/main" val="21080253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31738" y="1802230"/>
            <a:ext cx="6977529" cy="4147794"/>
          </a:xfrm>
        </p:spPr>
        <p:txBody>
          <a:bodyPr>
            <a:normAutofit/>
          </a:bodyPr>
          <a:lstStyle/>
          <a:p>
            <a:r>
              <a:rPr lang="en-GB" dirty="0"/>
              <a:t>Around 1 million older people are estimated to suffer from abuse, sometimes multiple types</a:t>
            </a:r>
          </a:p>
          <a:p>
            <a:r>
              <a:rPr lang="en-GB" dirty="0"/>
              <a:t>Perpetrators are normally people in positions of trust</a:t>
            </a:r>
          </a:p>
          <a:p>
            <a:r>
              <a:rPr lang="en-GB" dirty="0"/>
              <a:t>Victims are more likely to be women over 70 who live in their own homes</a:t>
            </a:r>
          </a:p>
          <a:p>
            <a:endParaRPr lang="en-GB" dirty="0"/>
          </a:p>
        </p:txBody>
      </p:sp>
      <p:sp>
        <p:nvSpPr>
          <p:cNvPr id="5" name="TextBox 4">
            <a:extLst>
              <a:ext uri="{FF2B5EF4-FFF2-40B4-BE49-F238E27FC236}">
                <a16:creationId xmlns:a16="http://schemas.microsoft.com/office/drawing/2014/main" id="{DFF2D008-A500-B38D-0697-5521554B9A1B}"/>
              </a:ext>
            </a:extLst>
          </p:cNvPr>
          <p:cNvSpPr txBox="1"/>
          <p:nvPr/>
        </p:nvSpPr>
        <p:spPr>
          <a:xfrm>
            <a:off x="9154274" y="5318231"/>
            <a:ext cx="3113070" cy="369332"/>
          </a:xfrm>
          <a:prstGeom prst="rect">
            <a:avLst/>
          </a:prstGeom>
          <a:noFill/>
        </p:spPr>
        <p:txBody>
          <a:bodyPr wrap="square" rtlCol="0">
            <a:spAutoFit/>
          </a:bodyPr>
          <a:lstStyle/>
          <a:p>
            <a:r>
              <a:rPr lang="en-GB" dirty="0"/>
              <a:t>(Action on Elder Abuse, 2019)</a:t>
            </a:r>
          </a:p>
        </p:txBody>
      </p:sp>
      <p:pic>
        <p:nvPicPr>
          <p:cNvPr id="6" name="Picture 5">
            <a:extLst>
              <a:ext uri="{FF2B5EF4-FFF2-40B4-BE49-F238E27FC236}">
                <a16:creationId xmlns:a16="http://schemas.microsoft.com/office/drawing/2014/main" id="{9EB4C0C6-6E48-E473-1359-F71568814464}"/>
              </a:ext>
            </a:extLst>
          </p:cNvPr>
          <p:cNvPicPr>
            <a:picLocks noChangeAspect="1"/>
          </p:cNvPicPr>
          <p:nvPr/>
        </p:nvPicPr>
        <p:blipFill>
          <a:blip r:embed="rId2"/>
          <a:stretch>
            <a:fillRect/>
          </a:stretch>
        </p:blipFill>
        <p:spPr>
          <a:xfrm>
            <a:off x="8648559" y="1355103"/>
            <a:ext cx="2847079" cy="2609314"/>
          </a:xfrm>
          <a:prstGeom prst="rect">
            <a:avLst/>
          </a:prstGeom>
        </p:spPr>
      </p:pic>
    </p:spTree>
    <p:extLst>
      <p:ext uri="{BB962C8B-B14F-4D97-AF65-F5344CB8AC3E}">
        <p14:creationId xmlns:p14="http://schemas.microsoft.com/office/powerpoint/2010/main" val="19898825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206329"/>
            <a:ext cx="11481847" cy="4147794"/>
          </a:xfrm>
        </p:spPr>
        <p:txBody>
          <a:bodyPr>
            <a:normAutofit lnSpcReduction="10000"/>
          </a:bodyPr>
          <a:lstStyle/>
          <a:p>
            <a:r>
              <a:rPr lang="en-GB" dirty="0"/>
              <a:t>The Crime Survey for England and Wales (CSEW) estimated that 210,000 adults aged 60-74 experienced domestic abuse in the year ending March 2018. </a:t>
            </a:r>
          </a:p>
          <a:p>
            <a:r>
              <a:rPr lang="en-GB" dirty="0"/>
              <a:t>A report by Age UK in 2020 estimated around 180,000 women and 98,000 men aged 60 to 74 were victim survivors of domestic abuse in England and Wales in 2018/19.</a:t>
            </a:r>
          </a:p>
          <a:p>
            <a:r>
              <a:rPr lang="en-GB" dirty="0"/>
              <a:t>A survey commissioned by Hourglass in 2020 revealed 1 in 5 UK residents have personal experience of abuse as an older person or know someone who has been abused.</a:t>
            </a:r>
          </a:p>
          <a:p>
            <a:pPr marL="0" indent="0">
              <a:buNone/>
            </a:pPr>
            <a:r>
              <a:rPr lang="en-GB" dirty="0">
                <a:solidFill>
                  <a:srgbClr val="0070C0"/>
                </a:solidFill>
              </a:rPr>
              <a:t>Do you think these figures are accurate? </a:t>
            </a:r>
            <a:r>
              <a:rPr lang="en-GB" sz="4800" b="1" i="1" dirty="0">
                <a:solidFill>
                  <a:srgbClr val="0070C0"/>
                </a:solidFill>
              </a:rPr>
              <a:t>Discuss</a:t>
            </a:r>
            <a:endParaRPr lang="en-GB" sz="4800" b="1" dirty="0">
              <a:solidFill>
                <a:srgbClr val="0070C0"/>
              </a:solidFill>
            </a:endParaRPr>
          </a:p>
        </p:txBody>
      </p:sp>
      <p:sp>
        <p:nvSpPr>
          <p:cNvPr id="7" name="TextBox 6">
            <a:extLst>
              <a:ext uri="{FF2B5EF4-FFF2-40B4-BE49-F238E27FC236}">
                <a16:creationId xmlns:a16="http://schemas.microsoft.com/office/drawing/2014/main" id="{5AB7646B-95F6-702E-014C-7F52B83269C0}"/>
              </a:ext>
            </a:extLst>
          </p:cNvPr>
          <p:cNvSpPr txBox="1"/>
          <p:nvPr/>
        </p:nvSpPr>
        <p:spPr>
          <a:xfrm>
            <a:off x="8455631" y="5354123"/>
            <a:ext cx="3575407" cy="369332"/>
          </a:xfrm>
          <a:prstGeom prst="rect">
            <a:avLst/>
          </a:prstGeom>
          <a:noFill/>
        </p:spPr>
        <p:txBody>
          <a:bodyPr wrap="square" rtlCol="0">
            <a:spAutoFit/>
          </a:bodyPr>
          <a:lstStyle/>
          <a:p>
            <a:r>
              <a:rPr lang="en-GB" dirty="0"/>
              <a:t>(Criminal Injuries Helpline, 2023)</a:t>
            </a:r>
          </a:p>
        </p:txBody>
      </p:sp>
    </p:spTree>
    <p:extLst>
      <p:ext uri="{BB962C8B-B14F-4D97-AF65-F5344CB8AC3E}">
        <p14:creationId xmlns:p14="http://schemas.microsoft.com/office/powerpoint/2010/main" val="1666257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214381" y="413898"/>
            <a:ext cx="11481847" cy="1325563"/>
          </a:xfrm>
        </p:spPr>
        <p:txBody>
          <a:bodyPr>
            <a:normAutofit/>
          </a:bodyPr>
          <a:lstStyle/>
          <a:p>
            <a:pPr algn="ctr"/>
            <a:r>
              <a:rPr lang="en-GB" sz="5400" b="1" dirty="0">
                <a:latin typeface="+mn-lt"/>
              </a:rPr>
              <a:t>Types of Elder Abuse</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680531" y="1742004"/>
            <a:ext cx="9860437" cy="4237022"/>
          </a:xfrm>
        </p:spPr>
        <p:txBody>
          <a:bodyPr>
            <a:normAutofit/>
          </a:bodyPr>
          <a:lstStyle/>
          <a:p>
            <a:pPr marL="0" indent="0">
              <a:buNone/>
            </a:pPr>
            <a:r>
              <a:rPr lang="en-GB" sz="3200" b="1" dirty="0">
                <a:solidFill>
                  <a:srgbClr val="0070C0"/>
                </a:solidFill>
              </a:rPr>
              <a:t>The Five Main types of Elder Abuse are…</a:t>
            </a:r>
          </a:p>
          <a:p>
            <a:r>
              <a:rPr lang="en-GB" dirty="0"/>
              <a:t>Physical- Harm or injury.</a:t>
            </a:r>
          </a:p>
          <a:p>
            <a:r>
              <a:rPr lang="en-GB" dirty="0"/>
              <a:t>Emotional/Psychological- Intimidation, humiliation.</a:t>
            </a:r>
          </a:p>
          <a:p>
            <a:r>
              <a:rPr lang="en-GB" dirty="0"/>
              <a:t>Financial- Misuse of finances.</a:t>
            </a:r>
          </a:p>
          <a:p>
            <a:r>
              <a:rPr lang="en-GB" dirty="0"/>
              <a:t>Neglect- Failure to meet needs.</a:t>
            </a:r>
          </a:p>
          <a:p>
            <a:r>
              <a:rPr lang="en-GB" dirty="0"/>
              <a:t>Sexual- Non-consensual acts.</a:t>
            </a:r>
          </a:p>
        </p:txBody>
      </p:sp>
    </p:spTree>
    <p:extLst>
      <p:ext uri="{BB962C8B-B14F-4D97-AF65-F5344CB8AC3E}">
        <p14:creationId xmlns:p14="http://schemas.microsoft.com/office/powerpoint/2010/main" val="12391332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214381" y="413898"/>
            <a:ext cx="11481847" cy="1325563"/>
          </a:xfrm>
        </p:spPr>
        <p:txBody>
          <a:bodyPr>
            <a:normAutofit/>
          </a:bodyPr>
          <a:lstStyle/>
          <a:p>
            <a:pPr algn="ctr"/>
            <a:r>
              <a:rPr lang="en-GB" sz="5400" b="1" dirty="0">
                <a:latin typeface="+mn-lt"/>
              </a:rPr>
              <a:t>Recognising Signs of Elder Abuse</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680531" y="1536520"/>
            <a:ext cx="10035415" cy="4237022"/>
          </a:xfrm>
        </p:spPr>
        <p:txBody>
          <a:bodyPr>
            <a:normAutofit/>
          </a:bodyPr>
          <a:lstStyle/>
          <a:p>
            <a:pPr marL="0" indent="0">
              <a:buNone/>
            </a:pPr>
            <a:r>
              <a:rPr lang="en-GB" sz="3200" b="1" dirty="0">
                <a:solidFill>
                  <a:srgbClr val="0070C0"/>
                </a:solidFill>
              </a:rPr>
              <a:t>There are Many but the Main signs of Elder Abuse are…</a:t>
            </a:r>
          </a:p>
          <a:p>
            <a:r>
              <a:rPr lang="en-GB" sz="2400" dirty="0"/>
              <a:t>Physical Signs- Unexplained bruises, cuts, or fractures.</a:t>
            </a:r>
          </a:p>
          <a:p>
            <a:r>
              <a:rPr lang="en-GB" sz="2400" dirty="0"/>
              <a:t>Behavioural Signs- Withdrawal, fear, or anxiety around certain individuals.</a:t>
            </a:r>
          </a:p>
          <a:p>
            <a:r>
              <a:rPr lang="en-GB" sz="2400" dirty="0"/>
              <a:t>Financial Indicators- Unexplained bank withdrawals, changes in financial habits.</a:t>
            </a:r>
          </a:p>
          <a:p>
            <a:pPr marL="0" indent="0">
              <a:buNone/>
            </a:pPr>
            <a:r>
              <a:rPr lang="en-GB" sz="2400" dirty="0"/>
              <a:t>These are just some of the possible indicators that an older person is experiencing abuse but there are more.</a:t>
            </a:r>
          </a:p>
          <a:p>
            <a:r>
              <a:rPr lang="en-GB" sz="2400" dirty="0"/>
              <a:t>Think about this and </a:t>
            </a:r>
            <a:r>
              <a:rPr lang="en-GB" b="1" i="1" dirty="0">
                <a:solidFill>
                  <a:srgbClr val="0070C0"/>
                </a:solidFill>
              </a:rPr>
              <a:t>discuss</a:t>
            </a:r>
          </a:p>
        </p:txBody>
      </p:sp>
    </p:spTree>
    <p:extLst>
      <p:ext uri="{BB962C8B-B14F-4D97-AF65-F5344CB8AC3E}">
        <p14:creationId xmlns:p14="http://schemas.microsoft.com/office/powerpoint/2010/main" val="13979647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Elder Abuse and the Law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705620"/>
            <a:ext cx="11481847" cy="3575934"/>
          </a:xfrm>
        </p:spPr>
        <p:txBody>
          <a:bodyPr>
            <a:normAutofit/>
          </a:bodyPr>
          <a:lstStyle/>
          <a:p>
            <a:pPr marL="0" indent="0">
              <a:buNone/>
            </a:pPr>
            <a:r>
              <a:rPr lang="en-GB" b="1" dirty="0">
                <a:solidFill>
                  <a:srgbClr val="0070C0"/>
                </a:solidFill>
              </a:rPr>
              <a:t>Apart from older people being protected under the Equality Act (2010) and the Human Rights Act (1998), the key legislation are-</a:t>
            </a:r>
          </a:p>
          <a:p>
            <a:r>
              <a:rPr lang="en-GB" sz="2400" dirty="0"/>
              <a:t>Health and Care Act 2022 strengthens protections against elder abuse by enhancing integration, safeguarding, accountability, and quality standards across health and social care services.</a:t>
            </a:r>
          </a:p>
          <a:p>
            <a:r>
              <a:rPr lang="en-GB" sz="2400" dirty="0"/>
              <a:t>Care Act 2014- Safeguarding adults at risk.</a:t>
            </a:r>
          </a:p>
          <a:p>
            <a:r>
              <a:rPr lang="en-GB" sz="2400" dirty="0"/>
              <a:t>Mental Capacity Act 2005- Protecting individuals unable to make decisions.</a:t>
            </a:r>
          </a:p>
          <a:p>
            <a:r>
              <a:rPr lang="en-GB" sz="2400" dirty="0"/>
              <a:t>Domestic Abuse Act 2021- Including older people in protections.</a:t>
            </a:r>
          </a:p>
        </p:txBody>
      </p:sp>
    </p:spTree>
    <p:extLst>
      <p:ext uri="{BB962C8B-B14F-4D97-AF65-F5344CB8AC3E}">
        <p14:creationId xmlns:p14="http://schemas.microsoft.com/office/powerpoint/2010/main" val="1947390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Elder Abuse and the Law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50686" y="1690688"/>
            <a:ext cx="11481847" cy="4232951"/>
          </a:xfrm>
        </p:spPr>
        <p:txBody>
          <a:bodyPr>
            <a:normAutofit lnSpcReduction="10000"/>
          </a:bodyPr>
          <a:lstStyle/>
          <a:p>
            <a:pPr marL="0" indent="0">
              <a:buNone/>
            </a:pPr>
            <a:r>
              <a:rPr lang="en-GB" sz="2400" b="1" dirty="0">
                <a:solidFill>
                  <a:srgbClr val="0070C0"/>
                </a:solidFill>
              </a:rPr>
              <a:t>Although legislation are intended to protect older people, there is no specific law governing ‘Elder Abuse’</a:t>
            </a:r>
          </a:p>
          <a:p>
            <a:pPr marL="0" indent="0">
              <a:buNone/>
            </a:pPr>
            <a:r>
              <a:rPr lang="en-GB" sz="2400" dirty="0"/>
              <a:t>Hourglass (formerly Action on Elder Abuse) is campaigning for a change in laws, saying that ‘the criminal justice system must try harder to support the older people and make safer ageing possible’                  (Hourglass, 2023)</a:t>
            </a:r>
          </a:p>
          <a:p>
            <a:pPr marL="0" indent="0">
              <a:buNone/>
            </a:pPr>
            <a:r>
              <a:rPr lang="en-GB" b="1" dirty="0">
                <a:solidFill>
                  <a:srgbClr val="0070C0"/>
                </a:solidFill>
              </a:rPr>
              <a:t>Task…</a:t>
            </a:r>
          </a:p>
          <a:p>
            <a:pPr marL="0" indent="0">
              <a:buNone/>
            </a:pPr>
            <a:r>
              <a:rPr lang="en-GB" sz="2400" dirty="0"/>
              <a:t>Look at the CPS website (below) and see what you can find out about the prosecution of crimes against older people</a:t>
            </a:r>
          </a:p>
          <a:p>
            <a:pPr marL="0" indent="0">
              <a:buNone/>
            </a:pPr>
            <a:r>
              <a:rPr lang="en-GB" sz="2400" dirty="0">
                <a:hlinkClick r:id="rId2"/>
              </a:rPr>
              <a:t>https-//www.cps.gov.uk/legal-guidance/older-people-prosecuting-crimes-against#-~-text=Section%2044%20Mental%20Capacity%20Act,of%20the%20other%20person%2C%20or</a:t>
            </a:r>
            <a:r>
              <a:rPr lang="en-GB" sz="2400" dirty="0"/>
              <a:t>  </a:t>
            </a:r>
          </a:p>
          <a:p>
            <a:pPr marL="0" indent="0">
              <a:buNone/>
            </a:pPr>
            <a:endParaRPr lang="en-GB" sz="2400" dirty="0"/>
          </a:p>
        </p:txBody>
      </p:sp>
    </p:spTree>
    <p:extLst>
      <p:ext uri="{BB962C8B-B14F-4D97-AF65-F5344CB8AC3E}">
        <p14:creationId xmlns:p14="http://schemas.microsoft.com/office/powerpoint/2010/main" val="17085653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56984" y="0"/>
            <a:ext cx="11481847" cy="1325563"/>
          </a:xfrm>
        </p:spPr>
        <p:txBody>
          <a:bodyPr>
            <a:normAutofit/>
          </a:bodyPr>
          <a:lstStyle/>
          <a:p>
            <a:pPr algn="ctr"/>
            <a:r>
              <a:rPr lang="en-GB" sz="5400" b="1" dirty="0">
                <a:latin typeface="+mn-lt"/>
              </a:rPr>
              <a:t>Safeguarding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94494" y="1015640"/>
            <a:ext cx="11481847" cy="5261870"/>
          </a:xfrm>
        </p:spPr>
        <p:txBody>
          <a:bodyPr>
            <a:normAutofit fontScale="70000" lnSpcReduction="20000"/>
          </a:bodyPr>
          <a:lstStyle/>
          <a:p>
            <a:pPr marL="0" indent="0">
              <a:buNone/>
            </a:pPr>
            <a:r>
              <a:rPr lang="en-GB" sz="3400" b="1" dirty="0">
                <a:solidFill>
                  <a:srgbClr val="0070C0"/>
                </a:solidFill>
              </a:rPr>
              <a:t>Protecting the health, wellbeing, and human rights of individuals, especially vulnerable adults, to ensure they live free from harm, abuse, and neglect</a:t>
            </a:r>
          </a:p>
          <a:p>
            <a:pPr marL="0" indent="0">
              <a:buNone/>
            </a:pPr>
            <a:r>
              <a:rPr lang="en-GB" dirty="0"/>
              <a:t>For professionals in H+SC and community settings, safeguarding aims to create safe environments and prevent abuse through proactive policies and practices.</a:t>
            </a:r>
          </a:p>
          <a:p>
            <a:pPr marL="0" indent="0">
              <a:buNone/>
            </a:pPr>
            <a:r>
              <a:rPr lang="en-GB" b="1" dirty="0">
                <a:solidFill>
                  <a:srgbClr val="0070C0"/>
                </a:solidFill>
              </a:rPr>
              <a:t>Core Safeguarding Principles-</a:t>
            </a:r>
          </a:p>
          <a:p>
            <a:pPr lvl="1"/>
            <a:r>
              <a:rPr lang="en-GB" sz="2900" b="1" dirty="0"/>
              <a:t>Empowerment- </a:t>
            </a:r>
            <a:r>
              <a:rPr lang="en-GB" sz="2900" dirty="0"/>
              <a:t>Supporting individuals to make their own choices, emphasising informed consent.</a:t>
            </a:r>
          </a:p>
          <a:p>
            <a:pPr lvl="1"/>
            <a:r>
              <a:rPr lang="en-GB" sz="2900" b="1" dirty="0"/>
              <a:t>Prevention- </a:t>
            </a:r>
            <a:r>
              <a:rPr lang="en-GB" sz="2900" dirty="0"/>
              <a:t>Taking steps to prevent harm or abuse through risk assessment and proactive policies.</a:t>
            </a:r>
          </a:p>
          <a:p>
            <a:pPr lvl="1"/>
            <a:r>
              <a:rPr lang="en-GB" sz="2900" b="1" dirty="0"/>
              <a:t>Protection- </a:t>
            </a:r>
            <a:r>
              <a:rPr lang="en-GB" sz="2900" dirty="0"/>
              <a:t>Providing support and representation for those most at risk.</a:t>
            </a:r>
          </a:p>
          <a:p>
            <a:pPr lvl="1"/>
            <a:r>
              <a:rPr lang="en-GB" sz="2900" b="1" dirty="0"/>
              <a:t>Proportionality- </a:t>
            </a:r>
            <a:r>
              <a:rPr lang="en-GB" sz="2900" dirty="0"/>
              <a:t>Ensuring responses to abuse are appropriate and not over-intrusive.</a:t>
            </a:r>
          </a:p>
          <a:p>
            <a:pPr lvl="1"/>
            <a:r>
              <a:rPr lang="en-GB" sz="2900" b="1" dirty="0"/>
              <a:t>Partnership- </a:t>
            </a:r>
            <a:r>
              <a:rPr lang="en-GB" sz="2900" dirty="0"/>
              <a:t>Working with local services, agencies, and community resources to effectively respond to abuse.</a:t>
            </a:r>
          </a:p>
          <a:p>
            <a:pPr lvl="1"/>
            <a:r>
              <a:rPr lang="en-GB" sz="2900" b="1" dirty="0"/>
              <a:t>Accountability- </a:t>
            </a:r>
            <a:r>
              <a:rPr lang="en-GB" sz="2900" dirty="0"/>
              <a:t>Ensuring transparency and responsibility in all safeguarding practices.</a:t>
            </a:r>
          </a:p>
          <a:p>
            <a:pPr marL="0" indent="0">
              <a:buNone/>
            </a:pPr>
            <a:r>
              <a:rPr lang="en-GB" dirty="0"/>
              <a:t>Safeguarding is Essential in Elder Care as older adults are often at greater risk of abuse due to factors like dependency, isolation, cognitive impairment, and physical frailty.</a:t>
            </a:r>
          </a:p>
          <a:p>
            <a:pPr marL="0" indent="0">
              <a:buNone/>
            </a:pPr>
            <a:r>
              <a:rPr lang="en-GB" dirty="0"/>
              <a:t>By following safeguarding principles, professionals can detect and respond to elder abuse more effectively and help prevent future harm.</a:t>
            </a:r>
          </a:p>
        </p:txBody>
      </p:sp>
      <p:sp>
        <p:nvSpPr>
          <p:cNvPr id="4" name="TextBox 3">
            <a:extLst>
              <a:ext uri="{FF2B5EF4-FFF2-40B4-BE49-F238E27FC236}">
                <a16:creationId xmlns:a16="http://schemas.microsoft.com/office/drawing/2014/main" id="{0774AB70-3D19-8A67-D5A5-84AD86EBED29}"/>
              </a:ext>
            </a:extLst>
          </p:cNvPr>
          <p:cNvSpPr txBox="1"/>
          <p:nvPr/>
        </p:nvSpPr>
        <p:spPr>
          <a:xfrm>
            <a:off x="10304980" y="5329190"/>
            <a:ext cx="2239766" cy="369332"/>
          </a:xfrm>
          <a:prstGeom prst="rect">
            <a:avLst/>
          </a:prstGeom>
          <a:noFill/>
        </p:spPr>
        <p:txBody>
          <a:bodyPr wrap="square" rtlCol="0">
            <a:spAutoFit/>
          </a:bodyPr>
          <a:lstStyle/>
          <a:p>
            <a:r>
              <a:rPr lang="en-GB" dirty="0"/>
              <a:t>(SCIE, 2024)</a:t>
            </a:r>
          </a:p>
        </p:txBody>
      </p:sp>
    </p:spTree>
    <p:extLst>
      <p:ext uri="{BB962C8B-B14F-4D97-AF65-F5344CB8AC3E}">
        <p14:creationId xmlns:p14="http://schemas.microsoft.com/office/powerpoint/2010/main" val="24009526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56984" y="0"/>
            <a:ext cx="11481847" cy="1325563"/>
          </a:xfrm>
        </p:spPr>
        <p:txBody>
          <a:bodyPr>
            <a:normAutofit/>
          </a:bodyPr>
          <a:lstStyle/>
          <a:p>
            <a:pPr algn="ctr"/>
            <a:r>
              <a:rPr lang="en-GB" sz="5400" b="1" dirty="0">
                <a:latin typeface="+mn-lt"/>
              </a:rPr>
              <a:t>Safeguarding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263721"/>
            <a:ext cx="11840066" cy="4539044"/>
          </a:xfrm>
        </p:spPr>
        <p:txBody>
          <a:bodyPr>
            <a:normAutofit/>
          </a:bodyPr>
          <a:lstStyle/>
          <a:p>
            <a:pPr marL="0" indent="0">
              <a:buNone/>
            </a:pPr>
            <a:r>
              <a:rPr lang="en-GB" sz="3200" b="1" dirty="0">
                <a:solidFill>
                  <a:srgbClr val="0070C0"/>
                </a:solidFill>
              </a:rPr>
              <a:t>Why is Safeguarding Essential in Elder Care?</a:t>
            </a:r>
          </a:p>
          <a:p>
            <a:r>
              <a:rPr lang="en-GB" dirty="0"/>
              <a:t>Older adults are often at greater risk of abuse due to factors like dependency, isolation, cognitive impairment, and physical frailty.</a:t>
            </a:r>
          </a:p>
          <a:p>
            <a:r>
              <a:rPr lang="en-GB" dirty="0"/>
              <a:t>By following safeguarding principles, professionals can detect and respond to elder abuse more effectively and help prevent future harm.</a:t>
            </a:r>
          </a:p>
          <a:p>
            <a:pPr marL="0" indent="0">
              <a:buNone/>
            </a:pPr>
            <a:r>
              <a:rPr lang="en-GB" dirty="0"/>
              <a:t>How are these principles are applied practically in care settings?</a:t>
            </a:r>
          </a:p>
          <a:p>
            <a:pPr marL="0" indent="0">
              <a:buNone/>
            </a:pPr>
            <a:r>
              <a:rPr lang="en-GB" dirty="0"/>
              <a:t>How  important is clear communication and reporting in safeguarding vulnerable older adults.</a:t>
            </a:r>
          </a:p>
        </p:txBody>
      </p:sp>
      <p:sp>
        <p:nvSpPr>
          <p:cNvPr id="4" name="TextBox 3">
            <a:extLst>
              <a:ext uri="{FF2B5EF4-FFF2-40B4-BE49-F238E27FC236}">
                <a16:creationId xmlns:a16="http://schemas.microsoft.com/office/drawing/2014/main" id="{0774AB70-3D19-8A67-D5A5-84AD86EBED29}"/>
              </a:ext>
            </a:extLst>
          </p:cNvPr>
          <p:cNvSpPr txBox="1"/>
          <p:nvPr/>
        </p:nvSpPr>
        <p:spPr>
          <a:xfrm>
            <a:off x="4768515" y="6123543"/>
            <a:ext cx="2239766" cy="369332"/>
          </a:xfrm>
          <a:prstGeom prst="rect">
            <a:avLst/>
          </a:prstGeom>
          <a:noFill/>
        </p:spPr>
        <p:txBody>
          <a:bodyPr wrap="square" rtlCol="0">
            <a:spAutoFit/>
          </a:bodyPr>
          <a:lstStyle/>
          <a:p>
            <a:r>
              <a:rPr lang="en-GB" dirty="0"/>
              <a:t>(SCIE, 2024)</a:t>
            </a:r>
          </a:p>
        </p:txBody>
      </p:sp>
    </p:spTree>
    <p:extLst>
      <p:ext uri="{BB962C8B-B14F-4D97-AF65-F5344CB8AC3E}">
        <p14:creationId xmlns:p14="http://schemas.microsoft.com/office/powerpoint/2010/main" val="34715547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Social Services and NHS Roles in Addressing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11481847" cy="3575934"/>
          </a:xfrm>
        </p:spPr>
        <p:txBody>
          <a:bodyPr>
            <a:normAutofit fontScale="92500" lnSpcReduction="10000"/>
          </a:bodyPr>
          <a:lstStyle/>
          <a:p>
            <a:pPr marL="0" indent="0">
              <a:buNone/>
            </a:pPr>
            <a:r>
              <a:rPr lang="en-GB" sz="3500" b="1" dirty="0">
                <a:solidFill>
                  <a:srgbClr val="0070C0"/>
                </a:solidFill>
              </a:rPr>
              <a:t>Social Services’ Responsibilities-</a:t>
            </a:r>
          </a:p>
          <a:p>
            <a:r>
              <a:rPr lang="en-GB" dirty="0"/>
              <a:t>Initial Assessments &amp; Welfare Checks- </a:t>
            </a:r>
          </a:p>
          <a:p>
            <a:pPr lvl="1"/>
            <a:r>
              <a:rPr lang="en-GB" dirty="0"/>
              <a:t>Social services assess reports, conduct home visits, and evaluate care needs to protect at-risk older adults.</a:t>
            </a:r>
          </a:p>
          <a:p>
            <a:r>
              <a:rPr lang="en-GB" dirty="0"/>
              <a:t>Intervention + Support- </a:t>
            </a:r>
          </a:p>
          <a:p>
            <a:pPr lvl="1"/>
            <a:r>
              <a:rPr lang="en-GB" dirty="0"/>
              <a:t>Initiate immediate interventions if abuse is confirmed, coordinating with other agencies (e.g., NHS, police) for comprehensive care.</a:t>
            </a:r>
          </a:p>
          <a:p>
            <a:r>
              <a:rPr lang="en-GB" dirty="0"/>
              <a:t>Follow-Up- </a:t>
            </a:r>
          </a:p>
          <a:p>
            <a:pPr lvl="1"/>
            <a:r>
              <a:rPr lang="en-GB" dirty="0"/>
              <a:t>Ongoing monitoring to ensure continued safety and prevent future abuse.</a:t>
            </a:r>
          </a:p>
        </p:txBody>
      </p:sp>
    </p:spTree>
    <p:extLst>
      <p:ext uri="{BB962C8B-B14F-4D97-AF65-F5344CB8AC3E}">
        <p14:creationId xmlns:p14="http://schemas.microsoft.com/office/powerpoint/2010/main" val="32327202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Social Services and NHS Roles in Addressing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11481847" cy="3575934"/>
          </a:xfrm>
        </p:spPr>
        <p:txBody>
          <a:bodyPr>
            <a:normAutofit fontScale="92500" lnSpcReduction="20000"/>
          </a:bodyPr>
          <a:lstStyle/>
          <a:p>
            <a:pPr marL="0" indent="0">
              <a:buNone/>
            </a:pPr>
            <a:r>
              <a:rPr lang="en-GB" sz="3500" b="1" dirty="0">
                <a:solidFill>
                  <a:srgbClr val="0070C0"/>
                </a:solidFill>
              </a:rPr>
              <a:t>NHS Involvement-</a:t>
            </a:r>
          </a:p>
          <a:p>
            <a:r>
              <a:rPr lang="en-GB" dirty="0"/>
              <a:t>Detection and Reporting- </a:t>
            </a:r>
          </a:p>
          <a:p>
            <a:pPr lvl="1"/>
            <a:r>
              <a:rPr lang="en-GB" dirty="0"/>
              <a:t>NHS staff in hospitals and GP surgeries screen for signs of abuse (physical and psychological) during routine check-ups.</a:t>
            </a:r>
          </a:p>
          <a:p>
            <a:r>
              <a:rPr lang="en-GB" dirty="0"/>
              <a:t>Specialist Safeguarding Teams-</a:t>
            </a:r>
          </a:p>
          <a:p>
            <a:pPr lvl="1"/>
            <a:r>
              <a:rPr lang="en-GB" dirty="0"/>
              <a:t>Dedicated teams in healthcare settings work with social services to investigate and respond to abuse cases.</a:t>
            </a:r>
          </a:p>
          <a:p>
            <a:r>
              <a:rPr lang="en-GB" dirty="0"/>
              <a:t>Mental Health &amp; Recovery Support- </a:t>
            </a:r>
          </a:p>
          <a:p>
            <a:pPr lvl="1"/>
            <a:r>
              <a:rPr lang="en-GB" dirty="0"/>
              <a:t>Provides counselling, therapy, and rehabilitation services for victims of abuse to aid physical and emotional recovery.</a:t>
            </a:r>
          </a:p>
        </p:txBody>
      </p:sp>
    </p:spTree>
    <p:extLst>
      <p:ext uri="{BB962C8B-B14F-4D97-AF65-F5344CB8AC3E}">
        <p14:creationId xmlns:p14="http://schemas.microsoft.com/office/powerpoint/2010/main" val="31671148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133563" y="221286"/>
            <a:ext cx="11904325" cy="1330111"/>
          </a:xfrm>
        </p:spPr>
        <p:txBody>
          <a:bodyPr>
            <a:noAutofit/>
          </a:bodyPr>
          <a:lstStyle/>
          <a:p>
            <a:pPr algn="ctr"/>
            <a:r>
              <a:rPr lang="en-GB" b="1" dirty="0">
                <a:latin typeface="+mn-lt"/>
              </a:rPr>
              <a:t>Your Role in Safeguarding against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85437" y="1643473"/>
            <a:ext cx="10712903" cy="4993240"/>
          </a:xfrm>
        </p:spPr>
        <p:txBody>
          <a:bodyPr>
            <a:normAutofit/>
          </a:bodyPr>
          <a:lstStyle/>
          <a:p>
            <a:r>
              <a:rPr lang="en-GB" b="1" dirty="0">
                <a:solidFill>
                  <a:srgbClr val="0070C0"/>
                </a:solidFill>
              </a:rPr>
              <a:t>Recognise Signs of Abuse- </a:t>
            </a:r>
            <a:r>
              <a:rPr lang="en-GB" dirty="0"/>
              <a:t>Stay alert to physical, emotional, financial, and behavioural indicators of abuse.</a:t>
            </a:r>
          </a:p>
          <a:p>
            <a:r>
              <a:rPr lang="en-GB" b="1" dirty="0">
                <a:solidFill>
                  <a:srgbClr val="0070C0"/>
                </a:solidFill>
              </a:rPr>
              <a:t>Prioritise Empathy and Respect- </a:t>
            </a:r>
            <a:r>
              <a:rPr lang="en-GB" dirty="0"/>
              <a:t>Build trust by treating older adults with dignity and listening to their concerns.</a:t>
            </a:r>
          </a:p>
          <a:p>
            <a:r>
              <a:rPr lang="en-GB" b="1" dirty="0">
                <a:solidFill>
                  <a:srgbClr val="0070C0"/>
                </a:solidFill>
              </a:rPr>
              <a:t>Report and Document Suspected Abuse- </a:t>
            </a:r>
            <a:r>
              <a:rPr lang="en-GB" dirty="0"/>
              <a:t>Follow protocols to report and accurately document any signs of abuse.</a:t>
            </a:r>
          </a:p>
          <a:p>
            <a:r>
              <a:rPr lang="en-GB" b="1" dirty="0">
                <a:solidFill>
                  <a:srgbClr val="0070C0"/>
                </a:solidFill>
              </a:rPr>
              <a:t>Collaborate with Other Professionals- </a:t>
            </a:r>
            <a:r>
              <a:rPr lang="en-GB" dirty="0"/>
              <a:t>Work with social services and safeguarding teams for comprehensive care.</a:t>
            </a:r>
          </a:p>
        </p:txBody>
      </p:sp>
    </p:spTree>
    <p:extLst>
      <p:ext uri="{BB962C8B-B14F-4D97-AF65-F5344CB8AC3E}">
        <p14:creationId xmlns:p14="http://schemas.microsoft.com/office/powerpoint/2010/main" val="2691523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7055" y="334303"/>
            <a:ext cx="12037889" cy="775306"/>
          </a:xfrm>
        </p:spPr>
        <p:txBody>
          <a:bodyPr>
            <a:noAutofit/>
          </a:bodyPr>
          <a:lstStyle/>
          <a:p>
            <a:pPr algn="ctr"/>
            <a:r>
              <a:rPr lang="en-GB" b="1" dirty="0">
                <a:latin typeface="+mn-lt"/>
              </a:rPr>
              <a:t>Your Role in Safeguarding against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03734" y="1312524"/>
            <a:ext cx="11462917" cy="4993240"/>
          </a:xfrm>
        </p:spPr>
        <p:txBody>
          <a:bodyPr>
            <a:normAutofit/>
          </a:bodyPr>
          <a:lstStyle/>
          <a:p>
            <a:r>
              <a:rPr lang="en-GB" b="1" dirty="0">
                <a:solidFill>
                  <a:srgbClr val="0070C0"/>
                </a:solidFill>
              </a:rPr>
              <a:t>Engage in Ongoing Training- </a:t>
            </a:r>
            <a:r>
              <a:rPr lang="en-GB" dirty="0"/>
              <a:t>Keep your knowledge of safeguarding practices current.</a:t>
            </a:r>
          </a:p>
          <a:p>
            <a:r>
              <a:rPr lang="en-GB" b="1" dirty="0">
                <a:solidFill>
                  <a:srgbClr val="0070C0"/>
                </a:solidFill>
              </a:rPr>
              <a:t>Advocate for Older Adults’ Rights- </a:t>
            </a:r>
            <a:r>
              <a:rPr lang="en-GB" dirty="0"/>
              <a:t>Support policies and practices that uphold safety and dignity. Use your position to raise awareness and educate others on the importance of safeguarding in health and social care.</a:t>
            </a:r>
          </a:p>
          <a:p>
            <a:pPr marL="0" indent="0">
              <a:buNone/>
            </a:pPr>
            <a:r>
              <a:rPr lang="en-GB" i="1" dirty="0"/>
              <a:t>As current or future health and social care professionals, you have a critical role in creating a safe and supportive environment for older adults. Your vigilance, compassion, and commitment to safeguarding can make a meaningful difference in preventing and addressing elder abuse.</a:t>
            </a:r>
          </a:p>
        </p:txBody>
      </p:sp>
    </p:spTree>
    <p:extLst>
      <p:ext uri="{BB962C8B-B14F-4D97-AF65-F5344CB8AC3E}">
        <p14:creationId xmlns:p14="http://schemas.microsoft.com/office/powerpoint/2010/main" val="3366969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What Would You Do?</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11724190" cy="3575934"/>
          </a:xfrm>
        </p:spPr>
        <p:txBody>
          <a:bodyPr>
            <a:normAutofit/>
          </a:bodyPr>
          <a:lstStyle/>
          <a:p>
            <a:r>
              <a:rPr lang="en-GB" dirty="0"/>
              <a:t>What would you do if you suspected someone was experiencing elder abuse in your workplace or in the community?</a:t>
            </a:r>
          </a:p>
          <a:p>
            <a:r>
              <a:rPr lang="en-GB" dirty="0"/>
              <a:t>Who would you report your concerns to?</a:t>
            </a:r>
          </a:p>
          <a:p>
            <a:r>
              <a:rPr lang="en-GB" dirty="0"/>
              <a:t>Why do you think that much elder abuse goes unreported?</a:t>
            </a:r>
          </a:p>
          <a:p>
            <a:pPr marL="0" indent="0">
              <a:buNone/>
            </a:pPr>
            <a:r>
              <a:rPr lang="en-GB" sz="3200" b="1" dirty="0">
                <a:solidFill>
                  <a:srgbClr val="0070C0"/>
                </a:solidFill>
              </a:rPr>
              <a:t>Task… </a:t>
            </a:r>
          </a:p>
          <a:p>
            <a:r>
              <a:rPr lang="en-GB" dirty="0"/>
              <a:t>Using the internet, find out how you would report elder abuse in </a:t>
            </a:r>
            <a:r>
              <a:rPr lang="en-GB" dirty="0">
                <a:highlight>
                  <a:srgbClr val="FFFF00"/>
                </a:highlight>
              </a:rPr>
              <a:t>Birmingham/London/Swansea</a:t>
            </a:r>
          </a:p>
          <a:p>
            <a:endParaRPr lang="en-GB" dirty="0"/>
          </a:p>
        </p:txBody>
      </p:sp>
    </p:spTree>
    <p:extLst>
      <p:ext uri="{BB962C8B-B14F-4D97-AF65-F5344CB8AC3E}">
        <p14:creationId xmlns:p14="http://schemas.microsoft.com/office/powerpoint/2010/main" val="37409413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248758-9AE2-0E6D-E1F6-659C73406C3E}"/>
              </a:ext>
            </a:extLst>
          </p:cNvPr>
          <p:cNvSpPr>
            <a:spLocks noGrp="1"/>
          </p:cNvSpPr>
          <p:nvPr>
            <p:ph idx="1"/>
          </p:nvPr>
        </p:nvSpPr>
        <p:spPr>
          <a:xfrm>
            <a:off x="298515" y="1794933"/>
            <a:ext cx="11594969" cy="3583785"/>
          </a:xfrm>
        </p:spPr>
        <p:txBody>
          <a:bodyPr>
            <a:normAutofit fontScale="70000" lnSpcReduction="20000"/>
          </a:bodyPr>
          <a:lstStyle/>
          <a:p>
            <a:pPr marL="0" indent="0" algn="ctr">
              <a:buNone/>
            </a:pPr>
            <a:r>
              <a:rPr lang="en-GB" sz="8800" b="1" dirty="0">
                <a:solidFill>
                  <a:srgbClr val="0070C0"/>
                </a:solidFill>
              </a:rPr>
              <a:t>Why do you think Elder Abuse continues to be an issue in the UK today?</a:t>
            </a:r>
          </a:p>
          <a:p>
            <a:pPr marL="0" indent="0" algn="ctr">
              <a:buNone/>
            </a:pPr>
            <a:r>
              <a:rPr lang="en-GB" sz="8800" b="1" dirty="0">
                <a:solidFill>
                  <a:srgbClr val="0070C0"/>
                </a:solidFill>
              </a:rPr>
              <a:t>What do you think could be done to address this?</a:t>
            </a:r>
          </a:p>
        </p:txBody>
      </p:sp>
    </p:spTree>
    <p:extLst>
      <p:ext uri="{BB962C8B-B14F-4D97-AF65-F5344CB8AC3E}">
        <p14:creationId xmlns:p14="http://schemas.microsoft.com/office/powerpoint/2010/main" val="15199072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20273"/>
            <a:ext cx="11481847" cy="4311224"/>
          </a:xfrm>
        </p:spPr>
        <p:txBody>
          <a:bodyPr>
            <a:normAutofit fontScale="62500" lnSpcReduction="20000"/>
          </a:bodyPr>
          <a:lstStyle/>
          <a:p>
            <a:r>
              <a:rPr lang="en-GB" dirty="0"/>
              <a:t>Action on Elder Abuse, (2019) </a:t>
            </a:r>
            <a:r>
              <a:rPr lang="en-GB" i="1" dirty="0"/>
              <a:t>What is Elder Abuse? </a:t>
            </a:r>
            <a:r>
              <a:rPr lang="en-GB" dirty="0"/>
              <a:t>Available at- </a:t>
            </a:r>
            <a:r>
              <a:rPr lang="en-GB" dirty="0">
                <a:hlinkClick r:id="rId2"/>
              </a:rPr>
              <a:t>https-//www.elderabuse.org.uk/Pages/Category/what-is-it</a:t>
            </a:r>
            <a:r>
              <a:rPr lang="en-GB" dirty="0"/>
              <a:t>  (Accessed- 7 March 2024).</a:t>
            </a:r>
          </a:p>
          <a:p>
            <a:r>
              <a:rPr lang="en-GB" dirty="0"/>
              <a:t>Age UK (2024a) </a:t>
            </a:r>
            <a:r>
              <a:rPr lang="en-GB" i="1" dirty="0"/>
              <a:t>Let’s Change How We Age </a:t>
            </a:r>
            <a:r>
              <a:rPr lang="en-GB" dirty="0"/>
              <a:t>Available at: </a:t>
            </a:r>
            <a:r>
              <a:rPr lang="en-GB" dirty="0">
                <a:hlinkClick r:id="rId3"/>
              </a:rPr>
              <a:t>Age UK | The UK's leading charity helping every older person who needs us</a:t>
            </a:r>
            <a:r>
              <a:rPr lang="en-GB" dirty="0"/>
              <a:t> (Accessed: 6 February 2025).</a:t>
            </a:r>
          </a:p>
          <a:p>
            <a:r>
              <a:rPr lang="en-GB" dirty="0"/>
              <a:t>Age UK (2024b) </a:t>
            </a:r>
            <a:r>
              <a:rPr lang="en-GB" i="1" dirty="0"/>
              <a:t>Will there be new rules about paying for social care? </a:t>
            </a:r>
            <a:r>
              <a:rPr lang="en-GB" dirty="0"/>
              <a:t>Available at: </a:t>
            </a:r>
            <a:r>
              <a:rPr lang="en-GB" dirty="0">
                <a:hlinkClick r:id="rId4"/>
              </a:rPr>
              <a:t>Are there new rules about paying for social care? | Age UK</a:t>
            </a:r>
            <a:r>
              <a:rPr lang="en-GB" dirty="0"/>
              <a:t> (Accessed: 8 February 2025).</a:t>
            </a:r>
            <a:endParaRPr lang="en-GB" i="1" dirty="0"/>
          </a:p>
          <a:p>
            <a:r>
              <a:rPr lang="en-GB" dirty="0"/>
              <a:t>Criminal Injuries Helpline (2023) </a:t>
            </a:r>
            <a:r>
              <a:rPr lang="en-GB" i="1" dirty="0"/>
              <a:t>Elder Abuse Statistics </a:t>
            </a:r>
            <a:r>
              <a:rPr lang="en-GB" dirty="0"/>
              <a:t>Available at- </a:t>
            </a:r>
            <a:r>
              <a:rPr lang="en-GB" dirty="0">
                <a:hlinkClick r:id="rId5"/>
              </a:rPr>
              <a:t>https-//criminalinjurieshelpline.co.uk/blog/elder-abuse-data-stats/</a:t>
            </a:r>
            <a:r>
              <a:rPr lang="en-GB" dirty="0"/>
              <a:t> (Accessed- 2 October 2024).</a:t>
            </a:r>
          </a:p>
          <a:p>
            <a:r>
              <a:rPr lang="en-GB" dirty="0"/>
              <a:t>Hourglass (2023) </a:t>
            </a:r>
            <a:r>
              <a:rPr lang="en-GB" i="1" dirty="0"/>
              <a:t>We Are Hourglass </a:t>
            </a:r>
            <a:r>
              <a:rPr lang="en-GB" dirty="0"/>
              <a:t>Available at- </a:t>
            </a:r>
            <a:r>
              <a:rPr lang="en-GB" dirty="0">
                <a:hlinkClick r:id="rId6"/>
              </a:rPr>
              <a:t>https-//wearehourglass.org/who-we-are</a:t>
            </a:r>
            <a:r>
              <a:rPr lang="en-GB" dirty="0"/>
              <a:t>  (Accessed- 13 October 2024).</a:t>
            </a:r>
          </a:p>
          <a:p>
            <a:r>
              <a:rPr lang="en-GB" dirty="0"/>
              <a:t>NI Direct (no date) </a:t>
            </a:r>
            <a:r>
              <a:rPr lang="en-GB" i="1" dirty="0"/>
              <a:t>Recognise and Report Elder Abuse </a:t>
            </a:r>
            <a:r>
              <a:rPr lang="en-GB" dirty="0"/>
              <a:t>Available at- </a:t>
            </a:r>
            <a:r>
              <a:rPr lang="en-GB" dirty="0">
                <a:hlinkClick r:id="rId7"/>
              </a:rPr>
              <a:t>https-//www.nidirect.gov.uk/articles/recognise-and-report-elder-abuse#-~-text=Elder%20abuse%20includes%20actions%20intending,there%20are%20ways%20to%20help</a:t>
            </a:r>
            <a:r>
              <a:rPr lang="en-GB" dirty="0"/>
              <a:t>. (Accessed- 15 September 2024).</a:t>
            </a:r>
          </a:p>
          <a:p>
            <a:r>
              <a:rPr lang="en-GB" dirty="0"/>
              <a:t>The National Careline (2024) </a:t>
            </a:r>
            <a:r>
              <a:rPr lang="en-GB" i="1" dirty="0"/>
              <a:t>Action on Elder Abuse </a:t>
            </a:r>
            <a:r>
              <a:rPr lang="en-GB" dirty="0"/>
              <a:t>Available at- </a:t>
            </a:r>
            <a:r>
              <a:rPr lang="en-GB" dirty="0">
                <a:hlinkClick r:id="rId8"/>
              </a:rPr>
              <a:t>https-//www.thenationalcareline.org/AccessingHelp/ActionOnElderAbuse</a:t>
            </a:r>
            <a:r>
              <a:rPr lang="en-GB" dirty="0"/>
              <a:t> (Accessed- 15 September 2024).</a:t>
            </a:r>
          </a:p>
          <a:p>
            <a:r>
              <a:rPr lang="en-GB" dirty="0"/>
              <a:t>The Silver Line (2024) </a:t>
            </a:r>
            <a:r>
              <a:rPr lang="en-GB" i="1" dirty="0"/>
              <a:t>Who We Are </a:t>
            </a:r>
            <a:r>
              <a:rPr lang="en-GB" dirty="0"/>
              <a:t>Available at: </a:t>
            </a:r>
            <a:r>
              <a:rPr lang="en-GB" dirty="0">
                <a:hlinkClick r:id="rId9"/>
              </a:rPr>
              <a:t>Who we are | The Silver Line Helpline </a:t>
            </a:r>
            <a:r>
              <a:rPr lang="en-GB" dirty="0"/>
              <a:t> (Accessed: 8 February 2025).</a:t>
            </a:r>
          </a:p>
          <a:p>
            <a:endParaRPr lang="en-GB" dirty="0"/>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4544</Words>
  <Application>Microsoft Office PowerPoint</Application>
  <PresentationFormat>Widescreen</PresentationFormat>
  <Paragraphs>314</Paragraphs>
  <Slides>41</Slides>
  <Notes>25</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41</vt:i4>
      </vt:variant>
    </vt:vector>
  </HeadingPairs>
  <TitlesOfParts>
    <vt:vector size="51"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 Empowering the Older Person</vt:lpstr>
      <vt:lpstr>Lecture Content</vt:lpstr>
      <vt:lpstr>Introduction to Local and National Services</vt:lpstr>
      <vt:lpstr>Introduction to Local and National Services</vt:lpstr>
      <vt:lpstr>Key Services for Older Adults in the UK</vt:lpstr>
      <vt:lpstr>Key Services for Older Adults in the UK</vt:lpstr>
      <vt:lpstr>Key Services for Older Adults in the UK</vt:lpstr>
      <vt:lpstr>Key Services for Older Adults in the UK</vt:lpstr>
      <vt:lpstr>Local Authority Services in Elderly Care</vt:lpstr>
      <vt:lpstr>Means Testing in Social Care</vt:lpstr>
      <vt:lpstr>Residential and Domiciliary Care Provision</vt:lpstr>
      <vt:lpstr>Evaluating the Effectiveness of Current Services and Policies</vt:lpstr>
      <vt:lpstr>Activity</vt:lpstr>
      <vt:lpstr>Key Policies Shaping Elderly Care in the UK</vt:lpstr>
      <vt:lpstr>Key Policies Shaping Elderly Care in the UK</vt:lpstr>
      <vt:lpstr>Key Policies Shaping Elderly Care in the UK</vt:lpstr>
      <vt:lpstr>Key Policies Shaping Elderly Care in the UK</vt:lpstr>
      <vt:lpstr>Future Challenges for Elderly Care Services in the UK</vt:lpstr>
      <vt:lpstr>Future Challenges for Elderly Care Services in the UK</vt:lpstr>
      <vt:lpstr>Local and National Services for Older Adults</vt:lpstr>
      <vt:lpstr>Future Challenges for UK Elderly Care Services </vt:lpstr>
      <vt:lpstr>Future Challenges for Elderly Care Services in the UK</vt:lpstr>
      <vt:lpstr>Future Challenges for Elderly Care Services in the UK</vt:lpstr>
      <vt:lpstr>Break</vt:lpstr>
      <vt:lpstr>Elder Abuse</vt:lpstr>
      <vt:lpstr>What is Elder Abuse?</vt:lpstr>
      <vt:lpstr>Elder Abuse</vt:lpstr>
      <vt:lpstr>Elder Abuse</vt:lpstr>
      <vt:lpstr>Types of Elder Abuse</vt:lpstr>
      <vt:lpstr>Recognising Signs of Elder Abuse</vt:lpstr>
      <vt:lpstr>Elder Abuse and the Law</vt:lpstr>
      <vt:lpstr>Elder Abuse and the Law</vt:lpstr>
      <vt:lpstr>Safeguarding </vt:lpstr>
      <vt:lpstr>Safeguarding </vt:lpstr>
      <vt:lpstr>Social Services and NHS Roles in Addressing Elder Abuse</vt:lpstr>
      <vt:lpstr>Social Services and NHS Roles in Addressing Elder Abuse</vt:lpstr>
      <vt:lpstr>Your Role in Safeguarding against Elder Abuse</vt:lpstr>
      <vt:lpstr>Your Role in Safeguarding against Elder Abuse</vt:lpstr>
      <vt:lpstr>What Would You Do?</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28</cp:revision>
  <dcterms:created xsi:type="dcterms:W3CDTF">2021-03-09T15:35:42Z</dcterms:created>
  <dcterms:modified xsi:type="dcterms:W3CDTF">2025-02-11T16:55:35Z</dcterms:modified>
</cp:coreProperties>
</file>