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513" r:id="rId3"/>
    <p:sldId id="304" r:id="rId4"/>
    <p:sldId id="257" r:id="rId5"/>
    <p:sldId id="512" r:id="rId6"/>
    <p:sldId id="506" r:id="rId7"/>
    <p:sldId id="507" r:id="rId8"/>
    <p:sldId id="525" r:id="rId9"/>
    <p:sldId id="499" r:id="rId10"/>
    <p:sldId id="500" r:id="rId11"/>
    <p:sldId id="504" r:id="rId12"/>
    <p:sldId id="505" r:id="rId13"/>
    <p:sldId id="273" r:id="rId14"/>
    <p:sldId id="514" r:id="rId15"/>
    <p:sldId id="290" r:id="rId16"/>
    <p:sldId id="460" r:id="rId17"/>
    <p:sldId id="309" r:id="rId18"/>
    <p:sldId id="258" r:id="rId19"/>
    <p:sldId id="305" r:id="rId20"/>
    <p:sldId id="526"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9C4D90-0966-E0CD-EFD3-CB5A40C423CF}" v="637" dt="2025-10-20T18:14:25.9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92" d="100"/>
          <a:sy n="92" d="100"/>
        </p:scale>
        <p:origin x="108" y="4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2">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4">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2165A9-95FC-4E40-A39D-21758D0726BF}" type="doc">
      <dgm:prSet loTypeId="urn:microsoft.com/office/officeart/2005/8/layout/default" loCatId="list" qsTypeId="urn:microsoft.com/office/officeart/2005/8/quickstyle/simple5#1" qsCatId="simple" csTypeId="urn:microsoft.com/office/officeart/2005/8/colors/accent1_2#1" csCatId="accent1"/>
      <dgm:spPr/>
      <dgm:t>
        <a:bodyPr/>
        <a:lstStyle/>
        <a:p>
          <a:endParaRPr lang="en-US"/>
        </a:p>
      </dgm:t>
    </dgm:pt>
    <dgm:pt modelId="{BDF0464E-03BA-4F88-BB34-D8835550643F}">
      <dgm:prSet/>
      <dgm:spPr/>
      <dgm:t>
        <a:bodyPr/>
        <a:lstStyle/>
        <a:p>
          <a:r>
            <a:rPr lang="en-GB"/>
            <a:t>This Act delivers a single framework for civil protection in the UK</a:t>
          </a:r>
          <a:endParaRPr lang="en-US"/>
        </a:p>
      </dgm:t>
    </dgm:pt>
    <dgm:pt modelId="{4CE1F7CD-28D1-457A-ABBB-00823741FFD6}" type="parTrans" cxnId="{FE0B9796-C441-425F-8CA8-0946D2230005}">
      <dgm:prSet/>
      <dgm:spPr/>
      <dgm:t>
        <a:bodyPr/>
        <a:lstStyle/>
        <a:p>
          <a:endParaRPr lang="en-US"/>
        </a:p>
      </dgm:t>
    </dgm:pt>
    <dgm:pt modelId="{C01DF87E-C122-422B-9B2A-0F64757596B5}" type="sibTrans" cxnId="{FE0B9796-C441-425F-8CA8-0946D2230005}">
      <dgm:prSet/>
      <dgm:spPr/>
      <dgm:t>
        <a:bodyPr/>
        <a:lstStyle/>
        <a:p>
          <a:endParaRPr lang="en-US"/>
        </a:p>
      </dgm:t>
    </dgm:pt>
    <dgm:pt modelId="{C9B84459-2E10-49E6-B888-7AECD5DDFAB6}">
      <dgm:prSet/>
      <dgm:spPr/>
      <dgm:t>
        <a:bodyPr/>
        <a:lstStyle/>
        <a:p>
          <a:r>
            <a:rPr lang="en-GB"/>
            <a:t>Emergency Preparedness </a:t>
          </a:r>
          <a:r>
            <a:rPr lang="en-GB" b="1"/>
            <a:t>CAT 1</a:t>
          </a:r>
          <a:r>
            <a:rPr lang="en-GB"/>
            <a:t>- establish a clear set of roles and responsibilities for those involved in emergency preparation and response at the local level.</a:t>
          </a:r>
          <a:endParaRPr lang="en-US"/>
        </a:p>
      </dgm:t>
    </dgm:pt>
    <dgm:pt modelId="{87853025-ECC1-43DE-A584-DE0BFEBAE613}" type="parTrans" cxnId="{891F9941-4BEB-4AF9-8D98-B7F30F3B4D4F}">
      <dgm:prSet/>
      <dgm:spPr/>
      <dgm:t>
        <a:bodyPr/>
        <a:lstStyle/>
        <a:p>
          <a:endParaRPr lang="en-US"/>
        </a:p>
      </dgm:t>
    </dgm:pt>
    <dgm:pt modelId="{C87C39BF-EA4B-4759-A53E-AD7EC6E676B0}" type="sibTrans" cxnId="{891F9941-4BEB-4AF9-8D98-B7F30F3B4D4F}">
      <dgm:prSet/>
      <dgm:spPr/>
      <dgm:t>
        <a:bodyPr/>
        <a:lstStyle/>
        <a:p>
          <a:endParaRPr lang="en-US"/>
        </a:p>
      </dgm:t>
    </dgm:pt>
    <dgm:pt modelId="{F8E6AF40-B76B-4BB7-861F-9CA3CAA2E9F6}">
      <dgm:prSet/>
      <dgm:spPr/>
      <dgm:t>
        <a:bodyPr/>
        <a:lstStyle/>
        <a:p>
          <a:r>
            <a:rPr lang="en-GB"/>
            <a:t>All emergency services &amp; Local authorities</a:t>
          </a:r>
          <a:endParaRPr lang="en-US"/>
        </a:p>
      </dgm:t>
    </dgm:pt>
    <dgm:pt modelId="{EA47ED7A-C7AE-4AA4-9919-518EB42E1168}" type="parTrans" cxnId="{05EA4A15-6B97-46E9-99B7-D603EE7221D1}">
      <dgm:prSet/>
      <dgm:spPr/>
      <dgm:t>
        <a:bodyPr/>
        <a:lstStyle/>
        <a:p>
          <a:endParaRPr lang="en-US"/>
        </a:p>
      </dgm:t>
    </dgm:pt>
    <dgm:pt modelId="{1EA9C45D-0688-4F6E-98AA-49B199607DAF}" type="sibTrans" cxnId="{05EA4A15-6B97-46E9-99B7-D603EE7221D1}">
      <dgm:prSet/>
      <dgm:spPr/>
      <dgm:t>
        <a:bodyPr/>
        <a:lstStyle/>
        <a:p>
          <a:endParaRPr lang="en-US"/>
        </a:p>
      </dgm:t>
    </dgm:pt>
    <dgm:pt modelId="{2385B8CA-5882-4D58-A5DB-4EFA0B411374}">
      <dgm:prSet/>
      <dgm:spPr/>
      <dgm:t>
        <a:bodyPr/>
        <a:lstStyle/>
        <a:p>
          <a:r>
            <a:rPr lang="en-GB" b="1"/>
            <a:t>CAT 2</a:t>
          </a:r>
          <a:r>
            <a:rPr lang="en-GB"/>
            <a:t> - Health and Safety Executive, transport and utility companies are ‘co-operating bodies’</a:t>
          </a:r>
          <a:endParaRPr lang="en-US"/>
        </a:p>
      </dgm:t>
    </dgm:pt>
    <dgm:pt modelId="{726CFE3B-C82C-4D73-9ED7-624136D22264}" type="parTrans" cxnId="{2ADDE802-BD55-442A-B232-A5966FD2A760}">
      <dgm:prSet/>
      <dgm:spPr/>
      <dgm:t>
        <a:bodyPr/>
        <a:lstStyle/>
        <a:p>
          <a:endParaRPr lang="en-US"/>
        </a:p>
      </dgm:t>
    </dgm:pt>
    <dgm:pt modelId="{C433BB15-E933-4A73-8E09-938161C02482}" type="sibTrans" cxnId="{2ADDE802-BD55-442A-B232-A5966FD2A760}">
      <dgm:prSet/>
      <dgm:spPr/>
      <dgm:t>
        <a:bodyPr/>
        <a:lstStyle/>
        <a:p>
          <a:endParaRPr lang="en-US"/>
        </a:p>
      </dgm:t>
    </dgm:pt>
    <dgm:pt modelId="{A5F00122-EF38-44D9-AE24-48D905323EA9}">
      <dgm:prSet/>
      <dgm:spPr/>
      <dgm:t>
        <a:bodyPr/>
        <a:lstStyle/>
        <a:p>
          <a:r>
            <a:rPr lang="en-GB"/>
            <a:t>Category 1 and 2 organisations come together to form ‘local resilience forums’ (based on police areas) which will help co-ordination and co-operation between responders</a:t>
          </a:r>
          <a:endParaRPr lang="en-US"/>
        </a:p>
      </dgm:t>
    </dgm:pt>
    <dgm:pt modelId="{AE3602A3-83AA-46E7-9366-053CECD380C5}" type="parTrans" cxnId="{7DEA62B6-161B-44DB-8AF6-29DF57ABAE81}">
      <dgm:prSet/>
      <dgm:spPr/>
      <dgm:t>
        <a:bodyPr/>
        <a:lstStyle/>
        <a:p>
          <a:endParaRPr lang="en-US"/>
        </a:p>
      </dgm:t>
    </dgm:pt>
    <dgm:pt modelId="{055017E4-D4B1-480C-9673-4D286F9D3232}" type="sibTrans" cxnId="{7DEA62B6-161B-44DB-8AF6-29DF57ABAE81}">
      <dgm:prSet/>
      <dgm:spPr/>
      <dgm:t>
        <a:bodyPr/>
        <a:lstStyle/>
        <a:p>
          <a:endParaRPr lang="en-US"/>
        </a:p>
      </dgm:t>
    </dgm:pt>
    <dgm:pt modelId="{8D3B46B1-9555-488F-BEED-D3E027C8F1E2}">
      <dgm:prSet/>
      <dgm:spPr/>
      <dgm:t>
        <a:bodyPr/>
        <a:lstStyle/>
        <a:p>
          <a:r>
            <a:rPr lang="en-GB"/>
            <a:t>Part 2 of the Act reflects current and future risk profile allows for the making of temporary special legislation (emergency regulations) to help deal with the most serious of emergencies.</a:t>
          </a:r>
          <a:endParaRPr lang="en-US"/>
        </a:p>
      </dgm:t>
    </dgm:pt>
    <dgm:pt modelId="{39615D47-7F47-4EA2-9455-1CDA330A116F}" type="parTrans" cxnId="{C4C1CB92-7780-4C6F-A55C-102B2EEFF8EC}">
      <dgm:prSet/>
      <dgm:spPr/>
      <dgm:t>
        <a:bodyPr/>
        <a:lstStyle/>
        <a:p>
          <a:endParaRPr lang="en-US"/>
        </a:p>
      </dgm:t>
    </dgm:pt>
    <dgm:pt modelId="{01466B62-C71A-47FE-90C0-1619704E32B2}" type="sibTrans" cxnId="{C4C1CB92-7780-4C6F-A55C-102B2EEFF8EC}">
      <dgm:prSet/>
      <dgm:spPr/>
      <dgm:t>
        <a:bodyPr/>
        <a:lstStyle/>
        <a:p>
          <a:endParaRPr lang="en-US"/>
        </a:p>
      </dgm:t>
    </dgm:pt>
    <dgm:pt modelId="{E78B69C5-BE43-4E18-9756-D525EA50D9E5}" type="pres">
      <dgm:prSet presAssocID="{2B2165A9-95FC-4E40-A39D-21758D0726BF}" presName="diagram" presStyleCnt="0">
        <dgm:presLayoutVars>
          <dgm:dir/>
          <dgm:resizeHandles val="exact"/>
        </dgm:presLayoutVars>
      </dgm:prSet>
      <dgm:spPr/>
    </dgm:pt>
    <dgm:pt modelId="{E802B8FB-6C5A-4286-A07B-6C7736512E3F}" type="pres">
      <dgm:prSet presAssocID="{BDF0464E-03BA-4F88-BB34-D8835550643F}" presName="node" presStyleLbl="node1" presStyleIdx="0" presStyleCnt="6">
        <dgm:presLayoutVars>
          <dgm:bulletEnabled val="1"/>
        </dgm:presLayoutVars>
      </dgm:prSet>
      <dgm:spPr/>
    </dgm:pt>
    <dgm:pt modelId="{B3E3D1B9-8674-45D8-BFDB-BE5D450836F3}" type="pres">
      <dgm:prSet presAssocID="{C01DF87E-C122-422B-9B2A-0F64757596B5}" presName="sibTrans" presStyleCnt="0"/>
      <dgm:spPr/>
    </dgm:pt>
    <dgm:pt modelId="{BD1018C2-563A-4DFA-870A-829A9C8E114C}" type="pres">
      <dgm:prSet presAssocID="{C9B84459-2E10-49E6-B888-7AECD5DDFAB6}" presName="node" presStyleLbl="node1" presStyleIdx="1" presStyleCnt="6">
        <dgm:presLayoutVars>
          <dgm:bulletEnabled val="1"/>
        </dgm:presLayoutVars>
      </dgm:prSet>
      <dgm:spPr/>
    </dgm:pt>
    <dgm:pt modelId="{3209E21C-2ECD-423F-BA2C-A8901BD09DD2}" type="pres">
      <dgm:prSet presAssocID="{C87C39BF-EA4B-4759-A53E-AD7EC6E676B0}" presName="sibTrans" presStyleCnt="0"/>
      <dgm:spPr/>
    </dgm:pt>
    <dgm:pt modelId="{64F53A04-0878-44EA-A660-B30F0E92E4B1}" type="pres">
      <dgm:prSet presAssocID="{F8E6AF40-B76B-4BB7-861F-9CA3CAA2E9F6}" presName="node" presStyleLbl="node1" presStyleIdx="2" presStyleCnt="6">
        <dgm:presLayoutVars>
          <dgm:bulletEnabled val="1"/>
        </dgm:presLayoutVars>
      </dgm:prSet>
      <dgm:spPr/>
    </dgm:pt>
    <dgm:pt modelId="{5706981C-6B94-4118-AE1C-3E1125B6AD87}" type="pres">
      <dgm:prSet presAssocID="{1EA9C45D-0688-4F6E-98AA-49B199607DAF}" presName="sibTrans" presStyleCnt="0"/>
      <dgm:spPr/>
    </dgm:pt>
    <dgm:pt modelId="{94845668-3226-47EC-9680-EC1C39F4BED3}" type="pres">
      <dgm:prSet presAssocID="{2385B8CA-5882-4D58-A5DB-4EFA0B411374}" presName="node" presStyleLbl="node1" presStyleIdx="3" presStyleCnt="6">
        <dgm:presLayoutVars>
          <dgm:bulletEnabled val="1"/>
        </dgm:presLayoutVars>
      </dgm:prSet>
      <dgm:spPr/>
    </dgm:pt>
    <dgm:pt modelId="{8029C4F4-3F96-4B73-87C5-6DE0CE988AA0}" type="pres">
      <dgm:prSet presAssocID="{C433BB15-E933-4A73-8E09-938161C02482}" presName="sibTrans" presStyleCnt="0"/>
      <dgm:spPr/>
    </dgm:pt>
    <dgm:pt modelId="{FC1263A9-C5F2-4808-BEAD-198AA9DB5446}" type="pres">
      <dgm:prSet presAssocID="{A5F00122-EF38-44D9-AE24-48D905323EA9}" presName="node" presStyleLbl="node1" presStyleIdx="4" presStyleCnt="6">
        <dgm:presLayoutVars>
          <dgm:bulletEnabled val="1"/>
        </dgm:presLayoutVars>
      </dgm:prSet>
      <dgm:spPr/>
    </dgm:pt>
    <dgm:pt modelId="{8300B87D-D98C-4FF9-8F9D-9B284498AD07}" type="pres">
      <dgm:prSet presAssocID="{055017E4-D4B1-480C-9673-4D286F9D3232}" presName="sibTrans" presStyleCnt="0"/>
      <dgm:spPr/>
    </dgm:pt>
    <dgm:pt modelId="{C17C17DB-BE76-413E-A6BE-004221CBD3F7}" type="pres">
      <dgm:prSet presAssocID="{8D3B46B1-9555-488F-BEED-D3E027C8F1E2}" presName="node" presStyleLbl="node1" presStyleIdx="5" presStyleCnt="6">
        <dgm:presLayoutVars>
          <dgm:bulletEnabled val="1"/>
        </dgm:presLayoutVars>
      </dgm:prSet>
      <dgm:spPr/>
    </dgm:pt>
  </dgm:ptLst>
  <dgm:cxnLst>
    <dgm:cxn modelId="{FD140601-AEDD-4268-A2A1-49B8B4C74E99}" type="presOf" srcId="{F8E6AF40-B76B-4BB7-861F-9CA3CAA2E9F6}" destId="{64F53A04-0878-44EA-A660-B30F0E92E4B1}" srcOrd="0" destOrd="0" presId="urn:microsoft.com/office/officeart/2005/8/layout/default"/>
    <dgm:cxn modelId="{2ADDE802-BD55-442A-B232-A5966FD2A760}" srcId="{2B2165A9-95FC-4E40-A39D-21758D0726BF}" destId="{2385B8CA-5882-4D58-A5DB-4EFA0B411374}" srcOrd="3" destOrd="0" parTransId="{726CFE3B-C82C-4D73-9ED7-624136D22264}" sibTransId="{C433BB15-E933-4A73-8E09-938161C02482}"/>
    <dgm:cxn modelId="{05EA4A15-6B97-46E9-99B7-D603EE7221D1}" srcId="{2B2165A9-95FC-4E40-A39D-21758D0726BF}" destId="{F8E6AF40-B76B-4BB7-861F-9CA3CAA2E9F6}" srcOrd="2" destOrd="0" parTransId="{EA47ED7A-C7AE-4AA4-9919-518EB42E1168}" sibTransId="{1EA9C45D-0688-4F6E-98AA-49B199607DAF}"/>
    <dgm:cxn modelId="{A5573823-F863-4D21-B6DB-A210EF9054B8}" type="presOf" srcId="{C9B84459-2E10-49E6-B888-7AECD5DDFAB6}" destId="{BD1018C2-563A-4DFA-870A-829A9C8E114C}" srcOrd="0" destOrd="0" presId="urn:microsoft.com/office/officeart/2005/8/layout/default"/>
    <dgm:cxn modelId="{891F9941-4BEB-4AF9-8D98-B7F30F3B4D4F}" srcId="{2B2165A9-95FC-4E40-A39D-21758D0726BF}" destId="{C9B84459-2E10-49E6-B888-7AECD5DDFAB6}" srcOrd="1" destOrd="0" parTransId="{87853025-ECC1-43DE-A584-DE0BFEBAE613}" sibTransId="{C87C39BF-EA4B-4759-A53E-AD7EC6E676B0}"/>
    <dgm:cxn modelId="{F4DCF580-8A70-455C-88BE-6C5D7BD2E463}" type="presOf" srcId="{BDF0464E-03BA-4F88-BB34-D8835550643F}" destId="{E802B8FB-6C5A-4286-A07B-6C7736512E3F}" srcOrd="0" destOrd="0" presId="urn:microsoft.com/office/officeart/2005/8/layout/default"/>
    <dgm:cxn modelId="{C4C1CB92-7780-4C6F-A55C-102B2EEFF8EC}" srcId="{2B2165A9-95FC-4E40-A39D-21758D0726BF}" destId="{8D3B46B1-9555-488F-BEED-D3E027C8F1E2}" srcOrd="5" destOrd="0" parTransId="{39615D47-7F47-4EA2-9455-1CDA330A116F}" sibTransId="{01466B62-C71A-47FE-90C0-1619704E32B2}"/>
    <dgm:cxn modelId="{1E570296-BBFB-4D52-9F30-264A1C0E8195}" type="presOf" srcId="{8D3B46B1-9555-488F-BEED-D3E027C8F1E2}" destId="{C17C17DB-BE76-413E-A6BE-004221CBD3F7}" srcOrd="0" destOrd="0" presId="urn:microsoft.com/office/officeart/2005/8/layout/default"/>
    <dgm:cxn modelId="{FE0B9796-C441-425F-8CA8-0946D2230005}" srcId="{2B2165A9-95FC-4E40-A39D-21758D0726BF}" destId="{BDF0464E-03BA-4F88-BB34-D8835550643F}" srcOrd="0" destOrd="0" parTransId="{4CE1F7CD-28D1-457A-ABBB-00823741FFD6}" sibTransId="{C01DF87E-C122-422B-9B2A-0F64757596B5}"/>
    <dgm:cxn modelId="{7DEA62B6-161B-44DB-8AF6-29DF57ABAE81}" srcId="{2B2165A9-95FC-4E40-A39D-21758D0726BF}" destId="{A5F00122-EF38-44D9-AE24-48D905323EA9}" srcOrd="4" destOrd="0" parTransId="{AE3602A3-83AA-46E7-9366-053CECD380C5}" sibTransId="{055017E4-D4B1-480C-9673-4D286F9D3232}"/>
    <dgm:cxn modelId="{226FB4C6-DF83-4E86-AB6D-5A461F3C0B1C}" type="presOf" srcId="{2B2165A9-95FC-4E40-A39D-21758D0726BF}" destId="{E78B69C5-BE43-4E18-9756-D525EA50D9E5}" srcOrd="0" destOrd="0" presId="urn:microsoft.com/office/officeart/2005/8/layout/default"/>
    <dgm:cxn modelId="{6BDE03EA-026D-4E01-9BFD-435BF3BB8F77}" type="presOf" srcId="{2385B8CA-5882-4D58-A5DB-4EFA0B411374}" destId="{94845668-3226-47EC-9680-EC1C39F4BED3}" srcOrd="0" destOrd="0" presId="urn:microsoft.com/office/officeart/2005/8/layout/default"/>
    <dgm:cxn modelId="{3EE32FF5-6C91-4F69-BB1B-64A187D4AE5C}" type="presOf" srcId="{A5F00122-EF38-44D9-AE24-48D905323EA9}" destId="{FC1263A9-C5F2-4808-BEAD-198AA9DB5446}" srcOrd="0" destOrd="0" presId="urn:microsoft.com/office/officeart/2005/8/layout/default"/>
    <dgm:cxn modelId="{FBAF5C9F-9EE2-41C7-9A01-3282D165C5F8}" type="presParOf" srcId="{E78B69C5-BE43-4E18-9756-D525EA50D9E5}" destId="{E802B8FB-6C5A-4286-A07B-6C7736512E3F}" srcOrd="0" destOrd="0" presId="urn:microsoft.com/office/officeart/2005/8/layout/default"/>
    <dgm:cxn modelId="{AC074050-F9BE-4A22-B614-FC8561501B99}" type="presParOf" srcId="{E78B69C5-BE43-4E18-9756-D525EA50D9E5}" destId="{B3E3D1B9-8674-45D8-BFDB-BE5D450836F3}" srcOrd="1" destOrd="0" presId="urn:microsoft.com/office/officeart/2005/8/layout/default"/>
    <dgm:cxn modelId="{2C2ACCD4-FE9C-4334-A4ED-609A7956B5F1}" type="presParOf" srcId="{E78B69C5-BE43-4E18-9756-D525EA50D9E5}" destId="{BD1018C2-563A-4DFA-870A-829A9C8E114C}" srcOrd="2" destOrd="0" presId="urn:microsoft.com/office/officeart/2005/8/layout/default"/>
    <dgm:cxn modelId="{967BFED6-A57A-4D1D-B298-8C8EA8ED6F8A}" type="presParOf" srcId="{E78B69C5-BE43-4E18-9756-D525EA50D9E5}" destId="{3209E21C-2ECD-423F-BA2C-A8901BD09DD2}" srcOrd="3" destOrd="0" presId="urn:microsoft.com/office/officeart/2005/8/layout/default"/>
    <dgm:cxn modelId="{A2EF73AB-70EA-4466-AF57-C159AEE08016}" type="presParOf" srcId="{E78B69C5-BE43-4E18-9756-D525EA50D9E5}" destId="{64F53A04-0878-44EA-A660-B30F0E92E4B1}" srcOrd="4" destOrd="0" presId="urn:microsoft.com/office/officeart/2005/8/layout/default"/>
    <dgm:cxn modelId="{49A0B771-9394-4B1C-B882-69BA2958ABB2}" type="presParOf" srcId="{E78B69C5-BE43-4E18-9756-D525EA50D9E5}" destId="{5706981C-6B94-4118-AE1C-3E1125B6AD87}" srcOrd="5" destOrd="0" presId="urn:microsoft.com/office/officeart/2005/8/layout/default"/>
    <dgm:cxn modelId="{D1F870DE-B780-4EA8-8CEC-D672BE207311}" type="presParOf" srcId="{E78B69C5-BE43-4E18-9756-D525EA50D9E5}" destId="{94845668-3226-47EC-9680-EC1C39F4BED3}" srcOrd="6" destOrd="0" presId="urn:microsoft.com/office/officeart/2005/8/layout/default"/>
    <dgm:cxn modelId="{D4FCE009-8928-4C81-B3FA-4D36A422110F}" type="presParOf" srcId="{E78B69C5-BE43-4E18-9756-D525EA50D9E5}" destId="{8029C4F4-3F96-4B73-87C5-6DE0CE988AA0}" srcOrd="7" destOrd="0" presId="urn:microsoft.com/office/officeart/2005/8/layout/default"/>
    <dgm:cxn modelId="{ADC9F44C-FD96-4131-BF01-3A9D7956426A}" type="presParOf" srcId="{E78B69C5-BE43-4E18-9756-D525EA50D9E5}" destId="{FC1263A9-C5F2-4808-BEAD-198AA9DB5446}" srcOrd="8" destOrd="0" presId="urn:microsoft.com/office/officeart/2005/8/layout/default"/>
    <dgm:cxn modelId="{A4A9A65D-B367-4A05-B491-ABB0061C6038}" type="presParOf" srcId="{E78B69C5-BE43-4E18-9756-D525EA50D9E5}" destId="{8300B87D-D98C-4FF9-8F9D-9B284498AD07}" srcOrd="9" destOrd="0" presId="urn:microsoft.com/office/officeart/2005/8/layout/default"/>
    <dgm:cxn modelId="{ABFC1E73-D2DD-4405-9FAB-1D40F60A99A6}" type="presParOf" srcId="{E78B69C5-BE43-4E18-9756-D525EA50D9E5}" destId="{C17C17DB-BE76-413E-A6BE-004221CBD3F7}"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459E98-D53C-442F-9306-4D72B6769DC2}" type="doc">
      <dgm:prSet loTypeId="urn:microsoft.com/office/officeart/2005/8/layout/vList5" loCatId="list" qsTypeId="urn:microsoft.com/office/officeart/2005/8/quickstyle/simple1#12" qsCatId="simple" csTypeId="urn:microsoft.com/office/officeart/2005/8/colors/accent1_2#6" csCatId="accent1"/>
      <dgm:spPr/>
      <dgm:t>
        <a:bodyPr/>
        <a:lstStyle/>
        <a:p>
          <a:endParaRPr lang="en-US"/>
        </a:p>
      </dgm:t>
    </dgm:pt>
    <dgm:pt modelId="{9D046930-A0E1-4DE7-B7ED-88B268EC87BC}">
      <dgm:prSet/>
      <dgm:spPr/>
      <dgm:t>
        <a:bodyPr/>
        <a:lstStyle/>
        <a:p>
          <a:r>
            <a:rPr lang="en-GB"/>
            <a:t>A major incident is an event or situation, with a range of serious consequences, which requires special arrangements to be implemented by one or more emergency responder agencies.</a:t>
          </a:r>
          <a:endParaRPr lang="en-US"/>
        </a:p>
      </dgm:t>
    </dgm:pt>
    <dgm:pt modelId="{251DF61C-F97A-4826-96DC-35717E805614}" type="parTrans" cxnId="{C517D425-6BEB-4D2D-BAA8-56C951A5BD95}">
      <dgm:prSet/>
      <dgm:spPr/>
      <dgm:t>
        <a:bodyPr/>
        <a:lstStyle/>
        <a:p>
          <a:endParaRPr lang="en-US"/>
        </a:p>
      </dgm:t>
    </dgm:pt>
    <dgm:pt modelId="{7FEABB89-6D20-4133-95EB-7DB131E9E6BF}" type="sibTrans" cxnId="{C517D425-6BEB-4D2D-BAA8-56C951A5BD95}">
      <dgm:prSet/>
      <dgm:spPr/>
      <dgm:t>
        <a:bodyPr/>
        <a:lstStyle/>
        <a:p>
          <a:endParaRPr lang="en-US"/>
        </a:p>
      </dgm:t>
    </dgm:pt>
    <dgm:pt modelId="{989F5707-3409-441D-BD8D-7D0E1FF0AF64}">
      <dgm:prSet/>
      <dgm:spPr/>
      <dgm:t>
        <a:bodyPr/>
        <a:lstStyle/>
        <a:p>
          <a:r>
            <a:rPr lang="en-GB"/>
            <a:t>an event or situation which threatens serious damage to </a:t>
          </a:r>
          <a:r>
            <a:rPr lang="en-GB" b="1"/>
            <a:t>human welfare</a:t>
          </a:r>
          <a:endParaRPr lang="en-US"/>
        </a:p>
      </dgm:t>
    </dgm:pt>
    <dgm:pt modelId="{E68B04DF-74C6-4D55-B2EB-9750D4E41D0C}" type="parTrans" cxnId="{E36722A4-315A-44BB-B946-45D7B0578A48}">
      <dgm:prSet/>
      <dgm:spPr/>
      <dgm:t>
        <a:bodyPr/>
        <a:lstStyle/>
        <a:p>
          <a:endParaRPr lang="en-US"/>
        </a:p>
      </dgm:t>
    </dgm:pt>
    <dgm:pt modelId="{74050AD2-E804-4347-B21B-34416B74BA7F}" type="sibTrans" cxnId="{E36722A4-315A-44BB-B946-45D7B0578A48}">
      <dgm:prSet/>
      <dgm:spPr/>
      <dgm:t>
        <a:bodyPr/>
        <a:lstStyle/>
        <a:p>
          <a:endParaRPr lang="en-US"/>
        </a:p>
      </dgm:t>
    </dgm:pt>
    <dgm:pt modelId="{05F99B41-BB19-42EF-9611-F22F2258E1B5}">
      <dgm:prSet/>
      <dgm:spPr/>
      <dgm:t>
        <a:bodyPr/>
        <a:lstStyle/>
        <a:p>
          <a:r>
            <a:rPr lang="en-GB"/>
            <a:t>an event or situation which threatens serious damage to the </a:t>
          </a:r>
          <a:r>
            <a:rPr lang="en-GB" b="1"/>
            <a:t>environment</a:t>
          </a:r>
          <a:r>
            <a:rPr lang="en-GB"/>
            <a:t>; or war, or terrorism, which threatens serious damage to </a:t>
          </a:r>
          <a:r>
            <a:rPr lang="en-GB" b="1"/>
            <a:t>security</a:t>
          </a:r>
          <a:endParaRPr lang="en-US"/>
        </a:p>
      </dgm:t>
    </dgm:pt>
    <dgm:pt modelId="{E884F689-C769-4544-8776-8121133127CB}" type="parTrans" cxnId="{214F2BB0-DB5C-45F9-9517-E3A9A8C92C3D}">
      <dgm:prSet/>
      <dgm:spPr/>
      <dgm:t>
        <a:bodyPr/>
        <a:lstStyle/>
        <a:p>
          <a:endParaRPr lang="en-US"/>
        </a:p>
      </dgm:t>
    </dgm:pt>
    <dgm:pt modelId="{536D5863-9414-46D2-A261-1779A7087E51}" type="sibTrans" cxnId="{214F2BB0-DB5C-45F9-9517-E3A9A8C92C3D}">
      <dgm:prSet/>
      <dgm:spPr/>
      <dgm:t>
        <a:bodyPr/>
        <a:lstStyle/>
        <a:p>
          <a:endParaRPr lang="en-US"/>
        </a:p>
      </dgm:t>
    </dgm:pt>
    <dgm:pt modelId="{B0326711-3002-4F96-B366-094EAB63E351}">
      <dgm:prSet/>
      <dgm:spPr/>
      <dgm:t>
        <a:bodyPr/>
        <a:lstStyle/>
        <a:p>
          <a:r>
            <a:rPr lang="en-GB"/>
            <a:t>The Civil Contingencies Act 2004</a:t>
          </a:r>
          <a:endParaRPr lang="en-US"/>
        </a:p>
      </dgm:t>
    </dgm:pt>
    <dgm:pt modelId="{6EF1EA4D-CF37-4E22-827E-39A8F39682EC}" type="parTrans" cxnId="{DB30B2F8-58DF-4EBF-82EA-9CD8460BF36A}">
      <dgm:prSet/>
      <dgm:spPr/>
      <dgm:t>
        <a:bodyPr/>
        <a:lstStyle/>
        <a:p>
          <a:endParaRPr lang="en-US"/>
        </a:p>
      </dgm:t>
    </dgm:pt>
    <dgm:pt modelId="{A7D3213A-C06F-4F49-876E-8DE15C8983B5}" type="sibTrans" cxnId="{DB30B2F8-58DF-4EBF-82EA-9CD8460BF36A}">
      <dgm:prSet/>
      <dgm:spPr/>
      <dgm:t>
        <a:bodyPr/>
        <a:lstStyle/>
        <a:p>
          <a:endParaRPr lang="en-US"/>
        </a:p>
      </dgm:t>
    </dgm:pt>
    <dgm:pt modelId="{61B00E74-F7F7-411F-956D-5A310A6E0D96}" type="pres">
      <dgm:prSet presAssocID="{CB459E98-D53C-442F-9306-4D72B6769DC2}" presName="Name0" presStyleCnt="0">
        <dgm:presLayoutVars>
          <dgm:dir/>
          <dgm:animLvl val="lvl"/>
          <dgm:resizeHandles val="exact"/>
        </dgm:presLayoutVars>
      </dgm:prSet>
      <dgm:spPr/>
    </dgm:pt>
    <dgm:pt modelId="{A00C987E-BFB2-44E2-95DC-366E0A38FFD1}" type="pres">
      <dgm:prSet presAssocID="{9D046930-A0E1-4DE7-B7ED-88B268EC87BC}" presName="linNode" presStyleCnt="0"/>
      <dgm:spPr/>
    </dgm:pt>
    <dgm:pt modelId="{CE078108-605D-4DF7-8136-688C19ADE68A}" type="pres">
      <dgm:prSet presAssocID="{9D046930-A0E1-4DE7-B7ED-88B268EC87BC}" presName="parentText" presStyleLbl="node1" presStyleIdx="0" presStyleCnt="4">
        <dgm:presLayoutVars>
          <dgm:chMax val="1"/>
          <dgm:bulletEnabled val="1"/>
        </dgm:presLayoutVars>
      </dgm:prSet>
      <dgm:spPr/>
    </dgm:pt>
    <dgm:pt modelId="{B5E0A931-290B-4FBD-ADA9-4194CF1645DC}" type="pres">
      <dgm:prSet presAssocID="{7FEABB89-6D20-4133-95EB-7DB131E9E6BF}" presName="sp" presStyleCnt="0"/>
      <dgm:spPr/>
    </dgm:pt>
    <dgm:pt modelId="{A60C454D-AD03-481E-B237-F4C8D694FD08}" type="pres">
      <dgm:prSet presAssocID="{989F5707-3409-441D-BD8D-7D0E1FF0AF64}" presName="linNode" presStyleCnt="0"/>
      <dgm:spPr/>
    </dgm:pt>
    <dgm:pt modelId="{DE58B70E-001C-4824-924D-25A569A258B3}" type="pres">
      <dgm:prSet presAssocID="{989F5707-3409-441D-BD8D-7D0E1FF0AF64}" presName="parentText" presStyleLbl="node1" presStyleIdx="1" presStyleCnt="4">
        <dgm:presLayoutVars>
          <dgm:chMax val="1"/>
          <dgm:bulletEnabled val="1"/>
        </dgm:presLayoutVars>
      </dgm:prSet>
      <dgm:spPr/>
    </dgm:pt>
    <dgm:pt modelId="{DF806FDA-FDE3-4E10-8932-2D29B7D46449}" type="pres">
      <dgm:prSet presAssocID="{74050AD2-E804-4347-B21B-34416B74BA7F}" presName="sp" presStyleCnt="0"/>
      <dgm:spPr/>
    </dgm:pt>
    <dgm:pt modelId="{7787509A-6A5A-476B-867F-7F950C21B63C}" type="pres">
      <dgm:prSet presAssocID="{05F99B41-BB19-42EF-9611-F22F2258E1B5}" presName="linNode" presStyleCnt="0"/>
      <dgm:spPr/>
    </dgm:pt>
    <dgm:pt modelId="{FC58FF63-6234-4E5F-BC66-B8F1ED00227F}" type="pres">
      <dgm:prSet presAssocID="{05F99B41-BB19-42EF-9611-F22F2258E1B5}" presName="parentText" presStyleLbl="node1" presStyleIdx="2" presStyleCnt="4">
        <dgm:presLayoutVars>
          <dgm:chMax val="1"/>
          <dgm:bulletEnabled val="1"/>
        </dgm:presLayoutVars>
      </dgm:prSet>
      <dgm:spPr/>
    </dgm:pt>
    <dgm:pt modelId="{541E053D-982B-46E5-B374-20A51A87E691}" type="pres">
      <dgm:prSet presAssocID="{536D5863-9414-46D2-A261-1779A7087E51}" presName="sp" presStyleCnt="0"/>
      <dgm:spPr/>
    </dgm:pt>
    <dgm:pt modelId="{92B3750D-73A7-4BD4-A744-D08C1E6F6880}" type="pres">
      <dgm:prSet presAssocID="{B0326711-3002-4F96-B366-094EAB63E351}" presName="linNode" presStyleCnt="0"/>
      <dgm:spPr/>
    </dgm:pt>
    <dgm:pt modelId="{F8FCF28A-FA8A-4946-B79A-1573C26928A0}" type="pres">
      <dgm:prSet presAssocID="{B0326711-3002-4F96-B366-094EAB63E351}" presName="parentText" presStyleLbl="node1" presStyleIdx="3" presStyleCnt="4">
        <dgm:presLayoutVars>
          <dgm:chMax val="1"/>
          <dgm:bulletEnabled val="1"/>
        </dgm:presLayoutVars>
      </dgm:prSet>
      <dgm:spPr/>
    </dgm:pt>
  </dgm:ptLst>
  <dgm:cxnLst>
    <dgm:cxn modelId="{1C973201-26DB-48B9-AC8C-6980B4A94E07}" type="presOf" srcId="{CB459E98-D53C-442F-9306-4D72B6769DC2}" destId="{61B00E74-F7F7-411F-956D-5A310A6E0D96}" srcOrd="0" destOrd="0" presId="urn:microsoft.com/office/officeart/2005/8/layout/vList5"/>
    <dgm:cxn modelId="{C517D425-6BEB-4D2D-BAA8-56C951A5BD95}" srcId="{CB459E98-D53C-442F-9306-4D72B6769DC2}" destId="{9D046930-A0E1-4DE7-B7ED-88B268EC87BC}" srcOrd="0" destOrd="0" parTransId="{251DF61C-F97A-4826-96DC-35717E805614}" sibTransId="{7FEABB89-6D20-4133-95EB-7DB131E9E6BF}"/>
    <dgm:cxn modelId="{5D59D63A-74CC-46C9-8C35-52B7E0933BF4}" type="presOf" srcId="{9D046930-A0E1-4DE7-B7ED-88B268EC87BC}" destId="{CE078108-605D-4DF7-8136-688C19ADE68A}" srcOrd="0" destOrd="0" presId="urn:microsoft.com/office/officeart/2005/8/layout/vList5"/>
    <dgm:cxn modelId="{D486DF74-DAB7-4038-95E5-751D57E2C086}" type="presOf" srcId="{05F99B41-BB19-42EF-9611-F22F2258E1B5}" destId="{FC58FF63-6234-4E5F-BC66-B8F1ED00227F}" srcOrd="0" destOrd="0" presId="urn:microsoft.com/office/officeart/2005/8/layout/vList5"/>
    <dgm:cxn modelId="{E36722A4-315A-44BB-B946-45D7B0578A48}" srcId="{CB459E98-D53C-442F-9306-4D72B6769DC2}" destId="{989F5707-3409-441D-BD8D-7D0E1FF0AF64}" srcOrd="1" destOrd="0" parTransId="{E68B04DF-74C6-4D55-B2EB-9750D4E41D0C}" sibTransId="{74050AD2-E804-4347-B21B-34416B74BA7F}"/>
    <dgm:cxn modelId="{214F2BB0-DB5C-45F9-9517-E3A9A8C92C3D}" srcId="{CB459E98-D53C-442F-9306-4D72B6769DC2}" destId="{05F99B41-BB19-42EF-9611-F22F2258E1B5}" srcOrd="2" destOrd="0" parTransId="{E884F689-C769-4544-8776-8121133127CB}" sibTransId="{536D5863-9414-46D2-A261-1779A7087E51}"/>
    <dgm:cxn modelId="{42D60EC1-194F-4BF2-AA55-01AAD5951297}" type="presOf" srcId="{B0326711-3002-4F96-B366-094EAB63E351}" destId="{F8FCF28A-FA8A-4946-B79A-1573C26928A0}" srcOrd="0" destOrd="0" presId="urn:microsoft.com/office/officeart/2005/8/layout/vList5"/>
    <dgm:cxn modelId="{C2956DE6-E650-42E4-AE11-34C764BFAFC1}" type="presOf" srcId="{989F5707-3409-441D-BD8D-7D0E1FF0AF64}" destId="{DE58B70E-001C-4824-924D-25A569A258B3}" srcOrd="0" destOrd="0" presId="urn:microsoft.com/office/officeart/2005/8/layout/vList5"/>
    <dgm:cxn modelId="{DB30B2F8-58DF-4EBF-82EA-9CD8460BF36A}" srcId="{CB459E98-D53C-442F-9306-4D72B6769DC2}" destId="{B0326711-3002-4F96-B366-094EAB63E351}" srcOrd="3" destOrd="0" parTransId="{6EF1EA4D-CF37-4E22-827E-39A8F39682EC}" sibTransId="{A7D3213A-C06F-4F49-876E-8DE15C8983B5}"/>
    <dgm:cxn modelId="{D04BE2D1-A1D4-4505-8C25-456CBF60D1BB}" type="presParOf" srcId="{61B00E74-F7F7-411F-956D-5A310A6E0D96}" destId="{A00C987E-BFB2-44E2-95DC-366E0A38FFD1}" srcOrd="0" destOrd="0" presId="urn:microsoft.com/office/officeart/2005/8/layout/vList5"/>
    <dgm:cxn modelId="{9C423125-68C9-4304-8713-B78BCD441E5F}" type="presParOf" srcId="{A00C987E-BFB2-44E2-95DC-366E0A38FFD1}" destId="{CE078108-605D-4DF7-8136-688C19ADE68A}" srcOrd="0" destOrd="0" presId="urn:microsoft.com/office/officeart/2005/8/layout/vList5"/>
    <dgm:cxn modelId="{C4B220E0-D294-4D66-B5E4-B2B301887E09}" type="presParOf" srcId="{61B00E74-F7F7-411F-956D-5A310A6E0D96}" destId="{B5E0A931-290B-4FBD-ADA9-4194CF1645DC}" srcOrd="1" destOrd="0" presId="urn:microsoft.com/office/officeart/2005/8/layout/vList5"/>
    <dgm:cxn modelId="{DD4888F8-0443-4A90-974D-88B3FF56FE57}" type="presParOf" srcId="{61B00E74-F7F7-411F-956D-5A310A6E0D96}" destId="{A60C454D-AD03-481E-B237-F4C8D694FD08}" srcOrd="2" destOrd="0" presId="urn:microsoft.com/office/officeart/2005/8/layout/vList5"/>
    <dgm:cxn modelId="{C0611959-D596-4740-AA6D-48659A7840E8}" type="presParOf" srcId="{A60C454D-AD03-481E-B237-F4C8D694FD08}" destId="{DE58B70E-001C-4824-924D-25A569A258B3}" srcOrd="0" destOrd="0" presId="urn:microsoft.com/office/officeart/2005/8/layout/vList5"/>
    <dgm:cxn modelId="{45802AD5-717A-4D3C-8B0A-61202113E0A4}" type="presParOf" srcId="{61B00E74-F7F7-411F-956D-5A310A6E0D96}" destId="{DF806FDA-FDE3-4E10-8932-2D29B7D46449}" srcOrd="3" destOrd="0" presId="urn:microsoft.com/office/officeart/2005/8/layout/vList5"/>
    <dgm:cxn modelId="{97CAFF75-1D04-4D71-B43D-E0535F27CAAA}" type="presParOf" srcId="{61B00E74-F7F7-411F-956D-5A310A6E0D96}" destId="{7787509A-6A5A-476B-867F-7F950C21B63C}" srcOrd="4" destOrd="0" presId="urn:microsoft.com/office/officeart/2005/8/layout/vList5"/>
    <dgm:cxn modelId="{60D23423-0A60-4A35-9C9B-6A8B98EED5F9}" type="presParOf" srcId="{7787509A-6A5A-476B-867F-7F950C21B63C}" destId="{FC58FF63-6234-4E5F-BC66-B8F1ED00227F}" srcOrd="0" destOrd="0" presId="urn:microsoft.com/office/officeart/2005/8/layout/vList5"/>
    <dgm:cxn modelId="{B64F6607-F0AD-40E0-8760-9C858A4F6B26}" type="presParOf" srcId="{61B00E74-F7F7-411F-956D-5A310A6E0D96}" destId="{541E053D-982B-46E5-B374-20A51A87E691}" srcOrd="5" destOrd="0" presId="urn:microsoft.com/office/officeart/2005/8/layout/vList5"/>
    <dgm:cxn modelId="{8D5DDF29-629E-4410-99D0-763DBC538C1C}" type="presParOf" srcId="{61B00E74-F7F7-411F-956D-5A310A6E0D96}" destId="{92B3750D-73A7-4BD4-A744-D08C1E6F6880}" srcOrd="6" destOrd="0" presId="urn:microsoft.com/office/officeart/2005/8/layout/vList5"/>
    <dgm:cxn modelId="{ED6981C2-5D8E-4C19-9F3C-ED2FF670F60A}" type="presParOf" srcId="{92B3750D-73A7-4BD4-A744-D08C1E6F6880}" destId="{F8FCF28A-FA8A-4946-B79A-1573C26928A0}"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67E4B2E-FD52-4E0E-B88C-6E1FD21BFB2F}" type="doc">
      <dgm:prSet loTypeId="urn:microsoft.com/office/officeart/2005/8/layout/vList2" loCatId="list" qsTypeId="urn:microsoft.com/office/officeart/2005/8/quickstyle/simple1#19" qsCatId="simple" csTypeId="urn:microsoft.com/office/officeart/2005/8/colors/colorful5#2" csCatId="colorful"/>
      <dgm:spPr/>
      <dgm:t>
        <a:bodyPr/>
        <a:lstStyle/>
        <a:p>
          <a:endParaRPr lang="en-US"/>
        </a:p>
      </dgm:t>
    </dgm:pt>
    <dgm:pt modelId="{7959A85E-460E-4D1B-A731-F42F56DAAD89}">
      <dgm:prSet/>
      <dgm:spPr/>
      <dgm:t>
        <a:bodyPr/>
        <a:lstStyle/>
        <a:p>
          <a:r>
            <a:rPr lang="en-GB"/>
            <a:t>Grenfell Tower 2017</a:t>
          </a:r>
          <a:endParaRPr lang="en-US"/>
        </a:p>
      </dgm:t>
    </dgm:pt>
    <dgm:pt modelId="{FA3A6F61-C1CB-4FFE-ACA2-19D154B75BB4}" type="parTrans" cxnId="{453EB58C-B4DF-45B6-8DC9-586766CA141B}">
      <dgm:prSet/>
      <dgm:spPr/>
      <dgm:t>
        <a:bodyPr/>
        <a:lstStyle/>
        <a:p>
          <a:endParaRPr lang="en-US"/>
        </a:p>
      </dgm:t>
    </dgm:pt>
    <dgm:pt modelId="{884BCC39-D42C-430C-B3DC-1D7D2A470924}" type="sibTrans" cxnId="{453EB58C-B4DF-45B6-8DC9-586766CA141B}">
      <dgm:prSet/>
      <dgm:spPr/>
      <dgm:t>
        <a:bodyPr/>
        <a:lstStyle/>
        <a:p>
          <a:endParaRPr lang="en-US"/>
        </a:p>
      </dgm:t>
    </dgm:pt>
    <dgm:pt modelId="{B82F6E2C-0DDA-40C6-8065-E9155A0CC4BE}">
      <dgm:prSet/>
      <dgm:spPr/>
      <dgm:t>
        <a:bodyPr/>
        <a:lstStyle/>
        <a:p>
          <a:r>
            <a:rPr lang="en-GB"/>
            <a:t>Clapham Rail disaster 1988</a:t>
          </a:r>
          <a:endParaRPr lang="en-US"/>
        </a:p>
      </dgm:t>
    </dgm:pt>
    <dgm:pt modelId="{166578D8-D29A-4803-996E-0B34A90F6D2F}" type="parTrans" cxnId="{9453EE34-33AB-4FA7-9C51-84C53819DE42}">
      <dgm:prSet/>
      <dgm:spPr/>
      <dgm:t>
        <a:bodyPr/>
        <a:lstStyle/>
        <a:p>
          <a:endParaRPr lang="en-US"/>
        </a:p>
      </dgm:t>
    </dgm:pt>
    <dgm:pt modelId="{357AC661-EC0F-4039-B59B-A21C29E25D3D}" type="sibTrans" cxnId="{9453EE34-33AB-4FA7-9C51-84C53819DE42}">
      <dgm:prSet/>
      <dgm:spPr/>
      <dgm:t>
        <a:bodyPr/>
        <a:lstStyle/>
        <a:p>
          <a:endParaRPr lang="en-US"/>
        </a:p>
      </dgm:t>
    </dgm:pt>
    <dgm:pt modelId="{FE45B927-2032-408C-8573-FAE21C3B5DFF}">
      <dgm:prSet/>
      <dgm:spPr/>
      <dgm:t>
        <a:bodyPr/>
        <a:lstStyle/>
        <a:p>
          <a:r>
            <a:rPr lang="en-GB"/>
            <a:t>Foot and Mouth 2001</a:t>
          </a:r>
          <a:endParaRPr lang="en-US"/>
        </a:p>
      </dgm:t>
    </dgm:pt>
    <dgm:pt modelId="{94B84B7D-A286-48D5-8647-91176AAD4BBD}" type="parTrans" cxnId="{F4D726B9-DC75-4230-B4F9-CEF9CD989465}">
      <dgm:prSet/>
      <dgm:spPr/>
      <dgm:t>
        <a:bodyPr/>
        <a:lstStyle/>
        <a:p>
          <a:endParaRPr lang="en-US"/>
        </a:p>
      </dgm:t>
    </dgm:pt>
    <dgm:pt modelId="{2CD28AF6-FF41-480C-B9EB-083C00FC3E91}" type="sibTrans" cxnId="{F4D726B9-DC75-4230-B4F9-CEF9CD989465}">
      <dgm:prSet/>
      <dgm:spPr/>
      <dgm:t>
        <a:bodyPr/>
        <a:lstStyle/>
        <a:p>
          <a:endParaRPr lang="en-US"/>
        </a:p>
      </dgm:t>
    </dgm:pt>
    <dgm:pt modelId="{95C4834F-42CC-48F7-B09F-EA6F8F84B758}">
      <dgm:prSet/>
      <dgm:spPr/>
      <dgm:t>
        <a:bodyPr/>
        <a:lstStyle/>
        <a:p>
          <a:r>
            <a:rPr lang="en-GB"/>
            <a:t>Explosion Texaco Milord Haven 1994</a:t>
          </a:r>
          <a:endParaRPr lang="en-US"/>
        </a:p>
      </dgm:t>
    </dgm:pt>
    <dgm:pt modelId="{F09C1C96-5648-49E5-9F0C-89B8312A62D7}" type="parTrans" cxnId="{6A89F1B2-7FBB-43A1-9051-C597DFAF1A78}">
      <dgm:prSet/>
      <dgm:spPr/>
      <dgm:t>
        <a:bodyPr/>
        <a:lstStyle/>
        <a:p>
          <a:endParaRPr lang="en-US"/>
        </a:p>
      </dgm:t>
    </dgm:pt>
    <dgm:pt modelId="{58B6C870-3EF6-484A-85A2-4614E7B96C31}" type="sibTrans" cxnId="{6A89F1B2-7FBB-43A1-9051-C597DFAF1A78}">
      <dgm:prSet/>
      <dgm:spPr/>
      <dgm:t>
        <a:bodyPr/>
        <a:lstStyle/>
        <a:p>
          <a:endParaRPr lang="en-US"/>
        </a:p>
      </dgm:t>
    </dgm:pt>
    <dgm:pt modelId="{14BE0CAF-F816-40D8-9602-5053D2D82AF6}">
      <dgm:prSet/>
      <dgm:spPr/>
      <dgm:t>
        <a:bodyPr/>
        <a:lstStyle/>
        <a:p>
          <a:r>
            <a:rPr lang="en-GB"/>
            <a:t>Dunblane Shootings</a:t>
          </a:r>
          <a:endParaRPr lang="en-US"/>
        </a:p>
      </dgm:t>
    </dgm:pt>
    <dgm:pt modelId="{9F748567-0318-4EC0-93E6-16E2864D8006}" type="parTrans" cxnId="{3F5E9ADD-A48B-4FC1-9894-A11B7F5E9A15}">
      <dgm:prSet/>
      <dgm:spPr/>
      <dgm:t>
        <a:bodyPr/>
        <a:lstStyle/>
        <a:p>
          <a:endParaRPr lang="en-US"/>
        </a:p>
      </dgm:t>
    </dgm:pt>
    <dgm:pt modelId="{301E2537-40E2-4F8C-B258-C4322E3DC3C3}" type="sibTrans" cxnId="{3F5E9ADD-A48B-4FC1-9894-A11B7F5E9A15}">
      <dgm:prSet/>
      <dgm:spPr/>
      <dgm:t>
        <a:bodyPr/>
        <a:lstStyle/>
        <a:p>
          <a:endParaRPr lang="en-US"/>
        </a:p>
      </dgm:t>
    </dgm:pt>
    <dgm:pt modelId="{29DA74F8-5EC6-4FBF-9377-FB1804C6AD10}">
      <dgm:prSet/>
      <dgm:spPr/>
      <dgm:t>
        <a:bodyPr/>
        <a:lstStyle/>
        <a:p>
          <a:r>
            <a:rPr lang="en-GB"/>
            <a:t>Hilsborough</a:t>
          </a:r>
          <a:endParaRPr lang="en-US"/>
        </a:p>
      </dgm:t>
    </dgm:pt>
    <dgm:pt modelId="{11A7CD0F-0DAB-414A-B21D-2B2D328EC205}" type="parTrans" cxnId="{CD8BCC64-F605-4361-BBD1-C019ACDDAA36}">
      <dgm:prSet/>
      <dgm:spPr/>
      <dgm:t>
        <a:bodyPr/>
        <a:lstStyle/>
        <a:p>
          <a:endParaRPr lang="en-US"/>
        </a:p>
      </dgm:t>
    </dgm:pt>
    <dgm:pt modelId="{17E16DA2-2835-4815-898C-674051794728}" type="sibTrans" cxnId="{CD8BCC64-F605-4361-BBD1-C019ACDDAA36}">
      <dgm:prSet/>
      <dgm:spPr/>
      <dgm:t>
        <a:bodyPr/>
        <a:lstStyle/>
        <a:p>
          <a:endParaRPr lang="en-US"/>
        </a:p>
      </dgm:t>
    </dgm:pt>
    <dgm:pt modelId="{EA640DDD-8567-4329-88AC-E8C106360262}">
      <dgm:prSet/>
      <dgm:spPr/>
      <dgm:t>
        <a:bodyPr/>
        <a:lstStyle/>
        <a:p>
          <a:r>
            <a:rPr lang="en-GB"/>
            <a:t>Hungerford Shootings 1987</a:t>
          </a:r>
          <a:endParaRPr lang="en-US"/>
        </a:p>
      </dgm:t>
    </dgm:pt>
    <dgm:pt modelId="{39A30B35-E431-4728-BF22-05EFCCAB6844}" type="parTrans" cxnId="{0C45D5ED-5555-4EF0-A2F8-909322E3BA2F}">
      <dgm:prSet/>
      <dgm:spPr/>
      <dgm:t>
        <a:bodyPr/>
        <a:lstStyle/>
        <a:p>
          <a:endParaRPr lang="en-US"/>
        </a:p>
      </dgm:t>
    </dgm:pt>
    <dgm:pt modelId="{DB74BFC0-A38A-45BC-A290-25877C4198DD}" type="sibTrans" cxnId="{0C45D5ED-5555-4EF0-A2F8-909322E3BA2F}">
      <dgm:prSet/>
      <dgm:spPr/>
      <dgm:t>
        <a:bodyPr/>
        <a:lstStyle/>
        <a:p>
          <a:endParaRPr lang="en-US"/>
        </a:p>
      </dgm:t>
    </dgm:pt>
    <dgm:pt modelId="{F2D14FD3-2A0A-4A43-9543-BEF6A768CCA7}" type="pres">
      <dgm:prSet presAssocID="{A67E4B2E-FD52-4E0E-B88C-6E1FD21BFB2F}" presName="linear" presStyleCnt="0">
        <dgm:presLayoutVars>
          <dgm:animLvl val="lvl"/>
          <dgm:resizeHandles val="exact"/>
        </dgm:presLayoutVars>
      </dgm:prSet>
      <dgm:spPr/>
    </dgm:pt>
    <dgm:pt modelId="{196A1448-0565-4240-A66D-0860FC8C19C3}" type="pres">
      <dgm:prSet presAssocID="{7959A85E-460E-4D1B-A731-F42F56DAAD89}" presName="parentText" presStyleLbl="node1" presStyleIdx="0" presStyleCnt="7">
        <dgm:presLayoutVars>
          <dgm:chMax val="0"/>
          <dgm:bulletEnabled val="1"/>
        </dgm:presLayoutVars>
      </dgm:prSet>
      <dgm:spPr/>
    </dgm:pt>
    <dgm:pt modelId="{B729465E-29F3-4D9C-ACD0-194E60EE10EC}" type="pres">
      <dgm:prSet presAssocID="{884BCC39-D42C-430C-B3DC-1D7D2A470924}" presName="spacer" presStyleCnt="0"/>
      <dgm:spPr/>
    </dgm:pt>
    <dgm:pt modelId="{D5C41523-FCB2-40AB-94F4-D717153C5AD7}" type="pres">
      <dgm:prSet presAssocID="{B82F6E2C-0DDA-40C6-8065-E9155A0CC4BE}" presName="parentText" presStyleLbl="node1" presStyleIdx="1" presStyleCnt="7">
        <dgm:presLayoutVars>
          <dgm:chMax val="0"/>
          <dgm:bulletEnabled val="1"/>
        </dgm:presLayoutVars>
      </dgm:prSet>
      <dgm:spPr/>
    </dgm:pt>
    <dgm:pt modelId="{85580558-27B8-467D-BBE2-29AE19B3A808}" type="pres">
      <dgm:prSet presAssocID="{357AC661-EC0F-4039-B59B-A21C29E25D3D}" presName="spacer" presStyleCnt="0"/>
      <dgm:spPr/>
    </dgm:pt>
    <dgm:pt modelId="{EF791492-C842-433E-A83D-142B0DCDD71F}" type="pres">
      <dgm:prSet presAssocID="{FE45B927-2032-408C-8573-FAE21C3B5DFF}" presName="parentText" presStyleLbl="node1" presStyleIdx="2" presStyleCnt="7">
        <dgm:presLayoutVars>
          <dgm:chMax val="0"/>
          <dgm:bulletEnabled val="1"/>
        </dgm:presLayoutVars>
      </dgm:prSet>
      <dgm:spPr/>
    </dgm:pt>
    <dgm:pt modelId="{84C705B4-C8A2-4D5C-9073-3E2A612D73DC}" type="pres">
      <dgm:prSet presAssocID="{2CD28AF6-FF41-480C-B9EB-083C00FC3E91}" presName="spacer" presStyleCnt="0"/>
      <dgm:spPr/>
    </dgm:pt>
    <dgm:pt modelId="{9C2525BB-8A03-4429-9DEE-F38A4D2B7A71}" type="pres">
      <dgm:prSet presAssocID="{95C4834F-42CC-48F7-B09F-EA6F8F84B758}" presName="parentText" presStyleLbl="node1" presStyleIdx="3" presStyleCnt="7">
        <dgm:presLayoutVars>
          <dgm:chMax val="0"/>
          <dgm:bulletEnabled val="1"/>
        </dgm:presLayoutVars>
      </dgm:prSet>
      <dgm:spPr/>
    </dgm:pt>
    <dgm:pt modelId="{AC4C2A91-0C8C-4F06-9E8F-99053434B6A0}" type="pres">
      <dgm:prSet presAssocID="{58B6C870-3EF6-484A-85A2-4614E7B96C31}" presName="spacer" presStyleCnt="0"/>
      <dgm:spPr/>
    </dgm:pt>
    <dgm:pt modelId="{57740D8D-5DD0-4634-AF52-AB519D9AFE71}" type="pres">
      <dgm:prSet presAssocID="{14BE0CAF-F816-40D8-9602-5053D2D82AF6}" presName="parentText" presStyleLbl="node1" presStyleIdx="4" presStyleCnt="7">
        <dgm:presLayoutVars>
          <dgm:chMax val="0"/>
          <dgm:bulletEnabled val="1"/>
        </dgm:presLayoutVars>
      </dgm:prSet>
      <dgm:spPr/>
    </dgm:pt>
    <dgm:pt modelId="{E2C21E52-F350-445C-859E-A31E0F458020}" type="pres">
      <dgm:prSet presAssocID="{301E2537-40E2-4F8C-B258-C4322E3DC3C3}" presName="spacer" presStyleCnt="0"/>
      <dgm:spPr/>
    </dgm:pt>
    <dgm:pt modelId="{2E0FC886-C2A7-42CB-8388-AA15DA831F89}" type="pres">
      <dgm:prSet presAssocID="{29DA74F8-5EC6-4FBF-9377-FB1804C6AD10}" presName="parentText" presStyleLbl="node1" presStyleIdx="5" presStyleCnt="7">
        <dgm:presLayoutVars>
          <dgm:chMax val="0"/>
          <dgm:bulletEnabled val="1"/>
        </dgm:presLayoutVars>
      </dgm:prSet>
      <dgm:spPr/>
    </dgm:pt>
    <dgm:pt modelId="{DC3C0335-130F-4B0F-9D4B-4340E0C582F7}" type="pres">
      <dgm:prSet presAssocID="{17E16DA2-2835-4815-898C-674051794728}" presName="spacer" presStyleCnt="0"/>
      <dgm:spPr/>
    </dgm:pt>
    <dgm:pt modelId="{5B86E465-B45E-4E00-9D8E-7B0E73633825}" type="pres">
      <dgm:prSet presAssocID="{EA640DDD-8567-4329-88AC-E8C106360262}" presName="parentText" presStyleLbl="node1" presStyleIdx="6" presStyleCnt="7">
        <dgm:presLayoutVars>
          <dgm:chMax val="0"/>
          <dgm:bulletEnabled val="1"/>
        </dgm:presLayoutVars>
      </dgm:prSet>
      <dgm:spPr/>
    </dgm:pt>
  </dgm:ptLst>
  <dgm:cxnLst>
    <dgm:cxn modelId="{E3D4CA13-7229-4D3A-BCB7-EF985985056C}" type="presOf" srcId="{14BE0CAF-F816-40D8-9602-5053D2D82AF6}" destId="{57740D8D-5DD0-4634-AF52-AB519D9AFE71}" srcOrd="0" destOrd="0" presId="urn:microsoft.com/office/officeart/2005/8/layout/vList2"/>
    <dgm:cxn modelId="{9453EE34-33AB-4FA7-9C51-84C53819DE42}" srcId="{A67E4B2E-FD52-4E0E-B88C-6E1FD21BFB2F}" destId="{B82F6E2C-0DDA-40C6-8065-E9155A0CC4BE}" srcOrd="1" destOrd="0" parTransId="{166578D8-D29A-4803-996E-0B34A90F6D2F}" sibTransId="{357AC661-EC0F-4039-B59B-A21C29E25D3D}"/>
    <dgm:cxn modelId="{AA5C115E-BFAB-4BCB-A001-679B5E730CEF}" type="presOf" srcId="{A67E4B2E-FD52-4E0E-B88C-6E1FD21BFB2F}" destId="{F2D14FD3-2A0A-4A43-9543-BEF6A768CCA7}" srcOrd="0" destOrd="0" presId="urn:microsoft.com/office/officeart/2005/8/layout/vList2"/>
    <dgm:cxn modelId="{854A9564-BD0E-4EB8-B99B-6C9FA096FD77}" type="presOf" srcId="{29DA74F8-5EC6-4FBF-9377-FB1804C6AD10}" destId="{2E0FC886-C2A7-42CB-8388-AA15DA831F89}" srcOrd="0" destOrd="0" presId="urn:microsoft.com/office/officeart/2005/8/layout/vList2"/>
    <dgm:cxn modelId="{CD8BCC64-F605-4361-BBD1-C019ACDDAA36}" srcId="{A67E4B2E-FD52-4E0E-B88C-6E1FD21BFB2F}" destId="{29DA74F8-5EC6-4FBF-9377-FB1804C6AD10}" srcOrd="5" destOrd="0" parTransId="{11A7CD0F-0DAB-414A-B21D-2B2D328EC205}" sibTransId="{17E16DA2-2835-4815-898C-674051794728}"/>
    <dgm:cxn modelId="{453EB58C-B4DF-45B6-8DC9-586766CA141B}" srcId="{A67E4B2E-FD52-4E0E-B88C-6E1FD21BFB2F}" destId="{7959A85E-460E-4D1B-A731-F42F56DAAD89}" srcOrd="0" destOrd="0" parTransId="{FA3A6F61-C1CB-4FFE-ACA2-19D154B75BB4}" sibTransId="{884BCC39-D42C-430C-B3DC-1D7D2A470924}"/>
    <dgm:cxn modelId="{17D5FE8C-A9E3-416C-9F97-B567CD1885B7}" type="presOf" srcId="{EA640DDD-8567-4329-88AC-E8C106360262}" destId="{5B86E465-B45E-4E00-9D8E-7B0E73633825}" srcOrd="0" destOrd="0" presId="urn:microsoft.com/office/officeart/2005/8/layout/vList2"/>
    <dgm:cxn modelId="{6A89F1B2-7FBB-43A1-9051-C597DFAF1A78}" srcId="{A67E4B2E-FD52-4E0E-B88C-6E1FD21BFB2F}" destId="{95C4834F-42CC-48F7-B09F-EA6F8F84B758}" srcOrd="3" destOrd="0" parTransId="{F09C1C96-5648-49E5-9F0C-89B8312A62D7}" sibTransId="{58B6C870-3EF6-484A-85A2-4614E7B96C31}"/>
    <dgm:cxn modelId="{F4D726B9-DC75-4230-B4F9-CEF9CD989465}" srcId="{A67E4B2E-FD52-4E0E-B88C-6E1FD21BFB2F}" destId="{FE45B927-2032-408C-8573-FAE21C3B5DFF}" srcOrd="2" destOrd="0" parTransId="{94B84B7D-A286-48D5-8647-91176AAD4BBD}" sibTransId="{2CD28AF6-FF41-480C-B9EB-083C00FC3E91}"/>
    <dgm:cxn modelId="{82F14EBA-996A-40C6-9966-6571C5D4CD04}" type="presOf" srcId="{FE45B927-2032-408C-8573-FAE21C3B5DFF}" destId="{EF791492-C842-433E-A83D-142B0DCDD71F}" srcOrd="0" destOrd="0" presId="urn:microsoft.com/office/officeart/2005/8/layout/vList2"/>
    <dgm:cxn modelId="{300528C0-0F55-4EC8-85A8-56E1CB5BD99F}" type="presOf" srcId="{95C4834F-42CC-48F7-B09F-EA6F8F84B758}" destId="{9C2525BB-8A03-4429-9DEE-F38A4D2B7A71}" srcOrd="0" destOrd="0" presId="urn:microsoft.com/office/officeart/2005/8/layout/vList2"/>
    <dgm:cxn modelId="{DEF342CB-2F40-49AB-ACCC-A2A7DBE99954}" type="presOf" srcId="{7959A85E-460E-4D1B-A731-F42F56DAAD89}" destId="{196A1448-0565-4240-A66D-0860FC8C19C3}" srcOrd="0" destOrd="0" presId="urn:microsoft.com/office/officeart/2005/8/layout/vList2"/>
    <dgm:cxn modelId="{3F5E9ADD-A48B-4FC1-9894-A11B7F5E9A15}" srcId="{A67E4B2E-FD52-4E0E-B88C-6E1FD21BFB2F}" destId="{14BE0CAF-F816-40D8-9602-5053D2D82AF6}" srcOrd="4" destOrd="0" parTransId="{9F748567-0318-4EC0-93E6-16E2864D8006}" sibTransId="{301E2537-40E2-4F8C-B258-C4322E3DC3C3}"/>
    <dgm:cxn modelId="{5FC2FCE4-BC0D-4900-B875-48AAAEA848A2}" type="presOf" srcId="{B82F6E2C-0DDA-40C6-8065-E9155A0CC4BE}" destId="{D5C41523-FCB2-40AB-94F4-D717153C5AD7}" srcOrd="0" destOrd="0" presId="urn:microsoft.com/office/officeart/2005/8/layout/vList2"/>
    <dgm:cxn modelId="{0C45D5ED-5555-4EF0-A2F8-909322E3BA2F}" srcId="{A67E4B2E-FD52-4E0E-B88C-6E1FD21BFB2F}" destId="{EA640DDD-8567-4329-88AC-E8C106360262}" srcOrd="6" destOrd="0" parTransId="{39A30B35-E431-4728-BF22-05EFCCAB6844}" sibTransId="{DB74BFC0-A38A-45BC-A290-25877C4198DD}"/>
    <dgm:cxn modelId="{2D30402C-E490-4323-A087-A9142A41E8A8}" type="presParOf" srcId="{F2D14FD3-2A0A-4A43-9543-BEF6A768CCA7}" destId="{196A1448-0565-4240-A66D-0860FC8C19C3}" srcOrd="0" destOrd="0" presId="urn:microsoft.com/office/officeart/2005/8/layout/vList2"/>
    <dgm:cxn modelId="{B13931FA-4731-4F49-A144-F88F6F9E420C}" type="presParOf" srcId="{F2D14FD3-2A0A-4A43-9543-BEF6A768CCA7}" destId="{B729465E-29F3-4D9C-ACD0-194E60EE10EC}" srcOrd="1" destOrd="0" presId="urn:microsoft.com/office/officeart/2005/8/layout/vList2"/>
    <dgm:cxn modelId="{7CD56127-26C9-426A-B362-B1C45D0AC6F3}" type="presParOf" srcId="{F2D14FD3-2A0A-4A43-9543-BEF6A768CCA7}" destId="{D5C41523-FCB2-40AB-94F4-D717153C5AD7}" srcOrd="2" destOrd="0" presId="urn:microsoft.com/office/officeart/2005/8/layout/vList2"/>
    <dgm:cxn modelId="{422CF60F-0BA3-402B-A852-2C88B33C3903}" type="presParOf" srcId="{F2D14FD3-2A0A-4A43-9543-BEF6A768CCA7}" destId="{85580558-27B8-467D-BBE2-29AE19B3A808}" srcOrd="3" destOrd="0" presId="urn:microsoft.com/office/officeart/2005/8/layout/vList2"/>
    <dgm:cxn modelId="{021C2D30-0BD6-4A0D-8C0C-8840A9258E3E}" type="presParOf" srcId="{F2D14FD3-2A0A-4A43-9543-BEF6A768CCA7}" destId="{EF791492-C842-433E-A83D-142B0DCDD71F}" srcOrd="4" destOrd="0" presId="urn:microsoft.com/office/officeart/2005/8/layout/vList2"/>
    <dgm:cxn modelId="{8ED76D01-E3C8-48D2-A2CA-E82BC8DDD325}" type="presParOf" srcId="{F2D14FD3-2A0A-4A43-9543-BEF6A768CCA7}" destId="{84C705B4-C8A2-4D5C-9073-3E2A612D73DC}" srcOrd="5" destOrd="0" presId="urn:microsoft.com/office/officeart/2005/8/layout/vList2"/>
    <dgm:cxn modelId="{DCA47CC2-2E1D-4221-B8D9-72279478573F}" type="presParOf" srcId="{F2D14FD3-2A0A-4A43-9543-BEF6A768CCA7}" destId="{9C2525BB-8A03-4429-9DEE-F38A4D2B7A71}" srcOrd="6" destOrd="0" presId="urn:microsoft.com/office/officeart/2005/8/layout/vList2"/>
    <dgm:cxn modelId="{726F09C6-AEAC-4F1C-A488-35B304D15459}" type="presParOf" srcId="{F2D14FD3-2A0A-4A43-9543-BEF6A768CCA7}" destId="{AC4C2A91-0C8C-4F06-9E8F-99053434B6A0}" srcOrd="7" destOrd="0" presId="urn:microsoft.com/office/officeart/2005/8/layout/vList2"/>
    <dgm:cxn modelId="{92EAF8FD-0E0A-47AE-B6BD-41DE06780219}" type="presParOf" srcId="{F2D14FD3-2A0A-4A43-9543-BEF6A768CCA7}" destId="{57740D8D-5DD0-4634-AF52-AB519D9AFE71}" srcOrd="8" destOrd="0" presId="urn:microsoft.com/office/officeart/2005/8/layout/vList2"/>
    <dgm:cxn modelId="{5AB5834F-962F-4A73-B653-C4F201BC1777}" type="presParOf" srcId="{F2D14FD3-2A0A-4A43-9543-BEF6A768CCA7}" destId="{E2C21E52-F350-445C-859E-A31E0F458020}" srcOrd="9" destOrd="0" presId="urn:microsoft.com/office/officeart/2005/8/layout/vList2"/>
    <dgm:cxn modelId="{125AF355-DB53-4012-BD70-67EE1F350B22}" type="presParOf" srcId="{F2D14FD3-2A0A-4A43-9543-BEF6A768CCA7}" destId="{2E0FC886-C2A7-42CB-8388-AA15DA831F89}" srcOrd="10" destOrd="0" presId="urn:microsoft.com/office/officeart/2005/8/layout/vList2"/>
    <dgm:cxn modelId="{06890D88-2463-4798-B37F-ED668E300C63}" type="presParOf" srcId="{F2D14FD3-2A0A-4A43-9543-BEF6A768CCA7}" destId="{DC3C0335-130F-4B0F-9D4B-4340E0C582F7}" srcOrd="11" destOrd="0" presId="urn:microsoft.com/office/officeart/2005/8/layout/vList2"/>
    <dgm:cxn modelId="{22E31674-A9FD-48DB-A1B1-0596DDB3034A}" type="presParOf" srcId="{F2D14FD3-2A0A-4A43-9543-BEF6A768CCA7}" destId="{5B86E465-B45E-4E00-9D8E-7B0E73633825}"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91DFF2E-B0AE-43F2-A1B9-3E951A530BFA}" type="doc">
      <dgm:prSet loTypeId="urn:microsoft.com/office/officeart/2005/8/layout/vList2" loCatId="list" qsTypeId="urn:microsoft.com/office/officeart/2005/8/quickstyle/simple1#28" qsCatId="simple" csTypeId="urn:microsoft.com/office/officeart/2005/8/colors/colorful5#4" csCatId="colorful"/>
      <dgm:spPr/>
      <dgm:t>
        <a:bodyPr/>
        <a:lstStyle/>
        <a:p>
          <a:endParaRPr lang="en-US"/>
        </a:p>
      </dgm:t>
    </dgm:pt>
    <dgm:pt modelId="{238DB422-9BFD-49D5-93F0-BF9C09EFB08E}">
      <dgm:prSet/>
      <dgm:spPr/>
      <dgm:t>
        <a:bodyPr/>
        <a:lstStyle/>
        <a:p>
          <a:r>
            <a:rPr lang="en-GB" b="1"/>
            <a:t>Mass fatality incident</a:t>
          </a:r>
          <a:endParaRPr lang="en-US"/>
        </a:p>
      </dgm:t>
    </dgm:pt>
    <dgm:pt modelId="{118BB854-4CCB-4F02-9194-FE40CE638347}" type="parTrans" cxnId="{479E73DF-13B1-4E9A-B70F-A960EFC66A2C}">
      <dgm:prSet/>
      <dgm:spPr/>
      <dgm:t>
        <a:bodyPr/>
        <a:lstStyle/>
        <a:p>
          <a:endParaRPr lang="en-US"/>
        </a:p>
      </dgm:t>
    </dgm:pt>
    <dgm:pt modelId="{2FAFA10D-B79A-4C6F-ACD5-2859FB554C45}" type="sibTrans" cxnId="{479E73DF-13B1-4E9A-B70F-A960EFC66A2C}">
      <dgm:prSet/>
      <dgm:spPr/>
      <dgm:t>
        <a:bodyPr/>
        <a:lstStyle/>
        <a:p>
          <a:endParaRPr lang="en-US"/>
        </a:p>
      </dgm:t>
    </dgm:pt>
    <dgm:pt modelId="{DE6F20DE-CC05-465C-988B-B6F9F2DFD059}">
      <dgm:prSet/>
      <dgm:spPr/>
      <dgm:t>
        <a:bodyPr/>
        <a:lstStyle/>
        <a:p>
          <a:r>
            <a:rPr lang="en-GB"/>
            <a:t>Where there are a number of fatalities.</a:t>
          </a:r>
          <a:endParaRPr lang="en-US"/>
        </a:p>
      </dgm:t>
    </dgm:pt>
    <dgm:pt modelId="{F2A89431-4B6C-4A88-8982-7FC6C1E17284}" type="parTrans" cxnId="{B44F5467-C0B2-4EEC-ABAD-EEE23E46F9CB}">
      <dgm:prSet/>
      <dgm:spPr/>
      <dgm:t>
        <a:bodyPr/>
        <a:lstStyle/>
        <a:p>
          <a:endParaRPr lang="en-US"/>
        </a:p>
      </dgm:t>
    </dgm:pt>
    <dgm:pt modelId="{860EA50E-EF08-438B-890C-87B1C89CCEFF}" type="sibTrans" cxnId="{B44F5467-C0B2-4EEC-ABAD-EEE23E46F9CB}">
      <dgm:prSet/>
      <dgm:spPr/>
      <dgm:t>
        <a:bodyPr/>
        <a:lstStyle/>
        <a:p>
          <a:endParaRPr lang="en-US"/>
        </a:p>
      </dgm:t>
    </dgm:pt>
    <dgm:pt modelId="{BAEFDD87-EE8F-4536-BCFD-11207143F22F}">
      <dgm:prSet/>
      <dgm:spPr/>
      <dgm:t>
        <a:bodyPr/>
        <a:lstStyle/>
        <a:p>
          <a:r>
            <a:rPr lang="en-GB"/>
            <a:t>E/Services demands where normal arrangements cannot be present</a:t>
          </a:r>
          <a:endParaRPr lang="en-US"/>
        </a:p>
      </dgm:t>
    </dgm:pt>
    <dgm:pt modelId="{1E626C74-B488-4A20-B531-0A52EA9DCA4D}" type="parTrans" cxnId="{E1399AA2-BEA4-4522-8F9F-2F783E9CC234}">
      <dgm:prSet/>
      <dgm:spPr/>
      <dgm:t>
        <a:bodyPr/>
        <a:lstStyle/>
        <a:p>
          <a:endParaRPr lang="en-US"/>
        </a:p>
      </dgm:t>
    </dgm:pt>
    <dgm:pt modelId="{FF39CF5B-1864-4FE9-83D5-EEA0520E8286}" type="sibTrans" cxnId="{E1399AA2-BEA4-4522-8F9F-2F783E9CC234}">
      <dgm:prSet/>
      <dgm:spPr/>
      <dgm:t>
        <a:bodyPr/>
        <a:lstStyle/>
        <a:p>
          <a:endParaRPr lang="en-US"/>
        </a:p>
      </dgm:t>
    </dgm:pt>
    <dgm:pt modelId="{5F54DAC7-5ACC-459F-8375-772B90BE108C}">
      <dgm:prSet/>
      <dgm:spPr/>
      <dgm:t>
        <a:bodyPr/>
        <a:lstStyle/>
        <a:p>
          <a:r>
            <a:rPr lang="en-GB" dirty="0"/>
            <a:t>necessary to invoke the Disaster Victim Identification process DVI. The process of recovery and ID of deceased individuals </a:t>
          </a:r>
          <a:endParaRPr lang="en-US" dirty="0"/>
        </a:p>
      </dgm:t>
    </dgm:pt>
    <dgm:pt modelId="{2D70C4D1-13DD-4685-8705-DE6C049202B6}" type="parTrans" cxnId="{63B99952-7CBE-48D2-95B5-7BFD400C5FBA}">
      <dgm:prSet/>
      <dgm:spPr/>
      <dgm:t>
        <a:bodyPr/>
        <a:lstStyle/>
        <a:p>
          <a:endParaRPr lang="en-US"/>
        </a:p>
      </dgm:t>
    </dgm:pt>
    <dgm:pt modelId="{622AFE81-C40E-4C15-92C8-D5F2EAD74E12}" type="sibTrans" cxnId="{63B99952-7CBE-48D2-95B5-7BFD400C5FBA}">
      <dgm:prSet/>
      <dgm:spPr/>
      <dgm:t>
        <a:bodyPr/>
        <a:lstStyle/>
        <a:p>
          <a:endParaRPr lang="en-US"/>
        </a:p>
      </dgm:t>
    </dgm:pt>
    <dgm:pt modelId="{708EC229-6CAA-4BA3-B7B1-9BF59BAFA9F1}" type="pres">
      <dgm:prSet presAssocID="{F91DFF2E-B0AE-43F2-A1B9-3E951A530BFA}" presName="linear" presStyleCnt="0">
        <dgm:presLayoutVars>
          <dgm:animLvl val="lvl"/>
          <dgm:resizeHandles val="exact"/>
        </dgm:presLayoutVars>
      </dgm:prSet>
      <dgm:spPr/>
    </dgm:pt>
    <dgm:pt modelId="{AD978CA1-BF48-4673-A7F9-9D74937C5DB5}" type="pres">
      <dgm:prSet presAssocID="{238DB422-9BFD-49D5-93F0-BF9C09EFB08E}" presName="parentText" presStyleLbl="node1" presStyleIdx="0" presStyleCnt="4">
        <dgm:presLayoutVars>
          <dgm:chMax val="0"/>
          <dgm:bulletEnabled val="1"/>
        </dgm:presLayoutVars>
      </dgm:prSet>
      <dgm:spPr/>
    </dgm:pt>
    <dgm:pt modelId="{981A00CF-EF70-405F-B427-6F7037F77683}" type="pres">
      <dgm:prSet presAssocID="{2FAFA10D-B79A-4C6F-ACD5-2859FB554C45}" presName="spacer" presStyleCnt="0"/>
      <dgm:spPr/>
    </dgm:pt>
    <dgm:pt modelId="{28BB58BA-C237-47D5-869D-2BE74D866052}" type="pres">
      <dgm:prSet presAssocID="{DE6F20DE-CC05-465C-988B-B6F9F2DFD059}" presName="parentText" presStyleLbl="node1" presStyleIdx="1" presStyleCnt="4">
        <dgm:presLayoutVars>
          <dgm:chMax val="0"/>
          <dgm:bulletEnabled val="1"/>
        </dgm:presLayoutVars>
      </dgm:prSet>
      <dgm:spPr/>
    </dgm:pt>
    <dgm:pt modelId="{E8BE9E28-80F3-4218-806B-DA4A409FB6DC}" type="pres">
      <dgm:prSet presAssocID="{860EA50E-EF08-438B-890C-87B1C89CCEFF}" presName="spacer" presStyleCnt="0"/>
      <dgm:spPr/>
    </dgm:pt>
    <dgm:pt modelId="{F8454ABF-A5B6-4B3A-9F8D-822CFC734D8A}" type="pres">
      <dgm:prSet presAssocID="{BAEFDD87-EE8F-4536-BCFD-11207143F22F}" presName="parentText" presStyleLbl="node1" presStyleIdx="2" presStyleCnt="4">
        <dgm:presLayoutVars>
          <dgm:chMax val="0"/>
          <dgm:bulletEnabled val="1"/>
        </dgm:presLayoutVars>
      </dgm:prSet>
      <dgm:spPr/>
    </dgm:pt>
    <dgm:pt modelId="{0529A181-3CF5-4677-A26E-0F2BCD5E22FA}" type="pres">
      <dgm:prSet presAssocID="{FF39CF5B-1864-4FE9-83D5-EEA0520E8286}" presName="spacer" presStyleCnt="0"/>
      <dgm:spPr/>
    </dgm:pt>
    <dgm:pt modelId="{C1FA668E-7DC4-4506-BC25-B57E461A477E}" type="pres">
      <dgm:prSet presAssocID="{5F54DAC7-5ACC-459F-8375-772B90BE108C}" presName="parentText" presStyleLbl="node1" presStyleIdx="3" presStyleCnt="4">
        <dgm:presLayoutVars>
          <dgm:chMax val="0"/>
          <dgm:bulletEnabled val="1"/>
        </dgm:presLayoutVars>
      </dgm:prSet>
      <dgm:spPr/>
    </dgm:pt>
  </dgm:ptLst>
  <dgm:cxnLst>
    <dgm:cxn modelId="{B62AE101-A433-4B47-B2C8-EAD33857127D}" type="presOf" srcId="{F91DFF2E-B0AE-43F2-A1B9-3E951A530BFA}" destId="{708EC229-6CAA-4BA3-B7B1-9BF59BAFA9F1}" srcOrd="0" destOrd="0" presId="urn:microsoft.com/office/officeart/2005/8/layout/vList2"/>
    <dgm:cxn modelId="{1A55D066-9D2D-4789-B0AD-17043A8B5396}" type="presOf" srcId="{BAEFDD87-EE8F-4536-BCFD-11207143F22F}" destId="{F8454ABF-A5B6-4B3A-9F8D-822CFC734D8A}" srcOrd="0" destOrd="0" presId="urn:microsoft.com/office/officeart/2005/8/layout/vList2"/>
    <dgm:cxn modelId="{B44F5467-C0B2-4EEC-ABAD-EEE23E46F9CB}" srcId="{F91DFF2E-B0AE-43F2-A1B9-3E951A530BFA}" destId="{DE6F20DE-CC05-465C-988B-B6F9F2DFD059}" srcOrd="1" destOrd="0" parTransId="{F2A89431-4B6C-4A88-8982-7FC6C1E17284}" sibTransId="{860EA50E-EF08-438B-890C-87B1C89CCEFF}"/>
    <dgm:cxn modelId="{63B99952-7CBE-48D2-95B5-7BFD400C5FBA}" srcId="{F91DFF2E-B0AE-43F2-A1B9-3E951A530BFA}" destId="{5F54DAC7-5ACC-459F-8375-772B90BE108C}" srcOrd="3" destOrd="0" parTransId="{2D70C4D1-13DD-4685-8705-DE6C049202B6}" sibTransId="{622AFE81-C40E-4C15-92C8-D5F2EAD74E12}"/>
    <dgm:cxn modelId="{749A6297-41B7-4883-9898-D4747630EBE3}" type="presOf" srcId="{5F54DAC7-5ACC-459F-8375-772B90BE108C}" destId="{C1FA668E-7DC4-4506-BC25-B57E461A477E}" srcOrd="0" destOrd="0" presId="urn:microsoft.com/office/officeart/2005/8/layout/vList2"/>
    <dgm:cxn modelId="{7E45CFA0-7682-4D8E-9AF8-87A12452C96B}" type="presOf" srcId="{238DB422-9BFD-49D5-93F0-BF9C09EFB08E}" destId="{AD978CA1-BF48-4673-A7F9-9D74937C5DB5}" srcOrd="0" destOrd="0" presId="urn:microsoft.com/office/officeart/2005/8/layout/vList2"/>
    <dgm:cxn modelId="{E1399AA2-BEA4-4522-8F9F-2F783E9CC234}" srcId="{F91DFF2E-B0AE-43F2-A1B9-3E951A530BFA}" destId="{BAEFDD87-EE8F-4536-BCFD-11207143F22F}" srcOrd="2" destOrd="0" parTransId="{1E626C74-B488-4A20-B531-0A52EA9DCA4D}" sibTransId="{FF39CF5B-1864-4FE9-83D5-EEA0520E8286}"/>
    <dgm:cxn modelId="{464060AF-A0ED-4BBD-A3FC-2E7CA93D28D3}" type="presOf" srcId="{DE6F20DE-CC05-465C-988B-B6F9F2DFD059}" destId="{28BB58BA-C237-47D5-869D-2BE74D866052}" srcOrd="0" destOrd="0" presId="urn:microsoft.com/office/officeart/2005/8/layout/vList2"/>
    <dgm:cxn modelId="{479E73DF-13B1-4E9A-B70F-A960EFC66A2C}" srcId="{F91DFF2E-B0AE-43F2-A1B9-3E951A530BFA}" destId="{238DB422-9BFD-49D5-93F0-BF9C09EFB08E}" srcOrd="0" destOrd="0" parTransId="{118BB854-4CCB-4F02-9194-FE40CE638347}" sibTransId="{2FAFA10D-B79A-4C6F-ACD5-2859FB554C45}"/>
    <dgm:cxn modelId="{E7ACCC04-D2C1-464C-AFA7-43286D421B14}" type="presParOf" srcId="{708EC229-6CAA-4BA3-B7B1-9BF59BAFA9F1}" destId="{AD978CA1-BF48-4673-A7F9-9D74937C5DB5}" srcOrd="0" destOrd="0" presId="urn:microsoft.com/office/officeart/2005/8/layout/vList2"/>
    <dgm:cxn modelId="{FA58564E-DA53-49A0-B24B-45646D52F1C4}" type="presParOf" srcId="{708EC229-6CAA-4BA3-B7B1-9BF59BAFA9F1}" destId="{981A00CF-EF70-405F-B427-6F7037F77683}" srcOrd="1" destOrd="0" presId="urn:microsoft.com/office/officeart/2005/8/layout/vList2"/>
    <dgm:cxn modelId="{EC4D906E-4337-4378-BC40-36B44E727C98}" type="presParOf" srcId="{708EC229-6CAA-4BA3-B7B1-9BF59BAFA9F1}" destId="{28BB58BA-C237-47D5-869D-2BE74D866052}" srcOrd="2" destOrd="0" presId="urn:microsoft.com/office/officeart/2005/8/layout/vList2"/>
    <dgm:cxn modelId="{3035646E-DCEE-42DD-9D41-38153DDFEFEF}" type="presParOf" srcId="{708EC229-6CAA-4BA3-B7B1-9BF59BAFA9F1}" destId="{E8BE9E28-80F3-4218-806B-DA4A409FB6DC}" srcOrd="3" destOrd="0" presId="urn:microsoft.com/office/officeart/2005/8/layout/vList2"/>
    <dgm:cxn modelId="{217F6ECC-B15B-480C-8E02-E0A822D7815A}" type="presParOf" srcId="{708EC229-6CAA-4BA3-B7B1-9BF59BAFA9F1}" destId="{F8454ABF-A5B6-4B3A-9F8D-822CFC734D8A}" srcOrd="4" destOrd="0" presId="urn:microsoft.com/office/officeart/2005/8/layout/vList2"/>
    <dgm:cxn modelId="{63D86905-BB0F-45A8-B779-44A13520F1BC}" type="presParOf" srcId="{708EC229-6CAA-4BA3-B7B1-9BF59BAFA9F1}" destId="{0529A181-3CF5-4677-A26E-0F2BCD5E22FA}" srcOrd="5" destOrd="0" presId="urn:microsoft.com/office/officeart/2005/8/layout/vList2"/>
    <dgm:cxn modelId="{07FE6A3F-94ED-4B23-87DC-F21442FD7969}" type="presParOf" srcId="{708EC229-6CAA-4BA3-B7B1-9BF59BAFA9F1}" destId="{C1FA668E-7DC4-4506-BC25-B57E461A477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81CA5EF-C308-417A-9FD7-5A78B4B3F0A2}" type="doc">
      <dgm:prSet loTypeId="urn:microsoft.com/office/officeart/2005/8/layout/hierarchy3" loCatId="hierarchy" qsTypeId="urn:microsoft.com/office/officeart/2005/8/quickstyle/simple1#1" qsCatId="simple" csTypeId="urn:microsoft.com/office/officeart/2005/8/colors/colorful2#1" csCatId="colorful" phldr="1"/>
      <dgm:spPr/>
      <dgm:t>
        <a:bodyPr/>
        <a:lstStyle/>
        <a:p>
          <a:endParaRPr lang="en-US"/>
        </a:p>
      </dgm:t>
    </dgm:pt>
    <dgm:pt modelId="{8A7F600D-AC22-4DF6-9F36-B38639AB7A88}">
      <dgm:prSet custT="1"/>
      <dgm:spPr>
        <a:ln>
          <a:solidFill>
            <a:schemeClr val="accent1"/>
          </a:solidFill>
        </a:ln>
      </dgm:spPr>
      <dgm:t>
        <a:bodyPr/>
        <a:lstStyle/>
        <a:p>
          <a:r>
            <a:rPr lang="en-GB" sz="1400" dirty="0"/>
            <a:t>Strategic command of the incident, will usually be based at police headquarters or at a designated strategic police command centre.</a:t>
          </a:r>
          <a:endParaRPr lang="en-US" sz="1400" dirty="0"/>
        </a:p>
      </dgm:t>
    </dgm:pt>
    <dgm:pt modelId="{FCDDBA60-BF39-4F74-A0FE-C7A9226B2670}" type="parTrans" cxnId="{54CBE78C-D0FE-40A4-BACE-3D01FA747964}">
      <dgm:prSet/>
      <dgm:spPr>
        <a:ln>
          <a:solidFill>
            <a:schemeClr val="accent1"/>
          </a:solidFill>
        </a:ln>
      </dgm:spPr>
      <dgm:t>
        <a:bodyPr/>
        <a:lstStyle/>
        <a:p>
          <a:endParaRPr lang="en-US"/>
        </a:p>
      </dgm:t>
    </dgm:pt>
    <dgm:pt modelId="{861E466F-2456-4708-8EC3-A61BF36994A7}" type="sibTrans" cxnId="{54CBE78C-D0FE-40A4-BACE-3D01FA747964}">
      <dgm:prSet/>
      <dgm:spPr/>
      <dgm:t>
        <a:bodyPr/>
        <a:lstStyle/>
        <a:p>
          <a:endParaRPr lang="en-US"/>
        </a:p>
      </dgm:t>
    </dgm:pt>
    <dgm:pt modelId="{BBDEF446-DB6E-4454-BC13-28B70D9F7557}">
      <dgm:prSet custT="1"/>
      <dgm:spPr>
        <a:ln>
          <a:solidFill>
            <a:schemeClr val="accent2"/>
          </a:solidFill>
        </a:ln>
      </dgm:spPr>
      <dgm:t>
        <a:bodyPr/>
        <a:lstStyle/>
        <a:p>
          <a:r>
            <a:rPr lang="en-GB" sz="1600" dirty="0"/>
            <a:t>Tactical police command at a forward point closer to the scene of immediate crisis.</a:t>
          </a:r>
          <a:endParaRPr lang="en-US" sz="1600" dirty="0"/>
        </a:p>
      </dgm:t>
    </dgm:pt>
    <dgm:pt modelId="{25D24AEF-BE6C-4231-B5A1-C62D614AF6BB}" type="parTrans" cxnId="{3A0F46A6-2E1D-4B10-A7BA-44E77319D180}">
      <dgm:prSet/>
      <dgm:spPr>
        <a:ln>
          <a:solidFill>
            <a:schemeClr val="accent2"/>
          </a:solidFill>
        </a:ln>
      </dgm:spPr>
      <dgm:t>
        <a:bodyPr/>
        <a:lstStyle/>
        <a:p>
          <a:endParaRPr lang="en-US"/>
        </a:p>
      </dgm:t>
    </dgm:pt>
    <dgm:pt modelId="{275C5D67-4559-4F72-B1D8-B4F3D3EC2380}" type="sibTrans" cxnId="{3A0F46A6-2E1D-4B10-A7BA-44E77319D180}">
      <dgm:prSet/>
      <dgm:spPr/>
      <dgm:t>
        <a:bodyPr/>
        <a:lstStyle/>
        <a:p>
          <a:endParaRPr lang="en-US"/>
        </a:p>
      </dgm:t>
    </dgm:pt>
    <dgm:pt modelId="{8303248F-91B3-4DE6-A65B-3A0EFC0972AF}">
      <dgm:prSet/>
      <dgm:spPr/>
      <dgm:t>
        <a:bodyPr/>
        <a:lstStyle/>
        <a:p>
          <a:r>
            <a:rPr lang="en-GB" dirty="0"/>
            <a:t>Bronze</a:t>
          </a:r>
          <a:endParaRPr lang="en-US" dirty="0"/>
        </a:p>
      </dgm:t>
    </dgm:pt>
    <dgm:pt modelId="{73962DEE-1D94-4666-AFF8-53C9BF43DB85}" type="parTrans" cxnId="{BB0CD553-A68B-45CE-99F9-F8C85F8754BE}">
      <dgm:prSet/>
      <dgm:spPr/>
      <dgm:t>
        <a:bodyPr/>
        <a:lstStyle/>
        <a:p>
          <a:endParaRPr lang="en-US"/>
        </a:p>
      </dgm:t>
    </dgm:pt>
    <dgm:pt modelId="{EFBE165C-1BD4-4B3C-BD3C-D04919C17EF7}" type="sibTrans" cxnId="{BB0CD553-A68B-45CE-99F9-F8C85F8754BE}">
      <dgm:prSet/>
      <dgm:spPr/>
      <dgm:t>
        <a:bodyPr/>
        <a:lstStyle/>
        <a:p>
          <a:endParaRPr lang="en-US"/>
        </a:p>
      </dgm:t>
    </dgm:pt>
    <dgm:pt modelId="{3EF02494-6E51-4876-80B9-662657C3890A}">
      <dgm:prSet/>
      <dgm:spPr>
        <a:solidFill>
          <a:schemeClr val="accent1"/>
        </a:solidFill>
      </dgm:spPr>
      <dgm:t>
        <a:bodyPr/>
        <a:lstStyle/>
        <a:p>
          <a:r>
            <a:rPr lang="en-GB" dirty="0"/>
            <a:t>Gold</a:t>
          </a:r>
        </a:p>
      </dgm:t>
    </dgm:pt>
    <dgm:pt modelId="{1306530C-AE86-4440-9AD3-F786D8F91456}" type="parTrans" cxnId="{4C1B7AA4-70B2-4385-A20D-3883D872517F}">
      <dgm:prSet/>
      <dgm:spPr/>
      <dgm:t>
        <a:bodyPr/>
        <a:lstStyle/>
        <a:p>
          <a:endParaRPr lang="en-GB"/>
        </a:p>
      </dgm:t>
    </dgm:pt>
    <dgm:pt modelId="{F8738378-BDA6-4E64-8269-AD897B6F984C}" type="sibTrans" cxnId="{4C1B7AA4-70B2-4385-A20D-3883D872517F}">
      <dgm:prSet/>
      <dgm:spPr/>
      <dgm:t>
        <a:bodyPr/>
        <a:lstStyle/>
        <a:p>
          <a:endParaRPr lang="en-GB"/>
        </a:p>
      </dgm:t>
    </dgm:pt>
    <dgm:pt modelId="{A18B05FD-1F26-470C-9B28-D4ACE387948F}">
      <dgm:prSet/>
      <dgm:spPr>
        <a:solidFill>
          <a:schemeClr val="accent2"/>
        </a:solidFill>
      </dgm:spPr>
      <dgm:t>
        <a:bodyPr/>
        <a:lstStyle/>
        <a:p>
          <a:r>
            <a:rPr lang="en-GB" dirty="0"/>
            <a:t>Silver</a:t>
          </a:r>
        </a:p>
      </dgm:t>
    </dgm:pt>
    <dgm:pt modelId="{DD129AC4-363E-4AC1-A1D3-DAE968B39F1D}" type="parTrans" cxnId="{1C950505-7646-432D-8B5E-74F7BD3F9AF4}">
      <dgm:prSet/>
      <dgm:spPr/>
      <dgm:t>
        <a:bodyPr/>
        <a:lstStyle/>
        <a:p>
          <a:endParaRPr lang="en-GB"/>
        </a:p>
      </dgm:t>
    </dgm:pt>
    <dgm:pt modelId="{00A6BD98-9EE3-46EF-A437-4CD21408F7DD}" type="sibTrans" cxnId="{1C950505-7646-432D-8B5E-74F7BD3F9AF4}">
      <dgm:prSet/>
      <dgm:spPr/>
      <dgm:t>
        <a:bodyPr/>
        <a:lstStyle/>
        <a:p>
          <a:endParaRPr lang="en-GB"/>
        </a:p>
      </dgm:t>
    </dgm:pt>
    <dgm:pt modelId="{6C60BDD7-74BB-4680-A1C5-B33D4B64B9BE}">
      <dgm:prSet custT="1"/>
      <dgm:spPr/>
      <dgm:t>
        <a:bodyPr/>
        <a:lstStyle/>
        <a:p>
          <a:r>
            <a:rPr lang="en-GB" sz="1200" dirty="0"/>
            <a:t>Operational local response at the crisis point itself, often carried out by a number of people (Operational Response Commanders or ORC), rather than one designated commander.</a:t>
          </a:r>
        </a:p>
      </dgm:t>
    </dgm:pt>
    <dgm:pt modelId="{0A22C45B-C206-4EE1-9FB9-2A0EF2A95587}" type="sibTrans" cxnId="{98C231AF-B5A1-40C6-8274-202EBA90B63A}">
      <dgm:prSet/>
      <dgm:spPr/>
      <dgm:t>
        <a:bodyPr/>
        <a:lstStyle/>
        <a:p>
          <a:endParaRPr lang="en-GB"/>
        </a:p>
      </dgm:t>
    </dgm:pt>
    <dgm:pt modelId="{D108D322-CFC4-4361-816F-DA1EF35316ED}" type="parTrans" cxnId="{98C231AF-B5A1-40C6-8274-202EBA90B63A}">
      <dgm:prSet/>
      <dgm:spPr/>
      <dgm:t>
        <a:bodyPr/>
        <a:lstStyle/>
        <a:p>
          <a:endParaRPr lang="en-GB"/>
        </a:p>
      </dgm:t>
    </dgm:pt>
    <dgm:pt modelId="{31933606-BD68-4BA2-A65B-1693DC69D897}" type="pres">
      <dgm:prSet presAssocID="{781CA5EF-C308-417A-9FD7-5A78B4B3F0A2}" presName="diagram" presStyleCnt="0">
        <dgm:presLayoutVars>
          <dgm:chPref val="1"/>
          <dgm:dir/>
          <dgm:animOne val="branch"/>
          <dgm:animLvl val="lvl"/>
          <dgm:resizeHandles/>
        </dgm:presLayoutVars>
      </dgm:prSet>
      <dgm:spPr/>
    </dgm:pt>
    <dgm:pt modelId="{0850215A-DB4E-4400-B4E3-4287DAFE92EA}" type="pres">
      <dgm:prSet presAssocID="{3EF02494-6E51-4876-80B9-662657C3890A}" presName="root" presStyleCnt="0"/>
      <dgm:spPr/>
    </dgm:pt>
    <dgm:pt modelId="{FF8F59BF-08D2-45A3-893C-37651A832AC8}" type="pres">
      <dgm:prSet presAssocID="{3EF02494-6E51-4876-80B9-662657C3890A}" presName="rootComposite" presStyleCnt="0"/>
      <dgm:spPr/>
    </dgm:pt>
    <dgm:pt modelId="{0F54F7D8-37E6-4FBC-99AB-2AB423674F3C}" type="pres">
      <dgm:prSet presAssocID="{3EF02494-6E51-4876-80B9-662657C3890A}" presName="rootText" presStyleLbl="node1" presStyleIdx="0" presStyleCnt="3"/>
      <dgm:spPr/>
    </dgm:pt>
    <dgm:pt modelId="{13F5EDB3-2801-428A-BF27-7E20FA101047}" type="pres">
      <dgm:prSet presAssocID="{3EF02494-6E51-4876-80B9-662657C3890A}" presName="rootConnector" presStyleLbl="node1" presStyleIdx="0" presStyleCnt="3"/>
      <dgm:spPr/>
    </dgm:pt>
    <dgm:pt modelId="{193C50B1-B6EE-4A3F-890C-0351684C27D1}" type="pres">
      <dgm:prSet presAssocID="{3EF02494-6E51-4876-80B9-662657C3890A}" presName="childShape" presStyleCnt="0"/>
      <dgm:spPr/>
    </dgm:pt>
    <dgm:pt modelId="{684F5736-61CC-4BDF-B513-0FBC42B73D0F}" type="pres">
      <dgm:prSet presAssocID="{FCDDBA60-BF39-4F74-A0FE-C7A9226B2670}" presName="Name13" presStyleLbl="parChTrans1D2" presStyleIdx="0" presStyleCnt="3"/>
      <dgm:spPr/>
    </dgm:pt>
    <dgm:pt modelId="{A01BB129-FCAB-4E5C-B170-A93C5C025F55}" type="pres">
      <dgm:prSet presAssocID="{8A7F600D-AC22-4DF6-9F36-B38639AB7A88}" presName="childText" presStyleLbl="bgAcc1" presStyleIdx="0" presStyleCnt="3">
        <dgm:presLayoutVars>
          <dgm:bulletEnabled val="1"/>
        </dgm:presLayoutVars>
      </dgm:prSet>
      <dgm:spPr/>
    </dgm:pt>
    <dgm:pt modelId="{11DB34FB-465D-4F93-BCB3-E9883E8D2319}" type="pres">
      <dgm:prSet presAssocID="{A18B05FD-1F26-470C-9B28-D4ACE387948F}" presName="root" presStyleCnt="0"/>
      <dgm:spPr/>
    </dgm:pt>
    <dgm:pt modelId="{4FF50DEF-C92B-4543-B080-B4AE8C5E887B}" type="pres">
      <dgm:prSet presAssocID="{A18B05FD-1F26-470C-9B28-D4ACE387948F}" presName="rootComposite" presStyleCnt="0"/>
      <dgm:spPr/>
    </dgm:pt>
    <dgm:pt modelId="{62FE6A6B-57BF-4E53-9240-B3B1765A5734}" type="pres">
      <dgm:prSet presAssocID="{A18B05FD-1F26-470C-9B28-D4ACE387948F}" presName="rootText" presStyleLbl="node1" presStyleIdx="1" presStyleCnt="3"/>
      <dgm:spPr/>
    </dgm:pt>
    <dgm:pt modelId="{ABBE77E8-C1C5-4774-BD0E-C9D66B8B96E5}" type="pres">
      <dgm:prSet presAssocID="{A18B05FD-1F26-470C-9B28-D4ACE387948F}" presName="rootConnector" presStyleLbl="node1" presStyleIdx="1" presStyleCnt="3"/>
      <dgm:spPr/>
    </dgm:pt>
    <dgm:pt modelId="{6023A91F-DADC-4B8F-BE25-47EA1CAC8CE6}" type="pres">
      <dgm:prSet presAssocID="{A18B05FD-1F26-470C-9B28-D4ACE387948F}" presName="childShape" presStyleCnt="0"/>
      <dgm:spPr/>
    </dgm:pt>
    <dgm:pt modelId="{FFC173E8-8D16-4237-80FC-1385EE19DD26}" type="pres">
      <dgm:prSet presAssocID="{25D24AEF-BE6C-4231-B5A1-C62D614AF6BB}" presName="Name13" presStyleLbl="parChTrans1D2" presStyleIdx="1" presStyleCnt="3"/>
      <dgm:spPr/>
    </dgm:pt>
    <dgm:pt modelId="{FBA98A91-2311-4FBF-93C8-3EB5D09725D6}" type="pres">
      <dgm:prSet presAssocID="{BBDEF446-DB6E-4454-BC13-28B70D9F7557}" presName="childText" presStyleLbl="bgAcc1" presStyleIdx="1" presStyleCnt="3">
        <dgm:presLayoutVars>
          <dgm:bulletEnabled val="1"/>
        </dgm:presLayoutVars>
      </dgm:prSet>
      <dgm:spPr/>
    </dgm:pt>
    <dgm:pt modelId="{D12BBBE4-9681-4B24-B038-F930C83B120A}" type="pres">
      <dgm:prSet presAssocID="{8303248F-91B3-4DE6-A65B-3A0EFC0972AF}" presName="root" presStyleCnt="0"/>
      <dgm:spPr/>
    </dgm:pt>
    <dgm:pt modelId="{A457EEEA-96B2-44FF-A4BA-8C62745F94C1}" type="pres">
      <dgm:prSet presAssocID="{8303248F-91B3-4DE6-A65B-3A0EFC0972AF}" presName="rootComposite" presStyleCnt="0"/>
      <dgm:spPr/>
    </dgm:pt>
    <dgm:pt modelId="{EE8BC973-4ECC-47D5-9AEE-A2D9A375A7CF}" type="pres">
      <dgm:prSet presAssocID="{8303248F-91B3-4DE6-A65B-3A0EFC0972AF}" presName="rootText" presStyleLbl="node1" presStyleIdx="2" presStyleCnt="3"/>
      <dgm:spPr/>
    </dgm:pt>
    <dgm:pt modelId="{B0A95EB8-F431-41F3-ACC8-DB8ABA4401DC}" type="pres">
      <dgm:prSet presAssocID="{8303248F-91B3-4DE6-A65B-3A0EFC0972AF}" presName="rootConnector" presStyleLbl="node1" presStyleIdx="2" presStyleCnt="3"/>
      <dgm:spPr/>
    </dgm:pt>
    <dgm:pt modelId="{B482B98A-543B-4329-ABA8-582BA26EC661}" type="pres">
      <dgm:prSet presAssocID="{8303248F-91B3-4DE6-A65B-3A0EFC0972AF}" presName="childShape" presStyleCnt="0"/>
      <dgm:spPr/>
    </dgm:pt>
    <dgm:pt modelId="{35EEC2BF-D75D-47E2-869E-242176DB570B}" type="pres">
      <dgm:prSet presAssocID="{D108D322-CFC4-4361-816F-DA1EF35316ED}" presName="Name13" presStyleLbl="parChTrans1D2" presStyleIdx="2" presStyleCnt="3"/>
      <dgm:spPr/>
    </dgm:pt>
    <dgm:pt modelId="{43CA33EA-4594-4706-A1EB-B05FFDFF4922}" type="pres">
      <dgm:prSet presAssocID="{6C60BDD7-74BB-4680-A1C5-B33D4B64B9BE}" presName="childText" presStyleLbl="bgAcc1" presStyleIdx="2" presStyleCnt="3">
        <dgm:presLayoutVars>
          <dgm:bulletEnabled val="1"/>
        </dgm:presLayoutVars>
      </dgm:prSet>
      <dgm:spPr/>
    </dgm:pt>
  </dgm:ptLst>
  <dgm:cxnLst>
    <dgm:cxn modelId="{1C950505-7646-432D-8B5E-74F7BD3F9AF4}" srcId="{781CA5EF-C308-417A-9FD7-5A78B4B3F0A2}" destId="{A18B05FD-1F26-470C-9B28-D4ACE387948F}" srcOrd="1" destOrd="0" parTransId="{DD129AC4-363E-4AC1-A1D3-DAE968B39F1D}" sibTransId="{00A6BD98-9EE3-46EF-A437-4CD21408F7DD}"/>
    <dgm:cxn modelId="{27DC091B-2E25-4916-881A-E5AD86FAECCD}" type="presOf" srcId="{A18B05FD-1F26-470C-9B28-D4ACE387948F}" destId="{62FE6A6B-57BF-4E53-9240-B3B1765A5734}" srcOrd="0" destOrd="0" presId="urn:microsoft.com/office/officeart/2005/8/layout/hierarchy3"/>
    <dgm:cxn modelId="{B930AE21-7260-40E9-838B-9D80C9E2E195}" type="presOf" srcId="{781CA5EF-C308-417A-9FD7-5A78B4B3F0A2}" destId="{31933606-BD68-4BA2-A65B-1693DC69D897}" srcOrd="0" destOrd="0" presId="urn:microsoft.com/office/officeart/2005/8/layout/hierarchy3"/>
    <dgm:cxn modelId="{AEFAD836-B9B4-4221-8A58-3F0F43E3B959}" type="presOf" srcId="{3EF02494-6E51-4876-80B9-662657C3890A}" destId="{0F54F7D8-37E6-4FBC-99AB-2AB423674F3C}" srcOrd="0" destOrd="0" presId="urn:microsoft.com/office/officeart/2005/8/layout/hierarchy3"/>
    <dgm:cxn modelId="{A01B505D-5286-4850-ADC4-C947A81D0793}" type="presOf" srcId="{8303248F-91B3-4DE6-A65B-3A0EFC0972AF}" destId="{B0A95EB8-F431-41F3-ACC8-DB8ABA4401DC}" srcOrd="1" destOrd="0" presId="urn:microsoft.com/office/officeart/2005/8/layout/hierarchy3"/>
    <dgm:cxn modelId="{9521B962-F544-4BED-94AD-58875FBA0356}" type="presOf" srcId="{25D24AEF-BE6C-4231-B5A1-C62D614AF6BB}" destId="{FFC173E8-8D16-4237-80FC-1385EE19DD26}" srcOrd="0" destOrd="0" presId="urn:microsoft.com/office/officeart/2005/8/layout/hierarchy3"/>
    <dgm:cxn modelId="{BB0CD553-A68B-45CE-99F9-F8C85F8754BE}" srcId="{781CA5EF-C308-417A-9FD7-5A78B4B3F0A2}" destId="{8303248F-91B3-4DE6-A65B-3A0EFC0972AF}" srcOrd="2" destOrd="0" parTransId="{73962DEE-1D94-4666-AFF8-53C9BF43DB85}" sibTransId="{EFBE165C-1BD4-4B3C-BD3C-D04919C17EF7}"/>
    <dgm:cxn modelId="{54CBE78C-D0FE-40A4-BACE-3D01FA747964}" srcId="{3EF02494-6E51-4876-80B9-662657C3890A}" destId="{8A7F600D-AC22-4DF6-9F36-B38639AB7A88}" srcOrd="0" destOrd="0" parTransId="{FCDDBA60-BF39-4F74-A0FE-C7A9226B2670}" sibTransId="{861E466F-2456-4708-8EC3-A61BF36994A7}"/>
    <dgm:cxn modelId="{5902E89C-7E84-47DF-98B2-EB5033DF37D5}" type="presOf" srcId="{A18B05FD-1F26-470C-9B28-D4ACE387948F}" destId="{ABBE77E8-C1C5-4774-BD0E-C9D66B8B96E5}" srcOrd="1" destOrd="0" presId="urn:microsoft.com/office/officeart/2005/8/layout/hierarchy3"/>
    <dgm:cxn modelId="{4C1B7AA4-70B2-4385-A20D-3883D872517F}" srcId="{781CA5EF-C308-417A-9FD7-5A78B4B3F0A2}" destId="{3EF02494-6E51-4876-80B9-662657C3890A}" srcOrd="0" destOrd="0" parTransId="{1306530C-AE86-4440-9AD3-F786D8F91456}" sibTransId="{F8738378-BDA6-4E64-8269-AD897B6F984C}"/>
    <dgm:cxn modelId="{EA24CEA5-454D-4D96-80D5-C8E592EAB2A4}" type="presOf" srcId="{FCDDBA60-BF39-4F74-A0FE-C7A9226B2670}" destId="{684F5736-61CC-4BDF-B513-0FBC42B73D0F}" srcOrd="0" destOrd="0" presId="urn:microsoft.com/office/officeart/2005/8/layout/hierarchy3"/>
    <dgm:cxn modelId="{3A0F46A6-2E1D-4B10-A7BA-44E77319D180}" srcId="{A18B05FD-1F26-470C-9B28-D4ACE387948F}" destId="{BBDEF446-DB6E-4454-BC13-28B70D9F7557}" srcOrd="0" destOrd="0" parTransId="{25D24AEF-BE6C-4231-B5A1-C62D614AF6BB}" sibTransId="{275C5D67-4559-4F72-B1D8-B4F3D3EC2380}"/>
    <dgm:cxn modelId="{488632AD-3AA1-424E-9F29-B6EBC722707C}" type="presOf" srcId="{8303248F-91B3-4DE6-A65B-3A0EFC0972AF}" destId="{EE8BC973-4ECC-47D5-9AEE-A2D9A375A7CF}" srcOrd="0" destOrd="0" presId="urn:microsoft.com/office/officeart/2005/8/layout/hierarchy3"/>
    <dgm:cxn modelId="{98C231AF-B5A1-40C6-8274-202EBA90B63A}" srcId="{8303248F-91B3-4DE6-A65B-3A0EFC0972AF}" destId="{6C60BDD7-74BB-4680-A1C5-B33D4B64B9BE}" srcOrd="0" destOrd="0" parTransId="{D108D322-CFC4-4361-816F-DA1EF35316ED}" sibTransId="{0A22C45B-C206-4EE1-9FB9-2A0EF2A95587}"/>
    <dgm:cxn modelId="{4FDDA2C6-4324-4E1C-AA05-A3459510EA34}" type="presOf" srcId="{D108D322-CFC4-4361-816F-DA1EF35316ED}" destId="{35EEC2BF-D75D-47E2-869E-242176DB570B}" srcOrd="0" destOrd="0" presId="urn:microsoft.com/office/officeart/2005/8/layout/hierarchy3"/>
    <dgm:cxn modelId="{DC6FEEE4-548D-4F41-B712-022F80531C47}" type="presOf" srcId="{6C60BDD7-74BB-4680-A1C5-B33D4B64B9BE}" destId="{43CA33EA-4594-4706-A1EB-B05FFDFF4922}" srcOrd="0" destOrd="0" presId="urn:microsoft.com/office/officeart/2005/8/layout/hierarchy3"/>
    <dgm:cxn modelId="{EAC40EE5-995E-4280-89C9-32C3850CFC7A}" type="presOf" srcId="{3EF02494-6E51-4876-80B9-662657C3890A}" destId="{13F5EDB3-2801-428A-BF27-7E20FA101047}" srcOrd="1" destOrd="0" presId="urn:microsoft.com/office/officeart/2005/8/layout/hierarchy3"/>
    <dgm:cxn modelId="{C938B7F8-9066-482F-AE00-F51E07121C21}" type="presOf" srcId="{8A7F600D-AC22-4DF6-9F36-B38639AB7A88}" destId="{A01BB129-FCAB-4E5C-B170-A93C5C025F55}" srcOrd="0" destOrd="0" presId="urn:microsoft.com/office/officeart/2005/8/layout/hierarchy3"/>
    <dgm:cxn modelId="{62CC5FFD-4C9B-44F1-9EF5-E2B36158D092}" type="presOf" srcId="{BBDEF446-DB6E-4454-BC13-28B70D9F7557}" destId="{FBA98A91-2311-4FBF-93C8-3EB5D09725D6}" srcOrd="0" destOrd="0" presId="urn:microsoft.com/office/officeart/2005/8/layout/hierarchy3"/>
    <dgm:cxn modelId="{9AB09523-9754-47DF-AED1-5B7E33FC3B1E}" type="presParOf" srcId="{31933606-BD68-4BA2-A65B-1693DC69D897}" destId="{0850215A-DB4E-4400-B4E3-4287DAFE92EA}" srcOrd="0" destOrd="0" presId="urn:microsoft.com/office/officeart/2005/8/layout/hierarchy3"/>
    <dgm:cxn modelId="{012746D9-613E-492A-BC50-B084D70AE211}" type="presParOf" srcId="{0850215A-DB4E-4400-B4E3-4287DAFE92EA}" destId="{FF8F59BF-08D2-45A3-893C-37651A832AC8}" srcOrd="0" destOrd="0" presId="urn:microsoft.com/office/officeart/2005/8/layout/hierarchy3"/>
    <dgm:cxn modelId="{6CB72B12-D7CB-4C00-AE21-90767EF64311}" type="presParOf" srcId="{FF8F59BF-08D2-45A3-893C-37651A832AC8}" destId="{0F54F7D8-37E6-4FBC-99AB-2AB423674F3C}" srcOrd="0" destOrd="0" presId="urn:microsoft.com/office/officeart/2005/8/layout/hierarchy3"/>
    <dgm:cxn modelId="{1D00DC9F-625A-42B2-8310-F43A06C1EB69}" type="presParOf" srcId="{FF8F59BF-08D2-45A3-893C-37651A832AC8}" destId="{13F5EDB3-2801-428A-BF27-7E20FA101047}" srcOrd="1" destOrd="0" presId="urn:microsoft.com/office/officeart/2005/8/layout/hierarchy3"/>
    <dgm:cxn modelId="{EB4790A8-3CAA-4F57-B07A-637AAF2E69FC}" type="presParOf" srcId="{0850215A-DB4E-4400-B4E3-4287DAFE92EA}" destId="{193C50B1-B6EE-4A3F-890C-0351684C27D1}" srcOrd="1" destOrd="0" presId="urn:microsoft.com/office/officeart/2005/8/layout/hierarchy3"/>
    <dgm:cxn modelId="{FAF48686-E872-436D-AC74-91B356A8D46D}" type="presParOf" srcId="{193C50B1-B6EE-4A3F-890C-0351684C27D1}" destId="{684F5736-61CC-4BDF-B513-0FBC42B73D0F}" srcOrd="0" destOrd="0" presId="urn:microsoft.com/office/officeart/2005/8/layout/hierarchy3"/>
    <dgm:cxn modelId="{B2AE8C98-F03A-48FC-8AD4-77D8CA88F9B9}" type="presParOf" srcId="{193C50B1-B6EE-4A3F-890C-0351684C27D1}" destId="{A01BB129-FCAB-4E5C-B170-A93C5C025F55}" srcOrd="1" destOrd="0" presId="urn:microsoft.com/office/officeart/2005/8/layout/hierarchy3"/>
    <dgm:cxn modelId="{94F9FD54-8295-4EBB-AE8C-415B6B0D69AA}" type="presParOf" srcId="{31933606-BD68-4BA2-A65B-1693DC69D897}" destId="{11DB34FB-465D-4F93-BCB3-E9883E8D2319}" srcOrd="1" destOrd="0" presId="urn:microsoft.com/office/officeart/2005/8/layout/hierarchy3"/>
    <dgm:cxn modelId="{3D3B89A7-A124-4FF9-9453-0A4CC5E5C59D}" type="presParOf" srcId="{11DB34FB-465D-4F93-BCB3-E9883E8D2319}" destId="{4FF50DEF-C92B-4543-B080-B4AE8C5E887B}" srcOrd="0" destOrd="0" presId="urn:microsoft.com/office/officeart/2005/8/layout/hierarchy3"/>
    <dgm:cxn modelId="{5FE218FA-2261-478B-B991-E0987C9465CF}" type="presParOf" srcId="{4FF50DEF-C92B-4543-B080-B4AE8C5E887B}" destId="{62FE6A6B-57BF-4E53-9240-B3B1765A5734}" srcOrd="0" destOrd="0" presId="urn:microsoft.com/office/officeart/2005/8/layout/hierarchy3"/>
    <dgm:cxn modelId="{ABF9FA43-69E1-4139-8BBE-2FE1A81AE38F}" type="presParOf" srcId="{4FF50DEF-C92B-4543-B080-B4AE8C5E887B}" destId="{ABBE77E8-C1C5-4774-BD0E-C9D66B8B96E5}" srcOrd="1" destOrd="0" presId="urn:microsoft.com/office/officeart/2005/8/layout/hierarchy3"/>
    <dgm:cxn modelId="{EDD85CE2-A9D4-4165-A6F5-5A15C6EA9D3A}" type="presParOf" srcId="{11DB34FB-465D-4F93-BCB3-E9883E8D2319}" destId="{6023A91F-DADC-4B8F-BE25-47EA1CAC8CE6}" srcOrd="1" destOrd="0" presId="urn:microsoft.com/office/officeart/2005/8/layout/hierarchy3"/>
    <dgm:cxn modelId="{A23CFDC9-FB29-4D5A-A387-1EA9D6892446}" type="presParOf" srcId="{6023A91F-DADC-4B8F-BE25-47EA1CAC8CE6}" destId="{FFC173E8-8D16-4237-80FC-1385EE19DD26}" srcOrd="0" destOrd="0" presId="urn:microsoft.com/office/officeart/2005/8/layout/hierarchy3"/>
    <dgm:cxn modelId="{0ED60750-2015-4551-A6F2-961176DAD6DA}" type="presParOf" srcId="{6023A91F-DADC-4B8F-BE25-47EA1CAC8CE6}" destId="{FBA98A91-2311-4FBF-93C8-3EB5D09725D6}" srcOrd="1" destOrd="0" presId="urn:microsoft.com/office/officeart/2005/8/layout/hierarchy3"/>
    <dgm:cxn modelId="{D217A1F7-5D76-488B-AF55-81C8C966E6AC}" type="presParOf" srcId="{31933606-BD68-4BA2-A65B-1693DC69D897}" destId="{D12BBBE4-9681-4B24-B038-F930C83B120A}" srcOrd="2" destOrd="0" presId="urn:microsoft.com/office/officeart/2005/8/layout/hierarchy3"/>
    <dgm:cxn modelId="{214E748F-4CAE-4B70-A812-D490C8814F92}" type="presParOf" srcId="{D12BBBE4-9681-4B24-B038-F930C83B120A}" destId="{A457EEEA-96B2-44FF-A4BA-8C62745F94C1}" srcOrd="0" destOrd="0" presId="urn:microsoft.com/office/officeart/2005/8/layout/hierarchy3"/>
    <dgm:cxn modelId="{F6F52E3B-5DF7-4259-99FD-FE6A0351852B}" type="presParOf" srcId="{A457EEEA-96B2-44FF-A4BA-8C62745F94C1}" destId="{EE8BC973-4ECC-47D5-9AEE-A2D9A375A7CF}" srcOrd="0" destOrd="0" presId="urn:microsoft.com/office/officeart/2005/8/layout/hierarchy3"/>
    <dgm:cxn modelId="{A8A55B61-B7E9-420F-8A27-2043E2A528E8}" type="presParOf" srcId="{A457EEEA-96B2-44FF-A4BA-8C62745F94C1}" destId="{B0A95EB8-F431-41F3-ACC8-DB8ABA4401DC}" srcOrd="1" destOrd="0" presId="urn:microsoft.com/office/officeart/2005/8/layout/hierarchy3"/>
    <dgm:cxn modelId="{DA73B190-65C7-4317-92EA-D76F84ED84A5}" type="presParOf" srcId="{D12BBBE4-9681-4B24-B038-F930C83B120A}" destId="{B482B98A-543B-4329-ABA8-582BA26EC661}" srcOrd="1" destOrd="0" presId="urn:microsoft.com/office/officeart/2005/8/layout/hierarchy3"/>
    <dgm:cxn modelId="{A2B7D4CB-07C3-4CCE-864D-63A445725A9E}" type="presParOf" srcId="{B482B98A-543B-4329-ABA8-582BA26EC661}" destId="{35EEC2BF-D75D-47E2-869E-242176DB570B}" srcOrd="0" destOrd="0" presId="urn:microsoft.com/office/officeart/2005/8/layout/hierarchy3"/>
    <dgm:cxn modelId="{F73FA6E0-7687-475F-9933-AB8023A7C87F}" type="presParOf" srcId="{B482B98A-543B-4329-ABA8-582BA26EC661}" destId="{43CA33EA-4594-4706-A1EB-B05FFDFF4922}"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02B8FB-6C5A-4286-A07B-6C7736512E3F}">
      <dsp:nvSpPr>
        <dsp:cNvPr id="0" name=""/>
        <dsp:cNvSpPr/>
      </dsp:nvSpPr>
      <dsp:spPr>
        <a:xfrm>
          <a:off x="0"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This Act delivers a single framework for civil protection in the UK</a:t>
          </a:r>
          <a:endParaRPr lang="en-US" sz="1800" kern="1200"/>
        </a:p>
      </dsp:txBody>
      <dsp:txXfrm>
        <a:off x="0" y="39687"/>
        <a:ext cx="3286125" cy="1971675"/>
      </dsp:txXfrm>
    </dsp:sp>
    <dsp:sp modelId="{BD1018C2-563A-4DFA-870A-829A9C8E114C}">
      <dsp:nvSpPr>
        <dsp:cNvPr id="0" name=""/>
        <dsp:cNvSpPr/>
      </dsp:nvSpPr>
      <dsp:spPr>
        <a:xfrm>
          <a:off x="3614737"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Emergency Preparedness </a:t>
          </a:r>
          <a:r>
            <a:rPr lang="en-GB" sz="1800" b="1" kern="1200"/>
            <a:t>CAT 1</a:t>
          </a:r>
          <a:r>
            <a:rPr lang="en-GB" sz="1800" kern="1200"/>
            <a:t>- establish a clear set of roles and responsibilities for those involved in emergency preparation and response at the local level.</a:t>
          </a:r>
          <a:endParaRPr lang="en-US" sz="1800" kern="1200"/>
        </a:p>
      </dsp:txBody>
      <dsp:txXfrm>
        <a:off x="3614737" y="39687"/>
        <a:ext cx="3286125" cy="1971675"/>
      </dsp:txXfrm>
    </dsp:sp>
    <dsp:sp modelId="{64F53A04-0878-44EA-A660-B30F0E92E4B1}">
      <dsp:nvSpPr>
        <dsp:cNvPr id="0" name=""/>
        <dsp:cNvSpPr/>
      </dsp:nvSpPr>
      <dsp:spPr>
        <a:xfrm>
          <a:off x="7229475"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All emergency services &amp; Local authorities</a:t>
          </a:r>
          <a:endParaRPr lang="en-US" sz="1800" kern="1200"/>
        </a:p>
      </dsp:txBody>
      <dsp:txXfrm>
        <a:off x="7229475" y="39687"/>
        <a:ext cx="3286125" cy="1971675"/>
      </dsp:txXfrm>
    </dsp:sp>
    <dsp:sp modelId="{94845668-3226-47EC-9680-EC1C39F4BED3}">
      <dsp:nvSpPr>
        <dsp:cNvPr id="0" name=""/>
        <dsp:cNvSpPr/>
      </dsp:nvSpPr>
      <dsp:spPr>
        <a:xfrm>
          <a:off x="0"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CAT 2</a:t>
          </a:r>
          <a:r>
            <a:rPr lang="en-GB" sz="1800" kern="1200"/>
            <a:t> - Health and Safety Executive, transport and utility companies are ‘co-operating bodies’</a:t>
          </a:r>
          <a:endParaRPr lang="en-US" sz="1800" kern="1200"/>
        </a:p>
      </dsp:txBody>
      <dsp:txXfrm>
        <a:off x="0" y="2339975"/>
        <a:ext cx="3286125" cy="1971675"/>
      </dsp:txXfrm>
    </dsp:sp>
    <dsp:sp modelId="{FC1263A9-C5F2-4808-BEAD-198AA9DB5446}">
      <dsp:nvSpPr>
        <dsp:cNvPr id="0" name=""/>
        <dsp:cNvSpPr/>
      </dsp:nvSpPr>
      <dsp:spPr>
        <a:xfrm>
          <a:off x="3614737"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Category 1 and 2 organisations come together to form ‘local resilience forums’ (based on police areas) which will help co-ordination and co-operation between responders</a:t>
          </a:r>
          <a:endParaRPr lang="en-US" sz="1800" kern="1200"/>
        </a:p>
      </dsp:txBody>
      <dsp:txXfrm>
        <a:off x="3614737" y="2339975"/>
        <a:ext cx="3286125" cy="1971675"/>
      </dsp:txXfrm>
    </dsp:sp>
    <dsp:sp modelId="{C17C17DB-BE76-413E-A6BE-004221CBD3F7}">
      <dsp:nvSpPr>
        <dsp:cNvPr id="0" name=""/>
        <dsp:cNvSpPr/>
      </dsp:nvSpPr>
      <dsp:spPr>
        <a:xfrm>
          <a:off x="7229475"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Part 2 of the Act reflects current and future risk profile allows for the making of temporary special legislation (emergency regulations) to help deal with the most serious of emergencies.</a:t>
          </a:r>
          <a:endParaRPr lang="en-US" sz="1800" kern="1200"/>
        </a:p>
      </dsp:txBody>
      <dsp:txXfrm>
        <a:off x="7229475"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078108-605D-4DF7-8136-688C19ADE68A}">
      <dsp:nvSpPr>
        <dsp:cNvPr id="0" name=""/>
        <dsp:cNvSpPr/>
      </dsp:nvSpPr>
      <dsp:spPr>
        <a:xfrm>
          <a:off x="3496905" y="1846"/>
          <a:ext cx="3934018" cy="88812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A major incident is an event or situation, with a range of serious consequences, which requires special arrangements to be implemented by one or more emergency responder agencies.</a:t>
          </a:r>
          <a:endParaRPr lang="en-US" sz="1300" kern="1200"/>
        </a:p>
      </dsp:txBody>
      <dsp:txXfrm>
        <a:off x="3540260" y="45201"/>
        <a:ext cx="3847308" cy="801413"/>
      </dsp:txXfrm>
    </dsp:sp>
    <dsp:sp modelId="{DE58B70E-001C-4824-924D-25A569A258B3}">
      <dsp:nvSpPr>
        <dsp:cNvPr id="0" name=""/>
        <dsp:cNvSpPr/>
      </dsp:nvSpPr>
      <dsp:spPr>
        <a:xfrm>
          <a:off x="3496905" y="934376"/>
          <a:ext cx="3934018" cy="88812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an event or situation which threatens serious damage to </a:t>
          </a:r>
          <a:r>
            <a:rPr lang="en-GB" sz="1300" b="1" kern="1200"/>
            <a:t>human welfare</a:t>
          </a:r>
          <a:endParaRPr lang="en-US" sz="1300" kern="1200"/>
        </a:p>
      </dsp:txBody>
      <dsp:txXfrm>
        <a:off x="3540260" y="977731"/>
        <a:ext cx="3847308" cy="801413"/>
      </dsp:txXfrm>
    </dsp:sp>
    <dsp:sp modelId="{FC58FF63-6234-4E5F-BC66-B8F1ED00227F}">
      <dsp:nvSpPr>
        <dsp:cNvPr id="0" name=""/>
        <dsp:cNvSpPr/>
      </dsp:nvSpPr>
      <dsp:spPr>
        <a:xfrm>
          <a:off x="3496905" y="1866905"/>
          <a:ext cx="3934018" cy="88812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an event or situation which threatens serious damage to the </a:t>
          </a:r>
          <a:r>
            <a:rPr lang="en-GB" sz="1300" b="1" kern="1200"/>
            <a:t>environment</a:t>
          </a:r>
          <a:r>
            <a:rPr lang="en-GB" sz="1300" kern="1200"/>
            <a:t>; or war, or terrorism, which threatens serious damage to </a:t>
          </a:r>
          <a:r>
            <a:rPr lang="en-GB" sz="1300" b="1" kern="1200"/>
            <a:t>security</a:t>
          </a:r>
          <a:endParaRPr lang="en-US" sz="1300" kern="1200"/>
        </a:p>
      </dsp:txBody>
      <dsp:txXfrm>
        <a:off x="3540260" y="1910260"/>
        <a:ext cx="3847308" cy="801413"/>
      </dsp:txXfrm>
    </dsp:sp>
    <dsp:sp modelId="{F8FCF28A-FA8A-4946-B79A-1573C26928A0}">
      <dsp:nvSpPr>
        <dsp:cNvPr id="0" name=""/>
        <dsp:cNvSpPr/>
      </dsp:nvSpPr>
      <dsp:spPr>
        <a:xfrm>
          <a:off x="3496905" y="2799435"/>
          <a:ext cx="3934018" cy="88812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The Civil Contingencies Act 2004</a:t>
          </a:r>
          <a:endParaRPr lang="en-US" sz="1300" kern="1200"/>
        </a:p>
      </dsp:txBody>
      <dsp:txXfrm>
        <a:off x="3540260" y="2842790"/>
        <a:ext cx="3847308" cy="8014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6A1448-0565-4240-A66D-0860FC8C19C3}">
      <dsp:nvSpPr>
        <dsp:cNvPr id="0" name=""/>
        <dsp:cNvSpPr/>
      </dsp:nvSpPr>
      <dsp:spPr>
        <a:xfrm>
          <a:off x="0" y="67574"/>
          <a:ext cx="6253721" cy="6388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Grenfell Tower 2017</a:t>
          </a:r>
          <a:endParaRPr lang="en-US" sz="2600" kern="1200"/>
        </a:p>
      </dsp:txBody>
      <dsp:txXfrm>
        <a:off x="31185" y="98759"/>
        <a:ext cx="6191351" cy="576450"/>
      </dsp:txXfrm>
    </dsp:sp>
    <dsp:sp modelId="{D5C41523-FCB2-40AB-94F4-D717153C5AD7}">
      <dsp:nvSpPr>
        <dsp:cNvPr id="0" name=""/>
        <dsp:cNvSpPr/>
      </dsp:nvSpPr>
      <dsp:spPr>
        <a:xfrm>
          <a:off x="0" y="781274"/>
          <a:ext cx="6253721" cy="638820"/>
        </a:xfrm>
        <a:prstGeom prst="roundRect">
          <a:avLst/>
        </a:prstGeom>
        <a:solidFill>
          <a:schemeClr val="accent5">
            <a:hueOff val="-2025358"/>
            <a:satOff val="-138"/>
            <a:lumOff val="3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Clapham Rail disaster 1988</a:t>
          </a:r>
          <a:endParaRPr lang="en-US" sz="2600" kern="1200"/>
        </a:p>
      </dsp:txBody>
      <dsp:txXfrm>
        <a:off x="31185" y="812459"/>
        <a:ext cx="6191351" cy="576450"/>
      </dsp:txXfrm>
    </dsp:sp>
    <dsp:sp modelId="{EF791492-C842-433E-A83D-142B0DCDD71F}">
      <dsp:nvSpPr>
        <dsp:cNvPr id="0" name=""/>
        <dsp:cNvSpPr/>
      </dsp:nvSpPr>
      <dsp:spPr>
        <a:xfrm>
          <a:off x="0" y="1494974"/>
          <a:ext cx="6253721" cy="63882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Foot and Mouth 2001</a:t>
          </a:r>
          <a:endParaRPr lang="en-US" sz="2600" kern="1200"/>
        </a:p>
      </dsp:txBody>
      <dsp:txXfrm>
        <a:off x="31185" y="1526159"/>
        <a:ext cx="6191351" cy="576450"/>
      </dsp:txXfrm>
    </dsp:sp>
    <dsp:sp modelId="{9C2525BB-8A03-4429-9DEE-F38A4D2B7A71}">
      <dsp:nvSpPr>
        <dsp:cNvPr id="0" name=""/>
        <dsp:cNvSpPr/>
      </dsp:nvSpPr>
      <dsp:spPr>
        <a:xfrm>
          <a:off x="0" y="2208674"/>
          <a:ext cx="6253721" cy="63882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Explosion Texaco Milord Haven 1994</a:t>
          </a:r>
          <a:endParaRPr lang="en-US" sz="2600" kern="1200"/>
        </a:p>
      </dsp:txBody>
      <dsp:txXfrm>
        <a:off x="31185" y="2239859"/>
        <a:ext cx="6191351" cy="576450"/>
      </dsp:txXfrm>
    </dsp:sp>
    <dsp:sp modelId="{57740D8D-5DD0-4634-AF52-AB519D9AFE71}">
      <dsp:nvSpPr>
        <dsp:cNvPr id="0" name=""/>
        <dsp:cNvSpPr/>
      </dsp:nvSpPr>
      <dsp:spPr>
        <a:xfrm>
          <a:off x="0" y="2922375"/>
          <a:ext cx="6253721" cy="63882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Dunblane Shootings</a:t>
          </a:r>
          <a:endParaRPr lang="en-US" sz="2600" kern="1200"/>
        </a:p>
      </dsp:txBody>
      <dsp:txXfrm>
        <a:off x="31185" y="2953560"/>
        <a:ext cx="6191351" cy="576450"/>
      </dsp:txXfrm>
    </dsp:sp>
    <dsp:sp modelId="{2E0FC886-C2A7-42CB-8388-AA15DA831F89}">
      <dsp:nvSpPr>
        <dsp:cNvPr id="0" name=""/>
        <dsp:cNvSpPr/>
      </dsp:nvSpPr>
      <dsp:spPr>
        <a:xfrm>
          <a:off x="0" y="3636075"/>
          <a:ext cx="6253721" cy="638820"/>
        </a:xfrm>
        <a:prstGeom prst="roundRect">
          <a:avLst/>
        </a:prstGeom>
        <a:solidFill>
          <a:schemeClr val="accent5">
            <a:hueOff val="-10126791"/>
            <a:satOff val="-688"/>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Hilsborough</a:t>
          </a:r>
          <a:endParaRPr lang="en-US" sz="2600" kern="1200"/>
        </a:p>
      </dsp:txBody>
      <dsp:txXfrm>
        <a:off x="31185" y="3667260"/>
        <a:ext cx="6191351" cy="576450"/>
      </dsp:txXfrm>
    </dsp:sp>
    <dsp:sp modelId="{5B86E465-B45E-4E00-9D8E-7B0E73633825}">
      <dsp:nvSpPr>
        <dsp:cNvPr id="0" name=""/>
        <dsp:cNvSpPr/>
      </dsp:nvSpPr>
      <dsp:spPr>
        <a:xfrm>
          <a:off x="0" y="4349775"/>
          <a:ext cx="6253721" cy="63882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Hungerford Shootings 1987</a:t>
          </a:r>
          <a:endParaRPr lang="en-US" sz="2600" kern="1200"/>
        </a:p>
      </dsp:txBody>
      <dsp:txXfrm>
        <a:off x="31185" y="4380960"/>
        <a:ext cx="6191351" cy="5764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978CA1-BF48-4673-A7F9-9D74937C5DB5}">
      <dsp:nvSpPr>
        <dsp:cNvPr id="0" name=""/>
        <dsp:cNvSpPr/>
      </dsp:nvSpPr>
      <dsp:spPr>
        <a:xfrm>
          <a:off x="0" y="79220"/>
          <a:ext cx="6253721" cy="1179072"/>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Mass fatality incident</a:t>
          </a:r>
          <a:endParaRPr lang="en-US" sz="2100" kern="1200"/>
        </a:p>
      </dsp:txBody>
      <dsp:txXfrm>
        <a:off x="57558" y="136778"/>
        <a:ext cx="6138605" cy="1063956"/>
      </dsp:txXfrm>
    </dsp:sp>
    <dsp:sp modelId="{28BB58BA-C237-47D5-869D-2BE74D866052}">
      <dsp:nvSpPr>
        <dsp:cNvPr id="0" name=""/>
        <dsp:cNvSpPr/>
      </dsp:nvSpPr>
      <dsp:spPr>
        <a:xfrm>
          <a:off x="0" y="1318772"/>
          <a:ext cx="6253721" cy="1179072"/>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Where there are a number of fatalities.</a:t>
          </a:r>
          <a:endParaRPr lang="en-US" sz="2100" kern="1200"/>
        </a:p>
      </dsp:txBody>
      <dsp:txXfrm>
        <a:off x="57558" y="1376330"/>
        <a:ext cx="6138605" cy="1063956"/>
      </dsp:txXfrm>
    </dsp:sp>
    <dsp:sp modelId="{F8454ABF-A5B6-4B3A-9F8D-822CFC734D8A}">
      <dsp:nvSpPr>
        <dsp:cNvPr id="0" name=""/>
        <dsp:cNvSpPr/>
      </dsp:nvSpPr>
      <dsp:spPr>
        <a:xfrm>
          <a:off x="0" y="2558325"/>
          <a:ext cx="6253721" cy="1179072"/>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E/Services demands where normal arrangements cannot be present</a:t>
          </a:r>
          <a:endParaRPr lang="en-US" sz="2100" kern="1200"/>
        </a:p>
      </dsp:txBody>
      <dsp:txXfrm>
        <a:off x="57558" y="2615883"/>
        <a:ext cx="6138605" cy="1063956"/>
      </dsp:txXfrm>
    </dsp:sp>
    <dsp:sp modelId="{C1FA668E-7DC4-4506-BC25-B57E461A477E}">
      <dsp:nvSpPr>
        <dsp:cNvPr id="0" name=""/>
        <dsp:cNvSpPr/>
      </dsp:nvSpPr>
      <dsp:spPr>
        <a:xfrm>
          <a:off x="0" y="3797877"/>
          <a:ext cx="6253721" cy="1179072"/>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necessary to invoke the Disaster Victim Identification process DVI. The process of recovery and ID of deceased individuals </a:t>
          </a:r>
          <a:endParaRPr lang="en-US" sz="2100" kern="1200" dirty="0"/>
        </a:p>
      </dsp:txBody>
      <dsp:txXfrm>
        <a:off x="57558" y="3855435"/>
        <a:ext cx="6138605" cy="10639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54F7D8-37E6-4FBC-99AB-2AB423674F3C}">
      <dsp:nvSpPr>
        <dsp:cNvPr id="0" name=""/>
        <dsp:cNvSpPr/>
      </dsp:nvSpPr>
      <dsp:spPr>
        <a:xfrm>
          <a:off x="299380" y="917"/>
          <a:ext cx="2760811" cy="1380405"/>
        </a:xfrm>
        <a:prstGeom prst="roundRect">
          <a:avLst>
            <a:gd name="adj" fmla="val 10000"/>
          </a:avLst>
        </a:prstGeom>
        <a:solidFill>
          <a:schemeClr val="accent1"/>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81280" rIns="121920" bIns="81280" numCol="1" spcCol="1270" anchor="ctr" anchorCtr="0">
          <a:noAutofit/>
        </a:bodyPr>
        <a:lstStyle/>
        <a:p>
          <a:pPr marL="0" lvl="0" indent="0" algn="ctr" defTabSz="2844800">
            <a:lnSpc>
              <a:spcPct val="90000"/>
            </a:lnSpc>
            <a:spcBef>
              <a:spcPct val="0"/>
            </a:spcBef>
            <a:spcAft>
              <a:spcPct val="35000"/>
            </a:spcAft>
            <a:buNone/>
          </a:pPr>
          <a:r>
            <a:rPr lang="en-GB" sz="6400" kern="1200" dirty="0"/>
            <a:t>Gold</a:t>
          </a:r>
        </a:p>
      </dsp:txBody>
      <dsp:txXfrm>
        <a:off x="339811" y="41348"/>
        <a:ext cx="2679949" cy="1299543"/>
      </dsp:txXfrm>
    </dsp:sp>
    <dsp:sp modelId="{684F5736-61CC-4BDF-B513-0FBC42B73D0F}">
      <dsp:nvSpPr>
        <dsp:cNvPr id="0" name=""/>
        <dsp:cNvSpPr/>
      </dsp:nvSpPr>
      <dsp:spPr>
        <a:xfrm>
          <a:off x="575461" y="1381323"/>
          <a:ext cx="276081" cy="1035304"/>
        </a:xfrm>
        <a:custGeom>
          <a:avLst/>
          <a:gdLst/>
          <a:ahLst/>
          <a:cxnLst/>
          <a:rect l="0" t="0" r="0" b="0"/>
          <a:pathLst>
            <a:path>
              <a:moveTo>
                <a:pt x="0" y="0"/>
              </a:moveTo>
              <a:lnTo>
                <a:pt x="0" y="1035304"/>
              </a:lnTo>
              <a:lnTo>
                <a:pt x="276081" y="1035304"/>
              </a:lnTo>
            </a:path>
          </a:pathLst>
        </a:custGeom>
        <a:noFill/>
        <a:ln w="1905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sp>
    <dsp:sp modelId="{A01BB129-FCAB-4E5C-B170-A93C5C025F55}">
      <dsp:nvSpPr>
        <dsp:cNvPr id="0" name=""/>
        <dsp:cNvSpPr/>
      </dsp:nvSpPr>
      <dsp:spPr>
        <a:xfrm>
          <a:off x="851542" y="1726424"/>
          <a:ext cx="2208649" cy="1380405"/>
        </a:xfrm>
        <a:prstGeom prst="roundRect">
          <a:avLst>
            <a:gd name="adj" fmla="val 10000"/>
          </a:avLst>
        </a:prstGeom>
        <a:solidFill>
          <a:schemeClr val="lt1">
            <a:alpha val="90000"/>
            <a:hueOff val="0"/>
            <a:satOff val="0"/>
            <a:lumOff val="0"/>
            <a:alphaOff val="0"/>
          </a:schemeClr>
        </a:solidFill>
        <a:ln w="1905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t>Strategic command of the incident, will usually be based at police headquarters or at a designated strategic police command centre.</a:t>
          </a:r>
          <a:endParaRPr lang="en-US" sz="1400" kern="1200" dirty="0"/>
        </a:p>
      </dsp:txBody>
      <dsp:txXfrm>
        <a:off x="891973" y="1766855"/>
        <a:ext cx="2127787" cy="1299543"/>
      </dsp:txXfrm>
    </dsp:sp>
    <dsp:sp modelId="{62FE6A6B-57BF-4E53-9240-B3B1765A5734}">
      <dsp:nvSpPr>
        <dsp:cNvPr id="0" name=""/>
        <dsp:cNvSpPr/>
      </dsp:nvSpPr>
      <dsp:spPr>
        <a:xfrm>
          <a:off x="3750394" y="917"/>
          <a:ext cx="2760811" cy="1380405"/>
        </a:xfrm>
        <a:prstGeom prst="roundRect">
          <a:avLst>
            <a:gd name="adj" fmla="val 10000"/>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81280" rIns="121920" bIns="81280" numCol="1" spcCol="1270" anchor="ctr" anchorCtr="0">
          <a:noAutofit/>
        </a:bodyPr>
        <a:lstStyle/>
        <a:p>
          <a:pPr marL="0" lvl="0" indent="0" algn="ctr" defTabSz="2844800">
            <a:lnSpc>
              <a:spcPct val="90000"/>
            </a:lnSpc>
            <a:spcBef>
              <a:spcPct val="0"/>
            </a:spcBef>
            <a:spcAft>
              <a:spcPct val="35000"/>
            </a:spcAft>
            <a:buNone/>
          </a:pPr>
          <a:r>
            <a:rPr lang="en-GB" sz="6400" kern="1200" dirty="0"/>
            <a:t>Silver</a:t>
          </a:r>
        </a:p>
      </dsp:txBody>
      <dsp:txXfrm>
        <a:off x="3790825" y="41348"/>
        <a:ext cx="2679949" cy="1299543"/>
      </dsp:txXfrm>
    </dsp:sp>
    <dsp:sp modelId="{FFC173E8-8D16-4237-80FC-1385EE19DD26}">
      <dsp:nvSpPr>
        <dsp:cNvPr id="0" name=""/>
        <dsp:cNvSpPr/>
      </dsp:nvSpPr>
      <dsp:spPr>
        <a:xfrm>
          <a:off x="4026475" y="1381323"/>
          <a:ext cx="276081" cy="1035304"/>
        </a:xfrm>
        <a:custGeom>
          <a:avLst/>
          <a:gdLst/>
          <a:ahLst/>
          <a:cxnLst/>
          <a:rect l="0" t="0" r="0" b="0"/>
          <a:pathLst>
            <a:path>
              <a:moveTo>
                <a:pt x="0" y="0"/>
              </a:moveTo>
              <a:lnTo>
                <a:pt x="0" y="1035304"/>
              </a:lnTo>
              <a:lnTo>
                <a:pt x="276081" y="1035304"/>
              </a:lnTo>
            </a:path>
          </a:pathLst>
        </a:custGeom>
        <a:noFill/>
        <a:ln w="19050" cap="flat" cmpd="sng" algn="ctr">
          <a:solidFill>
            <a:schemeClr val="accent2"/>
          </a:solidFill>
          <a:prstDash val="solid"/>
          <a:miter lim="800000"/>
        </a:ln>
        <a:effectLst/>
      </dsp:spPr>
      <dsp:style>
        <a:lnRef idx="2">
          <a:scrgbClr r="0" g="0" b="0"/>
        </a:lnRef>
        <a:fillRef idx="0">
          <a:scrgbClr r="0" g="0" b="0"/>
        </a:fillRef>
        <a:effectRef idx="0">
          <a:scrgbClr r="0" g="0" b="0"/>
        </a:effectRef>
        <a:fontRef idx="minor"/>
      </dsp:style>
    </dsp:sp>
    <dsp:sp modelId="{FBA98A91-2311-4FBF-93C8-3EB5D09725D6}">
      <dsp:nvSpPr>
        <dsp:cNvPr id="0" name=""/>
        <dsp:cNvSpPr/>
      </dsp:nvSpPr>
      <dsp:spPr>
        <a:xfrm>
          <a:off x="4302556" y="1726424"/>
          <a:ext cx="2208649" cy="1380405"/>
        </a:xfrm>
        <a:prstGeom prst="roundRect">
          <a:avLst>
            <a:gd name="adj" fmla="val 10000"/>
          </a:avLst>
        </a:prstGeom>
        <a:solidFill>
          <a:schemeClr val="lt1">
            <a:alpha val="90000"/>
            <a:hueOff val="0"/>
            <a:satOff val="0"/>
            <a:lumOff val="0"/>
            <a:alphaOff val="0"/>
          </a:schemeClr>
        </a:solidFill>
        <a:ln w="1905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dirty="0"/>
            <a:t>Tactical police command at a forward point closer to the scene of immediate crisis.</a:t>
          </a:r>
          <a:endParaRPr lang="en-US" sz="1600" kern="1200" dirty="0"/>
        </a:p>
      </dsp:txBody>
      <dsp:txXfrm>
        <a:off x="4342987" y="1766855"/>
        <a:ext cx="2127787" cy="1299543"/>
      </dsp:txXfrm>
    </dsp:sp>
    <dsp:sp modelId="{EE8BC973-4ECC-47D5-9AEE-A2D9A375A7CF}">
      <dsp:nvSpPr>
        <dsp:cNvPr id="0" name=""/>
        <dsp:cNvSpPr/>
      </dsp:nvSpPr>
      <dsp:spPr>
        <a:xfrm>
          <a:off x="7201408" y="917"/>
          <a:ext cx="2760811" cy="1380405"/>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81280" rIns="121920" bIns="81280" numCol="1" spcCol="1270" anchor="ctr" anchorCtr="0">
          <a:noAutofit/>
        </a:bodyPr>
        <a:lstStyle/>
        <a:p>
          <a:pPr marL="0" lvl="0" indent="0" algn="ctr" defTabSz="2844800">
            <a:lnSpc>
              <a:spcPct val="90000"/>
            </a:lnSpc>
            <a:spcBef>
              <a:spcPct val="0"/>
            </a:spcBef>
            <a:spcAft>
              <a:spcPct val="35000"/>
            </a:spcAft>
            <a:buNone/>
          </a:pPr>
          <a:r>
            <a:rPr lang="en-GB" sz="6400" kern="1200" dirty="0"/>
            <a:t>Bronze</a:t>
          </a:r>
          <a:endParaRPr lang="en-US" sz="6400" kern="1200" dirty="0"/>
        </a:p>
      </dsp:txBody>
      <dsp:txXfrm>
        <a:off x="7241839" y="41348"/>
        <a:ext cx="2679949" cy="1299543"/>
      </dsp:txXfrm>
    </dsp:sp>
    <dsp:sp modelId="{35EEC2BF-D75D-47E2-869E-242176DB570B}">
      <dsp:nvSpPr>
        <dsp:cNvPr id="0" name=""/>
        <dsp:cNvSpPr/>
      </dsp:nvSpPr>
      <dsp:spPr>
        <a:xfrm>
          <a:off x="7477489" y="1381323"/>
          <a:ext cx="276081" cy="1035304"/>
        </a:xfrm>
        <a:custGeom>
          <a:avLst/>
          <a:gdLst/>
          <a:ahLst/>
          <a:cxnLst/>
          <a:rect l="0" t="0" r="0" b="0"/>
          <a:pathLst>
            <a:path>
              <a:moveTo>
                <a:pt x="0" y="0"/>
              </a:moveTo>
              <a:lnTo>
                <a:pt x="0" y="1035304"/>
              </a:lnTo>
              <a:lnTo>
                <a:pt x="276081" y="1035304"/>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3CA33EA-4594-4706-A1EB-B05FFDFF4922}">
      <dsp:nvSpPr>
        <dsp:cNvPr id="0" name=""/>
        <dsp:cNvSpPr/>
      </dsp:nvSpPr>
      <dsp:spPr>
        <a:xfrm>
          <a:off x="7753570" y="1726424"/>
          <a:ext cx="2208649" cy="1380405"/>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Operational local response at the crisis point itself, often carried out by a number of people (Operational Response Commanders or ORC), rather than one designated commander.</a:t>
          </a:r>
        </a:p>
      </dsp:txBody>
      <dsp:txXfrm>
        <a:off x="7794001" y="1766855"/>
        <a:ext cx="2127787" cy="129954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1">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2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411770-F9B3-4753-8954-BCB7E02B1F63}" type="datetimeFigureOut">
              <a:t>10/13/2026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1B0E45-1C88-4216-A420-5B94FCB9D213}" type="slidenum">
              <a:t>‹#›</a:t>
            </a:fld>
            <a:endParaRPr lang="en-GB"/>
          </a:p>
        </p:txBody>
      </p:sp>
    </p:spTree>
    <p:extLst>
      <p:ext uri="{BB962C8B-B14F-4D97-AF65-F5344CB8AC3E}">
        <p14:creationId xmlns:p14="http://schemas.microsoft.com/office/powerpoint/2010/main" val="15084878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legislation.gov.uk/ukpga/2004/36/contents"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The COP define a major incident as an event or situation that require a response under 1 or more of the emergency services major incident plans</a:t>
            </a:r>
          </a:p>
          <a:p>
            <a:pPr marL="171450" indent="-171450">
              <a:buFont typeface="Wingdings" panose="05000000000000000000" pitchFamily="2" charset="2"/>
              <a:buChar char="Ø"/>
            </a:pPr>
            <a:r>
              <a:rPr lang="en-GB" dirty="0"/>
              <a:t>Likely involve:</a:t>
            </a:r>
          </a:p>
          <a:p>
            <a:pPr marL="628650" lvl="1" indent="-171450">
              <a:buFont typeface="Wingdings" panose="05000000000000000000" pitchFamily="2" charset="2"/>
              <a:buChar char="Ø"/>
            </a:pPr>
            <a:r>
              <a:rPr lang="en-GB" dirty="0"/>
              <a:t>Serious harm</a:t>
            </a:r>
          </a:p>
          <a:p>
            <a:pPr marL="628650" lvl="1" indent="-171450">
              <a:buFont typeface="Wingdings" panose="05000000000000000000" pitchFamily="2" charset="2"/>
              <a:buChar char="Ø"/>
            </a:pPr>
            <a:r>
              <a:rPr lang="en-GB" dirty="0"/>
              <a:t>Damage</a:t>
            </a:r>
          </a:p>
          <a:p>
            <a:pPr marL="628650" lvl="1" indent="-171450">
              <a:buFont typeface="Wingdings" panose="05000000000000000000" pitchFamily="2" charset="2"/>
              <a:buChar char="Ø"/>
            </a:pPr>
            <a:r>
              <a:rPr lang="en-GB" dirty="0"/>
              <a:t>Security risk</a:t>
            </a:r>
          </a:p>
          <a:p>
            <a:pPr marL="628650" lvl="1" indent="-171450">
              <a:buFont typeface="Wingdings" panose="05000000000000000000" pitchFamily="2" charset="2"/>
              <a:buChar char="Ø"/>
            </a:pPr>
            <a:r>
              <a:rPr lang="en-GB" dirty="0"/>
              <a:t>Disruption</a:t>
            </a:r>
          </a:p>
          <a:p>
            <a:pPr marL="628650" lvl="1" indent="-171450">
              <a:buFont typeface="Wingdings" panose="05000000000000000000" pitchFamily="2" charset="2"/>
              <a:buChar char="Ø"/>
            </a:pPr>
            <a:r>
              <a:rPr lang="en-GB" dirty="0"/>
              <a:t>Risk to human life or welfare</a:t>
            </a:r>
          </a:p>
        </p:txBody>
      </p:sp>
      <p:sp>
        <p:nvSpPr>
          <p:cNvPr id="4" name="Slide Number Placeholder 3"/>
          <p:cNvSpPr>
            <a:spLocks noGrp="1"/>
          </p:cNvSpPr>
          <p:nvPr>
            <p:ph type="sldNum" sz="quarter" idx="5"/>
          </p:nvPr>
        </p:nvSpPr>
        <p:spPr/>
        <p:txBody>
          <a:bodyPr/>
          <a:lstStyle/>
          <a:p>
            <a:fld id="{86A316F9-55D9-C742-9AB2-F7010AE40074}" type="slidenum">
              <a:rPr lang="en-GB" smtClean="0"/>
              <a:t>3</a:t>
            </a:fld>
            <a:endParaRPr lang="en-GB"/>
          </a:p>
        </p:txBody>
      </p:sp>
    </p:spTree>
    <p:extLst>
      <p:ext uri="{BB962C8B-B14F-4D97-AF65-F5344CB8AC3E}">
        <p14:creationId xmlns:p14="http://schemas.microsoft.com/office/powerpoint/2010/main" val="40950384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Civil Contingencies Act 2004</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E1B0E45-1C88-4216-A420-5B94FCB9D213}" type="slidenum">
              <a:t>4</a:t>
            </a:fld>
            <a:endParaRPr lang="en-GB"/>
          </a:p>
        </p:txBody>
      </p:sp>
    </p:spTree>
    <p:extLst>
      <p:ext uri="{BB962C8B-B14F-4D97-AF65-F5344CB8AC3E}">
        <p14:creationId xmlns:p14="http://schemas.microsoft.com/office/powerpoint/2010/main" val="9305872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Events over recent years have shown the need for emergency services to work together as effectively as possible during major, serious and catastrophic incidents. </a:t>
            </a:r>
          </a:p>
          <a:p>
            <a:pPr marL="171450" indent="-171450">
              <a:buFont typeface="Wingdings" panose="05000000000000000000" pitchFamily="2" charset="2"/>
              <a:buChar char="Ø"/>
            </a:pPr>
            <a:r>
              <a:rPr lang="en-GB" dirty="0"/>
              <a:t>However, reviews following major incidents such as the 2005 London bombings and 2010 shooting in Cumbria have indicated gaps and failings in the interoperability between the different emergency services. </a:t>
            </a:r>
          </a:p>
          <a:p>
            <a:endParaRPr lang="en-GB" dirty="0"/>
          </a:p>
          <a:p>
            <a:pPr marL="171450" indent="-171450">
              <a:buFont typeface="Wingdings" panose="05000000000000000000" pitchFamily="2" charset="2"/>
              <a:buChar char="Ø"/>
            </a:pPr>
            <a:r>
              <a:rPr lang="en-GB" dirty="0"/>
              <a:t>The Joint Emergency Services Interoperability Programme was established in 2012 following a report by the Association of Chief Police Officer, Fire Officers and Ambulance Executives. </a:t>
            </a:r>
          </a:p>
          <a:p>
            <a:r>
              <a:rPr lang="en-GB" dirty="0"/>
              <a:t>The programme ended in 2014 and moved into a period of consolidation and was renamed the Joint Emergency Services Interoperability Principles in 2015. </a:t>
            </a:r>
          </a:p>
          <a:p>
            <a:endParaRPr lang="en-GB" dirty="0"/>
          </a:p>
          <a:p>
            <a:pPr marL="171450" indent="-171450">
              <a:buFont typeface="Wingdings" panose="05000000000000000000" pitchFamily="2" charset="2"/>
              <a:buChar char="Ø"/>
            </a:pPr>
            <a:r>
              <a:rPr lang="en-GB" dirty="0"/>
              <a:t>JESIP’s aim is to: T</a:t>
            </a:r>
            <a:r>
              <a:rPr lang="en-GB" sz="1200" dirty="0">
                <a:solidFill>
                  <a:srgbClr val="404040"/>
                </a:solidFill>
              </a:rPr>
              <a:t>o ensure the blue light services are trained and exercised to work together as effectively as possible at all levels of command in response to a major or complex incident… so that many lives as possible can be saved.’’</a:t>
            </a:r>
            <a:endParaRPr lang="en-GB" dirty="0"/>
          </a:p>
        </p:txBody>
      </p:sp>
      <p:sp>
        <p:nvSpPr>
          <p:cNvPr id="4" name="Slide Number Placeholder 3"/>
          <p:cNvSpPr>
            <a:spLocks noGrp="1"/>
          </p:cNvSpPr>
          <p:nvPr>
            <p:ph type="sldNum" sz="quarter" idx="5"/>
          </p:nvPr>
        </p:nvSpPr>
        <p:spPr/>
        <p:txBody>
          <a:bodyPr/>
          <a:lstStyle/>
          <a:p>
            <a:fld id="{86A316F9-55D9-C742-9AB2-F7010AE40074}" type="slidenum">
              <a:rPr lang="en-GB" smtClean="0"/>
              <a:t>13</a:t>
            </a:fld>
            <a:endParaRPr lang="en-GB"/>
          </a:p>
        </p:txBody>
      </p:sp>
    </p:spTree>
    <p:extLst>
      <p:ext uri="{BB962C8B-B14F-4D97-AF65-F5344CB8AC3E}">
        <p14:creationId xmlns:p14="http://schemas.microsoft.com/office/powerpoint/2010/main" val="30547089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The UK’s emergency service provide different services but have the overall aim of keeping the country safe and secure as well as protecting the public. Findings from numerous reviews of major national emergencies indicated the need for common themes relating to joint working and where improvement was needed – JESIP was established these issues, and these are: </a:t>
            </a:r>
          </a:p>
          <a:p>
            <a:pPr marL="628650" lvl="1" indent="-171450">
              <a:buFont typeface="Wingdings" panose="05000000000000000000" pitchFamily="2" charset="2"/>
              <a:buChar char="Ø"/>
            </a:pPr>
            <a:r>
              <a:rPr lang="en-GB" sz="1200" b="0" i="0" kern="1200" dirty="0">
                <a:solidFill>
                  <a:schemeClr val="tx1"/>
                </a:solidFill>
                <a:effectLst/>
                <a:latin typeface="+mn-lt"/>
                <a:ea typeface="+mn-ea"/>
                <a:cs typeface="+mn-cs"/>
              </a:rPr>
              <a:t>Challenges with initial command, control and coordination activities on arrival at scene</a:t>
            </a:r>
          </a:p>
          <a:p>
            <a:pPr marL="628650" lvl="1" indent="-171450">
              <a:buFont typeface="Wingdings" panose="05000000000000000000" pitchFamily="2" charset="2"/>
              <a:buChar char="Ø"/>
            </a:pPr>
            <a:r>
              <a:rPr lang="en-GB" sz="1200" b="0" i="0" kern="1200" dirty="0">
                <a:solidFill>
                  <a:schemeClr val="tx1"/>
                </a:solidFill>
                <a:effectLst/>
                <a:latin typeface="+mn-lt"/>
                <a:ea typeface="+mn-ea"/>
                <a:cs typeface="+mn-cs"/>
              </a:rPr>
              <a:t>A requirement for common joint operational and command procedures</a:t>
            </a:r>
          </a:p>
          <a:p>
            <a:pPr marL="628650" lvl="1" indent="-171450">
              <a:buFont typeface="Wingdings" panose="05000000000000000000" pitchFamily="2" charset="2"/>
              <a:buChar char="Ø"/>
            </a:pPr>
            <a:r>
              <a:rPr lang="en-GB" sz="1200" b="0" i="0" kern="1200" dirty="0">
                <a:solidFill>
                  <a:schemeClr val="tx1"/>
                </a:solidFill>
                <a:effectLst/>
                <a:latin typeface="+mn-lt"/>
                <a:ea typeface="+mn-ea"/>
                <a:cs typeface="+mn-cs"/>
              </a:rPr>
              <a:t>Role of others, especially specialist resources and the reasons for their deployment, not well understood between services</a:t>
            </a:r>
          </a:p>
          <a:p>
            <a:pPr marL="628650" lvl="1" indent="-171450">
              <a:buFont typeface="Wingdings" panose="05000000000000000000" pitchFamily="2" charset="2"/>
              <a:buChar char="Ø"/>
            </a:pPr>
            <a:r>
              <a:rPr lang="en-GB" sz="1200" b="0" i="0" kern="1200" dirty="0">
                <a:solidFill>
                  <a:schemeClr val="tx1"/>
                </a:solidFill>
                <a:effectLst/>
                <a:latin typeface="+mn-lt"/>
                <a:ea typeface="+mn-ea"/>
                <a:cs typeface="+mn-cs"/>
              </a:rPr>
              <a:t>Challenges in the identification of those in charge at the scene leading to delays in planning response activity</a:t>
            </a:r>
          </a:p>
          <a:p>
            <a:pPr marL="628650" lvl="1" indent="-171450">
              <a:buFont typeface="Wingdings" panose="05000000000000000000" pitchFamily="2" charset="2"/>
              <a:buChar char="Ø"/>
            </a:pPr>
            <a:r>
              <a:rPr lang="en-GB" sz="1200" b="0" i="0" kern="1200" dirty="0">
                <a:solidFill>
                  <a:schemeClr val="tx1"/>
                </a:solidFill>
                <a:effectLst/>
                <a:latin typeface="+mn-lt"/>
                <a:ea typeface="+mn-ea"/>
                <a:cs typeface="+mn-cs"/>
              </a:rPr>
              <a:t>Misunderstandings when sharing incident information and differing risk thresholds not understood</a:t>
            </a:r>
          </a:p>
          <a:p>
            <a:endParaRPr lang="en-GB" b="0" dirty="0"/>
          </a:p>
          <a:p>
            <a:pPr marL="171450" indent="-171450">
              <a:buFont typeface="Wingdings" panose="05000000000000000000" pitchFamily="2" charset="2"/>
              <a:buChar char="Ø"/>
            </a:pPr>
            <a:r>
              <a:rPr lang="en-GB" b="0" dirty="0"/>
              <a:t>To ensure that the initial multi-agency response to all incidents is more organised, structured and practiced. </a:t>
            </a:r>
          </a:p>
        </p:txBody>
      </p:sp>
      <p:sp>
        <p:nvSpPr>
          <p:cNvPr id="4" name="Slide Number Placeholder 3"/>
          <p:cNvSpPr>
            <a:spLocks noGrp="1"/>
          </p:cNvSpPr>
          <p:nvPr>
            <p:ph type="sldNum" sz="quarter" idx="5"/>
          </p:nvPr>
        </p:nvSpPr>
        <p:spPr/>
        <p:txBody>
          <a:bodyPr/>
          <a:lstStyle/>
          <a:p>
            <a:fld id="{86A316F9-55D9-C742-9AB2-F7010AE40074}" type="slidenum">
              <a:rPr lang="en-GB" smtClean="0"/>
              <a:t>14</a:t>
            </a:fld>
            <a:endParaRPr lang="en-GB"/>
          </a:p>
        </p:txBody>
      </p:sp>
    </p:spTree>
    <p:extLst>
      <p:ext uri="{BB962C8B-B14F-4D97-AF65-F5344CB8AC3E}">
        <p14:creationId xmlns:p14="http://schemas.microsoft.com/office/powerpoint/2010/main" val="26504968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The M/ETHANE model is an established reporting framework which provides a common structure for responders and their control rooms to share incident information. It is recommended that this format is used for all incidents and be updated as the incident develops.</a:t>
            </a:r>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r>
              <a:rPr lang="en-GB" dirty="0"/>
              <a:t>During the decision-making process using the Joint Decision Model, there should be periodic consideration of the ‘M’ (representing ‘major incident’) by responders, to establish whether a developing situation has become a major incident. Each responder organisation should send a M/ETHANE message to their control room who should then share it with relevant responder organisations as soon as possible.</a:t>
            </a:r>
          </a:p>
        </p:txBody>
      </p:sp>
      <p:sp>
        <p:nvSpPr>
          <p:cNvPr id="4" name="Slide Number Placeholder 3"/>
          <p:cNvSpPr>
            <a:spLocks noGrp="1"/>
          </p:cNvSpPr>
          <p:nvPr>
            <p:ph type="sldNum" sz="quarter" idx="5"/>
          </p:nvPr>
        </p:nvSpPr>
        <p:spPr/>
        <p:txBody>
          <a:bodyPr/>
          <a:lstStyle/>
          <a:p>
            <a:fld id="{86A316F9-55D9-C742-9AB2-F7010AE40074}" type="slidenum">
              <a:rPr lang="en-GB" smtClean="0"/>
              <a:t>15</a:t>
            </a:fld>
            <a:endParaRPr lang="en-GB"/>
          </a:p>
        </p:txBody>
      </p:sp>
    </p:spTree>
    <p:extLst>
      <p:ext uri="{BB962C8B-B14F-4D97-AF65-F5344CB8AC3E}">
        <p14:creationId xmlns:p14="http://schemas.microsoft.com/office/powerpoint/2010/main" val="42621351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US" dirty="0">
                <a:cs typeface="Calibri"/>
              </a:rPr>
              <a:t>Is designed to be a quick, simple and effective way of </a:t>
            </a:r>
            <a:r>
              <a:rPr lang="en-GB" noProof="0" dirty="0">
                <a:cs typeface="Calibri"/>
              </a:rPr>
              <a:t>prioritising</a:t>
            </a:r>
            <a:r>
              <a:rPr lang="en-US" dirty="0">
                <a:cs typeface="Calibri"/>
              </a:rPr>
              <a:t> large number of casualties at a major incident.</a:t>
            </a:r>
          </a:p>
          <a:p>
            <a:pPr marL="171450" indent="-171450">
              <a:buFont typeface="Wingdings" panose="05000000000000000000" pitchFamily="2" charset="2"/>
              <a:buChar char="Ø"/>
            </a:pPr>
            <a:endParaRPr lang="en-US" dirty="0">
              <a:cs typeface="Calibri"/>
            </a:endParaRPr>
          </a:p>
          <a:p>
            <a:pPr marL="171450" indent="-171450">
              <a:buFont typeface="Wingdings" panose="05000000000000000000" pitchFamily="2" charset="2"/>
              <a:buChar char="Ø"/>
            </a:pPr>
            <a:r>
              <a:rPr lang="en-US" dirty="0">
                <a:cs typeface="Calibri"/>
              </a:rPr>
              <a:t>10 second triage was introduced after the Manchester Arena bombing in 2017, reports showed that there was a care gap.</a:t>
            </a:r>
            <a:endParaRPr lang="en-US" dirty="0"/>
          </a:p>
          <a:p>
            <a:pPr marL="171450" indent="-171450">
              <a:buFont typeface="Wingdings" panose="05000000000000000000" pitchFamily="2" charset="2"/>
              <a:buChar char="Ø"/>
            </a:pPr>
            <a:endParaRPr lang="en-US" dirty="0">
              <a:cs typeface="Calibri"/>
            </a:endParaRPr>
          </a:p>
          <a:p>
            <a:pPr marL="171450" indent="-171450">
              <a:buFont typeface="Wingdings" panose="05000000000000000000" pitchFamily="2" charset="2"/>
              <a:buChar char="Ø"/>
            </a:pPr>
            <a:r>
              <a:rPr lang="en-US" dirty="0">
                <a:cs typeface="Calibri"/>
              </a:rPr>
              <a:t>This new triage system is recommended to be used by all organizations that may be or required to attend a scene of a major incident.</a:t>
            </a:r>
          </a:p>
          <a:p>
            <a:pPr marL="171450" indent="-171450">
              <a:buFont typeface="Wingdings" panose="05000000000000000000" pitchFamily="2" charset="2"/>
              <a:buChar char="Ø"/>
            </a:pPr>
            <a:endParaRPr lang="en-US" dirty="0">
              <a:cs typeface="Calibri"/>
            </a:endParaRPr>
          </a:p>
          <a:p>
            <a:pPr marL="171450" indent="-171450">
              <a:buFont typeface="Wingdings" panose="05000000000000000000" pitchFamily="2" charset="2"/>
              <a:buChar char="Ø"/>
            </a:pPr>
            <a:r>
              <a:rPr lang="en-US">
                <a:cs typeface="Calibri"/>
              </a:rPr>
              <a:t>Triage bands</a:t>
            </a:r>
            <a:endParaRPr lang="en-US" dirty="0">
              <a:cs typeface="Calibri"/>
            </a:endParaRPr>
          </a:p>
          <a:p>
            <a:pPr marL="628650" lvl="1" indent="-171450">
              <a:buFont typeface="Courier New" panose="05000000000000000000" pitchFamily="2" charset="2"/>
              <a:buChar char="o"/>
            </a:pPr>
            <a:r>
              <a:rPr lang="en-US">
                <a:cs typeface="Calibri"/>
              </a:rPr>
              <a:t>P1 – Immediate</a:t>
            </a:r>
            <a:endParaRPr lang="en-US" dirty="0">
              <a:cs typeface="Calibri"/>
            </a:endParaRPr>
          </a:p>
          <a:p>
            <a:pPr marL="628650" lvl="1" indent="-171450">
              <a:buFont typeface="Courier New" panose="05000000000000000000" pitchFamily="2" charset="2"/>
              <a:buChar char="o"/>
            </a:pPr>
            <a:r>
              <a:rPr lang="en-US">
                <a:cs typeface="Calibri"/>
              </a:rPr>
              <a:t>P2 – Urgent</a:t>
            </a:r>
            <a:endParaRPr lang="en-US" dirty="0">
              <a:cs typeface="Calibri"/>
            </a:endParaRPr>
          </a:p>
          <a:p>
            <a:pPr marL="628650" lvl="1" indent="-171450">
              <a:buFont typeface="Courier New" panose="05000000000000000000" pitchFamily="2" charset="2"/>
              <a:buChar char="o"/>
            </a:pPr>
            <a:r>
              <a:rPr lang="en-US">
                <a:cs typeface="Calibri"/>
              </a:rPr>
              <a:t>P3 – Delayed/ Walking</a:t>
            </a:r>
            <a:endParaRPr lang="en-US" dirty="0">
              <a:cs typeface="Calibri"/>
            </a:endParaRPr>
          </a:p>
          <a:p>
            <a:pPr marL="628650" lvl="1" indent="-171450">
              <a:buFont typeface="Courier New" panose="05000000000000000000" pitchFamily="2" charset="2"/>
              <a:buChar char="o"/>
            </a:pPr>
            <a:r>
              <a:rPr lang="en-US">
                <a:cs typeface="Calibri"/>
              </a:rPr>
              <a:t>Not Breathing - Dead</a:t>
            </a:r>
            <a:endParaRPr lang="en-US" dirty="0">
              <a:cs typeface="Calibri"/>
            </a:endParaRPr>
          </a:p>
          <a:p>
            <a:pPr marL="171450" indent="-171450">
              <a:buFont typeface="Wingdings" panose="05000000000000000000" pitchFamily="2" charset="2"/>
              <a:buChar char="Ø"/>
            </a:pPr>
            <a:endParaRPr lang="en-US" dirty="0">
              <a:cs typeface="Calibri"/>
            </a:endParaRPr>
          </a:p>
          <a:p>
            <a:pPr marL="171450" indent="-171450">
              <a:buFont typeface="Wingdings" panose="05000000000000000000" pitchFamily="2" charset="2"/>
              <a:buChar char="Ø"/>
            </a:pPr>
            <a:r>
              <a:rPr lang="en-US">
                <a:cs typeface="Calibri"/>
              </a:rPr>
              <a:t>There is also a tally chart for each of P1, P2, P3 and Not Beathing (Dead).</a:t>
            </a:r>
            <a:endParaRPr lang="en-US" dirty="0">
              <a:cs typeface="Calibri"/>
            </a:endParaRPr>
          </a:p>
          <a:p>
            <a:pPr marL="171450" indent="-171450">
              <a:buFont typeface="Wingdings" panose="05000000000000000000" pitchFamily="2" charset="2"/>
              <a:buChar char="Ø"/>
            </a:pPr>
            <a:endParaRPr lang="en-US" dirty="0">
              <a:cs typeface="Calibri"/>
            </a:endParaRPr>
          </a:p>
          <a:p>
            <a:pPr marL="171450" indent="-171450">
              <a:buFont typeface="Wingdings" panose="05000000000000000000" pitchFamily="2" charset="2"/>
              <a:buChar char="Ø"/>
            </a:pPr>
            <a:r>
              <a:rPr lang="en-US" dirty="0">
                <a:cs typeface="Calibri"/>
              </a:rPr>
              <a:t>Severe bleeding can be blood that is pumping from a wound or bleeding that does not stop, slow down with pressure or blood is quickly soaking </a:t>
            </a:r>
            <a:r>
              <a:rPr lang="en-US" dirty="0" err="1">
                <a:cs typeface="Calibri"/>
              </a:rPr>
              <a:t>thriugh</a:t>
            </a:r>
            <a:r>
              <a:rPr lang="en-US">
                <a:cs typeface="Calibri"/>
              </a:rPr>
              <a:t> bandage after bandage</a:t>
            </a:r>
            <a:endParaRPr lang="en-US" dirty="0">
              <a:cs typeface="Calibri"/>
            </a:endParaRPr>
          </a:p>
        </p:txBody>
      </p:sp>
      <p:sp>
        <p:nvSpPr>
          <p:cNvPr id="4" name="Slide Number Placeholder 3"/>
          <p:cNvSpPr>
            <a:spLocks noGrp="1"/>
          </p:cNvSpPr>
          <p:nvPr>
            <p:ph type="sldNum" sz="quarter" idx="5"/>
          </p:nvPr>
        </p:nvSpPr>
        <p:spPr/>
        <p:txBody>
          <a:bodyPr/>
          <a:lstStyle/>
          <a:p>
            <a:fld id="{86A316F9-55D9-C742-9AB2-F7010AE40074}" type="slidenum">
              <a:rPr lang="en-GB" smtClean="0"/>
              <a:t>17</a:t>
            </a:fld>
            <a:endParaRPr lang="en-GB"/>
          </a:p>
        </p:txBody>
      </p:sp>
    </p:spTree>
    <p:extLst>
      <p:ext uri="{BB962C8B-B14F-4D97-AF65-F5344CB8AC3E}">
        <p14:creationId xmlns:p14="http://schemas.microsoft.com/office/powerpoint/2010/main" val="41347329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Gold</a:t>
            </a:r>
          </a:p>
          <a:p>
            <a:pPr marL="628650" lvl="1" indent="-171450">
              <a:buFont typeface="Wingdings" panose="05000000000000000000" pitchFamily="2" charset="2"/>
              <a:buChar char="Ø"/>
            </a:pPr>
            <a:r>
              <a:rPr lang="en-GB" dirty="0"/>
              <a:t>Strategic command of the incident, will usually be based at police headquarters or at a designated strategic police command centre</a:t>
            </a:r>
          </a:p>
          <a:p>
            <a:pPr marL="171450" indent="-171450">
              <a:buFont typeface="Wingdings" panose="05000000000000000000" pitchFamily="2" charset="2"/>
              <a:buChar char="Ø"/>
            </a:pPr>
            <a:r>
              <a:rPr lang="en-GB" dirty="0"/>
              <a:t>Silver</a:t>
            </a:r>
          </a:p>
          <a:p>
            <a:pPr marL="628650" lvl="1" indent="-171450">
              <a:buFont typeface="Wingdings" panose="05000000000000000000" pitchFamily="2" charset="2"/>
              <a:buChar char="Ø"/>
            </a:pPr>
            <a:r>
              <a:rPr lang="en-GB" dirty="0"/>
              <a:t>Tactical police command at a forward point closer to the scene of immediate crisis</a:t>
            </a:r>
          </a:p>
          <a:p>
            <a:pPr marL="171450" indent="-171450">
              <a:buFont typeface="Wingdings" panose="05000000000000000000" pitchFamily="2" charset="2"/>
              <a:buChar char="Ø"/>
            </a:pPr>
            <a:r>
              <a:rPr lang="en-GB" dirty="0"/>
              <a:t>Bronze</a:t>
            </a:r>
          </a:p>
          <a:p>
            <a:pPr marL="628650" lvl="1" indent="-171450">
              <a:buFont typeface="Wingdings" panose="05000000000000000000" pitchFamily="2" charset="2"/>
              <a:buChar char="Ø"/>
            </a:pPr>
            <a:r>
              <a:rPr lang="en-GB" dirty="0"/>
              <a:t>Operational local response at the crisis point itself, often carried out by a number of people (Operational Response Commanders or ORC), rather than one designated commander</a:t>
            </a:r>
          </a:p>
        </p:txBody>
      </p:sp>
      <p:sp>
        <p:nvSpPr>
          <p:cNvPr id="4" name="Slide Number Placeholder 3"/>
          <p:cNvSpPr>
            <a:spLocks noGrp="1"/>
          </p:cNvSpPr>
          <p:nvPr>
            <p:ph type="sldNum" sz="quarter" idx="5"/>
          </p:nvPr>
        </p:nvSpPr>
        <p:spPr/>
        <p:txBody>
          <a:bodyPr/>
          <a:lstStyle/>
          <a:p>
            <a:fld id="{86A316F9-55D9-C742-9AB2-F7010AE40074}" type="slidenum">
              <a:rPr lang="en-GB" smtClean="0"/>
              <a:t>19</a:t>
            </a:fld>
            <a:endParaRPr lang="en-GB"/>
          </a:p>
        </p:txBody>
      </p:sp>
    </p:spTree>
    <p:extLst>
      <p:ext uri="{BB962C8B-B14F-4D97-AF65-F5344CB8AC3E}">
        <p14:creationId xmlns:p14="http://schemas.microsoft.com/office/powerpoint/2010/main" val="4188136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13/10/2026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13/10/2026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13/10/2026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www.stemlynsblog.org/major-incident-planning-at-the-14th-accs-meeting-foamed/" TargetMode="Externa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1314824" y="735106"/>
            <a:ext cx="10053763" cy="2928470"/>
          </a:xfrm>
        </p:spPr>
        <p:txBody>
          <a:bodyPr anchor="b">
            <a:normAutofit/>
          </a:bodyPr>
          <a:lstStyle/>
          <a:p>
            <a:pPr algn="l"/>
            <a:r>
              <a:rPr lang="en-GB" sz="4800" dirty="0">
                <a:solidFill>
                  <a:srgbClr val="FFFFFF"/>
                </a:solidFill>
              </a:rPr>
              <a:t>Emergency Response</a:t>
            </a:r>
          </a:p>
        </p:txBody>
      </p:sp>
      <p:sp>
        <p:nvSpPr>
          <p:cNvPr id="3" name="Subtitle 2"/>
          <p:cNvSpPr>
            <a:spLocks noGrp="1"/>
          </p:cNvSpPr>
          <p:nvPr>
            <p:ph type="subTitle" idx="1"/>
          </p:nvPr>
        </p:nvSpPr>
        <p:spPr>
          <a:xfrm>
            <a:off x="1350682" y="4870824"/>
            <a:ext cx="10005951" cy="1458258"/>
          </a:xfrm>
        </p:spPr>
        <p:txBody>
          <a:bodyPr vert="horz" lIns="91440" tIns="45720" rIns="91440" bIns="45720" rtlCol="0" anchor="ctr">
            <a:normAutofit/>
          </a:bodyPr>
          <a:lstStyle/>
          <a:p>
            <a:pPr algn="l"/>
            <a:r>
              <a:rPr lang="en-GB" dirty="0"/>
              <a:t>Wynne Jones</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D156287-5D2D-7EA3-C0A4-D1197307B384}"/>
              </a:ext>
            </a:extLst>
          </p:cNvPr>
          <p:cNvPicPr>
            <a:picLocks noChangeAspect="1"/>
          </p:cNvPicPr>
          <p:nvPr/>
        </p:nvPicPr>
        <p:blipFill>
          <a:blip r:embed="rId2">
            <a:duotone>
              <a:schemeClr val="bg2">
                <a:shade val="45000"/>
                <a:satMod val="135000"/>
              </a:schemeClr>
              <a:prstClr val="white"/>
            </a:duotone>
          </a:blip>
          <a:srcRect t="13476" b="9732"/>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284A50-5F33-97D4-1C1C-5ABA7AE3DFC7}"/>
              </a:ext>
            </a:extLst>
          </p:cNvPr>
          <p:cNvSpPr>
            <a:spLocks noGrp="1"/>
          </p:cNvSpPr>
          <p:nvPr>
            <p:ph type="title"/>
          </p:nvPr>
        </p:nvSpPr>
        <p:spPr>
          <a:xfrm>
            <a:off x="838200" y="365125"/>
            <a:ext cx="10515600" cy="1325563"/>
          </a:xfrm>
        </p:spPr>
        <p:txBody>
          <a:bodyPr>
            <a:normAutofit/>
          </a:bodyPr>
          <a:lstStyle/>
          <a:p>
            <a:pPr>
              <a:spcBef>
                <a:spcPts val="1000"/>
              </a:spcBef>
            </a:pPr>
            <a:br>
              <a:rPr lang="en-GB">
                <a:latin typeface="Aptos"/>
              </a:rPr>
            </a:br>
            <a:r>
              <a:rPr lang="en-GB">
                <a:latin typeface="Aptos"/>
              </a:rPr>
              <a:t>The Civil Contingencies Act 2004</a:t>
            </a:r>
            <a:endParaRPr lang="en-US"/>
          </a:p>
          <a:p>
            <a:endParaRPr lang="en-GB" dirty="0"/>
          </a:p>
        </p:txBody>
      </p:sp>
      <p:graphicFrame>
        <p:nvGraphicFramePr>
          <p:cNvPr id="5" name="Content Placeholder 2">
            <a:extLst>
              <a:ext uri="{FF2B5EF4-FFF2-40B4-BE49-F238E27FC236}">
                <a16:creationId xmlns:a16="http://schemas.microsoft.com/office/drawing/2014/main" id="{EE20CF7D-BE79-16EF-49C9-8067CE6C3892}"/>
              </a:ext>
            </a:extLst>
          </p:cNvPr>
          <p:cNvGraphicFramePr>
            <a:graphicFrameLocks noGrp="1"/>
          </p:cNvGraphicFramePr>
          <p:nvPr>
            <p:ph idx="1"/>
            <p:extLst>
              <p:ext uri="{D42A27DB-BD31-4B8C-83A1-F6EECF244321}">
                <p14:modId xmlns:p14="http://schemas.microsoft.com/office/powerpoint/2010/main" val="227771396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686465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D3321-B4F0-E8EF-1DBE-26D5C3A3C68A}"/>
              </a:ext>
            </a:extLst>
          </p:cNvPr>
          <p:cNvSpPr>
            <a:spLocks noGrp="1"/>
          </p:cNvSpPr>
          <p:nvPr>
            <p:ph type="title"/>
          </p:nvPr>
        </p:nvSpPr>
        <p:spPr>
          <a:xfrm>
            <a:off x="643467" y="643467"/>
            <a:ext cx="3363974" cy="521945"/>
          </a:xfrm>
          <a:noFill/>
          <a:ln>
            <a:solidFill>
              <a:schemeClr val="bg1"/>
            </a:solidFill>
          </a:ln>
        </p:spPr>
        <p:txBody>
          <a:bodyPr wrap="square">
            <a:normAutofit fontScale="90000"/>
          </a:bodyPr>
          <a:lstStyle/>
          <a:p>
            <a:r>
              <a:rPr lang="en-GB" dirty="0"/>
              <a:t>What is a Major Incident?</a:t>
            </a:r>
          </a:p>
        </p:txBody>
      </p:sp>
      <p:sp>
        <p:nvSpPr>
          <p:cNvPr id="3" name="Content Placeholder 2">
            <a:extLst>
              <a:ext uri="{FF2B5EF4-FFF2-40B4-BE49-F238E27FC236}">
                <a16:creationId xmlns:a16="http://schemas.microsoft.com/office/drawing/2014/main" id="{B5E9D5CF-2025-FD54-503C-DBCB3A29F246}"/>
              </a:ext>
            </a:extLst>
          </p:cNvPr>
          <p:cNvSpPr>
            <a:spLocks noGrp="1"/>
          </p:cNvSpPr>
          <p:nvPr>
            <p:ph idx="1"/>
          </p:nvPr>
        </p:nvSpPr>
        <p:spPr>
          <a:xfrm>
            <a:off x="643468" y="1497107"/>
            <a:ext cx="3867181" cy="4556560"/>
          </a:xfrm>
        </p:spPr>
        <p:txBody>
          <a:bodyPr vert="horz" lIns="91440" tIns="45720" rIns="91440" bIns="45720" rtlCol="0" anchor="t">
            <a:normAutofit lnSpcReduction="10000"/>
          </a:bodyPr>
          <a:lstStyle/>
          <a:p>
            <a:pPr>
              <a:lnSpc>
                <a:spcPct val="150000"/>
              </a:lnSpc>
            </a:pPr>
            <a:r>
              <a:rPr lang="en-GB" sz="1700" dirty="0"/>
              <a:t>College of Policing define a major incident as </a:t>
            </a:r>
            <a:r>
              <a:rPr lang="en-GB" sz="1700" dirty="0">
                <a:ea typeface="+mn-lt"/>
                <a:cs typeface="+mn-lt"/>
              </a:rPr>
              <a:t>an event or situation requiring a response under one or more of the emergency services' major incident plans.</a:t>
            </a:r>
          </a:p>
          <a:p>
            <a:pPr>
              <a:lnSpc>
                <a:spcPct val="150000"/>
              </a:lnSpc>
            </a:pPr>
            <a:r>
              <a:rPr lang="en-GB" sz="1700" dirty="0"/>
              <a:t>It is likely to involve:</a:t>
            </a:r>
          </a:p>
          <a:p>
            <a:pPr lvl="1">
              <a:lnSpc>
                <a:spcPct val="150000"/>
              </a:lnSpc>
              <a:buFont typeface="Courier New" panose="020B0604020202020204" pitchFamily="34" charset="0"/>
              <a:buChar char="o"/>
            </a:pPr>
            <a:r>
              <a:rPr lang="en-GB" sz="1700" dirty="0"/>
              <a:t>Serious harm</a:t>
            </a:r>
          </a:p>
          <a:p>
            <a:pPr lvl="1">
              <a:lnSpc>
                <a:spcPct val="150000"/>
              </a:lnSpc>
              <a:buFont typeface="Courier New" panose="020B0604020202020204" pitchFamily="34" charset="0"/>
              <a:buChar char="o"/>
            </a:pPr>
            <a:r>
              <a:rPr lang="en-GB" sz="1700" dirty="0"/>
              <a:t>Damage</a:t>
            </a:r>
          </a:p>
          <a:p>
            <a:pPr lvl="1">
              <a:lnSpc>
                <a:spcPct val="150000"/>
              </a:lnSpc>
              <a:buFont typeface="Courier New" panose="020B0604020202020204" pitchFamily="34" charset="0"/>
              <a:buChar char="o"/>
            </a:pPr>
            <a:r>
              <a:rPr lang="en-GB" sz="1700" dirty="0"/>
              <a:t>Security risk</a:t>
            </a:r>
          </a:p>
          <a:p>
            <a:pPr lvl="1">
              <a:lnSpc>
                <a:spcPct val="150000"/>
              </a:lnSpc>
              <a:buFont typeface="Courier New" panose="020B0604020202020204" pitchFamily="34" charset="0"/>
              <a:buChar char="o"/>
            </a:pPr>
            <a:r>
              <a:rPr lang="en-GB" sz="1700" dirty="0"/>
              <a:t>Disruption</a:t>
            </a:r>
          </a:p>
          <a:p>
            <a:pPr lvl="1">
              <a:lnSpc>
                <a:spcPct val="150000"/>
              </a:lnSpc>
              <a:buFont typeface="Courier New" panose="020B0604020202020204" pitchFamily="34" charset="0"/>
              <a:buChar char="o"/>
            </a:pPr>
            <a:r>
              <a:rPr lang="en-GB" sz="1700" dirty="0"/>
              <a:t>Risk to human life or welfare</a:t>
            </a:r>
          </a:p>
        </p:txBody>
      </p:sp>
      <p:pic>
        <p:nvPicPr>
          <p:cNvPr id="5" name="Picture 4" descr="A red sign with white text&#10;&#10;Description automatically generated">
            <a:extLst>
              <a:ext uri="{FF2B5EF4-FFF2-40B4-BE49-F238E27FC236}">
                <a16:creationId xmlns:a16="http://schemas.microsoft.com/office/drawing/2014/main" id="{13891CB5-0484-875F-639B-20156697B71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25540"/>
          <a:stretch/>
        </p:blipFill>
        <p:spPr>
          <a:xfrm>
            <a:off x="5297763" y="1011377"/>
            <a:ext cx="6250769" cy="4674378"/>
          </a:xfrm>
          <a:prstGeom prst="rect">
            <a:avLst/>
          </a:prstGeom>
        </p:spPr>
      </p:pic>
    </p:spTree>
    <p:extLst>
      <p:ext uri="{BB962C8B-B14F-4D97-AF65-F5344CB8AC3E}">
        <p14:creationId xmlns:p14="http://schemas.microsoft.com/office/powerpoint/2010/main" val="8546474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E321E3-9844-4875-4D1C-C5FE2553A90C}"/>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Major Incident</a:t>
            </a:r>
            <a:endParaRPr lang="en-US" sz="4000">
              <a:solidFill>
                <a:srgbClr val="FFFFFF"/>
              </a:solidFill>
            </a:endParaRPr>
          </a:p>
        </p:txBody>
      </p:sp>
      <p:graphicFrame>
        <p:nvGraphicFramePr>
          <p:cNvPr id="12" name="Content Placeholder 2">
            <a:extLst>
              <a:ext uri="{FF2B5EF4-FFF2-40B4-BE49-F238E27FC236}">
                <a16:creationId xmlns:a16="http://schemas.microsoft.com/office/drawing/2014/main" id="{1E3C7016-52BD-D2B4-203D-03B8951BC126}"/>
              </a:ext>
            </a:extLst>
          </p:cNvPr>
          <p:cNvGraphicFramePr>
            <a:graphicFrameLocks noGrp="1"/>
          </p:cNvGraphicFramePr>
          <p:nvPr>
            <p:ph idx="1"/>
            <p:extLst>
              <p:ext uri="{D42A27DB-BD31-4B8C-83A1-F6EECF244321}">
                <p14:modId xmlns:p14="http://schemas.microsoft.com/office/powerpoint/2010/main" val="12945801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58321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14" name="Straight Connector 13">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0" name="Oval 19">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0" name="Straight Connector 29">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BC3F8BD2-9687-041F-5C11-0C478B0FB792}"/>
              </a:ext>
            </a:extLst>
          </p:cNvPr>
          <p:cNvSpPr>
            <a:spLocks noGrp="1"/>
          </p:cNvSpPr>
          <p:nvPr>
            <p:ph type="title"/>
          </p:nvPr>
        </p:nvSpPr>
        <p:spPr>
          <a:xfrm>
            <a:off x="630936" y="495992"/>
            <a:ext cx="4195140" cy="5638831"/>
          </a:xfrm>
          <a:noFill/>
        </p:spPr>
        <p:txBody>
          <a:bodyPr anchor="ctr">
            <a:normAutofit/>
          </a:bodyPr>
          <a:lstStyle/>
          <a:p>
            <a:r>
              <a:rPr lang="en-GB" sz="4800"/>
              <a:t>Examples </a:t>
            </a:r>
          </a:p>
        </p:txBody>
      </p:sp>
      <p:graphicFrame>
        <p:nvGraphicFramePr>
          <p:cNvPr id="5" name="Content Placeholder 2">
            <a:extLst>
              <a:ext uri="{FF2B5EF4-FFF2-40B4-BE49-F238E27FC236}">
                <a16:creationId xmlns:a16="http://schemas.microsoft.com/office/drawing/2014/main" id="{188251A2-D21F-8FB0-1A3B-805A4D9116FE}"/>
              </a:ext>
            </a:extLst>
          </p:cNvPr>
          <p:cNvGraphicFramePr>
            <a:graphicFrameLocks noGrp="1"/>
          </p:cNvGraphicFramePr>
          <p:nvPr>
            <p:ph idx="1"/>
            <p:extLst>
              <p:ext uri="{D42A27DB-BD31-4B8C-83A1-F6EECF244321}">
                <p14:modId xmlns:p14="http://schemas.microsoft.com/office/powerpoint/2010/main" val="4105470956"/>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140061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C95174-BCA1-AC3B-4393-81C6A58D4C0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Critical Incident </a:t>
            </a:r>
          </a:p>
        </p:txBody>
      </p:sp>
      <p:sp>
        <p:nvSpPr>
          <p:cNvPr id="3" name="Content Placeholder 2">
            <a:extLst>
              <a:ext uri="{FF2B5EF4-FFF2-40B4-BE49-F238E27FC236}">
                <a16:creationId xmlns:a16="http://schemas.microsoft.com/office/drawing/2014/main" id="{278BFF7D-260F-2812-EF70-ED5E2AA73F73}"/>
              </a:ext>
            </a:extLst>
          </p:cNvPr>
          <p:cNvSpPr>
            <a:spLocks noGrp="1"/>
          </p:cNvSpPr>
          <p:nvPr>
            <p:ph idx="1"/>
          </p:nvPr>
        </p:nvSpPr>
        <p:spPr>
          <a:xfrm>
            <a:off x="4810259" y="649480"/>
            <a:ext cx="6555347" cy="5546047"/>
          </a:xfrm>
        </p:spPr>
        <p:txBody>
          <a:bodyPr vert="horz" lIns="91440" tIns="45720" rIns="91440" bIns="45720" rtlCol="0" anchor="ctr">
            <a:normAutofit/>
          </a:bodyPr>
          <a:lstStyle/>
          <a:p>
            <a:pPr>
              <a:lnSpc>
                <a:spcPct val="150000"/>
              </a:lnSpc>
            </a:pPr>
            <a:r>
              <a:rPr lang="en-GB" sz="2400" dirty="0">
                <a:ea typeface="+mn-lt"/>
                <a:cs typeface="+mn-lt"/>
              </a:rPr>
              <a:t>Incident where the </a:t>
            </a:r>
            <a:r>
              <a:rPr lang="en-GB" sz="2400" b="1" dirty="0">
                <a:ea typeface="+mn-lt"/>
                <a:cs typeface="+mn-lt"/>
              </a:rPr>
              <a:t>effectiveness of the police response</a:t>
            </a:r>
            <a:r>
              <a:rPr lang="en-GB" sz="2400" dirty="0">
                <a:ea typeface="+mn-lt"/>
                <a:cs typeface="+mn-lt"/>
              </a:rPr>
              <a:t> is likely to have a </a:t>
            </a:r>
            <a:r>
              <a:rPr lang="en-GB" sz="2400" b="1" dirty="0">
                <a:ea typeface="+mn-lt"/>
                <a:cs typeface="+mn-lt"/>
              </a:rPr>
              <a:t>significant impact</a:t>
            </a:r>
            <a:r>
              <a:rPr lang="en-GB" sz="2400" dirty="0">
                <a:ea typeface="+mn-lt"/>
                <a:cs typeface="+mn-lt"/>
              </a:rPr>
              <a:t> on the confidence of the victim, their family and/or the community.</a:t>
            </a:r>
          </a:p>
          <a:p>
            <a:endParaRPr lang="en-GB" sz="2000" dirty="0"/>
          </a:p>
        </p:txBody>
      </p:sp>
    </p:spTree>
    <p:extLst>
      <p:ext uri="{BB962C8B-B14F-4D97-AF65-F5344CB8AC3E}">
        <p14:creationId xmlns:p14="http://schemas.microsoft.com/office/powerpoint/2010/main" val="723180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14" name="Straight Connector 13">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0" name="Oval 19">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0" name="Straight Connector 29">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97FDEBE8-36BE-8FE5-701C-FA6DB064E806}"/>
              </a:ext>
            </a:extLst>
          </p:cNvPr>
          <p:cNvSpPr>
            <a:spLocks noGrp="1"/>
          </p:cNvSpPr>
          <p:nvPr>
            <p:ph type="title"/>
          </p:nvPr>
        </p:nvSpPr>
        <p:spPr>
          <a:xfrm>
            <a:off x="630936" y="495992"/>
            <a:ext cx="4195140" cy="5638831"/>
          </a:xfrm>
          <a:noFill/>
        </p:spPr>
        <p:txBody>
          <a:bodyPr anchor="ctr">
            <a:normAutofit/>
          </a:bodyPr>
          <a:lstStyle/>
          <a:p>
            <a:r>
              <a:rPr lang="en-GB" sz="4800"/>
              <a:t>Incidents</a:t>
            </a:r>
          </a:p>
        </p:txBody>
      </p:sp>
      <p:graphicFrame>
        <p:nvGraphicFramePr>
          <p:cNvPr id="5" name="Content Placeholder 2">
            <a:extLst>
              <a:ext uri="{FF2B5EF4-FFF2-40B4-BE49-F238E27FC236}">
                <a16:creationId xmlns:a16="http://schemas.microsoft.com/office/drawing/2014/main" id="{BD8DF1A5-19A3-C37B-6179-E988009594FD}"/>
              </a:ext>
            </a:extLst>
          </p:cNvPr>
          <p:cNvGraphicFramePr>
            <a:graphicFrameLocks noGrp="1"/>
          </p:cNvGraphicFramePr>
          <p:nvPr>
            <p:ph idx="1"/>
            <p:extLst>
              <p:ext uri="{D42A27DB-BD31-4B8C-83A1-F6EECF244321}">
                <p14:modId xmlns:p14="http://schemas.microsoft.com/office/powerpoint/2010/main" val="631921552"/>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574067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7050813-5EB1-313F-505C-FFF3720F379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2563CF-7DD2-D7FB-56C9-C4941FC0396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Incidents</a:t>
            </a:r>
          </a:p>
        </p:txBody>
      </p:sp>
      <p:sp>
        <p:nvSpPr>
          <p:cNvPr id="3" name="Content Placeholder 2">
            <a:extLst>
              <a:ext uri="{FF2B5EF4-FFF2-40B4-BE49-F238E27FC236}">
                <a16:creationId xmlns:a16="http://schemas.microsoft.com/office/drawing/2014/main" id="{0FA44242-92BB-0F51-714D-58EBF009A301}"/>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lnSpc>
                <a:spcPct val="150000"/>
              </a:lnSpc>
              <a:buNone/>
            </a:pPr>
            <a:r>
              <a:rPr lang="en-GB" sz="2000" b="1" dirty="0"/>
              <a:t>Open incidents </a:t>
            </a:r>
            <a:r>
              <a:rPr lang="en-GB" sz="2000" dirty="0">
                <a:ea typeface="+mn-lt"/>
                <a:cs typeface="+mn-lt"/>
              </a:rPr>
              <a:t> where the incident is declared but number and details of the deceased are not known at the time</a:t>
            </a:r>
          </a:p>
          <a:p>
            <a:pPr marL="0" indent="0">
              <a:lnSpc>
                <a:spcPct val="150000"/>
              </a:lnSpc>
              <a:buNone/>
            </a:pPr>
            <a:r>
              <a:rPr lang="en-GB" sz="2000" dirty="0">
                <a:ea typeface="+mn-lt"/>
                <a:cs typeface="+mn-lt"/>
              </a:rPr>
              <a:t>Demands on services for information regarding missing people</a:t>
            </a:r>
          </a:p>
          <a:p>
            <a:pPr marL="0" indent="0">
              <a:lnSpc>
                <a:spcPct val="150000"/>
              </a:lnSpc>
              <a:buNone/>
            </a:pPr>
            <a:r>
              <a:rPr lang="en-GB" sz="2000" b="1" dirty="0"/>
              <a:t>Closed incidents </a:t>
            </a:r>
            <a:r>
              <a:rPr lang="en-GB" sz="2000" dirty="0">
                <a:ea typeface="+mn-lt"/>
                <a:cs typeface="+mn-lt"/>
              </a:rPr>
              <a:t>where the provisional number and details of the deceased can be easily obtained. </a:t>
            </a:r>
          </a:p>
          <a:p>
            <a:pPr marL="0" indent="0">
              <a:lnSpc>
                <a:spcPct val="150000"/>
              </a:lnSpc>
              <a:buNone/>
            </a:pPr>
            <a:r>
              <a:rPr lang="en-GB" sz="2000" dirty="0">
                <a:ea typeface="+mn-lt"/>
                <a:cs typeface="+mn-lt"/>
              </a:rPr>
              <a:t>Ante Mortem evidence can be collected at an early stage and the involvement of other people can be provisionally discounted.</a:t>
            </a:r>
            <a:endParaRPr lang="en-GB" sz="2000" dirty="0"/>
          </a:p>
          <a:p>
            <a:endParaRPr lang="en-GB" sz="2000" dirty="0"/>
          </a:p>
        </p:txBody>
      </p:sp>
    </p:spTree>
    <p:extLst>
      <p:ext uri="{BB962C8B-B14F-4D97-AF65-F5344CB8AC3E}">
        <p14:creationId xmlns:p14="http://schemas.microsoft.com/office/powerpoint/2010/main" val="21736717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58A1E3-D0F4-016C-CE6D-3C0813C2C28A}"/>
              </a:ext>
            </a:extLst>
          </p:cNvPr>
          <p:cNvSpPr>
            <a:spLocks noGrp="1"/>
          </p:cNvSpPr>
          <p:nvPr>
            <p:ph type="title"/>
          </p:nvPr>
        </p:nvSpPr>
        <p:spPr>
          <a:xfrm>
            <a:off x="466722" y="586855"/>
            <a:ext cx="3201366" cy="3387497"/>
          </a:xfrm>
        </p:spPr>
        <p:txBody>
          <a:bodyPr anchor="b">
            <a:norm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solidFill>
                  <a:schemeClr val="bg1"/>
                </a:solidFill>
                <a:effectLst/>
                <a:uLnTx/>
                <a:uFillTx/>
                <a:latin typeface="Aptos" panose="020B0004020202020204"/>
                <a:ea typeface="+mn-ea"/>
                <a:cs typeface="+mn-cs"/>
              </a:rPr>
              <a:t>National Risk Register – </a:t>
            </a:r>
            <a:br>
              <a:rPr kumimoji="0" lang="en-GB" b="0" i="0" u="none" strike="noStrike" kern="1200" cap="none" spc="0" normalizeH="0" baseline="0" noProof="0" dirty="0">
                <a:ln>
                  <a:noFill/>
                </a:ln>
                <a:solidFill>
                  <a:schemeClr val="bg1"/>
                </a:solidFill>
                <a:effectLst/>
                <a:uLnTx/>
                <a:uFillTx/>
                <a:latin typeface="Aptos" panose="020B0004020202020204"/>
                <a:ea typeface="+mn-ea"/>
                <a:cs typeface="+mn-cs"/>
              </a:rPr>
            </a:br>
            <a:r>
              <a:rPr lang="en-GB" sz="4000" dirty="0">
                <a:solidFill>
                  <a:srgbClr val="FFFFFF"/>
                </a:solidFill>
              </a:rPr>
              <a:t>9 Risk Themes</a:t>
            </a:r>
          </a:p>
        </p:txBody>
      </p:sp>
      <p:sp>
        <p:nvSpPr>
          <p:cNvPr id="3" name="Content Placeholder 2">
            <a:extLst>
              <a:ext uri="{FF2B5EF4-FFF2-40B4-BE49-F238E27FC236}">
                <a16:creationId xmlns:a16="http://schemas.microsoft.com/office/drawing/2014/main" id="{18E88640-1A13-32D5-A4DE-CAA02266AD37}"/>
              </a:ext>
            </a:extLst>
          </p:cNvPr>
          <p:cNvSpPr>
            <a:spLocks noGrp="1"/>
          </p:cNvSpPr>
          <p:nvPr>
            <p:ph idx="1"/>
          </p:nvPr>
        </p:nvSpPr>
        <p:spPr>
          <a:xfrm>
            <a:off x="4810259" y="649480"/>
            <a:ext cx="6555347" cy="5546047"/>
          </a:xfrm>
        </p:spPr>
        <p:txBody>
          <a:bodyPr anchor="ctr">
            <a:normAutofit/>
          </a:bodyPr>
          <a:lstStyle/>
          <a:p>
            <a:r>
              <a:rPr lang="en-GB" sz="2400" dirty="0"/>
              <a:t>Terrorism </a:t>
            </a:r>
          </a:p>
          <a:p>
            <a:pPr marL="0" indent="0">
              <a:buNone/>
            </a:pPr>
            <a:r>
              <a:rPr lang="en-GB" sz="2400" dirty="0"/>
              <a:t>• Cyber </a:t>
            </a:r>
          </a:p>
          <a:p>
            <a:pPr marL="0" indent="0">
              <a:buNone/>
            </a:pPr>
            <a:r>
              <a:rPr lang="en-GB" sz="2400" dirty="0"/>
              <a:t>• State threats </a:t>
            </a:r>
          </a:p>
          <a:p>
            <a:pPr marL="0" indent="0">
              <a:buNone/>
            </a:pPr>
            <a:r>
              <a:rPr lang="en-GB" sz="2400" dirty="0"/>
              <a:t>• Geographic and diplomatic </a:t>
            </a:r>
          </a:p>
          <a:p>
            <a:pPr marL="0" indent="0">
              <a:buNone/>
            </a:pPr>
            <a:r>
              <a:rPr lang="en-GB" sz="2400" dirty="0"/>
              <a:t>• Accidents and systems failures </a:t>
            </a:r>
          </a:p>
          <a:p>
            <a:pPr marL="0" indent="0">
              <a:buNone/>
            </a:pPr>
            <a:r>
              <a:rPr lang="en-GB" sz="2400" dirty="0"/>
              <a:t>• Natural and environmental hazards </a:t>
            </a:r>
          </a:p>
          <a:p>
            <a:pPr marL="0" indent="0">
              <a:buNone/>
            </a:pPr>
            <a:r>
              <a:rPr lang="en-GB" sz="2400" dirty="0"/>
              <a:t>• Human, animal and plant health </a:t>
            </a:r>
          </a:p>
          <a:p>
            <a:pPr marL="0" indent="0">
              <a:buNone/>
            </a:pPr>
            <a:r>
              <a:rPr lang="en-GB" sz="2400" dirty="0"/>
              <a:t>• Societal </a:t>
            </a:r>
          </a:p>
          <a:p>
            <a:pPr marL="0" indent="0">
              <a:buNone/>
            </a:pPr>
            <a:r>
              <a:rPr lang="en-GB" sz="2400" dirty="0"/>
              <a:t>• Conflict and instability</a:t>
            </a:r>
          </a:p>
        </p:txBody>
      </p:sp>
    </p:spTree>
    <p:extLst>
      <p:ext uri="{BB962C8B-B14F-4D97-AF65-F5344CB8AC3E}">
        <p14:creationId xmlns:p14="http://schemas.microsoft.com/office/powerpoint/2010/main" val="17295511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D4CC452-ACC0-6F94-5A7A-A734ABD27132}"/>
              </a:ext>
            </a:extLst>
          </p:cNvPr>
          <p:cNvSpPr>
            <a:spLocks noGrp="1"/>
          </p:cNvSpPr>
          <p:nvPr>
            <p:ph type="title"/>
          </p:nvPr>
        </p:nvSpPr>
        <p:spPr>
          <a:xfrm>
            <a:off x="804672" y="1412489"/>
            <a:ext cx="2871095" cy="2156621"/>
          </a:xfrm>
        </p:spPr>
        <p:txBody>
          <a:bodyPr anchor="t">
            <a:normAutofit/>
          </a:bodyPr>
          <a:lstStyle/>
          <a:p>
            <a:r>
              <a:rPr lang="en-GB" sz="3600">
                <a:solidFill>
                  <a:srgbClr val="FFFFFF"/>
                </a:solidFill>
              </a:rPr>
              <a:t>Themes </a:t>
            </a:r>
          </a:p>
        </p:txBody>
      </p:sp>
      <p:sp>
        <p:nvSpPr>
          <p:cNvPr id="3" name="Content Placeholder 2">
            <a:extLst>
              <a:ext uri="{FF2B5EF4-FFF2-40B4-BE49-F238E27FC236}">
                <a16:creationId xmlns:a16="http://schemas.microsoft.com/office/drawing/2014/main" id="{F3372605-3B14-2940-BD5F-4EF6B2D18ACB}"/>
              </a:ext>
            </a:extLst>
          </p:cNvPr>
          <p:cNvSpPr>
            <a:spLocks noGrp="1"/>
          </p:cNvSpPr>
          <p:nvPr>
            <p:ph sz="half" idx="1"/>
          </p:nvPr>
        </p:nvSpPr>
        <p:spPr>
          <a:xfrm>
            <a:off x="5198993" y="1412489"/>
            <a:ext cx="2926080" cy="4363844"/>
          </a:xfrm>
        </p:spPr>
        <p:txBody>
          <a:bodyPr vert="horz" lIns="91440" tIns="45720" rIns="91440" bIns="45720" rtlCol="0">
            <a:normAutofit/>
          </a:bodyPr>
          <a:lstStyle/>
          <a:p>
            <a:r>
              <a:rPr lang="en-GB" sz="2000" b="1" i="0">
                <a:effectLst/>
                <a:latin typeface="Calibri"/>
                <a:ea typeface="Calibri"/>
                <a:cs typeface="Calibri"/>
              </a:rPr>
              <a:t>Accidents and system failures</a:t>
            </a:r>
          </a:p>
          <a:p>
            <a:r>
              <a:rPr lang="en-GB" sz="2000">
                <a:latin typeface="Calibri"/>
                <a:ea typeface="Calibri"/>
                <a:cs typeface="Calibri"/>
              </a:rPr>
              <a:t>Major fires</a:t>
            </a:r>
          </a:p>
          <a:p>
            <a:r>
              <a:rPr lang="en-GB" sz="2000" i="0">
                <a:effectLst/>
                <a:latin typeface="Calibri"/>
                <a:ea typeface="Calibri"/>
                <a:cs typeface="Calibri"/>
              </a:rPr>
              <a:t>Nuclear leaks UK/Counties </a:t>
            </a:r>
          </a:p>
          <a:p>
            <a:r>
              <a:rPr lang="en-GB" sz="2000">
                <a:latin typeface="Calibri"/>
                <a:ea typeface="Calibri"/>
                <a:cs typeface="Calibri"/>
              </a:rPr>
              <a:t>Maritime Pollution</a:t>
            </a:r>
          </a:p>
          <a:p>
            <a:r>
              <a:rPr lang="en-GB" sz="2000">
                <a:latin typeface="Calibri"/>
                <a:ea typeface="Calibri"/>
                <a:cs typeface="Calibri"/>
              </a:rPr>
              <a:t>Accidents involving dangerous goods</a:t>
            </a:r>
          </a:p>
          <a:p>
            <a:r>
              <a:rPr lang="en-GB" sz="2000">
                <a:latin typeface="Calibri"/>
                <a:ea typeface="Calibri"/>
                <a:cs typeface="Calibri"/>
              </a:rPr>
              <a:t>Insolvency of critical goods for the public </a:t>
            </a:r>
          </a:p>
          <a:p>
            <a:r>
              <a:rPr lang="en-GB" sz="2000">
                <a:latin typeface="Calibri"/>
                <a:ea typeface="Calibri"/>
                <a:cs typeface="Calibri"/>
              </a:rPr>
              <a:t>Rail accidents </a:t>
            </a:r>
          </a:p>
          <a:p>
            <a:r>
              <a:rPr lang="en-GB" sz="2000">
                <a:latin typeface="Calibri"/>
                <a:ea typeface="Calibri"/>
                <a:cs typeface="Calibri"/>
              </a:rPr>
              <a:t>Near misses - aircraft </a:t>
            </a:r>
            <a:endParaRPr lang="en-GB" sz="2000" i="0">
              <a:effectLst/>
              <a:latin typeface="Calibri"/>
              <a:ea typeface="Calibri"/>
              <a:cs typeface="Calibri"/>
            </a:endParaRPr>
          </a:p>
          <a:p>
            <a:endParaRPr lang="en-GB" sz="2000">
              <a:latin typeface="Calibri"/>
              <a:ea typeface="Calibri"/>
              <a:cs typeface="Calibri"/>
            </a:endParaRPr>
          </a:p>
        </p:txBody>
      </p:sp>
      <p:sp>
        <p:nvSpPr>
          <p:cNvPr id="4" name="Content Placeholder 3">
            <a:extLst>
              <a:ext uri="{FF2B5EF4-FFF2-40B4-BE49-F238E27FC236}">
                <a16:creationId xmlns:a16="http://schemas.microsoft.com/office/drawing/2014/main" id="{22FF3E0D-46DB-824C-193F-4899D45AE7D7}"/>
              </a:ext>
            </a:extLst>
          </p:cNvPr>
          <p:cNvSpPr>
            <a:spLocks noGrp="1"/>
          </p:cNvSpPr>
          <p:nvPr>
            <p:ph sz="half" idx="2"/>
          </p:nvPr>
        </p:nvSpPr>
        <p:spPr>
          <a:xfrm>
            <a:off x="8451604" y="1412489"/>
            <a:ext cx="2926080" cy="4363844"/>
          </a:xfrm>
        </p:spPr>
        <p:txBody>
          <a:bodyPr vert="horz" lIns="91440" tIns="45720" rIns="91440" bIns="45720" rtlCol="0">
            <a:normAutofit/>
          </a:bodyPr>
          <a:lstStyle/>
          <a:p>
            <a:r>
              <a:rPr lang="en-GB" sz="2000" b="1">
                <a:latin typeface="Calibri"/>
                <a:ea typeface="Calibri"/>
                <a:cs typeface="Calibri"/>
              </a:rPr>
              <a:t>Natural and environmental hazards</a:t>
            </a:r>
          </a:p>
          <a:p>
            <a:r>
              <a:rPr lang="en-GB" sz="2000">
                <a:latin typeface="Calibri"/>
                <a:ea typeface="Calibri"/>
                <a:cs typeface="Calibri"/>
              </a:rPr>
              <a:t>Droughts </a:t>
            </a:r>
          </a:p>
          <a:p>
            <a:r>
              <a:rPr lang="en-GB" sz="2000">
                <a:latin typeface="Calibri"/>
                <a:ea typeface="Calibri"/>
                <a:cs typeface="Calibri"/>
              </a:rPr>
              <a:t>Wildfires</a:t>
            </a:r>
          </a:p>
          <a:p>
            <a:r>
              <a:rPr lang="en-GB" sz="2000">
                <a:latin typeface="Calibri"/>
                <a:ea typeface="Calibri"/>
                <a:cs typeface="Calibri"/>
              </a:rPr>
              <a:t>Storms</a:t>
            </a:r>
          </a:p>
          <a:p>
            <a:r>
              <a:rPr lang="en-GB" sz="2000">
                <a:latin typeface="Calibri"/>
                <a:ea typeface="Calibri"/>
                <a:cs typeface="Calibri"/>
              </a:rPr>
              <a:t> Flooding</a:t>
            </a:r>
          </a:p>
          <a:p>
            <a:r>
              <a:rPr lang="en-GB" sz="2000">
                <a:latin typeface="Calibri"/>
                <a:ea typeface="Calibri"/>
                <a:cs typeface="Calibri"/>
              </a:rPr>
              <a:t>High Temperatures </a:t>
            </a:r>
          </a:p>
          <a:p>
            <a:r>
              <a:rPr lang="en-GB" sz="2000">
                <a:latin typeface="Calibri"/>
                <a:ea typeface="Calibri"/>
                <a:cs typeface="Calibri"/>
              </a:rPr>
              <a:t>Disasters overseas </a:t>
            </a:r>
          </a:p>
          <a:p>
            <a:r>
              <a:rPr lang="en-GB" sz="2000">
                <a:latin typeface="Calibri"/>
                <a:ea typeface="Calibri"/>
                <a:cs typeface="Calibri"/>
              </a:rPr>
              <a:t>Space weather</a:t>
            </a:r>
          </a:p>
        </p:txBody>
      </p:sp>
    </p:spTree>
    <p:extLst>
      <p:ext uri="{BB962C8B-B14F-4D97-AF65-F5344CB8AC3E}">
        <p14:creationId xmlns:p14="http://schemas.microsoft.com/office/powerpoint/2010/main" val="14105592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7A1A56-DBF3-F828-B725-091759A70701}"/>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National Risk Register Examples</a:t>
            </a:r>
          </a:p>
        </p:txBody>
      </p:sp>
      <p:sp>
        <p:nvSpPr>
          <p:cNvPr id="3" name="Content Placeholder 2">
            <a:extLst>
              <a:ext uri="{FF2B5EF4-FFF2-40B4-BE49-F238E27FC236}">
                <a16:creationId xmlns:a16="http://schemas.microsoft.com/office/drawing/2014/main" id="{75565813-330E-3FE5-9586-4744B7E11237}"/>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lnSpc>
                <a:spcPct val="150000"/>
              </a:lnSpc>
              <a:buNone/>
            </a:pPr>
            <a:r>
              <a:rPr lang="en-GB" sz="2000" dirty="0">
                <a:latin typeface="Calibri"/>
                <a:ea typeface="Calibri"/>
                <a:cs typeface="Calibri"/>
              </a:rPr>
              <a:t>Malicious Attacks – Manchester Arena Attack 2017</a:t>
            </a:r>
          </a:p>
          <a:p>
            <a:pPr marL="0" indent="0">
              <a:lnSpc>
                <a:spcPct val="150000"/>
              </a:lnSpc>
              <a:buNone/>
            </a:pPr>
            <a:r>
              <a:rPr lang="en-GB" sz="2000" dirty="0">
                <a:latin typeface="Calibri"/>
                <a:ea typeface="Calibri"/>
                <a:cs typeface="Calibri"/>
              </a:rPr>
              <a:t>Serious and Organised Crime – 39 Vietnamese migrant’s deaths in Essex 2019</a:t>
            </a:r>
          </a:p>
          <a:p>
            <a:pPr marL="0" indent="0">
              <a:lnSpc>
                <a:spcPct val="150000"/>
              </a:lnSpc>
              <a:buNone/>
            </a:pPr>
            <a:r>
              <a:rPr lang="en-GB" sz="2000" dirty="0">
                <a:latin typeface="Calibri"/>
                <a:ea typeface="Calibri"/>
                <a:cs typeface="Calibri"/>
              </a:rPr>
              <a:t>Environmental Hazards – Storm Dennis 2020</a:t>
            </a:r>
          </a:p>
          <a:p>
            <a:pPr marL="0" indent="0">
              <a:lnSpc>
                <a:spcPct val="150000"/>
              </a:lnSpc>
              <a:buNone/>
            </a:pPr>
            <a:r>
              <a:rPr lang="en-GB" sz="2000" dirty="0">
                <a:latin typeface="Calibri"/>
                <a:ea typeface="Calibri"/>
                <a:cs typeface="Calibri"/>
              </a:rPr>
              <a:t>Human   – Covid-19 2020/2021</a:t>
            </a:r>
          </a:p>
          <a:p>
            <a:pPr marL="0" indent="0">
              <a:lnSpc>
                <a:spcPct val="150000"/>
              </a:lnSpc>
              <a:buNone/>
            </a:pPr>
            <a:r>
              <a:rPr lang="en-GB" sz="2000" dirty="0">
                <a:latin typeface="Calibri"/>
                <a:ea typeface="Calibri"/>
                <a:cs typeface="Calibri"/>
              </a:rPr>
              <a:t>Animal Health – foot and mouth 2001</a:t>
            </a:r>
          </a:p>
          <a:p>
            <a:pPr marL="0" indent="0">
              <a:lnSpc>
                <a:spcPct val="150000"/>
              </a:lnSpc>
              <a:buNone/>
            </a:pPr>
            <a:r>
              <a:rPr lang="en-GB" sz="2000" dirty="0">
                <a:latin typeface="Calibri"/>
                <a:ea typeface="Calibri"/>
                <a:cs typeface="Calibri"/>
              </a:rPr>
              <a:t>Major Accidents – Ladbroke Grove Rail Crash 1999</a:t>
            </a:r>
          </a:p>
          <a:p>
            <a:pPr marL="0" indent="0">
              <a:lnSpc>
                <a:spcPct val="150000"/>
              </a:lnSpc>
              <a:buNone/>
            </a:pPr>
            <a:r>
              <a:rPr lang="en-GB" sz="2000" dirty="0">
                <a:latin typeface="Calibri"/>
                <a:ea typeface="Calibri"/>
                <a:cs typeface="Calibri"/>
              </a:rPr>
              <a:t>Societal risks – Bristol riots 2021</a:t>
            </a:r>
          </a:p>
          <a:p>
            <a:pPr marL="0" indent="0">
              <a:buNone/>
            </a:pPr>
            <a:endParaRPr lang="en-GB" sz="2000" dirty="0">
              <a:latin typeface="Calibri"/>
              <a:ea typeface="Calibri"/>
              <a:cs typeface="Calibri"/>
            </a:endParaRPr>
          </a:p>
        </p:txBody>
      </p:sp>
    </p:spTree>
    <p:extLst>
      <p:ext uri="{BB962C8B-B14F-4D97-AF65-F5344CB8AC3E}">
        <p14:creationId xmlns:p14="http://schemas.microsoft.com/office/powerpoint/2010/main" val="6214116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189EE9A-C8B4-21FC-41F6-AC16066A986B}"/>
              </a:ext>
            </a:extLst>
          </p:cNvPr>
          <p:cNvSpPr txBox="1"/>
          <p:nvPr/>
        </p:nvSpPr>
        <p:spPr>
          <a:xfrm>
            <a:off x="1371599" y="5510253"/>
            <a:ext cx="9895951" cy="103366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kern="1200">
                <a:solidFill>
                  <a:srgbClr val="FFFFFF"/>
                </a:solidFill>
                <a:latin typeface="+mj-lt"/>
                <a:ea typeface="+mj-ea"/>
                <a:cs typeface="+mj-cs"/>
              </a:rPr>
              <a:t>The Joint Emergency Services Interoperability Principles (JESIP)</a:t>
            </a:r>
          </a:p>
        </p:txBody>
      </p:sp>
      <p:pic>
        <p:nvPicPr>
          <p:cNvPr id="5" name="Picture 4" descr="Home - JESIP Website">
            <a:extLst>
              <a:ext uri="{FF2B5EF4-FFF2-40B4-BE49-F238E27FC236}">
                <a16:creationId xmlns:a16="http://schemas.microsoft.com/office/drawing/2014/main" id="{1E7E361B-9BD8-EDD8-B2AB-9A4E81C8AD7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064947" y="401102"/>
            <a:ext cx="8311487" cy="188817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524ACC3-BEAE-1EBC-49BB-0C8B890AC802}"/>
              </a:ext>
            </a:extLst>
          </p:cNvPr>
          <p:cNvSpPr>
            <a:spLocks noGrp="1"/>
          </p:cNvSpPr>
          <p:nvPr>
            <p:ph idx="1"/>
          </p:nvPr>
        </p:nvSpPr>
        <p:spPr>
          <a:xfrm>
            <a:off x="1940256" y="2690376"/>
            <a:ext cx="8332826" cy="2262805"/>
          </a:xfrm>
        </p:spPr>
        <p:txBody>
          <a:bodyPr vert="horz" lIns="91440" tIns="45720" rIns="91440" bIns="45720" rtlCol="0" anchor="ctr">
            <a:normAutofit fontScale="92500" lnSpcReduction="10000"/>
          </a:bodyPr>
          <a:lstStyle/>
          <a:p>
            <a:pPr marL="0"/>
            <a:r>
              <a:rPr lang="en-US" sz="2400" dirty="0"/>
              <a:t>The Joint Emergency Services Interoperability Principles (JESIP) Joint Doctrine defined a major incident as:</a:t>
            </a:r>
          </a:p>
          <a:p>
            <a:pPr marL="0"/>
            <a:r>
              <a:rPr lang="en-US" sz="2400" dirty="0"/>
              <a:t>Use a Join Decision Model used nationally to enable commanders to make effective decisions together</a:t>
            </a:r>
            <a:endParaRPr lang="en-US" sz="2400" b="1" dirty="0"/>
          </a:p>
          <a:p>
            <a:pPr marL="0"/>
            <a:r>
              <a:rPr lang="en-US" sz="2400" dirty="0"/>
              <a:t>An event or situation with a range of serious consequences which requires </a:t>
            </a:r>
            <a:r>
              <a:rPr lang="en-US" sz="2400" b="1" dirty="0"/>
              <a:t>special arrangements</a:t>
            </a:r>
            <a:r>
              <a:rPr lang="en-US" sz="2400" dirty="0"/>
              <a:t> to be implemented by one or more emergency responder agency</a:t>
            </a:r>
          </a:p>
          <a:p>
            <a:pPr marL="0"/>
            <a:endParaRPr lang="en-US" sz="1300" dirty="0"/>
          </a:p>
        </p:txBody>
      </p:sp>
    </p:spTree>
    <p:extLst>
      <p:ext uri="{BB962C8B-B14F-4D97-AF65-F5344CB8AC3E}">
        <p14:creationId xmlns:p14="http://schemas.microsoft.com/office/powerpoint/2010/main" val="2682634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Home - JESIP Website">
            <a:extLst>
              <a:ext uri="{FF2B5EF4-FFF2-40B4-BE49-F238E27FC236}">
                <a16:creationId xmlns:a16="http://schemas.microsoft.com/office/drawing/2014/main" id="{7204ACD6-8F56-042C-C4D8-109AF80034D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961595" y="525793"/>
            <a:ext cx="8311487" cy="188817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BCD0763-02FA-6545-9D6B-05D79C2C40DD}"/>
              </a:ext>
            </a:extLst>
          </p:cNvPr>
          <p:cNvSpPr>
            <a:spLocks noGrp="1"/>
          </p:cNvSpPr>
          <p:nvPr>
            <p:ph idx="1"/>
          </p:nvPr>
        </p:nvSpPr>
        <p:spPr>
          <a:xfrm>
            <a:off x="1940256" y="2493818"/>
            <a:ext cx="8332826" cy="2459363"/>
          </a:xfrm>
        </p:spPr>
        <p:txBody>
          <a:bodyPr anchor="ctr">
            <a:normAutofit/>
          </a:bodyPr>
          <a:lstStyle/>
          <a:p>
            <a:r>
              <a:rPr lang="en-GB" sz="2400" dirty="0"/>
              <a:t> Joint Emergency Service Interoperability Principles in 2015.</a:t>
            </a:r>
          </a:p>
          <a:p>
            <a:r>
              <a:rPr lang="en-GB" sz="2400" dirty="0"/>
              <a:t>AIM: ‘’To ensure the blue light services are trained and exercised to work together as effectively as possible at all levels of command in response to a major or complex incident… so that many lives as possible can be saved.’’</a:t>
            </a:r>
          </a:p>
          <a:p>
            <a:endParaRPr lang="en-GB" sz="1300" dirty="0"/>
          </a:p>
        </p:txBody>
      </p:sp>
    </p:spTree>
    <p:extLst>
      <p:ext uri="{BB962C8B-B14F-4D97-AF65-F5344CB8AC3E}">
        <p14:creationId xmlns:p14="http://schemas.microsoft.com/office/powerpoint/2010/main" val="758070191"/>
      </p:ext>
    </p:extLst>
  </p:cSld>
  <p:clrMapOvr>
    <a:masterClrMapping/>
  </p:clrMapOvr>
  <mc:AlternateContent xmlns:mc="http://schemas.openxmlformats.org/markup-compatibility/2006" xmlns:p14="http://schemas.microsoft.com/office/powerpoint/2010/main">
    <mc:Choice Requires="p14">
      <p:transition spd="slow" p14:dur="2000" advTm="87924"/>
    </mc:Choice>
    <mc:Fallback xmlns="">
      <p:transition spd="slow" advTm="87924"/>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826396" y="586855"/>
            <a:ext cx="4230100" cy="3387497"/>
          </a:xfrm>
          <a:prstGeom prst="ellipse">
            <a:avLst/>
          </a:prstGeom>
        </p:spPr>
        <p:txBody>
          <a:bodyPr anchor="b">
            <a:normAutofit/>
          </a:bodyPr>
          <a:lstStyle/>
          <a:p>
            <a:pPr algn="r"/>
            <a:r>
              <a:rPr lang="en-GB" sz="4000">
                <a:solidFill>
                  <a:srgbClr val="FFFFFF"/>
                </a:solidFill>
              </a:rPr>
              <a:t>Why do we need it?</a:t>
            </a:r>
          </a:p>
        </p:txBody>
      </p:sp>
      <p:sp>
        <p:nvSpPr>
          <p:cNvPr id="3" name="Content Placeholder 2">
            <a:extLst>
              <a:ext uri="{FF2B5EF4-FFF2-40B4-BE49-F238E27FC236}">
                <a16:creationId xmlns:a16="http://schemas.microsoft.com/office/drawing/2014/main" id="{6BCD0763-02FA-6545-9D6B-05D79C2C40DD}"/>
              </a:ext>
            </a:extLst>
          </p:cNvPr>
          <p:cNvSpPr>
            <a:spLocks noGrp="1"/>
          </p:cNvSpPr>
          <p:nvPr>
            <p:ph idx="1"/>
          </p:nvPr>
        </p:nvSpPr>
        <p:spPr>
          <a:xfrm>
            <a:off x="6503158" y="649480"/>
            <a:ext cx="4862447" cy="5546047"/>
          </a:xfrm>
        </p:spPr>
        <p:txBody>
          <a:bodyPr anchor="ctr">
            <a:normAutofit fontScale="92500" lnSpcReduction="10000"/>
          </a:bodyPr>
          <a:lstStyle/>
          <a:p>
            <a:pPr marL="0" indent="0">
              <a:lnSpc>
                <a:spcPct val="150000"/>
              </a:lnSpc>
              <a:buNone/>
            </a:pPr>
            <a:r>
              <a:rPr lang="en-GB" sz="2000" dirty="0"/>
              <a:t>JESIP established to address:</a:t>
            </a:r>
            <a:br>
              <a:rPr lang="en-GB" sz="2000" dirty="0"/>
            </a:br>
            <a:r>
              <a:rPr lang="en-GB" sz="2000" b="1" dirty="0"/>
              <a:t>1.</a:t>
            </a:r>
            <a:r>
              <a:rPr lang="en-GB" sz="2000" dirty="0"/>
              <a:t> Challenges with initial command, control and coordination.</a:t>
            </a:r>
            <a:br>
              <a:rPr lang="en-GB" sz="2000" dirty="0"/>
            </a:br>
            <a:r>
              <a:rPr lang="en-GB" sz="2000" b="1" dirty="0"/>
              <a:t>2. </a:t>
            </a:r>
            <a:r>
              <a:rPr lang="en-GB" sz="2000" dirty="0"/>
              <a:t>Requirement for common joint operational and command procedures.</a:t>
            </a:r>
            <a:br>
              <a:rPr lang="en-GB" sz="2000" dirty="0"/>
            </a:br>
            <a:r>
              <a:rPr lang="en-GB" sz="2000" b="1" dirty="0"/>
              <a:t>3. </a:t>
            </a:r>
            <a:r>
              <a:rPr lang="en-GB" sz="2000" dirty="0"/>
              <a:t>Role of others, especially specialist resources and the reasons for their deployment.</a:t>
            </a:r>
            <a:br>
              <a:rPr lang="en-GB" sz="2000" dirty="0"/>
            </a:br>
            <a:r>
              <a:rPr lang="en-GB" sz="2000" b="1" dirty="0"/>
              <a:t>4. </a:t>
            </a:r>
            <a:r>
              <a:rPr lang="en-GB" sz="2000" dirty="0"/>
              <a:t>Challenges in identification of those in charge at the scene leading to delays in planning response activity.</a:t>
            </a:r>
            <a:br>
              <a:rPr lang="en-GB" sz="2000" dirty="0"/>
            </a:br>
            <a:r>
              <a:rPr lang="en-GB" sz="2000" b="1" dirty="0"/>
              <a:t>5. </a:t>
            </a:r>
            <a:r>
              <a:rPr lang="en-GB" sz="2000" dirty="0"/>
              <a:t>Misunderstandings when sharing incident information and differing risk thresholds.</a:t>
            </a:r>
          </a:p>
        </p:txBody>
      </p:sp>
    </p:spTree>
    <p:extLst>
      <p:ext uri="{BB962C8B-B14F-4D97-AF65-F5344CB8AC3E}">
        <p14:creationId xmlns:p14="http://schemas.microsoft.com/office/powerpoint/2010/main" val="3358478389"/>
      </p:ext>
    </p:extLst>
  </p:cSld>
  <p:clrMapOvr>
    <a:masterClrMapping/>
  </p:clrMapOvr>
  <mc:AlternateContent xmlns:mc="http://schemas.openxmlformats.org/markup-compatibility/2006" xmlns:p14="http://schemas.microsoft.com/office/powerpoint/2010/main">
    <mc:Choice Requires="p14">
      <p:transition spd="slow" p14:dur="2000" advTm="93805"/>
    </mc:Choice>
    <mc:Fallback xmlns="">
      <p:transition spd="slow" advTm="93805"/>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diagram&#10;&#10;Description automatically generated">
            <a:extLst>
              <a:ext uri="{FF2B5EF4-FFF2-40B4-BE49-F238E27FC236}">
                <a16:creationId xmlns:a16="http://schemas.microsoft.com/office/drawing/2014/main" id="{FB1DD58F-7972-DC44-AE94-05FCA01F1776}"/>
              </a:ext>
            </a:extLst>
          </p:cNvPr>
          <p:cNvPicPr>
            <a:picLocks noGrp="1" noChangeAspect="1"/>
          </p:cNvPicPr>
          <p:nvPr>
            <p:ph idx="1"/>
          </p:nvPr>
        </p:nvPicPr>
        <p:blipFill>
          <a:blip r:embed="rId3"/>
          <a:stretch>
            <a:fillRect/>
          </a:stretch>
        </p:blipFill>
        <p:spPr>
          <a:xfrm>
            <a:off x="1363579" y="0"/>
            <a:ext cx="9464842" cy="6673516"/>
          </a:xfrm>
        </p:spPr>
      </p:pic>
    </p:spTree>
    <p:extLst>
      <p:ext uri="{BB962C8B-B14F-4D97-AF65-F5344CB8AC3E}">
        <p14:creationId xmlns:p14="http://schemas.microsoft.com/office/powerpoint/2010/main" val="3653359004"/>
      </p:ext>
    </p:extLst>
  </p:cSld>
  <p:clrMapOvr>
    <a:masterClrMapping/>
  </p:clrMapOvr>
  <mc:AlternateContent xmlns:mc="http://schemas.openxmlformats.org/markup-compatibility/2006" xmlns:p14="http://schemas.microsoft.com/office/powerpoint/2010/main">
    <mc:Choice Requires="p14">
      <p:transition spd="slow" p14:dur="2000" advTm="68803"/>
    </mc:Choice>
    <mc:Fallback xmlns="">
      <p:transition spd="slow" advTm="68803"/>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29650C2-7E4A-93A8-5E2A-C6FC9D4D9006}"/>
              </a:ext>
            </a:extLst>
          </p:cNvPr>
          <p:cNvPicPr>
            <a:picLocks noChangeAspect="1"/>
          </p:cNvPicPr>
          <p:nvPr/>
        </p:nvPicPr>
        <p:blipFill>
          <a:blip r:embed="rId2"/>
          <a:stretch>
            <a:fillRect/>
          </a:stretch>
        </p:blipFill>
        <p:spPr>
          <a:xfrm>
            <a:off x="1873957" y="68264"/>
            <a:ext cx="8421510" cy="6721475"/>
          </a:xfrm>
          <a:prstGeom prst="rect">
            <a:avLst/>
          </a:prstGeom>
          <a:noFill/>
        </p:spPr>
      </p:pic>
      <p:sp>
        <p:nvSpPr>
          <p:cNvPr id="4" name="TextBox 3">
            <a:extLst>
              <a:ext uri="{FF2B5EF4-FFF2-40B4-BE49-F238E27FC236}">
                <a16:creationId xmlns:a16="http://schemas.microsoft.com/office/drawing/2014/main" id="{A4FA4584-D21D-92EF-431C-7DA277672D46}"/>
              </a:ext>
            </a:extLst>
          </p:cNvPr>
          <p:cNvSpPr txBox="1"/>
          <p:nvPr/>
        </p:nvSpPr>
        <p:spPr>
          <a:xfrm>
            <a:off x="2122312" y="349957"/>
            <a:ext cx="1986845" cy="646331"/>
          </a:xfrm>
          <a:prstGeom prst="rect">
            <a:avLst/>
          </a:prstGeom>
          <a:noFill/>
        </p:spPr>
        <p:txBody>
          <a:bodyPr wrap="square" rtlCol="0">
            <a:spAutoFit/>
          </a:bodyPr>
          <a:lstStyle/>
          <a:p>
            <a:r>
              <a:rPr lang="en-GB" sz="1800"/>
              <a:t>Joint Decision Model JESIP</a:t>
            </a:r>
          </a:p>
        </p:txBody>
      </p:sp>
    </p:spTree>
    <p:extLst>
      <p:ext uri="{BB962C8B-B14F-4D97-AF65-F5344CB8AC3E}">
        <p14:creationId xmlns:p14="http://schemas.microsoft.com/office/powerpoint/2010/main" val="18525767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03C39-D88B-9765-D021-12BDD06926FD}"/>
              </a:ext>
            </a:extLst>
          </p:cNvPr>
          <p:cNvSpPr>
            <a:spLocks noGrp="1"/>
          </p:cNvSpPr>
          <p:nvPr>
            <p:ph type="title"/>
          </p:nvPr>
        </p:nvSpPr>
        <p:spPr>
          <a:xfrm>
            <a:off x="804672" y="2404872"/>
            <a:ext cx="3044950" cy="1627792"/>
          </a:xfrm>
          <a:prstGeom prst="ellipse">
            <a:avLst/>
          </a:prstGeom>
        </p:spPr>
        <p:txBody>
          <a:bodyPr vert="horz" lIns="274320" tIns="182880" rIns="274320" bIns="182880" rtlCol="0" anchor="ctr" anchorCtr="1">
            <a:normAutofit/>
          </a:bodyPr>
          <a:lstStyle/>
          <a:p>
            <a:r>
              <a:rPr lang="en-US" sz="2800" dirty="0"/>
              <a:t>10 second triage</a:t>
            </a:r>
          </a:p>
        </p:txBody>
      </p:sp>
      <p:pic>
        <p:nvPicPr>
          <p:cNvPr id="5" name="Content Placeholder 4" descr="A screenshot of a computer&#10;&#10;Description automatically generated">
            <a:extLst>
              <a:ext uri="{FF2B5EF4-FFF2-40B4-BE49-F238E27FC236}">
                <a16:creationId xmlns:a16="http://schemas.microsoft.com/office/drawing/2014/main" id="{1C1F1990-C954-F234-2ED4-3B2BD05781E8}"/>
              </a:ext>
            </a:extLst>
          </p:cNvPr>
          <p:cNvPicPr>
            <a:picLocks noGrp="1" noChangeAspect="1"/>
          </p:cNvPicPr>
          <p:nvPr>
            <p:ph idx="1"/>
          </p:nvPr>
        </p:nvPicPr>
        <p:blipFill rotWithShape="1">
          <a:blip r:embed="rId3"/>
          <a:srcRect l="34822" t="10292" r="33640" b="6732"/>
          <a:stretch/>
        </p:blipFill>
        <p:spPr>
          <a:xfrm>
            <a:off x="6095999" y="109501"/>
            <a:ext cx="4654296" cy="6643117"/>
          </a:xfrm>
          <a:prstGeom prst="rect">
            <a:avLst/>
          </a:prstGeom>
        </p:spPr>
      </p:pic>
    </p:spTree>
    <p:extLst>
      <p:ext uri="{BB962C8B-B14F-4D97-AF65-F5344CB8AC3E}">
        <p14:creationId xmlns:p14="http://schemas.microsoft.com/office/powerpoint/2010/main" val="5541180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FEDE46-3167-031F-BC42-91A067F433A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Levels of Command</a:t>
            </a:r>
          </a:p>
        </p:txBody>
      </p:sp>
      <p:sp>
        <p:nvSpPr>
          <p:cNvPr id="3" name="Content Placeholder 2">
            <a:extLst>
              <a:ext uri="{FF2B5EF4-FFF2-40B4-BE49-F238E27FC236}">
                <a16:creationId xmlns:a16="http://schemas.microsoft.com/office/drawing/2014/main" id="{5EC6E758-EB47-A5C5-3E9F-B77EC06DD28C}"/>
              </a:ext>
            </a:extLst>
          </p:cNvPr>
          <p:cNvSpPr>
            <a:spLocks noGrp="1"/>
          </p:cNvSpPr>
          <p:nvPr>
            <p:ph idx="1"/>
          </p:nvPr>
        </p:nvSpPr>
        <p:spPr>
          <a:xfrm>
            <a:off x="4810259" y="649480"/>
            <a:ext cx="6555347" cy="5546047"/>
          </a:xfrm>
        </p:spPr>
        <p:txBody>
          <a:bodyPr vert="horz" lIns="91440" tIns="45720" rIns="91440" bIns="45720" rtlCol="0" anchor="ctr">
            <a:normAutofit lnSpcReduction="10000"/>
          </a:bodyPr>
          <a:lstStyle/>
          <a:p>
            <a:pPr>
              <a:lnSpc>
                <a:spcPct val="150000"/>
              </a:lnSpc>
            </a:pPr>
            <a:r>
              <a:rPr lang="en-GB" sz="2000" dirty="0"/>
              <a:t>Standard command sequence used in all police forces</a:t>
            </a:r>
          </a:p>
          <a:p>
            <a:pPr>
              <a:lnSpc>
                <a:spcPct val="150000"/>
              </a:lnSpc>
            </a:pPr>
            <a:r>
              <a:rPr lang="en-GB" sz="2000" dirty="0"/>
              <a:t>Gold Sliver Bronze (GSB)</a:t>
            </a:r>
          </a:p>
          <a:p>
            <a:pPr>
              <a:lnSpc>
                <a:spcPct val="150000"/>
              </a:lnSpc>
            </a:pPr>
            <a:r>
              <a:rPr lang="en-GB" sz="2000" dirty="0"/>
              <a:t>Not necessary the ranks of officers but those that hold critical Incident management.</a:t>
            </a:r>
          </a:p>
          <a:p>
            <a:pPr>
              <a:lnSpc>
                <a:spcPct val="150000"/>
              </a:lnSpc>
            </a:pPr>
            <a:r>
              <a:rPr lang="en-GB" sz="2000" dirty="0"/>
              <a:t>Gold - Strategic command of the incident, usually bases and Police HQ/command centre</a:t>
            </a:r>
          </a:p>
          <a:p>
            <a:pPr>
              <a:lnSpc>
                <a:spcPct val="150000"/>
              </a:lnSpc>
            </a:pPr>
            <a:r>
              <a:rPr lang="en-GB" sz="2000" dirty="0"/>
              <a:t>Silver - Tactical police command at a forward point closer to the scene of immediate crisis.</a:t>
            </a:r>
          </a:p>
          <a:p>
            <a:pPr>
              <a:lnSpc>
                <a:spcPct val="150000"/>
              </a:lnSpc>
            </a:pPr>
            <a:r>
              <a:rPr lang="en-GB" sz="2000" dirty="0"/>
              <a:t>Bronze - Operational local response at the crisis point itself, e.g. cordons/firearms - carried out by number of people</a:t>
            </a:r>
          </a:p>
          <a:p>
            <a:endParaRPr lang="en-GB" sz="2000" dirty="0"/>
          </a:p>
          <a:p>
            <a:endParaRPr lang="en-GB" sz="2000" dirty="0"/>
          </a:p>
        </p:txBody>
      </p:sp>
    </p:spTree>
    <p:extLst>
      <p:ext uri="{BB962C8B-B14F-4D97-AF65-F5344CB8AC3E}">
        <p14:creationId xmlns:p14="http://schemas.microsoft.com/office/powerpoint/2010/main" val="16157343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1834F-038C-D1F6-F6AC-A1AB9E1C8CAF}"/>
              </a:ext>
            </a:extLst>
          </p:cNvPr>
          <p:cNvSpPr>
            <a:spLocks noGrp="1"/>
          </p:cNvSpPr>
          <p:nvPr>
            <p:ph type="title"/>
          </p:nvPr>
        </p:nvSpPr>
        <p:spPr>
          <a:xfrm>
            <a:off x="2231136" y="964692"/>
            <a:ext cx="7729728" cy="1188720"/>
          </a:xfrm>
        </p:spPr>
        <p:txBody>
          <a:bodyPr>
            <a:normAutofit/>
          </a:bodyPr>
          <a:lstStyle/>
          <a:p>
            <a:r>
              <a:rPr lang="en-GB" dirty="0"/>
              <a:t>Levels of command</a:t>
            </a:r>
          </a:p>
        </p:txBody>
      </p:sp>
      <p:graphicFrame>
        <p:nvGraphicFramePr>
          <p:cNvPr id="5" name="Content Placeholder 2">
            <a:extLst>
              <a:ext uri="{FF2B5EF4-FFF2-40B4-BE49-F238E27FC236}">
                <a16:creationId xmlns:a16="http://schemas.microsoft.com/office/drawing/2014/main" id="{7EE94DFF-1ECB-6180-E8A9-B41B5AFBE3E3}"/>
              </a:ext>
            </a:extLst>
          </p:cNvPr>
          <p:cNvGraphicFramePr>
            <a:graphicFrameLocks noGrp="1"/>
          </p:cNvGraphicFramePr>
          <p:nvPr>
            <p:ph idx="1"/>
            <p:extLst>
              <p:ext uri="{D42A27DB-BD31-4B8C-83A1-F6EECF244321}">
                <p14:modId xmlns:p14="http://schemas.microsoft.com/office/powerpoint/2010/main" val="3518212314"/>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85628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0F54F7D8-37E6-4FBC-99AB-2AB423674F3C}"/>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684F5736-61CC-4BDF-B513-0FBC42B73D0F}"/>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graphicEl>
                                              <a:dgm id="{A01BB129-FCAB-4E5C-B170-A93C5C025F55}"/>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graphicEl>
                                              <a:dgm id="{62FE6A6B-57BF-4E53-9240-B3B1765A5734}"/>
                                            </p:graphic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graphicEl>
                                              <a:dgm id="{FFC173E8-8D16-4237-80FC-1385EE19DD26}"/>
                                            </p:graphic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
                                            <p:graphicEl>
                                              <a:dgm id="{FBA98A91-2311-4FBF-93C8-3EB5D09725D6}"/>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EE8BC973-4ECC-47D5-9AEE-A2D9A375A7CF}"/>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35EEC2BF-D75D-47E2-869E-242176DB570B}"/>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graphicEl>
                                              <a:dgm id="{43CA33EA-4594-4706-A1EB-B05FFDFF4922}"/>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E2E8FE-B87B-430D-9722-167B5E2C2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Sticky notes with question marks">
            <a:extLst>
              <a:ext uri="{FF2B5EF4-FFF2-40B4-BE49-F238E27FC236}">
                <a16:creationId xmlns:a16="http://schemas.microsoft.com/office/drawing/2014/main" id="{F5194164-91F4-ED05-A655-E0B4C1FA046D}"/>
              </a:ext>
            </a:extLst>
          </p:cNvPr>
          <p:cNvPicPr>
            <a:picLocks noChangeAspect="1"/>
          </p:cNvPicPr>
          <p:nvPr/>
        </p:nvPicPr>
        <p:blipFill>
          <a:blip r:embed="rId2">
            <a:duotone>
              <a:schemeClr val="accent1">
                <a:shade val="45000"/>
                <a:satMod val="135000"/>
              </a:schemeClr>
              <a:prstClr val="white"/>
            </a:duotone>
            <a:alphaModFix amt="35000"/>
          </a:blip>
          <a:srcRect t="10162" b="5569"/>
          <a:stretch>
            <a:fillRect/>
          </a:stretch>
        </p:blipFill>
        <p:spPr>
          <a:xfrm>
            <a:off x="20" y="10"/>
            <a:ext cx="12191981" cy="6857989"/>
          </a:xfrm>
          <a:prstGeom prst="rect">
            <a:avLst/>
          </a:prstGeom>
        </p:spPr>
      </p:pic>
      <p:sp>
        <p:nvSpPr>
          <p:cNvPr id="2" name="Title 1">
            <a:extLst>
              <a:ext uri="{FF2B5EF4-FFF2-40B4-BE49-F238E27FC236}">
                <a16:creationId xmlns:a16="http://schemas.microsoft.com/office/drawing/2014/main" id="{96997D3E-F870-0D34-7638-B19B2943F33B}"/>
              </a:ext>
            </a:extLst>
          </p:cNvPr>
          <p:cNvSpPr>
            <a:spLocks noGrp="1"/>
          </p:cNvSpPr>
          <p:nvPr>
            <p:ph type="title"/>
          </p:nvPr>
        </p:nvSpPr>
        <p:spPr>
          <a:xfrm>
            <a:off x="242910" y="1598246"/>
            <a:ext cx="4626709" cy="5122985"/>
          </a:xfrm>
        </p:spPr>
        <p:txBody>
          <a:bodyPr vert="horz" lIns="91440" tIns="45720" rIns="91440" bIns="45720" rtlCol="0" anchor="t">
            <a:normAutofit/>
          </a:bodyPr>
          <a:lstStyle/>
          <a:p>
            <a:pPr algn="r"/>
            <a:r>
              <a:rPr lang="en-US" sz="8000">
                <a:solidFill>
                  <a:srgbClr val="FFFFFF"/>
                </a:solidFill>
              </a:rPr>
              <a:t>Thank You	</a:t>
            </a:r>
          </a:p>
        </p:txBody>
      </p:sp>
      <p:sp>
        <p:nvSpPr>
          <p:cNvPr id="3" name="Content Placeholder 2">
            <a:extLst>
              <a:ext uri="{FF2B5EF4-FFF2-40B4-BE49-F238E27FC236}">
                <a16:creationId xmlns:a16="http://schemas.microsoft.com/office/drawing/2014/main" id="{FE78A760-CB44-A794-317B-B69C27700A9B}"/>
              </a:ext>
            </a:extLst>
          </p:cNvPr>
          <p:cNvSpPr>
            <a:spLocks noGrp="1"/>
          </p:cNvSpPr>
          <p:nvPr>
            <p:ph idx="1"/>
          </p:nvPr>
        </p:nvSpPr>
        <p:spPr>
          <a:xfrm>
            <a:off x="5792994" y="1590840"/>
            <a:ext cx="5672176" cy="5095221"/>
          </a:xfrm>
        </p:spPr>
        <p:txBody>
          <a:bodyPr vert="horz" lIns="91440" tIns="45720" rIns="91440" bIns="45720" rtlCol="0">
            <a:normAutofit/>
          </a:bodyPr>
          <a:lstStyle/>
          <a:p>
            <a:pPr marL="0" indent="0">
              <a:buNone/>
            </a:pPr>
            <a:r>
              <a:rPr lang="en-US" sz="4400">
                <a:solidFill>
                  <a:srgbClr val="FFFFFF"/>
                </a:solidFill>
              </a:rPr>
              <a:t>Any Questions? </a:t>
            </a:r>
          </a:p>
        </p:txBody>
      </p:sp>
      <p:cxnSp>
        <p:nvCxnSpPr>
          <p:cNvPr id="13" name="Straight Connector 1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1292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846</TotalTime>
  <Words>1611</Words>
  <Application>Microsoft Office PowerPoint</Application>
  <PresentationFormat>Widescreen</PresentationFormat>
  <Paragraphs>157</Paragraphs>
  <Slides>20</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Aptos</vt:lpstr>
      <vt:lpstr>Aptos Display</vt:lpstr>
      <vt:lpstr>Arial</vt:lpstr>
      <vt:lpstr>Calibri</vt:lpstr>
      <vt:lpstr>Courier New</vt:lpstr>
      <vt:lpstr>Wingdings</vt:lpstr>
      <vt:lpstr>office theme</vt:lpstr>
      <vt:lpstr>Emergency Response</vt:lpstr>
      <vt:lpstr> The Civil Contingencies Act 2004 </vt:lpstr>
      <vt:lpstr>What is a Major Incident?</vt:lpstr>
      <vt:lpstr>Major Incident</vt:lpstr>
      <vt:lpstr>Examples </vt:lpstr>
      <vt:lpstr>Critical Incident </vt:lpstr>
      <vt:lpstr>Incidents</vt:lpstr>
      <vt:lpstr>Incidents</vt:lpstr>
      <vt:lpstr>National Risk Register –  9 Risk Themes</vt:lpstr>
      <vt:lpstr>Themes </vt:lpstr>
      <vt:lpstr>National Risk Register Examples</vt:lpstr>
      <vt:lpstr>PowerPoint Presentation</vt:lpstr>
      <vt:lpstr>PowerPoint Presentation</vt:lpstr>
      <vt:lpstr>Why do we need it?</vt:lpstr>
      <vt:lpstr>PowerPoint Presentation</vt:lpstr>
      <vt:lpstr>PowerPoint Presentation</vt:lpstr>
      <vt:lpstr>10 second triage</vt:lpstr>
      <vt:lpstr>Levels of Command</vt:lpstr>
      <vt:lpstr>Levels of command</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Jane Davies</dc:creator>
  <cp:lastModifiedBy>Wynne Jones (IMH)</cp:lastModifiedBy>
  <cp:revision>301</cp:revision>
  <dcterms:created xsi:type="dcterms:W3CDTF">2025-10-16T10:56:44Z</dcterms:created>
  <dcterms:modified xsi:type="dcterms:W3CDTF">2026-10-13T14:27:41Z</dcterms:modified>
</cp:coreProperties>
</file>