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notesSlides/notesSlide1.xml" ContentType="application/vnd.openxmlformats-officedocument.presentationml.notesSlide+xml"/>
  <Override PartName="/ppt/slides/slide3.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notesSlides/notesSlide3.xml" ContentType="application/vnd.openxmlformats-officedocument.presentationml.notesSlide+xml"/>
  <Override PartName="/ppt/slides/slide5.xml" ContentType="application/vnd.openxmlformats-officedocument.presentationml.slide+xml"/>
  <Override PartName="/ppt/notesSlides/notesSlide4.xml" ContentType="application/vnd.openxmlformats-officedocument.presentationml.notesSlide+xml"/>
  <Override PartName="/ppt/slides/slide6.xml" ContentType="application/vnd.openxmlformats-officedocument.presentationml.slide+xml"/>
  <Override PartName="/ppt/notesSlides/notesSlide5.xml" ContentType="application/vnd.openxmlformats-officedocument.presentationml.notesSlide+xml"/>
  <Override PartName="/ppt/slides/slide7.xml" ContentType="application/vnd.openxmlformats-officedocument.presentationml.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7.xml" ContentType="application/vnd.openxmlformats-officedocument.presentationml.notesSlide+xml"/>
  <Override PartName="/ppt/slides/slide9.xml" ContentType="application/vnd.openxmlformats-officedocument.presentationml.slide+xml"/>
  <Override PartName="/ppt/notesSlides/notesSlide8.xml" ContentType="application/vnd.openxmlformats-officedocument.presentationml.notesSlide+xml"/>
  <Override PartName="/ppt/slides/slide10.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48" r:id="rId1"/>
  </p:sldMasterIdLst>
  <p:notesMasterIdLst>
    <p:notesMasterId r:id="rId2"/>
  </p:notesMasterIdLst>
  <p:sldIdLst>
    <p:sldId id="257" r:id="rId3"/>
    <p:sldId id="258" r:id="rId4"/>
    <p:sldId id="259" r:id="rId5"/>
    <p:sldId id="260" r:id="rId6"/>
    <p:sldId id="261" r:id="rId7"/>
    <p:sldId id="262" r:id="rId8"/>
    <p:sldId id="263" r:id="rId9"/>
    <p:sldId id="264" r:id="rId10"/>
    <p:sldId id="265" r:id="rId11"/>
    <p:sldId id="266" r:id="rId12"/>
  </p:sldIdLst>
  <p:sldSz cy="10287000" cx="18288000"/>
  <p:notesSz cx="6858000" cy="9144000"/>
  <p:embeddedFontLst>
    <p:embeddedFont>
      <p:font typeface="Ubuntu Bold" panose="020B0804030602030204" charset="1"/>
      <p:regular r:id="rId13"/>
    </p:embeddedFont>
    <p:embeddedFont>
      <p:font typeface="Open Sans Bold" panose="020B0806030504020204" charset="1"/>
      <p:regular r:id="rId14"/>
    </p:embeddedFont>
    <p:embeddedFont>
      <p:font typeface="Open Sans" panose="020B0606030504020204" charset="1"/>
      <p:regular r:id="rId15"/>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font" Target="fonts/font1.fntdata"/><Relationship Id="rId14" Type="http://schemas.openxmlformats.org/officeDocument/2006/relationships/font" Target="fonts/font2.fntdata"/><Relationship Id="rId15" Type="http://schemas.openxmlformats.org/officeDocument/2006/relationships/font" Target="fonts/font3.fntdata"/><Relationship Id="rId16" Type="http://schemas.openxmlformats.org/officeDocument/2006/relationships/tableStyles" Target="tableStyles.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3" name=""/>
        <p:cNvGrpSpPr/>
        <p:nvPr/>
      </p:nvGrpSpPr>
      <p:grpSpPr>
        <a:xfrm>
          <a:off x="0" y="0"/>
          <a:ext cx="0" cy="0"/>
          <a:chOff x="0" y="0"/>
          <a:chExt cx="0" cy="0"/>
        </a:xfrm>
      </p:grpSpPr>
      <p:sp>
        <p:nvSpPr>
          <p:cNvPr id="1048795"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a:endParaRPr lang="cs-CZ"/>
          </a:p>
        </p:txBody>
      </p:sp>
      <p:sp>
        <p:nvSpPr>
          <p:cNvPr id="1048796"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fld id="{B7268E1E-0E44-426D-905E-8AD9B19D2182}" type="datetimeFigureOut">
              <a:rPr lang="cs-CZ" smtClean="0"/>
              <a:t>1.7.2013</a:t>
            </a:fld>
            <a:endParaRPr lang="cs-CZ"/>
          </a:p>
        </p:txBody>
      </p:sp>
      <p:sp>
        <p:nvSpPr>
          <p:cNvPr id="1048797"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a:endParaRPr lang="cs-CZ"/>
          </a:p>
        </p:txBody>
      </p:sp>
      <p:sp>
        <p:nvSpPr>
          <p:cNvPr id="1048798" name="Notes Placeholder 4"/>
          <p:cNvSpPr>
            <a:spLocks noGrp="1"/>
          </p:cNvSpPr>
          <p:nvPr>
            <p:ph type="body" sz="quarter" idx="3"/>
          </p:nvPr>
        </p:nvSpPr>
        <p:spPr>
          <a:xfrm>
            <a:off x="914400" y="3251200"/>
            <a:ext cx="7315200" cy="3081338"/>
          </a:xfrm>
          <a:prstGeom prst="rect"/>
        </p:spPr>
        <p:txBody>
          <a:bodyPr bIns="45720" lIns="91440" rIns="91440" rtlCol="0" tIns="45720" vert="horz"/>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1048799"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a:endParaRPr lang="cs-CZ"/>
          </a:p>
        </p:txBody>
      </p:sp>
      <p:sp>
        <p:nvSpPr>
          <p:cNvPr id="1048800"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fld id="{871B2431-D351-4C6E-A3CF-9DFAC0E3E050}" type="slidenum">
              <a:rPr lang="cs-CZ" smtClean="0"/>
              <a:t>‹#›</a:t>
            </a:fld>
            <a:endParaRPr lang="cs-CZ"/>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32" name=""/>
        <p:cNvGrpSpPr/>
        <p:nvPr/>
      </p:nvGrpSpPr>
      <p:grpSpPr>
        <a:xfrm>
          <a:off x="0" y="0"/>
          <a:ext cx="0" cy="0"/>
          <a:chOff x="0" y="0"/>
          <a:chExt cx="0" cy="0"/>
        </a:xfrm>
      </p:grpSpPr>
      <p:sp>
        <p:nvSpPr>
          <p:cNvPr id="1048600"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01"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02"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03"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During this session, I will explain how Marks and Spencer has structured itself to make it achieve efficiency in its operations and efficient communication. There are three organisational design strategies namely the functional, divisional and the matrix structure which I will describe. The two approaches will involve a graphical representation to depict the reporting lines, the departmental roles and hierarchy within the company. I will also elaborate how the selection of the most suitable structure is shaping the employee jobs, responsibility, teamwork and decision making process. The knowledge of these designs assists companies such as M&amp;S to be responsive to the needs of the market, greater coordination among teams and better performance in general. </a:t>
            </a:r>
            <a:endParaRPr lang="en-US" smtClean="0"/>
          </a:p>
        </p:txBody>
      </p:sp>
      <p:sp>
        <p:nvSpPr>
          <p:cNvPr id="1048604"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05"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39" name=""/>
        <p:cNvGrpSpPr/>
        <p:nvPr/>
      </p:nvGrpSpPr>
      <p:grpSpPr>
        <a:xfrm>
          <a:off x="0" y="0"/>
          <a:ext cx="0" cy="0"/>
          <a:chOff x="0" y="0"/>
          <a:chExt cx="0" cy="0"/>
        </a:xfrm>
      </p:grpSpPr>
      <p:sp>
        <p:nvSpPr>
          <p:cNvPr id="1048618"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19"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20"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21"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This presentation starts with a clear definition of what organisational structure is and its importance to such businesses as Marks and Spencer. The organisational structure is a method by which functions, roles, and reporting arrangements are set up, and this factors affect communication, efficiency and performance at large. Three structural organisational designs will then be discussed, which include functional, divisional, and matrix structure. Each of these methods will be presented with examples and the diagrams in order to get a clear picture on the working of the designs in the field. Lastly the presentation will end by making a conclusion about the main benefits of such structures and how they would apply to the operations and strategy of M&amp;S.</a:t>
            </a:r>
            <a:endParaRPr lang="en-US" smtClean="0"/>
          </a:p>
        </p:txBody>
      </p:sp>
      <p:sp>
        <p:nvSpPr>
          <p:cNvPr id="1048622"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23"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37"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38"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39"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40"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Organisational structure is a key part in defining the role, the work, and the chain of command among the employees in Marks and Spencer. It minimizes redundancy and misunderstanding of roles since each person is well aware of who is supposed to do certain work. Organisational charts are visual aids that facilitate easy interpretation of subordination and team formations and the exchanges among employees and managers. The efficient organization of work helps to organize the workflow, facilitate the effective interaction of departments and to take the decisions quickly and properly. It also helps in coordination in various functions, improves accountability.</a:t>
            </a:r>
            <a:endParaRPr lang="en-US" smtClean="0"/>
          </a:p>
        </p:txBody>
      </p:sp>
      <p:sp>
        <p:nvSpPr>
          <p:cNvPr id="1048641"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42"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53" name=""/>
        <p:cNvGrpSpPr/>
        <p:nvPr/>
      </p:nvGrpSpPr>
      <p:grpSpPr>
        <a:xfrm>
          <a:off x="0" y="0"/>
          <a:ext cx="0" cy="0"/>
          <a:chOff x="0" y="0"/>
          <a:chExt cx="0" cy="0"/>
        </a:xfrm>
      </p:grpSpPr>
      <p:sp>
        <p:nvSpPr>
          <p:cNvPr id="1048656"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57"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58"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59"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Marks and Spencer can use functional structure where employees are separated based on their respective work regions, including marketing, operations, finance, human resource, and customer services. Such a structure enables employees to get specialised skills in their departments and this adds knowledge and efficiency. Clear reporting lines enhance accountability, as employees know their responsibilities and managers can monitor performance effectively. Additionally, grouping roles functionally supports streamlined task management and operational focus. While each department focuses on its objectives, interdepartmental communication remains essential, ensuring collaboration across teams and contributing to overall organisational efficiency, productivity, and successful achievement of M&amp;S goals.</a:t>
            </a:r>
            <a:endParaRPr lang="en-US" smtClean="0"/>
          </a:p>
        </p:txBody>
      </p:sp>
      <p:sp>
        <p:nvSpPr>
          <p:cNvPr id="1048660"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61"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60" name=""/>
        <p:cNvGrpSpPr/>
        <p:nvPr/>
      </p:nvGrpSpPr>
      <p:grpSpPr>
        <a:xfrm>
          <a:off x="0" y="0"/>
          <a:ext cx="0" cy="0"/>
          <a:chOff x="0" y="0"/>
          <a:chExt cx="0" cy="0"/>
        </a:xfrm>
      </p:grpSpPr>
      <p:sp>
        <p:nvSpPr>
          <p:cNvPr id="1048675"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76"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77"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78"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Marks &amp; Spencer can adopt a divisional structure, organising its operations around specific product lines, such as food, clothing, and home goods, or around geographical regions across the UK and internationally. Each division operates semi-independently, with its own management team, resources, and performance targets. This approach allows divisions to focus on their unique goals, understand and respond to customer needs more effectively, and adapt quickly to market changes. It also promotes accountability within each division, as performance is measured separately. By using a divisional structure, M&amp;S can enhance flexibility, improve decision-making, and increase overall responsiveness to dynamic retail market demands.</a:t>
            </a:r>
            <a:endParaRPr lang="en-US" smtClean="0"/>
          </a:p>
        </p:txBody>
      </p:sp>
      <p:sp>
        <p:nvSpPr>
          <p:cNvPr id="1048679"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80"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sp>
        <p:nvSpPr>
          <p:cNvPr id="1048694"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695"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696"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697"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Within a matrix structure, Marks and Spencer employees report both to their functional departmental heads, including marketing, operations, or finance and to project or product managers of certain initiatives. This dual reporting system will provide a great deal of specialised expertise in every department as it is well used and at the same time have a high level of focus on the project goals and outcomes. It promotes collaboration among the teams and knowledge sharing. In addition, this form of organisation makes M&amp;S responsive to the needs of the market, handle multifactorial projects, and reconcile departmental needs and strategic organisational needs.</a:t>
            </a:r>
            <a:endParaRPr lang="en-US" smtClean="0"/>
          </a:p>
        </p:txBody>
      </p:sp>
      <p:sp>
        <p:nvSpPr>
          <p:cNvPr id="1048698"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699"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74" name=""/>
        <p:cNvGrpSpPr/>
        <p:nvPr/>
      </p:nvGrpSpPr>
      <p:grpSpPr>
        <a:xfrm>
          <a:off x="0" y="0"/>
          <a:ext cx="0" cy="0"/>
          <a:chOff x="0" y="0"/>
          <a:chExt cx="0" cy="0"/>
        </a:xfrm>
      </p:grpSpPr>
      <p:sp>
        <p:nvSpPr>
          <p:cNvPr id="1048712"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713"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714"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715"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A good organisational structure is highly significant in promoting the levels of clarity, efficiency, and accountability at every level in Marks and Spencer. Employees are made aware of what they do, and their role in the greater organisational goals via a well-developed roles, responsibilities and reporting lines. M&amp;S can exploit functional structure, divisional structure, or matrix structure strategically based on certain operation’s needs, project needs, and market dynamics. Both the design strategies facilitate effective communication, coordination, and collaboration, and makes the employees responsible towards their performance. </a:t>
            </a:r>
            <a:endParaRPr lang="en-US" smtClean="0"/>
          </a:p>
        </p:txBody>
      </p:sp>
      <p:sp>
        <p:nvSpPr>
          <p:cNvPr id="1048716"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717"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81" name=""/>
        <p:cNvGrpSpPr/>
        <p:nvPr/>
      </p:nvGrpSpPr>
      <p:grpSpPr>
        <a:xfrm>
          <a:off x="0" y="0"/>
          <a:ext cx="0" cy="0"/>
          <a:chOff x="0" y="0"/>
          <a:chExt cx="0" cy="0"/>
        </a:xfrm>
      </p:grpSpPr>
      <p:sp>
        <p:nvSpPr>
          <p:cNvPr id="1048730" name="Header Placeholder 1"/>
          <p:cNvSpPr>
            <a:spLocks noGrp="1"/>
          </p:cNvSpPr>
          <p:nvPr>
            <p:ph type="hdr" sz="quarter"/>
          </p:nvPr>
        </p:nvSpPr>
        <p:spPr>
          <a:xfrm>
            <a:off x="0" y="0"/>
            <a:ext cx="3962400" cy="342900"/>
          </a:xfrm>
          <a:prstGeom prst="rect"/>
        </p:spPr>
        <p:txBody>
          <a:bodyPr bIns="45720" lIns="91440" rIns="91440" rtlCol="0" tIns="45720" vert="horz"/>
          <a:lstStyle>
            <a:lvl1pPr algn="l">
              <a:defRPr sz="1200"/>
            </a:lvl1pPr>
          </a:lstStyle>
          <a:p/>
        </p:txBody>
      </p:sp>
      <p:sp>
        <p:nvSpPr>
          <p:cNvPr id="1048731" name="Date Placeholder 2"/>
          <p:cNvSpPr>
            <a:spLocks noGrp="1"/>
          </p:cNvSpPr>
          <p:nvPr>
            <p:ph type="dt" idx="1"/>
          </p:nvPr>
        </p:nvSpPr>
        <p:spPr>
          <a:xfrm>
            <a:off x="5180013" y="0"/>
            <a:ext cx="3962400" cy="342900"/>
          </a:xfrm>
          <a:prstGeom prst="rect"/>
        </p:spPr>
        <p:txBody>
          <a:bodyPr bIns="45720" lIns="91440" rIns="91440" rtlCol="0" tIns="45720" vert="horz"/>
          <a:lstStyle>
            <a:lvl1pPr algn="r">
              <a:defRPr sz="1200"/>
            </a:lvl1pPr>
          </a:lstStyle>
          <a:p>
            <a:r>
              <a:rPr lang="cs-CZ" smtClean="0"/>
              <a:t>1.7.2013</a:t>
            </a:r>
          </a:p>
        </p:txBody>
      </p:sp>
      <p:sp>
        <p:nvSpPr>
          <p:cNvPr id="1048732" name="Slide Image Placeholder 3"/>
          <p:cNvSpPr>
            <a:spLocks noChangeAspect="1" noRot="1" noGrp="1"/>
          </p:cNvSpPr>
          <p:nvPr>
            <p:ph type="sldImg" idx="2"/>
          </p:nvPr>
        </p:nvSpPr>
        <p:spPr>
          <a:xfrm>
            <a:off x="2857500" y="512763"/>
            <a:ext cx="3429000" cy="2566987"/>
          </a:xfrm>
          <a:prstGeom prst="rect"/>
          <a:noFill/>
          <a:ln w="12700">
            <a:solidFill>
              <a:prstClr val="black"/>
            </a:solidFill>
          </a:ln>
        </p:spPr>
        <p:txBody>
          <a:bodyPr anchor="ctr" bIns="45720" lIns="91440" rIns="91440" rtlCol="0" tIns="45720" vert="horz"/>
          <a:p/>
        </p:txBody>
      </p:sp>
      <p:sp>
        <p:nvSpPr>
          <p:cNvPr id="1048733" name="Notes Placeholder 4"/>
          <p:cNvSpPr>
            <a:spLocks noGrp="1"/>
          </p:cNvSpPr>
          <p:nvPr>
            <p:ph type="body" sz="quarter" idx="3"/>
          </p:nvPr>
        </p:nvSpPr>
        <p:spPr>
          <a:xfrm>
            <a:off x="914400" y="3251200"/>
            <a:ext cx="7315200" cy="3081338"/>
          </a:xfrm>
          <a:prstGeom prst="rect"/>
        </p:spPr>
        <p:txBody>
          <a:bodyPr bIns="45720" lIns="91440" rIns="91440" rtlCol="0" tIns="45720" vert="horz"/>
          <a:p>
            <a:r>
              <a:rPr lang="en-US"/>
              <a:t/>
            </a:r>
            <a:endParaRPr lang="en-US" smtClean="0"/>
          </a:p>
        </p:txBody>
      </p:sp>
      <p:sp>
        <p:nvSpPr>
          <p:cNvPr id="1048734" name="Footer Placeholder 5"/>
          <p:cNvSpPr>
            <a:spLocks noGrp="1"/>
          </p:cNvSpPr>
          <p:nvPr>
            <p:ph type="ftr" sz="quarter" idx="4"/>
          </p:nvPr>
        </p:nvSpPr>
        <p:spPr>
          <a:xfrm>
            <a:off x="0" y="6502400"/>
            <a:ext cx="3962400" cy="341313"/>
          </a:xfrm>
          <a:prstGeom prst="rect"/>
        </p:spPr>
        <p:txBody>
          <a:bodyPr anchor="b" bIns="45720" lIns="91440" rIns="91440" rtlCol="0" tIns="45720" vert="horz"/>
          <a:lstStyle>
            <a:lvl1pPr algn="l">
              <a:defRPr sz="1200"/>
            </a:lvl1pPr>
          </a:lstStyle>
          <a:p/>
        </p:txBody>
      </p:sp>
      <p:sp>
        <p:nvSpPr>
          <p:cNvPr id="1048735" name="Slide Number Placeholder 6"/>
          <p:cNvSpPr>
            <a:spLocks noGrp="1"/>
          </p:cNvSpPr>
          <p:nvPr>
            <p:ph type="sldNum" sz="quarter" idx="5"/>
          </p:nvPr>
        </p:nvSpPr>
        <p:spPr>
          <a:xfrm>
            <a:off x="5180013" y="6502400"/>
            <a:ext cx="3962400" cy="341313"/>
          </a:xfrm>
          <a:prstGeom prst="rect"/>
        </p:spPr>
        <p:txBody>
          <a:bodyPr anchor="b" bIns="45720" lIns="91440" rIns="91440" rtlCol="0" tIns="45720" vert="horz"/>
          <a:lstStyle>
            <a:lvl1pPr algn="r">
              <a:defRPr sz="1200"/>
            </a:lvl1pPr>
          </a:lstStyle>
          <a:p>
            <a:r>
              <a:rPr lang="cs-CZ" smtClean="0"/>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83" name=""/>
        <p:cNvGrpSpPr/>
        <p:nvPr/>
      </p:nvGrpSpPr>
      <p:grpSpPr>
        <a:xfrm>
          <a:off x="0" y="0"/>
          <a:ext cx="0" cy="0"/>
          <a:chOff x="0" y="0"/>
          <a:chExt cx="0" cy="0"/>
        </a:xfrm>
      </p:grpSpPr>
      <p:sp>
        <p:nvSpPr>
          <p:cNvPr id="1048740" name="Title 1"/>
          <p:cNvSpPr>
            <a:spLocks noGrp="1"/>
          </p:cNvSpPr>
          <p:nvPr>
            <p:ph type="ctrTitle"/>
          </p:nvPr>
        </p:nvSpPr>
        <p:spPr>
          <a:xfrm>
            <a:off x="685800" y="2130425"/>
            <a:ext cx="7772400" cy="1470025"/>
          </a:xfrm>
        </p:spPr>
        <p:txBody>
          <a:bodyPr/>
          <a:p>
            <a:r>
              <a:rPr lang="en-US" smtClean="0"/>
              <a:t>Click to edit Master title style</a:t>
            </a:r>
            <a:endParaRPr lang="en-US"/>
          </a:p>
        </p:txBody>
      </p:sp>
      <p:sp>
        <p:nvSpPr>
          <p:cNvPr id="1048741"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lang="en-US"/>
          </a:p>
        </p:txBody>
      </p:sp>
      <p:sp>
        <p:nvSpPr>
          <p:cNvPr id="1048742"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43" name="Footer Placeholder 4"/>
          <p:cNvSpPr>
            <a:spLocks noGrp="1"/>
          </p:cNvSpPr>
          <p:nvPr>
            <p:ph type="ftr" sz="quarter" idx="11"/>
          </p:nvPr>
        </p:nvSpPr>
        <p:spPr/>
        <p:txBody>
          <a:bodyPr/>
          <a:p>
            <a:endParaRPr lang="en-US"/>
          </a:p>
        </p:txBody>
      </p:sp>
      <p:sp>
        <p:nvSpPr>
          <p:cNvPr id="1048744"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86" name=""/>
        <p:cNvGrpSpPr/>
        <p:nvPr/>
      </p:nvGrpSpPr>
      <p:grpSpPr>
        <a:xfrm>
          <a:off x="0" y="0"/>
          <a:ext cx="0" cy="0"/>
          <a:chOff x="0" y="0"/>
          <a:chExt cx="0" cy="0"/>
        </a:xfrm>
      </p:grpSpPr>
      <p:sp>
        <p:nvSpPr>
          <p:cNvPr id="1048754" name="Title 1"/>
          <p:cNvSpPr>
            <a:spLocks noGrp="1"/>
          </p:cNvSpPr>
          <p:nvPr>
            <p:ph type="title"/>
          </p:nvPr>
        </p:nvSpPr>
        <p:spPr/>
        <p:txBody>
          <a:bodyPr/>
          <a:p>
            <a:r>
              <a:rPr lang="en-US" smtClean="0"/>
              <a:t>Click to edit Master title style</a:t>
            </a:r>
            <a:endParaRPr lang="en-US"/>
          </a:p>
        </p:txBody>
      </p:sp>
      <p:sp>
        <p:nvSpPr>
          <p:cNvPr id="1048755" name="Content Placeholder 2"/>
          <p:cNvSpPr>
            <a:spLocks noGrp="1"/>
          </p:cNvSpPr>
          <p:nvPr>
            <p:ph idx="1"/>
          </p:nvPr>
        </p:nvSpPr>
        <p:spPr/>
        <p:txBody>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56"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57" name="Footer Placeholder 4"/>
          <p:cNvSpPr>
            <a:spLocks noGrp="1"/>
          </p:cNvSpPr>
          <p:nvPr>
            <p:ph type="ftr" sz="quarter" idx="11"/>
          </p:nvPr>
        </p:nvSpPr>
        <p:spPr/>
        <p:txBody>
          <a:bodyPr/>
          <a:p>
            <a:endParaRPr lang="en-US"/>
          </a:p>
        </p:txBody>
      </p:sp>
      <p:sp>
        <p:nvSpPr>
          <p:cNvPr id="1048758"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89" name=""/>
        <p:cNvGrpSpPr/>
        <p:nvPr/>
      </p:nvGrpSpPr>
      <p:grpSpPr>
        <a:xfrm>
          <a:off x="0" y="0"/>
          <a:ext cx="0" cy="0"/>
          <a:chOff x="0" y="0"/>
          <a:chExt cx="0" cy="0"/>
        </a:xfrm>
      </p:grpSpPr>
      <p:sp>
        <p:nvSpPr>
          <p:cNvPr id="1048770" name="Title 1"/>
          <p:cNvSpPr>
            <a:spLocks noGrp="1"/>
          </p:cNvSpPr>
          <p:nvPr>
            <p:ph type="title"/>
          </p:nvPr>
        </p:nvSpPr>
        <p:spPr>
          <a:xfrm>
            <a:off x="722313" y="4406900"/>
            <a:ext cx="7772400" cy="1362075"/>
          </a:xfrm>
        </p:spPr>
        <p:txBody>
          <a:bodyPr anchor="t"/>
          <a:lstStyle>
            <a:lvl1pPr algn="l">
              <a:defRPr b="1" cap="all" sz="4000"/>
            </a:lvl1pPr>
          </a:lstStyle>
          <a:p>
            <a:r>
              <a:rPr lang="en-US" smtClean="0"/>
              <a:t>Click to edit Master title style</a:t>
            </a:r>
            <a:endParaRPr lang="en-US"/>
          </a:p>
        </p:txBody>
      </p:sp>
      <p:sp>
        <p:nvSpPr>
          <p:cNvPr id="1048771"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Click to edit Master text styles</a:t>
            </a:r>
          </a:p>
        </p:txBody>
      </p:sp>
      <p:sp>
        <p:nvSpPr>
          <p:cNvPr id="1048772"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73" name="Footer Placeholder 4"/>
          <p:cNvSpPr>
            <a:spLocks noGrp="1"/>
          </p:cNvSpPr>
          <p:nvPr>
            <p:ph type="ftr" sz="quarter" idx="11"/>
          </p:nvPr>
        </p:nvSpPr>
        <p:spPr/>
        <p:txBody>
          <a:bodyPr/>
          <a:p>
            <a:endParaRPr lang="en-US"/>
          </a:p>
        </p:txBody>
      </p:sp>
      <p:sp>
        <p:nvSpPr>
          <p:cNvPr id="1048774"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0" name=""/>
        <p:cNvGrpSpPr/>
        <p:nvPr/>
      </p:nvGrpSpPr>
      <p:grpSpPr>
        <a:xfrm>
          <a:off x="0" y="0"/>
          <a:ext cx="0" cy="0"/>
          <a:chOff x="0" y="0"/>
          <a:chExt cx="0" cy="0"/>
        </a:xfrm>
      </p:grpSpPr>
      <p:sp>
        <p:nvSpPr>
          <p:cNvPr id="1048775" name="Title 1"/>
          <p:cNvSpPr>
            <a:spLocks noGrp="1"/>
          </p:cNvSpPr>
          <p:nvPr>
            <p:ph type="title"/>
          </p:nvPr>
        </p:nvSpPr>
        <p:spPr/>
        <p:txBody>
          <a:bodyPr/>
          <a:p>
            <a:r>
              <a:rPr lang="en-US" smtClean="0"/>
              <a:t>Click to edit Master title style</a:t>
            </a:r>
            <a:endParaRPr lang="en-US"/>
          </a:p>
        </p:txBody>
      </p:sp>
      <p:sp>
        <p:nvSpPr>
          <p:cNvPr id="1048776"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77"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78" name="Date Placeholder 4"/>
          <p:cNvSpPr>
            <a:spLocks noGrp="1"/>
          </p:cNvSpPr>
          <p:nvPr>
            <p:ph type="dt" sz="half" idx="10"/>
          </p:nvPr>
        </p:nvSpPr>
        <p:spPr/>
        <p:txBody>
          <a:bodyPr/>
          <a:p>
            <a:fld id="{1D8BD707-D9CF-40AE-B4C6-C98DA3205C09}" type="datetimeFigureOut">
              <a:rPr lang="en-US" smtClean="0"/>
              <a:t>8/1/2011</a:t>
            </a:fld>
            <a:endParaRPr lang="en-US"/>
          </a:p>
        </p:txBody>
      </p:sp>
      <p:sp>
        <p:nvSpPr>
          <p:cNvPr id="1048779" name="Footer Placeholder 5"/>
          <p:cNvSpPr>
            <a:spLocks noGrp="1"/>
          </p:cNvSpPr>
          <p:nvPr>
            <p:ph type="ftr" sz="quarter" idx="11"/>
          </p:nvPr>
        </p:nvSpPr>
        <p:spPr/>
        <p:txBody>
          <a:bodyPr/>
          <a:p>
            <a:endParaRPr lang="en-US"/>
          </a:p>
        </p:txBody>
      </p:sp>
      <p:sp>
        <p:nvSpPr>
          <p:cNvPr id="1048780"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91" name=""/>
        <p:cNvGrpSpPr/>
        <p:nvPr/>
      </p:nvGrpSpPr>
      <p:grpSpPr>
        <a:xfrm>
          <a:off x="0" y="0"/>
          <a:ext cx="0" cy="0"/>
          <a:chOff x="0" y="0"/>
          <a:chExt cx="0" cy="0"/>
        </a:xfrm>
      </p:grpSpPr>
      <p:sp>
        <p:nvSpPr>
          <p:cNvPr id="1048781" name="Title 1"/>
          <p:cNvSpPr>
            <a:spLocks noGrp="1"/>
          </p:cNvSpPr>
          <p:nvPr>
            <p:ph type="title"/>
          </p:nvPr>
        </p:nvSpPr>
        <p:spPr/>
        <p:txBody>
          <a:bodyPr/>
          <a:p>
            <a:r>
              <a:rPr lang="en-US" smtClean="0"/>
              <a:t>Click to edit Master title style</a:t>
            </a:r>
            <a:endParaRPr lang="en-US"/>
          </a:p>
        </p:txBody>
      </p:sp>
      <p:sp>
        <p:nvSpPr>
          <p:cNvPr id="1048782"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1048783"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84"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1048785"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86" name="Date Placeholder 6"/>
          <p:cNvSpPr>
            <a:spLocks noGrp="1"/>
          </p:cNvSpPr>
          <p:nvPr>
            <p:ph type="dt" sz="half" idx="10"/>
          </p:nvPr>
        </p:nvSpPr>
        <p:spPr/>
        <p:txBody>
          <a:bodyPr/>
          <a:p>
            <a:fld id="{1D8BD707-D9CF-40AE-B4C6-C98DA3205C09}" type="datetimeFigureOut">
              <a:rPr lang="en-US" smtClean="0"/>
              <a:t>8/1/2011</a:t>
            </a:fld>
            <a:endParaRPr lang="en-US"/>
          </a:p>
        </p:txBody>
      </p:sp>
      <p:sp>
        <p:nvSpPr>
          <p:cNvPr id="1048787" name="Footer Placeholder 7"/>
          <p:cNvSpPr>
            <a:spLocks noGrp="1"/>
          </p:cNvSpPr>
          <p:nvPr>
            <p:ph type="ftr" sz="quarter" idx="11"/>
          </p:nvPr>
        </p:nvSpPr>
        <p:spPr/>
        <p:txBody>
          <a:bodyPr/>
          <a:p>
            <a:endParaRPr lang="en-US"/>
          </a:p>
        </p:txBody>
      </p:sp>
      <p:sp>
        <p:nvSpPr>
          <p:cNvPr id="1048788"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84" name=""/>
        <p:cNvGrpSpPr/>
        <p:nvPr/>
      </p:nvGrpSpPr>
      <p:grpSpPr>
        <a:xfrm>
          <a:off x="0" y="0"/>
          <a:ext cx="0" cy="0"/>
          <a:chOff x="0" y="0"/>
          <a:chExt cx="0" cy="0"/>
        </a:xfrm>
      </p:grpSpPr>
      <p:sp>
        <p:nvSpPr>
          <p:cNvPr id="1048745" name="Title 1"/>
          <p:cNvSpPr>
            <a:spLocks noGrp="1"/>
          </p:cNvSpPr>
          <p:nvPr>
            <p:ph type="title"/>
          </p:nvPr>
        </p:nvSpPr>
        <p:spPr/>
        <p:txBody>
          <a:bodyPr/>
          <a:p>
            <a:r>
              <a:rPr lang="en-US" smtClean="0"/>
              <a:t>Click to edit Master title style</a:t>
            </a:r>
            <a:endParaRPr lang="en-US"/>
          </a:p>
        </p:txBody>
      </p:sp>
      <p:sp>
        <p:nvSpPr>
          <p:cNvPr id="1048746" name="Date Placeholder 2"/>
          <p:cNvSpPr>
            <a:spLocks noGrp="1"/>
          </p:cNvSpPr>
          <p:nvPr>
            <p:ph type="dt" sz="half" idx="10"/>
          </p:nvPr>
        </p:nvSpPr>
        <p:spPr/>
        <p:txBody>
          <a:bodyPr/>
          <a:p>
            <a:fld id="{1D8BD707-D9CF-40AE-B4C6-C98DA3205C09}" type="datetimeFigureOut">
              <a:rPr lang="en-US" smtClean="0"/>
              <a:t>8/1/2011</a:t>
            </a:fld>
            <a:endParaRPr lang="en-US"/>
          </a:p>
        </p:txBody>
      </p:sp>
      <p:sp>
        <p:nvSpPr>
          <p:cNvPr id="1048747" name="Footer Placeholder 3"/>
          <p:cNvSpPr>
            <a:spLocks noGrp="1"/>
          </p:cNvSpPr>
          <p:nvPr>
            <p:ph type="ftr" sz="quarter" idx="11"/>
          </p:nvPr>
        </p:nvSpPr>
        <p:spPr/>
        <p:txBody>
          <a:bodyPr/>
          <a:p>
            <a:endParaRPr lang="en-US"/>
          </a:p>
        </p:txBody>
      </p:sp>
      <p:sp>
        <p:nvSpPr>
          <p:cNvPr id="1048748"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4"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8/1/2011</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2" name=""/>
        <p:cNvGrpSpPr/>
        <p:nvPr/>
      </p:nvGrpSpPr>
      <p:grpSpPr>
        <a:xfrm>
          <a:off x="0" y="0"/>
          <a:ext cx="0" cy="0"/>
          <a:chOff x="0" y="0"/>
          <a:chExt cx="0" cy="0"/>
        </a:xfrm>
      </p:grpSpPr>
      <p:sp>
        <p:nvSpPr>
          <p:cNvPr id="1048789" name="Title 1"/>
          <p:cNvSpPr>
            <a:spLocks noGrp="1"/>
          </p:cNvSpPr>
          <p:nvPr>
            <p:ph type="title"/>
          </p:nvPr>
        </p:nvSpPr>
        <p:spPr>
          <a:xfrm>
            <a:off x="457200" y="273050"/>
            <a:ext cx="3008313" cy="1162050"/>
          </a:xfrm>
        </p:spPr>
        <p:txBody>
          <a:bodyPr anchor="b"/>
          <a:lstStyle>
            <a:lvl1pPr algn="l">
              <a:defRPr b="1" sz="2000"/>
            </a:lvl1pPr>
          </a:lstStyle>
          <a:p>
            <a:r>
              <a:rPr lang="en-US" smtClean="0"/>
              <a:t>Click to edit Master title style</a:t>
            </a:r>
            <a:endParaRPr lang="en-US"/>
          </a:p>
        </p:txBody>
      </p:sp>
      <p:sp>
        <p:nvSpPr>
          <p:cNvPr id="1048790"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91"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1048792" name="Date Placeholder 4"/>
          <p:cNvSpPr>
            <a:spLocks noGrp="1"/>
          </p:cNvSpPr>
          <p:nvPr>
            <p:ph type="dt" sz="half" idx="10"/>
          </p:nvPr>
        </p:nvSpPr>
        <p:spPr/>
        <p:txBody>
          <a:bodyPr/>
          <a:p>
            <a:fld id="{1D8BD707-D9CF-40AE-B4C6-C98DA3205C09}" type="datetimeFigureOut">
              <a:rPr lang="en-US" smtClean="0"/>
              <a:t>8/1/2011</a:t>
            </a:fld>
            <a:endParaRPr lang="en-US"/>
          </a:p>
        </p:txBody>
      </p:sp>
      <p:sp>
        <p:nvSpPr>
          <p:cNvPr id="1048793" name="Footer Placeholder 5"/>
          <p:cNvSpPr>
            <a:spLocks noGrp="1"/>
          </p:cNvSpPr>
          <p:nvPr>
            <p:ph type="ftr" sz="quarter" idx="11"/>
          </p:nvPr>
        </p:nvSpPr>
        <p:spPr/>
        <p:txBody>
          <a:bodyPr/>
          <a:p>
            <a:endParaRPr lang="en-US"/>
          </a:p>
        </p:txBody>
      </p:sp>
      <p:sp>
        <p:nvSpPr>
          <p:cNvPr id="1048794"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87" name=""/>
        <p:cNvGrpSpPr/>
        <p:nvPr/>
      </p:nvGrpSpPr>
      <p:grpSpPr>
        <a:xfrm>
          <a:off x="0" y="0"/>
          <a:ext cx="0" cy="0"/>
          <a:chOff x="0" y="0"/>
          <a:chExt cx="0" cy="0"/>
        </a:xfrm>
      </p:grpSpPr>
      <p:sp>
        <p:nvSpPr>
          <p:cNvPr id="1048759" name="Title 1"/>
          <p:cNvSpPr>
            <a:spLocks noGrp="1"/>
          </p:cNvSpPr>
          <p:nvPr>
            <p:ph type="title"/>
          </p:nvPr>
        </p:nvSpPr>
        <p:spPr>
          <a:xfrm>
            <a:off x="1792288" y="4800600"/>
            <a:ext cx="5486400" cy="566738"/>
          </a:xfrm>
        </p:spPr>
        <p:txBody>
          <a:bodyPr anchor="b"/>
          <a:lstStyle>
            <a:lvl1pPr algn="l">
              <a:defRPr b="1" sz="2000"/>
            </a:lvl1pPr>
          </a:lstStyle>
          <a:p>
            <a:r>
              <a:rPr lang="en-US" smtClean="0"/>
              <a:t>Click to edit Master title style</a:t>
            </a:r>
            <a:endParaRPr lang="en-US"/>
          </a:p>
        </p:txBody>
      </p:sp>
      <p:sp>
        <p:nvSpPr>
          <p:cNvPr id="1048760"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61"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1048762" name="Date Placeholder 4"/>
          <p:cNvSpPr>
            <a:spLocks noGrp="1"/>
          </p:cNvSpPr>
          <p:nvPr>
            <p:ph type="dt" sz="half" idx="10"/>
          </p:nvPr>
        </p:nvSpPr>
        <p:spPr/>
        <p:txBody>
          <a:bodyPr/>
          <a:p>
            <a:fld id="{1D8BD707-D9CF-40AE-B4C6-C98DA3205C09}" type="datetimeFigureOut">
              <a:rPr lang="en-US" smtClean="0"/>
              <a:t>8/1/2011</a:t>
            </a:fld>
            <a:endParaRPr lang="en-US"/>
          </a:p>
        </p:txBody>
      </p:sp>
      <p:sp>
        <p:nvSpPr>
          <p:cNvPr id="1048763" name="Footer Placeholder 5"/>
          <p:cNvSpPr>
            <a:spLocks noGrp="1"/>
          </p:cNvSpPr>
          <p:nvPr>
            <p:ph type="ftr" sz="quarter" idx="11"/>
          </p:nvPr>
        </p:nvSpPr>
        <p:spPr/>
        <p:txBody>
          <a:bodyPr/>
          <a:p>
            <a:endParaRPr lang="en-US"/>
          </a:p>
        </p:txBody>
      </p:sp>
      <p:sp>
        <p:nvSpPr>
          <p:cNvPr id="1048764"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88" name=""/>
        <p:cNvGrpSpPr/>
        <p:nvPr/>
      </p:nvGrpSpPr>
      <p:grpSpPr>
        <a:xfrm>
          <a:off x="0" y="0"/>
          <a:ext cx="0" cy="0"/>
          <a:chOff x="0" y="0"/>
          <a:chExt cx="0" cy="0"/>
        </a:xfrm>
      </p:grpSpPr>
      <p:sp>
        <p:nvSpPr>
          <p:cNvPr id="1048765" name="Title 1"/>
          <p:cNvSpPr>
            <a:spLocks noGrp="1"/>
          </p:cNvSpPr>
          <p:nvPr>
            <p:ph type="title"/>
          </p:nvPr>
        </p:nvSpPr>
        <p:spPr/>
        <p:txBody>
          <a:bodyPr/>
          <a:p>
            <a:r>
              <a:rPr lang="en-US" smtClean="0"/>
              <a:t>Click to edit Master title style</a:t>
            </a:r>
            <a:endParaRPr lang="en-US"/>
          </a:p>
        </p:txBody>
      </p:sp>
      <p:sp>
        <p:nvSpPr>
          <p:cNvPr id="1048766" name="Vertical Text Placeholder 2"/>
          <p:cNvSpPr>
            <a:spLocks noGrp="1"/>
          </p:cNvSpPr>
          <p:nvPr>
            <p:ph type="body" orient="vert" idx="1"/>
          </p:nvPr>
        </p:nvSpPr>
        <p:spPr/>
        <p:txBody>
          <a:bodyPr vert="eaVert"/>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67"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68" name="Footer Placeholder 4"/>
          <p:cNvSpPr>
            <a:spLocks noGrp="1"/>
          </p:cNvSpPr>
          <p:nvPr>
            <p:ph type="ftr" sz="quarter" idx="11"/>
          </p:nvPr>
        </p:nvSpPr>
        <p:spPr/>
        <p:txBody>
          <a:bodyPr/>
          <a:p>
            <a:endParaRPr lang="en-US"/>
          </a:p>
        </p:txBody>
      </p:sp>
      <p:sp>
        <p:nvSpPr>
          <p:cNvPr id="1048769"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85" name=""/>
        <p:cNvGrpSpPr/>
        <p:nvPr/>
      </p:nvGrpSpPr>
      <p:grpSpPr>
        <a:xfrm>
          <a:off x="0" y="0"/>
          <a:ext cx="0" cy="0"/>
          <a:chOff x="0" y="0"/>
          <a:chExt cx="0" cy="0"/>
        </a:xfrm>
      </p:grpSpPr>
      <p:sp>
        <p:nvSpPr>
          <p:cNvPr id="1048749" name="Vertical Title 1"/>
          <p:cNvSpPr>
            <a:spLocks noGrp="1"/>
          </p:cNvSpPr>
          <p:nvPr>
            <p:ph type="title" orient="vert"/>
          </p:nvPr>
        </p:nvSpPr>
        <p:spPr>
          <a:xfrm>
            <a:off x="6629400" y="274638"/>
            <a:ext cx="2057400" cy="5851525"/>
          </a:xfrm>
        </p:spPr>
        <p:txBody>
          <a:bodyPr vert="eaVert"/>
          <a:p>
            <a:r>
              <a:rPr lang="en-US" smtClean="0"/>
              <a:t>Click to edit Master title style</a:t>
            </a:r>
            <a:endParaRPr lang="en-US"/>
          </a:p>
        </p:txBody>
      </p:sp>
      <p:sp>
        <p:nvSpPr>
          <p:cNvPr id="1048750" name="Vertical Text Placeholder 2"/>
          <p:cNvSpPr>
            <a:spLocks noGrp="1"/>
          </p:cNvSpPr>
          <p:nvPr>
            <p:ph type="body" orient="vert" idx="1"/>
          </p:nvPr>
        </p:nvSpPr>
        <p:spPr>
          <a:xfrm>
            <a:off x="457200" y="274638"/>
            <a:ext cx="6019800" cy="5851525"/>
          </a:xfrm>
        </p:spPr>
        <p:txBody>
          <a:bodyPr vert="eaVert"/>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751" name="Date Placeholder 3"/>
          <p:cNvSpPr>
            <a:spLocks noGrp="1"/>
          </p:cNvSpPr>
          <p:nvPr>
            <p:ph type="dt" sz="half" idx="10"/>
          </p:nvPr>
        </p:nvSpPr>
        <p:spPr/>
        <p:txBody>
          <a:bodyPr/>
          <a:p>
            <a:fld id="{1D8BD707-D9CF-40AE-B4C6-C98DA3205C09}" type="datetimeFigureOut">
              <a:rPr lang="en-US" smtClean="0"/>
              <a:t>8/1/2011</a:t>
            </a:fld>
            <a:endParaRPr lang="en-US"/>
          </a:p>
        </p:txBody>
      </p:sp>
      <p:sp>
        <p:nvSpPr>
          <p:cNvPr id="1048752" name="Footer Placeholder 4"/>
          <p:cNvSpPr>
            <a:spLocks noGrp="1"/>
          </p:cNvSpPr>
          <p:nvPr>
            <p:ph type="ftr" sz="quarter" idx="11"/>
          </p:nvPr>
        </p:nvSpPr>
        <p:spPr/>
        <p:txBody>
          <a:bodyPr/>
          <a:p>
            <a:endParaRPr lang="en-US"/>
          </a:p>
        </p:txBody>
      </p:sp>
      <p:sp>
        <p:nvSpPr>
          <p:cNvPr id="1048753"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smtClean="0"/>
              <a:t>Click to edit Master title style</a:t>
            </a:r>
            <a:endParaRPr lang="en-US"/>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8/1/2011</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7.xml"/><Relationship Id="rId3"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7.xml"/><Relationship Id="rId3"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slideLayout" Target="../slideLayouts/slideLayout7.xml"/><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5.png"/><Relationship Id="rId3" Type="http://schemas.openxmlformats.org/officeDocument/2006/relationships/slideLayout" Target="../slideLayouts/slideLayout7.xml"/><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6.png"/><Relationship Id="rId3" Type="http://schemas.openxmlformats.org/officeDocument/2006/relationships/slideLayout" Target="../slideLayouts/slideLayout7.xm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7.png"/><Relationship Id="rId3" Type="http://schemas.openxmlformats.org/officeDocument/2006/relationships/slideLayout" Target="../slideLayouts/slideLayout7.xml"/><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7.xml"/><Relationship Id="rId3"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7.xml"/><Relationship Id="rId3"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8.png"/><Relationship Id="rId3"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584" name="Freeform 2"/>
          <p:cNvSpPr/>
          <p:nvPr/>
        </p:nvSpPr>
        <p:spPr>
          <a:xfrm rot="0" flipH="0" flipV="0">
            <a:off x="0" y="-831070"/>
            <a:ext cx="9873830" cy="11243492"/>
          </a:xfrm>
          <a:custGeom>
            <a:avLst/>
            <a:ahLst/>
            <a:rect l="l" t="t" r="r" b="b"/>
            <a:pathLst>
              <a:path w="9873830" h="11243492">
                <a:moveTo>
                  <a:pt x="0" y="0"/>
                </a:moveTo>
                <a:lnTo>
                  <a:pt x="9873830" y="0"/>
                </a:lnTo>
                <a:lnTo>
                  <a:pt x="9873830" y="11243492"/>
                </a:lnTo>
                <a:lnTo>
                  <a:pt x="0" y="11243492"/>
                </a:lnTo>
                <a:lnTo>
                  <a:pt x="0" y="0"/>
                </a:lnTo>
                <a:close/>
              </a:path>
            </a:pathLst>
          </a:custGeom>
          <a:blipFill>
            <a:blip xmlns:r="http://schemas.openxmlformats.org/officeDocument/2006/relationships" r:embed="rId1"/>
            <a:stretch>
              <a:fillRect l="0" t="0" r="0" b="0"/>
            </a:stretch>
          </a:blipFill>
        </p:spPr>
      </p:sp>
      <p:sp>
        <p:nvSpPr>
          <p:cNvPr id="1048585" name="TextBox 3"/>
          <p:cNvSpPr txBox="1"/>
          <p:nvPr/>
        </p:nvSpPr>
        <p:spPr>
          <a:xfrm rot="0">
            <a:off x="2747015" y="2509597"/>
            <a:ext cx="12793971" cy="3512439"/>
          </a:xfrm>
          <a:prstGeom prst="rect"/>
        </p:spPr>
        <p:txBody>
          <a:bodyPr anchor="t" bIns="0" lIns="0" rIns="0" rtlCol="0" tIns="0">
            <a:spAutoFit/>
          </a:bodyPr>
          <a:p>
            <a:pPr algn="ctr">
              <a:lnSpc>
                <a:spcPts val="9219"/>
              </a:lnSpc>
            </a:pPr>
            <a:r>
              <a:rPr b="1" sz="6229" lang="en-US">
                <a:solidFill>
                  <a:srgbClr val="034383"/>
                </a:solidFill>
                <a:latin typeface="Ubuntu Bold"/>
                <a:ea typeface="Ubuntu Bold"/>
                <a:cs typeface="Ubuntu Bold"/>
                <a:sym typeface="Ubuntu Bold"/>
              </a:rPr>
              <a:t>M&amp;S ORGANISATIONAL STRUCTURE: FUNCTIONAL, DIVISIONAL &amp; MATRIX</a:t>
            </a:r>
          </a:p>
        </p:txBody>
      </p:sp>
      <p:sp>
        <p:nvSpPr>
          <p:cNvPr id="1048586" name="Freeform 4"/>
          <p:cNvSpPr/>
          <p:nvPr/>
        </p:nvSpPr>
        <p:spPr>
          <a:xfrm rot="-5400000" flipH="0" flipV="1">
            <a:off x="12349317" y="4969873"/>
            <a:ext cx="6157558" cy="6157558"/>
          </a:xfrm>
          <a:custGeom>
            <a:avLst/>
            <a:ahLst/>
            <a:rect l="l" t="t" r="r" b="b"/>
            <a:pathLst>
              <a:path w="6157558" h="6157558">
                <a:moveTo>
                  <a:pt x="0" y="6157558"/>
                </a:moveTo>
                <a:lnTo>
                  <a:pt x="6157558" y="6157558"/>
                </a:lnTo>
                <a:lnTo>
                  <a:pt x="6157558" y="0"/>
                </a:lnTo>
                <a:lnTo>
                  <a:pt x="0" y="0"/>
                </a:lnTo>
                <a:lnTo>
                  <a:pt x="0" y="6157558"/>
                </a:lnTo>
                <a:close/>
              </a:path>
            </a:pathLst>
          </a:custGeom>
          <a:blipFill>
            <a:blip xmlns:r="http://schemas.openxmlformats.org/officeDocument/2006/relationships" r:embed="rId2"/>
            <a:stretch>
              <a:fillRect l="0" t="0" r="0" b="0"/>
            </a:stretch>
          </a:blipFill>
        </p:spPr>
      </p:sp>
      <p:sp>
        <p:nvSpPr>
          <p:cNvPr id="1048587" name="TextBox 5"/>
          <p:cNvSpPr txBox="1"/>
          <p:nvPr/>
        </p:nvSpPr>
        <p:spPr>
          <a:xfrm rot="0">
            <a:off x="3839764" y="7062956"/>
            <a:ext cx="11701221" cy="1819148"/>
          </a:xfrm>
          <a:prstGeom prst="rect"/>
        </p:spPr>
        <p:txBody>
          <a:bodyPr anchor="t" bIns="0" lIns="0" rIns="0" rtlCol="0" tIns="0">
            <a:spAutoFit/>
          </a:bodyPr>
          <a:p>
            <a:pPr algn="l">
              <a:lnSpc>
                <a:spcPts val="7162"/>
              </a:lnSpc>
            </a:pPr>
            <a:r>
              <a:rPr b="1" sz="3654" lang="en-US">
                <a:solidFill>
                  <a:srgbClr val="034383"/>
                </a:solidFill>
                <a:latin typeface="Open Sans Bold"/>
                <a:ea typeface="Open Sans Bold"/>
                <a:cs typeface="Open Sans Bold"/>
                <a:sym typeface="Open Sans Bold"/>
              </a:rPr>
              <a:t>STUDENT NAME:</a:t>
            </a:r>
            <a:r>
              <a:rPr b="1" sz="3654" lang="en-US">
                <a:solidFill>
                  <a:srgbClr val="034383"/>
                </a:solidFill>
                <a:latin typeface="Open Sans Bold"/>
                <a:ea typeface="Open Sans Bold"/>
                <a:cs typeface="Open Sans Bold"/>
                <a:sym typeface="Open Sans Bold"/>
              </a:rPr>
              <a:t> </a:t>
            </a:r>
            <a:r>
              <a:rPr b="1" sz="3654" lang="en-US">
                <a:solidFill>
                  <a:srgbClr val="034383"/>
                </a:solidFill>
                <a:latin typeface="Open Sans Bold"/>
                <a:ea typeface="Open Sans Bold"/>
                <a:cs typeface="Open Sans Bold"/>
                <a:sym typeface="Open Sans Bold"/>
              </a:rPr>
              <a:t>E</a:t>
            </a:r>
            <a:r>
              <a:rPr b="1" sz="3654" lang="en-US">
                <a:solidFill>
                  <a:srgbClr val="034383"/>
                </a:solidFill>
                <a:latin typeface="Open Sans Bold"/>
                <a:ea typeface="Open Sans Bold"/>
                <a:cs typeface="Open Sans Bold"/>
                <a:sym typeface="Open Sans Bold"/>
              </a:rPr>
              <a:t>l</a:t>
            </a:r>
            <a:r>
              <a:rPr b="1" sz="3654" lang="en-US">
                <a:solidFill>
                  <a:srgbClr val="034383"/>
                </a:solidFill>
                <a:latin typeface="Open Sans Bold"/>
                <a:ea typeface="Open Sans Bold"/>
                <a:cs typeface="Open Sans Bold"/>
                <a:sym typeface="Open Sans Bold"/>
              </a:rPr>
              <a:t>e</a:t>
            </a:r>
            <a:r>
              <a:rPr b="1" sz="3654" lang="en-US">
                <a:solidFill>
                  <a:srgbClr val="034383"/>
                </a:solidFill>
                <a:latin typeface="Open Sans Bold"/>
                <a:ea typeface="Open Sans Bold"/>
                <a:cs typeface="Open Sans Bold"/>
                <a:sym typeface="Open Sans Bold"/>
              </a:rPr>
              <a:t>n</a:t>
            </a:r>
            <a:r>
              <a:rPr b="1" sz="3654" lang="en-US">
                <a:solidFill>
                  <a:srgbClr val="034383"/>
                </a:solidFill>
                <a:latin typeface="Open Sans Bold"/>
                <a:ea typeface="Open Sans Bold"/>
                <a:cs typeface="Open Sans Bold"/>
                <a:sym typeface="Open Sans Bold"/>
              </a:rPr>
              <a:t>a</a:t>
            </a:r>
            <a:r>
              <a:rPr b="1" sz="3654" lang="en-US">
                <a:solidFill>
                  <a:srgbClr val="034383"/>
                </a:solidFill>
                <a:latin typeface="Open Sans Bold"/>
                <a:ea typeface="Open Sans Bold"/>
                <a:cs typeface="Open Sans Bold"/>
                <a:sym typeface="Open Sans Bold"/>
              </a:rPr>
              <a:t> </a:t>
            </a:r>
            <a:r>
              <a:rPr b="1" sz="3654" lang="en-US">
                <a:solidFill>
                  <a:srgbClr val="034383"/>
                </a:solidFill>
                <a:latin typeface="Open Sans Bold"/>
                <a:ea typeface="Open Sans Bold"/>
                <a:cs typeface="Open Sans Bold"/>
                <a:sym typeface="Open Sans Bold"/>
              </a:rPr>
              <a:t>R</a:t>
            </a:r>
            <a:r>
              <a:rPr b="1" sz="3654" lang="en-US">
                <a:solidFill>
                  <a:srgbClr val="034383"/>
                </a:solidFill>
                <a:latin typeface="Open Sans Bold"/>
                <a:ea typeface="Open Sans Bold"/>
                <a:cs typeface="Open Sans Bold"/>
                <a:sym typeface="Open Sans Bold"/>
              </a:rPr>
              <a:t>a</a:t>
            </a:r>
            <a:r>
              <a:rPr b="1" sz="3654" lang="en-US">
                <a:solidFill>
                  <a:srgbClr val="034383"/>
                </a:solidFill>
                <a:latin typeface="Open Sans Bold"/>
                <a:ea typeface="Open Sans Bold"/>
                <a:cs typeface="Open Sans Bold"/>
                <a:sym typeface="Open Sans Bold"/>
              </a:rPr>
              <a:t>i</a:t>
            </a:r>
            <a:r>
              <a:rPr b="1" sz="3654" lang="en-US">
                <a:solidFill>
                  <a:srgbClr val="034383"/>
                </a:solidFill>
                <a:latin typeface="Open Sans Bold"/>
                <a:ea typeface="Open Sans Bold"/>
                <a:cs typeface="Open Sans Bold"/>
                <a:sym typeface="Open Sans Bold"/>
              </a:rPr>
              <a:t>c</a:t>
            </a:r>
            <a:r>
              <a:rPr b="1" sz="3654" lang="en-US">
                <a:solidFill>
                  <a:srgbClr val="034383"/>
                </a:solidFill>
                <a:latin typeface="Open Sans Bold"/>
                <a:ea typeface="Open Sans Bold"/>
                <a:cs typeface="Open Sans Bold"/>
                <a:sym typeface="Open Sans Bold"/>
              </a:rPr>
              <a:t>a</a:t>
            </a:r>
            <a:r>
              <a:rPr b="1" sz="3654" lang="en-US">
                <a:solidFill>
                  <a:srgbClr val="034383"/>
                </a:solidFill>
                <a:latin typeface="Open Sans Bold"/>
                <a:ea typeface="Open Sans Bold"/>
                <a:cs typeface="Open Sans Bold"/>
                <a:sym typeface="Open Sans Bold"/>
              </a:rPr>
              <a:t>n</a:t>
            </a:r>
            <a:endParaRPr altLang="en-US" lang="zh-CN"/>
          </a:p>
          <a:p>
            <a:pPr algn="l">
              <a:lnSpc>
                <a:spcPts val="7162"/>
              </a:lnSpc>
            </a:pPr>
            <a:r>
              <a:rPr b="1" sz="3654" lang="en-US">
                <a:solidFill>
                  <a:srgbClr val="034383"/>
                </a:solidFill>
                <a:latin typeface="Open Sans Bold"/>
                <a:ea typeface="Open Sans Bold"/>
                <a:cs typeface="Open Sans Bold"/>
                <a:sym typeface="Open Sans Bold"/>
              </a:rPr>
              <a:t>STUDENT ID:</a:t>
            </a:r>
            <a:r>
              <a:rPr b="1" sz="3654" lang="en-US">
                <a:solidFill>
                  <a:srgbClr val="034383"/>
                </a:solidFill>
                <a:latin typeface="Open Sans Bold"/>
                <a:ea typeface="Open Sans Bold"/>
                <a:cs typeface="Open Sans Bold"/>
                <a:sym typeface="Open Sans Bold"/>
              </a:rPr>
              <a:t> </a:t>
            </a:r>
            <a:r>
              <a:rPr b="1" sz="3654" lang="en-US">
                <a:solidFill>
                  <a:srgbClr val="034383"/>
                </a:solidFill>
                <a:latin typeface="Open Sans Bold"/>
                <a:ea typeface="Open Sans Bold"/>
                <a:cs typeface="Open Sans Bold"/>
                <a:sym typeface="Open Sans Bold"/>
              </a:rPr>
              <a:t>2440481</a:t>
            </a:r>
            <a:endParaRPr altLang="en-US" lang="zh-C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26" name=""/>
        <p:cNvGrpSpPr/>
        <p:nvPr/>
      </p:nvGrpSpPr>
      <p:grpSpPr>
        <a:xfrm>
          <a:off x="0" y="0"/>
          <a:ext cx="0" cy="0"/>
          <a:chOff x="0" y="0"/>
          <a:chExt cx="0" cy="0"/>
        </a:xfrm>
      </p:grpSpPr>
      <p:sp>
        <p:nvSpPr>
          <p:cNvPr id="1048588"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589" name="Freeform 3"/>
          <p:cNvSpPr/>
          <p:nvPr/>
        </p:nvSpPr>
        <p:spPr>
          <a:xfrm rot="-10800000" flipH="0" flipV="0">
            <a:off x="7962909" y="670452"/>
            <a:ext cx="10631517" cy="10631517"/>
          </a:xfrm>
          <a:custGeom>
            <a:avLst/>
            <a:ahLst/>
            <a:rect l="l" t="t" r="r" b="b"/>
            <a:pathLst>
              <a:path w="10631517" h="10631517">
                <a:moveTo>
                  <a:pt x="0" y="0"/>
                </a:moveTo>
                <a:lnTo>
                  <a:pt x="10631518" y="0"/>
                </a:lnTo>
                <a:lnTo>
                  <a:pt x="10631518" y="10631518"/>
                </a:lnTo>
                <a:lnTo>
                  <a:pt x="0" y="10631518"/>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27" name="Group 4"/>
          <p:cNvGrpSpPr/>
          <p:nvPr/>
        </p:nvGrpSpPr>
        <p:grpSpPr>
          <a:xfrm rot="-10800000">
            <a:off x="6938080" y="8246207"/>
            <a:ext cx="6064231" cy="1370341"/>
            <a:chOff x="0" y="0"/>
            <a:chExt cx="1597164" cy="360913"/>
          </a:xfrm>
        </p:grpSpPr>
        <p:sp>
          <p:nvSpPr>
            <p:cNvPr id="1048590"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591"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28" name="Group 7"/>
          <p:cNvGrpSpPr/>
          <p:nvPr/>
        </p:nvGrpSpPr>
        <p:grpSpPr>
          <a:xfrm rot="-10800000">
            <a:off x="-1456230" y="9616548"/>
            <a:ext cx="9626215" cy="1370341"/>
            <a:chOff x="0" y="0"/>
            <a:chExt cx="2535300" cy="360913"/>
          </a:xfrm>
        </p:grpSpPr>
        <p:sp>
          <p:nvSpPr>
            <p:cNvPr id="1048592"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593"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29" name="Group 10"/>
          <p:cNvGrpSpPr/>
          <p:nvPr/>
        </p:nvGrpSpPr>
        <p:grpSpPr>
          <a:xfrm rot="0">
            <a:off x="5285690" y="670452"/>
            <a:ext cx="6064231" cy="1370341"/>
            <a:chOff x="0" y="0"/>
            <a:chExt cx="1597164" cy="360913"/>
          </a:xfrm>
        </p:grpSpPr>
        <p:sp>
          <p:nvSpPr>
            <p:cNvPr id="1048594"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595"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30" name="Group 13"/>
          <p:cNvGrpSpPr/>
          <p:nvPr/>
        </p:nvGrpSpPr>
        <p:grpSpPr>
          <a:xfrm rot="0">
            <a:off x="10118015" y="-699889"/>
            <a:ext cx="9626215" cy="1370341"/>
            <a:chOff x="0" y="0"/>
            <a:chExt cx="2535300" cy="360913"/>
          </a:xfrm>
        </p:grpSpPr>
        <p:sp>
          <p:nvSpPr>
            <p:cNvPr id="1048596"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597"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598" name="TextBox 16"/>
          <p:cNvSpPr txBox="1"/>
          <p:nvPr/>
        </p:nvSpPr>
        <p:spPr>
          <a:xfrm rot="0">
            <a:off x="2035927" y="1393723"/>
            <a:ext cx="15223373" cy="908050"/>
          </a:xfrm>
          <a:prstGeom prst="rect"/>
        </p:spPr>
        <p:txBody>
          <a:bodyPr anchor="t" bIns="0" lIns="0" rIns="0" rtlCol="0" tIns="0">
            <a:spAutoFit/>
          </a:bodyPr>
          <a:p>
            <a:pPr algn="ctr">
              <a:lnSpc>
                <a:spcPts val="7150"/>
              </a:lnSpc>
            </a:pPr>
            <a:r>
              <a:rPr b="1" sz="6500" lang="en-US">
                <a:solidFill>
                  <a:srgbClr val="034383"/>
                </a:solidFill>
                <a:latin typeface="Ubuntu Bold"/>
                <a:ea typeface="Ubuntu Bold"/>
                <a:cs typeface="Ubuntu Bold"/>
                <a:sym typeface="Ubuntu Bold"/>
              </a:rPr>
              <a:t>INTRODUCTION</a:t>
            </a:r>
          </a:p>
        </p:txBody>
      </p:sp>
      <p:sp>
        <p:nvSpPr>
          <p:cNvPr id="1048599" name="TextBox 17"/>
          <p:cNvSpPr txBox="1"/>
          <p:nvPr/>
        </p:nvSpPr>
        <p:spPr>
          <a:xfrm rot="0">
            <a:off x="1763768" y="3884365"/>
            <a:ext cx="13108073" cy="3175000"/>
          </a:xfrm>
          <a:prstGeom prst="rect"/>
        </p:spPr>
        <p:txBody>
          <a:bodyPr anchor="t" bIns="0" lIns="0" rIns="0" rtlCol="0" tIns="0">
            <a:spAutoFit/>
          </a:bodyPr>
          <a:p>
            <a:pPr algn="just" indent="-269876" lvl="1" marL="539753">
              <a:lnSpc>
                <a:spcPts val="6250"/>
              </a:lnSpc>
              <a:buFont typeface="Arial"/>
              <a:buChar char="•"/>
            </a:pPr>
            <a:r>
              <a:rPr sz="2500" lang="en-US">
                <a:solidFill>
                  <a:srgbClr val="0D1D29"/>
                </a:solidFill>
                <a:latin typeface="Open Sans"/>
                <a:ea typeface="Open Sans"/>
                <a:cs typeface="Open Sans"/>
                <a:sym typeface="Open Sans"/>
              </a:rPr>
              <a:t>This presentation is a discussion of Marks and Spencer organisational structure and design. </a:t>
            </a:r>
          </a:p>
          <a:p>
            <a:pPr algn="just" indent="-269876" lvl="1" marL="539753">
              <a:lnSpc>
                <a:spcPts val="6250"/>
              </a:lnSpc>
              <a:buFont typeface="Arial"/>
              <a:buChar char="•"/>
            </a:pPr>
            <a:r>
              <a:rPr sz="2500" lang="en-US">
                <a:solidFill>
                  <a:srgbClr val="0D1D29"/>
                </a:solidFill>
                <a:latin typeface="Open Sans"/>
                <a:ea typeface="Open Sans"/>
                <a:cs typeface="Open Sans"/>
                <a:sym typeface="Open Sans"/>
              </a:rPr>
              <a:t>It also defines three broad alternatives on how organisations can devise viable structures. </a:t>
            </a:r>
          </a:p>
          <a:p>
            <a:pPr algn="just" indent="-269876" lvl="1" marL="539753">
              <a:lnSpc>
                <a:spcPts val="6250"/>
              </a:lnSpc>
              <a:buFont typeface="Arial"/>
              <a:buChar char="•"/>
            </a:pPr>
            <a:r>
              <a:rPr sz="2500" lang="en-US">
                <a:solidFill>
                  <a:srgbClr val="0D1D29"/>
                </a:solidFill>
                <a:latin typeface="Open Sans"/>
                <a:ea typeface="Open Sans"/>
                <a:cs typeface="Open Sans"/>
                <a:sym typeface="Open Sans"/>
              </a:rPr>
              <a:t>The area of structure in task assign and communication is discussed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33" name=""/>
        <p:cNvGrpSpPr/>
        <p:nvPr/>
      </p:nvGrpSpPr>
      <p:grpSpPr>
        <a:xfrm>
          <a:off x="0" y="0"/>
          <a:ext cx="0" cy="0"/>
          <a:chOff x="0" y="0"/>
          <a:chExt cx="0" cy="0"/>
        </a:xfrm>
      </p:grpSpPr>
      <p:sp>
        <p:nvSpPr>
          <p:cNvPr id="1048606"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607" name="Freeform 3"/>
          <p:cNvSpPr/>
          <p:nvPr/>
        </p:nvSpPr>
        <p:spPr>
          <a:xfrm rot="-10800000" flipH="0" flipV="0">
            <a:off x="8317805"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34" name="Group 4"/>
          <p:cNvGrpSpPr/>
          <p:nvPr/>
        </p:nvGrpSpPr>
        <p:grpSpPr>
          <a:xfrm rot="-10800000">
            <a:off x="6938080" y="8246207"/>
            <a:ext cx="6064231" cy="1370341"/>
            <a:chOff x="0" y="0"/>
            <a:chExt cx="1597164" cy="360913"/>
          </a:xfrm>
        </p:grpSpPr>
        <p:sp>
          <p:nvSpPr>
            <p:cNvPr id="1048608"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09"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35" name="Group 7"/>
          <p:cNvGrpSpPr/>
          <p:nvPr/>
        </p:nvGrpSpPr>
        <p:grpSpPr>
          <a:xfrm rot="-10800000">
            <a:off x="-1456230" y="9616548"/>
            <a:ext cx="9626215" cy="1370341"/>
            <a:chOff x="0" y="0"/>
            <a:chExt cx="2535300" cy="360913"/>
          </a:xfrm>
        </p:grpSpPr>
        <p:sp>
          <p:nvSpPr>
            <p:cNvPr id="1048610"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11"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36" name="Group 10"/>
          <p:cNvGrpSpPr/>
          <p:nvPr/>
        </p:nvGrpSpPr>
        <p:grpSpPr>
          <a:xfrm rot="0">
            <a:off x="5285690" y="670452"/>
            <a:ext cx="6064231" cy="1370341"/>
            <a:chOff x="0" y="0"/>
            <a:chExt cx="1597164" cy="360913"/>
          </a:xfrm>
        </p:grpSpPr>
        <p:sp>
          <p:nvSpPr>
            <p:cNvPr id="1048612"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13"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37" name="Group 13"/>
          <p:cNvGrpSpPr/>
          <p:nvPr/>
        </p:nvGrpSpPr>
        <p:grpSpPr>
          <a:xfrm rot="0">
            <a:off x="10118015" y="-699889"/>
            <a:ext cx="9626215" cy="1370341"/>
            <a:chOff x="0" y="0"/>
            <a:chExt cx="2535300" cy="360913"/>
          </a:xfrm>
        </p:grpSpPr>
        <p:sp>
          <p:nvSpPr>
            <p:cNvPr id="1048614"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15"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616" name="TextBox 16"/>
          <p:cNvSpPr txBox="1"/>
          <p:nvPr/>
        </p:nvSpPr>
        <p:spPr>
          <a:xfrm rot="0">
            <a:off x="2035927" y="3635884"/>
            <a:ext cx="13743458" cy="2889503"/>
          </a:xfrm>
          <a:prstGeom prst="rect"/>
        </p:spPr>
        <p:txBody>
          <a:bodyPr anchor="t" bIns="0" lIns="0" rIns="0" rtlCol="0" tIns="0">
            <a:spAutoFit/>
          </a:bodyPr>
          <a:p>
            <a:pPr algn="just" indent="-259082" lvl="1" marL="518163">
              <a:lnSpc>
                <a:spcPts val="5688"/>
              </a:lnSpc>
              <a:buFont typeface="Arial"/>
              <a:buChar char="•"/>
            </a:pPr>
            <a:r>
              <a:rPr sz="2400" lang="en-US">
                <a:solidFill>
                  <a:srgbClr val="0D1D29"/>
                </a:solidFill>
                <a:latin typeface="Open Sans"/>
                <a:ea typeface="Open Sans"/>
                <a:cs typeface="Open Sans"/>
                <a:sym typeface="Open Sans"/>
              </a:rPr>
              <a:t>First, we define organisational structure and charts and their importance.</a:t>
            </a:r>
          </a:p>
          <a:p>
            <a:pPr algn="just" indent="-259082" lvl="1" marL="518163">
              <a:lnSpc>
                <a:spcPts val="5688"/>
              </a:lnSpc>
              <a:buFont typeface="Arial"/>
              <a:buChar char="•"/>
            </a:pPr>
            <a:r>
              <a:rPr sz="2400" lang="en-US">
                <a:solidFill>
                  <a:srgbClr val="0D1D29"/>
                </a:solidFill>
                <a:latin typeface="Open Sans"/>
                <a:ea typeface="Open Sans"/>
                <a:cs typeface="Open Sans"/>
                <a:sym typeface="Open Sans"/>
              </a:rPr>
              <a:t>Second, we explore three design methods with charts for visualisation (Eriksson, T., Robertson and Näppä, 2025).</a:t>
            </a:r>
          </a:p>
          <a:p>
            <a:pPr algn="just" indent="-259082" lvl="1" marL="518163">
              <a:lnSpc>
                <a:spcPts val="5688"/>
              </a:lnSpc>
              <a:buFont typeface="Arial"/>
              <a:buChar char="•"/>
            </a:pPr>
            <a:r>
              <a:rPr sz="2400" lang="en-US">
                <a:solidFill>
                  <a:srgbClr val="0D1D29"/>
                </a:solidFill>
                <a:latin typeface="Open Sans"/>
                <a:ea typeface="Open Sans"/>
                <a:cs typeface="Open Sans"/>
                <a:sym typeface="Open Sans"/>
              </a:rPr>
              <a:t>Lastly, we end with the uses and advantages of such designs</a:t>
            </a:r>
          </a:p>
        </p:txBody>
      </p:sp>
      <p:sp>
        <p:nvSpPr>
          <p:cNvPr id="1048617" name="TextBox 17"/>
          <p:cNvSpPr txBox="1"/>
          <p:nvPr/>
        </p:nvSpPr>
        <p:spPr>
          <a:xfrm rot="0">
            <a:off x="2035927" y="1393723"/>
            <a:ext cx="15223373" cy="908050"/>
          </a:xfrm>
          <a:prstGeom prst="rect"/>
        </p:spPr>
        <p:txBody>
          <a:bodyPr anchor="t" bIns="0" lIns="0" rIns="0" rtlCol="0" tIns="0">
            <a:spAutoFit/>
          </a:bodyPr>
          <a:p>
            <a:pPr algn="ctr">
              <a:lnSpc>
                <a:spcPts val="7150"/>
              </a:lnSpc>
            </a:pPr>
            <a:r>
              <a:rPr b="1" sz="6500" lang="en-US">
                <a:solidFill>
                  <a:srgbClr val="034383"/>
                </a:solidFill>
                <a:latin typeface="Ubuntu Bold"/>
                <a:ea typeface="Ubuntu Bold"/>
                <a:cs typeface="Ubuntu Bold"/>
                <a:sym typeface="Ubuntu Bold"/>
              </a:rPr>
              <a:t>PRESENTATION OUTLINE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24"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625" name="Freeform 3"/>
          <p:cNvSpPr/>
          <p:nvPr/>
        </p:nvSpPr>
        <p:spPr>
          <a:xfrm rot="-10800000" flipH="0" flipV="0">
            <a:off x="7897177" y="-178363"/>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41" name="Group 4"/>
          <p:cNvGrpSpPr/>
          <p:nvPr/>
        </p:nvGrpSpPr>
        <p:grpSpPr>
          <a:xfrm rot="-10800000">
            <a:off x="6938080" y="8246207"/>
            <a:ext cx="6064231" cy="1370341"/>
            <a:chOff x="0" y="0"/>
            <a:chExt cx="1597164" cy="360913"/>
          </a:xfrm>
        </p:grpSpPr>
        <p:sp>
          <p:nvSpPr>
            <p:cNvPr id="1048626"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27"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42" name="Group 7"/>
          <p:cNvGrpSpPr/>
          <p:nvPr/>
        </p:nvGrpSpPr>
        <p:grpSpPr>
          <a:xfrm rot="-10800000">
            <a:off x="-1456230" y="9616548"/>
            <a:ext cx="9626215" cy="1370341"/>
            <a:chOff x="0" y="0"/>
            <a:chExt cx="2535300" cy="360913"/>
          </a:xfrm>
        </p:grpSpPr>
        <p:sp>
          <p:nvSpPr>
            <p:cNvPr id="1048628"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29"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43" name="Group 10"/>
          <p:cNvGrpSpPr/>
          <p:nvPr/>
        </p:nvGrpSpPr>
        <p:grpSpPr>
          <a:xfrm rot="0">
            <a:off x="5285690" y="670452"/>
            <a:ext cx="6064231" cy="1370341"/>
            <a:chOff x="0" y="0"/>
            <a:chExt cx="1597164" cy="360913"/>
          </a:xfrm>
        </p:grpSpPr>
        <p:sp>
          <p:nvSpPr>
            <p:cNvPr id="1048630"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31"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44" name="Group 13"/>
          <p:cNvGrpSpPr/>
          <p:nvPr/>
        </p:nvGrpSpPr>
        <p:grpSpPr>
          <a:xfrm rot="0">
            <a:off x="10118015" y="-699889"/>
            <a:ext cx="9626215" cy="1370341"/>
            <a:chOff x="0" y="0"/>
            <a:chExt cx="2535300" cy="360913"/>
          </a:xfrm>
        </p:grpSpPr>
        <p:sp>
          <p:nvSpPr>
            <p:cNvPr id="1048632"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33"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634" name="Freeform 16"/>
          <p:cNvSpPr/>
          <p:nvPr/>
        </p:nvSpPr>
        <p:spPr>
          <a:xfrm rot="0" flipH="0" flipV="0">
            <a:off x="10687855" y="3969298"/>
            <a:ext cx="7064734" cy="3973913"/>
          </a:xfrm>
          <a:custGeom>
            <a:avLst/>
            <a:ahLst/>
            <a:rect l="l" t="t" r="r" b="b"/>
            <a:pathLst>
              <a:path w="7064734" h="3973913">
                <a:moveTo>
                  <a:pt x="0" y="0"/>
                </a:moveTo>
                <a:lnTo>
                  <a:pt x="7064735" y="0"/>
                </a:lnTo>
                <a:lnTo>
                  <a:pt x="7064735" y="3973913"/>
                </a:lnTo>
                <a:lnTo>
                  <a:pt x="0" y="3973913"/>
                </a:lnTo>
                <a:lnTo>
                  <a:pt x="0" y="0"/>
                </a:lnTo>
                <a:close/>
              </a:path>
            </a:pathLst>
          </a:custGeom>
          <a:blipFill>
            <a:blip xmlns:r="http://schemas.openxmlformats.org/officeDocument/2006/relationships" r:embed="rId2"/>
            <a:stretch>
              <a:fillRect l="0" t="0" r="0" b="0"/>
            </a:stretch>
          </a:blipFill>
        </p:spPr>
      </p:sp>
      <p:sp>
        <p:nvSpPr>
          <p:cNvPr id="1048635" name="TextBox 17"/>
          <p:cNvSpPr txBox="1"/>
          <p:nvPr/>
        </p:nvSpPr>
        <p:spPr>
          <a:xfrm rot="0">
            <a:off x="2035927" y="1393723"/>
            <a:ext cx="15223373" cy="1788161"/>
          </a:xfrm>
          <a:prstGeom prst="rect"/>
        </p:spPr>
        <p:txBody>
          <a:bodyPr anchor="t" bIns="0" lIns="0" rIns="0" rtlCol="0" tIns="0">
            <a:spAutoFit/>
          </a:bodyPr>
          <a:p>
            <a:pPr algn="ctr">
              <a:lnSpc>
                <a:spcPts val="7040"/>
              </a:lnSpc>
            </a:pPr>
            <a:r>
              <a:rPr b="1" sz="6400" lang="en-US">
                <a:solidFill>
                  <a:srgbClr val="034383"/>
                </a:solidFill>
                <a:latin typeface="Ubuntu Bold"/>
                <a:ea typeface="Ubuntu Bold"/>
                <a:cs typeface="Ubuntu Bold"/>
                <a:sym typeface="Ubuntu Bold"/>
              </a:rPr>
              <a:t>CONCEPT AND IMPORTANCE OF ORGANISATIONAL STRUCTURE</a:t>
            </a:r>
          </a:p>
        </p:txBody>
      </p:sp>
      <p:sp>
        <p:nvSpPr>
          <p:cNvPr id="1048636" name="TextBox 18"/>
          <p:cNvSpPr txBox="1"/>
          <p:nvPr/>
        </p:nvSpPr>
        <p:spPr>
          <a:xfrm rot="0">
            <a:off x="1805864" y="3893098"/>
            <a:ext cx="8312151" cy="2852928"/>
          </a:xfrm>
          <a:prstGeom prst="rect"/>
        </p:spPr>
        <p:txBody>
          <a:bodyPr anchor="t" bIns="0" lIns="0" rIns="0" rtlCol="0" tIns="0">
            <a:spAutoFit/>
          </a:bodyPr>
          <a:p>
            <a:pPr algn="just" indent="-259082" lvl="1" marL="518163">
              <a:lnSpc>
                <a:spcPts val="3744"/>
              </a:lnSpc>
              <a:buFont typeface="Arial"/>
              <a:buChar char="•"/>
            </a:pPr>
            <a:r>
              <a:rPr sz="2400" lang="en-US">
                <a:solidFill>
                  <a:srgbClr val="0D1D29"/>
                </a:solidFill>
                <a:latin typeface="Open Sans"/>
                <a:ea typeface="Open Sans"/>
                <a:cs typeface="Open Sans"/>
                <a:sym typeface="Open Sans"/>
              </a:rPr>
              <a:t>Organisational structure is defined as the role and responsibility structure.</a:t>
            </a:r>
          </a:p>
          <a:p>
            <a:pPr algn="just" indent="-259082" lvl="1" marL="518163">
              <a:lnSpc>
                <a:spcPts val="3744"/>
              </a:lnSpc>
              <a:buFont typeface="Arial"/>
              <a:buChar char="•"/>
            </a:pPr>
            <a:r>
              <a:rPr sz="2400" lang="en-US">
                <a:solidFill>
                  <a:srgbClr val="0D1D29"/>
                </a:solidFill>
                <a:latin typeface="Open Sans"/>
                <a:ea typeface="Open Sans"/>
                <a:cs typeface="Open Sans"/>
                <a:sym typeface="Open Sans"/>
              </a:rPr>
              <a:t>Organisation charts are graphic descriptions of hierarchy and employee relationships (Araujo et al., 2025).</a:t>
            </a:r>
          </a:p>
          <a:p>
            <a:pPr algn="just" indent="-259082" lvl="1" marL="518163">
              <a:lnSpc>
                <a:spcPts val="3744"/>
              </a:lnSpc>
              <a:buFont typeface="Arial"/>
              <a:buChar char="•"/>
            </a:pPr>
            <a:r>
              <a:rPr sz="2400" lang="en-US">
                <a:solidFill>
                  <a:srgbClr val="0D1D29"/>
                </a:solidFill>
                <a:latin typeface="Open Sans"/>
                <a:ea typeface="Open Sans"/>
                <a:cs typeface="Open Sans"/>
                <a:sym typeface="Open Sans"/>
              </a:rPr>
              <a:t>Well defined structure enhances efficiency, coordination and communication and decision-making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43"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644" name="Freeform 3"/>
          <p:cNvSpPr/>
          <p:nvPr/>
        </p:nvSpPr>
        <p:spPr>
          <a:xfrm rot="-10800000" flipH="0" flipV="0">
            <a:off x="7686552" y="-172259"/>
            <a:ext cx="10631517" cy="10631517"/>
          </a:xfrm>
          <a:custGeom>
            <a:avLst/>
            <a:ahLst/>
            <a:rect l="l" t="t" r="r" b="b"/>
            <a:pathLst>
              <a:path w="10631517" h="10631517">
                <a:moveTo>
                  <a:pt x="0" y="0"/>
                </a:moveTo>
                <a:lnTo>
                  <a:pt x="10631517" y="0"/>
                </a:lnTo>
                <a:lnTo>
                  <a:pt x="10631517" y="10631518"/>
                </a:lnTo>
                <a:lnTo>
                  <a:pt x="0" y="10631518"/>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48" name="Group 4"/>
          <p:cNvGrpSpPr/>
          <p:nvPr/>
        </p:nvGrpSpPr>
        <p:grpSpPr>
          <a:xfrm rot="-10800000">
            <a:off x="6938080" y="8246207"/>
            <a:ext cx="6064231" cy="1370341"/>
            <a:chOff x="0" y="0"/>
            <a:chExt cx="1597164" cy="360913"/>
          </a:xfrm>
        </p:grpSpPr>
        <p:sp>
          <p:nvSpPr>
            <p:cNvPr id="1048645"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46"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49" name="Group 7"/>
          <p:cNvGrpSpPr/>
          <p:nvPr/>
        </p:nvGrpSpPr>
        <p:grpSpPr>
          <a:xfrm rot="-10800000">
            <a:off x="-1456230" y="9616548"/>
            <a:ext cx="9626215" cy="1370341"/>
            <a:chOff x="0" y="0"/>
            <a:chExt cx="2535300" cy="360913"/>
          </a:xfrm>
        </p:grpSpPr>
        <p:sp>
          <p:nvSpPr>
            <p:cNvPr id="1048647"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48"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50" name="Group 10"/>
          <p:cNvGrpSpPr/>
          <p:nvPr/>
        </p:nvGrpSpPr>
        <p:grpSpPr>
          <a:xfrm rot="0">
            <a:off x="5285690" y="670452"/>
            <a:ext cx="6064231" cy="1370341"/>
            <a:chOff x="0" y="0"/>
            <a:chExt cx="1597164" cy="360913"/>
          </a:xfrm>
        </p:grpSpPr>
        <p:sp>
          <p:nvSpPr>
            <p:cNvPr id="1048649"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50"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51" name="Group 13"/>
          <p:cNvGrpSpPr/>
          <p:nvPr/>
        </p:nvGrpSpPr>
        <p:grpSpPr>
          <a:xfrm rot="0">
            <a:off x="10118015" y="-699889"/>
            <a:ext cx="9626215" cy="1370341"/>
            <a:chOff x="0" y="0"/>
            <a:chExt cx="2535300" cy="360913"/>
          </a:xfrm>
        </p:grpSpPr>
        <p:sp>
          <p:nvSpPr>
            <p:cNvPr id="1048651"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52"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653" name="Freeform 16"/>
          <p:cNvSpPr/>
          <p:nvPr/>
        </p:nvSpPr>
        <p:spPr>
          <a:xfrm rot="0" flipH="0" flipV="0">
            <a:off x="10390823" y="4237534"/>
            <a:ext cx="7126528" cy="4008672"/>
          </a:xfrm>
          <a:custGeom>
            <a:avLst/>
            <a:ahLst/>
            <a:rect l="l" t="t" r="r" b="b"/>
            <a:pathLst>
              <a:path w="7126528" h="4008672">
                <a:moveTo>
                  <a:pt x="0" y="0"/>
                </a:moveTo>
                <a:lnTo>
                  <a:pt x="7126528" y="0"/>
                </a:lnTo>
                <a:lnTo>
                  <a:pt x="7126528" y="4008673"/>
                </a:lnTo>
                <a:lnTo>
                  <a:pt x="0" y="4008673"/>
                </a:lnTo>
                <a:lnTo>
                  <a:pt x="0" y="0"/>
                </a:lnTo>
                <a:close/>
              </a:path>
            </a:pathLst>
          </a:custGeom>
          <a:blipFill>
            <a:blip xmlns:r="http://schemas.openxmlformats.org/officeDocument/2006/relationships" r:embed="rId2"/>
            <a:stretch>
              <a:fillRect l="0" t="0" r="0" b="0"/>
            </a:stretch>
          </a:blipFill>
        </p:spPr>
      </p:sp>
      <p:sp>
        <p:nvSpPr>
          <p:cNvPr id="1048654" name="TextBox 17"/>
          <p:cNvSpPr txBox="1"/>
          <p:nvPr/>
        </p:nvSpPr>
        <p:spPr>
          <a:xfrm rot="0">
            <a:off x="2035927" y="1393723"/>
            <a:ext cx="15223373" cy="908050"/>
          </a:xfrm>
          <a:prstGeom prst="rect"/>
        </p:spPr>
        <p:txBody>
          <a:bodyPr anchor="t" bIns="0" lIns="0" rIns="0" rtlCol="0" tIns="0">
            <a:spAutoFit/>
          </a:bodyPr>
          <a:p>
            <a:pPr algn="ctr">
              <a:lnSpc>
                <a:spcPts val="7150"/>
              </a:lnSpc>
            </a:pPr>
            <a:r>
              <a:rPr b="1" sz="6500" lang="en-US">
                <a:solidFill>
                  <a:srgbClr val="034383"/>
                </a:solidFill>
                <a:latin typeface="Ubuntu Bold"/>
                <a:ea typeface="Ubuntu Bold"/>
                <a:cs typeface="Ubuntu Bold"/>
                <a:sym typeface="Ubuntu Bold"/>
              </a:rPr>
              <a:t>FUNCTIONAL STRUCTURE</a:t>
            </a:r>
          </a:p>
        </p:txBody>
      </p:sp>
      <p:sp>
        <p:nvSpPr>
          <p:cNvPr id="1048655" name="TextBox 18"/>
          <p:cNvSpPr txBox="1"/>
          <p:nvPr/>
        </p:nvSpPr>
        <p:spPr>
          <a:xfrm rot="0">
            <a:off x="1450376" y="4257990"/>
            <a:ext cx="8519819" cy="3422650"/>
          </a:xfrm>
          <a:prstGeom prst="rect"/>
        </p:spPr>
        <p:txBody>
          <a:bodyPr anchor="t" bIns="0" lIns="0" rIns="0" rtlCol="0" tIns="0">
            <a:spAutoFit/>
          </a:bodyPr>
          <a:p>
            <a:pPr algn="just" indent="-269876" lvl="1" marL="539753">
              <a:lnSpc>
                <a:spcPts val="3850"/>
              </a:lnSpc>
              <a:buFont typeface="Arial"/>
              <a:buChar char="•"/>
            </a:pPr>
            <a:r>
              <a:rPr sz="2500" lang="en-US">
                <a:solidFill>
                  <a:srgbClr val="0D1D29"/>
                </a:solidFill>
                <a:latin typeface="Open Sans"/>
                <a:ea typeface="Open Sans"/>
                <a:cs typeface="Open Sans"/>
                <a:sym typeface="Open Sans"/>
              </a:rPr>
              <a:t>Functional structure groups employees based on specialised roles or job functions.</a:t>
            </a:r>
          </a:p>
          <a:p>
            <a:pPr algn="just" indent="-269876" lvl="1" marL="539753">
              <a:lnSpc>
                <a:spcPts val="3850"/>
              </a:lnSpc>
              <a:buFont typeface="Arial"/>
              <a:buChar char="•"/>
            </a:pPr>
            <a:r>
              <a:rPr sz="2500" lang="en-US">
                <a:solidFill>
                  <a:srgbClr val="0D1D29"/>
                </a:solidFill>
                <a:latin typeface="Open Sans"/>
                <a:ea typeface="Open Sans"/>
                <a:cs typeface="Open Sans"/>
                <a:sym typeface="Open Sans"/>
              </a:rPr>
              <a:t>Departments such as</a:t>
            </a:r>
            <a:r>
              <a:rPr sz="2500" lang="en-US">
                <a:solidFill>
                  <a:srgbClr val="0D1D29"/>
                </a:solidFill>
                <a:latin typeface="Open Sans"/>
                <a:ea typeface="Open Sans"/>
                <a:cs typeface="Open Sans"/>
                <a:sym typeface="Open Sans"/>
              </a:rPr>
              <a:t> sales, marketing, and finance</a:t>
            </a:r>
            <a:r>
              <a:rPr sz="2500" lang="en-US">
                <a:solidFill>
                  <a:srgbClr val="0D1D29"/>
                </a:solidFill>
                <a:latin typeface="Open Sans"/>
                <a:ea typeface="Open Sans"/>
                <a:cs typeface="Open Sans"/>
                <a:sym typeface="Open Sans"/>
              </a:rPr>
              <a:t> oper</a:t>
            </a:r>
            <a:r>
              <a:rPr sz="2500" lang="en-US">
                <a:solidFill>
                  <a:srgbClr val="0D1D29"/>
                </a:solidFill>
                <a:latin typeface="Open Sans"/>
                <a:ea typeface="Open Sans"/>
                <a:cs typeface="Open Sans"/>
                <a:sym typeface="Open Sans"/>
              </a:rPr>
              <a:t>ate independently but collaborate.</a:t>
            </a:r>
          </a:p>
          <a:p>
            <a:pPr algn="just" indent="-269876" lvl="1" marL="539753">
              <a:lnSpc>
                <a:spcPts val="3850"/>
              </a:lnSpc>
              <a:buFont typeface="Arial"/>
              <a:buChar char="•"/>
            </a:pPr>
            <a:r>
              <a:rPr sz="2500" lang="en-US">
                <a:solidFill>
                  <a:srgbClr val="0D1D29"/>
                </a:solidFill>
                <a:latin typeface="Open Sans"/>
                <a:ea typeface="Open Sans"/>
                <a:cs typeface="Open Sans"/>
                <a:sym typeface="Open Sans"/>
              </a:rPr>
              <a:t>This struc</a:t>
            </a:r>
            <a:r>
              <a:rPr sz="2500" lang="en-US">
                <a:solidFill>
                  <a:srgbClr val="0D1D29"/>
                </a:solidFill>
                <a:latin typeface="Open Sans"/>
                <a:ea typeface="Open Sans"/>
                <a:cs typeface="Open Sans"/>
                <a:sym typeface="Open Sans"/>
              </a:rPr>
              <a:t>ture enhances efficiency and expertise within specific functional areas (Schmuntzsch and Hartmann,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54" name=""/>
        <p:cNvGrpSpPr/>
        <p:nvPr/>
      </p:nvGrpSpPr>
      <p:grpSpPr>
        <a:xfrm>
          <a:off x="0" y="0"/>
          <a:ext cx="0" cy="0"/>
          <a:chOff x="0" y="0"/>
          <a:chExt cx="0" cy="0"/>
        </a:xfrm>
      </p:grpSpPr>
      <p:sp>
        <p:nvSpPr>
          <p:cNvPr id="1048662"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663" name="Freeform 3"/>
          <p:cNvSpPr/>
          <p:nvPr/>
        </p:nvSpPr>
        <p:spPr>
          <a:xfrm rot="-10800000" flipH="0" flipV="0">
            <a:off x="8169985" y="-172259"/>
            <a:ext cx="10631517" cy="10631517"/>
          </a:xfrm>
          <a:custGeom>
            <a:avLst/>
            <a:ahLst/>
            <a:rect l="l" t="t" r="r" b="b"/>
            <a:pathLst>
              <a:path w="10631517" h="10631517">
                <a:moveTo>
                  <a:pt x="0" y="0"/>
                </a:moveTo>
                <a:lnTo>
                  <a:pt x="10631518" y="0"/>
                </a:lnTo>
                <a:lnTo>
                  <a:pt x="10631518" y="10631518"/>
                </a:lnTo>
                <a:lnTo>
                  <a:pt x="0" y="10631518"/>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55" name="Group 4"/>
          <p:cNvGrpSpPr/>
          <p:nvPr/>
        </p:nvGrpSpPr>
        <p:grpSpPr>
          <a:xfrm rot="-10800000">
            <a:off x="6938080" y="8246207"/>
            <a:ext cx="6064231" cy="1370341"/>
            <a:chOff x="0" y="0"/>
            <a:chExt cx="1597164" cy="360913"/>
          </a:xfrm>
        </p:grpSpPr>
        <p:sp>
          <p:nvSpPr>
            <p:cNvPr id="1048664"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65"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56" name="Group 7"/>
          <p:cNvGrpSpPr/>
          <p:nvPr/>
        </p:nvGrpSpPr>
        <p:grpSpPr>
          <a:xfrm rot="-10800000">
            <a:off x="-1456230" y="9616548"/>
            <a:ext cx="9626215" cy="1370341"/>
            <a:chOff x="0" y="0"/>
            <a:chExt cx="2535300" cy="360913"/>
          </a:xfrm>
        </p:grpSpPr>
        <p:sp>
          <p:nvSpPr>
            <p:cNvPr id="1048666"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67"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57" name="Group 10"/>
          <p:cNvGrpSpPr/>
          <p:nvPr/>
        </p:nvGrpSpPr>
        <p:grpSpPr>
          <a:xfrm rot="0">
            <a:off x="5285690" y="670452"/>
            <a:ext cx="6064231" cy="1370341"/>
            <a:chOff x="0" y="0"/>
            <a:chExt cx="1597164" cy="360913"/>
          </a:xfrm>
        </p:grpSpPr>
        <p:sp>
          <p:nvSpPr>
            <p:cNvPr id="1048668"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69"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58" name="Group 13"/>
          <p:cNvGrpSpPr/>
          <p:nvPr/>
        </p:nvGrpSpPr>
        <p:grpSpPr>
          <a:xfrm rot="0">
            <a:off x="10118015" y="-699889"/>
            <a:ext cx="9626215" cy="1370341"/>
            <a:chOff x="0" y="0"/>
            <a:chExt cx="2535300" cy="360913"/>
          </a:xfrm>
        </p:grpSpPr>
        <p:sp>
          <p:nvSpPr>
            <p:cNvPr id="1048670"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71"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672" name="Freeform 16"/>
          <p:cNvSpPr/>
          <p:nvPr/>
        </p:nvSpPr>
        <p:spPr>
          <a:xfrm rot="0" flipH="0" flipV="0">
            <a:off x="10118015" y="3898572"/>
            <a:ext cx="7499627" cy="4949754"/>
          </a:xfrm>
          <a:custGeom>
            <a:avLst/>
            <a:ahLst/>
            <a:rect l="l" t="t" r="r" b="b"/>
            <a:pathLst>
              <a:path w="7499627" h="4949754">
                <a:moveTo>
                  <a:pt x="0" y="0"/>
                </a:moveTo>
                <a:lnTo>
                  <a:pt x="7499627" y="0"/>
                </a:lnTo>
                <a:lnTo>
                  <a:pt x="7499627" y="4949754"/>
                </a:lnTo>
                <a:lnTo>
                  <a:pt x="0" y="4949754"/>
                </a:lnTo>
                <a:lnTo>
                  <a:pt x="0" y="0"/>
                </a:lnTo>
                <a:close/>
              </a:path>
            </a:pathLst>
          </a:custGeom>
          <a:blipFill>
            <a:blip xmlns:r="http://schemas.openxmlformats.org/officeDocument/2006/relationships" r:embed="rId2"/>
            <a:stretch>
              <a:fillRect l="0" t="0" r="0" b="0"/>
            </a:stretch>
          </a:blipFill>
        </p:spPr>
      </p:sp>
      <p:sp>
        <p:nvSpPr>
          <p:cNvPr id="1048673" name="TextBox 17"/>
          <p:cNvSpPr txBox="1"/>
          <p:nvPr/>
        </p:nvSpPr>
        <p:spPr>
          <a:xfrm rot="0">
            <a:off x="2035927" y="1218947"/>
            <a:ext cx="15223373" cy="908051"/>
          </a:xfrm>
          <a:prstGeom prst="rect"/>
        </p:spPr>
        <p:txBody>
          <a:bodyPr anchor="t" bIns="0" lIns="0" rIns="0" rtlCol="0" tIns="0">
            <a:spAutoFit/>
          </a:bodyPr>
          <a:p>
            <a:pPr algn="ctr">
              <a:lnSpc>
                <a:spcPts val="7150"/>
              </a:lnSpc>
            </a:pPr>
            <a:r>
              <a:rPr b="1" sz="6500" lang="en-US">
                <a:solidFill>
                  <a:srgbClr val="034383"/>
                </a:solidFill>
                <a:latin typeface="Ubuntu Bold"/>
                <a:ea typeface="Ubuntu Bold"/>
                <a:cs typeface="Ubuntu Bold"/>
                <a:sym typeface="Ubuntu Bold"/>
              </a:rPr>
              <a:t>DIVISIONAL STRUCTURE</a:t>
            </a:r>
          </a:p>
        </p:txBody>
      </p:sp>
      <p:sp>
        <p:nvSpPr>
          <p:cNvPr id="1048674" name="TextBox 18"/>
          <p:cNvSpPr txBox="1"/>
          <p:nvPr/>
        </p:nvSpPr>
        <p:spPr>
          <a:xfrm rot="0">
            <a:off x="1569063" y="3774747"/>
            <a:ext cx="8078551" cy="3883152"/>
          </a:xfrm>
          <a:prstGeom prst="rect"/>
        </p:spPr>
        <p:txBody>
          <a:bodyPr anchor="t" bIns="0" lIns="0" rIns="0" rtlCol="0" tIns="0">
            <a:spAutoFit/>
          </a:bodyPr>
          <a:p>
            <a:pPr algn="just" indent="-280671" lvl="1" marL="561342">
              <a:lnSpc>
                <a:spcPts val="4368"/>
              </a:lnSpc>
              <a:buFont typeface="Arial"/>
              <a:buChar char="•"/>
            </a:pPr>
            <a:r>
              <a:rPr sz="2600" lang="en-US">
                <a:solidFill>
                  <a:srgbClr val="0D1D29"/>
                </a:solidFill>
                <a:latin typeface="Open Sans"/>
                <a:ea typeface="Open Sans"/>
                <a:cs typeface="Open Sans"/>
                <a:sym typeface="Open Sans"/>
              </a:rPr>
              <a:t>Divisional structure organises teams around products, services, or geographical areas (Reineke, Katila and Eisenhardt, 2025).</a:t>
            </a:r>
          </a:p>
          <a:p>
            <a:pPr algn="just" indent="-280671" lvl="1" marL="561342">
              <a:lnSpc>
                <a:spcPts val="4368"/>
              </a:lnSpc>
              <a:buFont typeface="Arial"/>
              <a:buChar char="•"/>
            </a:pPr>
            <a:r>
              <a:rPr sz="2600" lang="en-US">
                <a:solidFill>
                  <a:srgbClr val="0D1D29"/>
                </a:solidFill>
                <a:latin typeface="Open Sans"/>
                <a:ea typeface="Open Sans"/>
                <a:cs typeface="Open Sans"/>
                <a:sym typeface="Open Sans"/>
              </a:rPr>
              <a:t>Each division operates semi-independently with its own management and resources.</a:t>
            </a:r>
          </a:p>
          <a:p>
            <a:pPr algn="just" indent="-280671" lvl="1" marL="561342">
              <a:lnSpc>
                <a:spcPts val="4368"/>
              </a:lnSpc>
              <a:buFont typeface="Arial"/>
              <a:buChar char="•"/>
            </a:pPr>
            <a:r>
              <a:rPr sz="2600" lang="en-US">
                <a:solidFill>
                  <a:srgbClr val="0D1D29"/>
                </a:solidFill>
                <a:latin typeface="Open Sans"/>
                <a:ea typeface="Open Sans"/>
                <a:cs typeface="Open Sans"/>
                <a:sym typeface="Open Sans"/>
              </a:rPr>
              <a:t>This approach increases responsiveness and accountability for specific market segm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sp>
        <p:nvSpPr>
          <p:cNvPr id="1048681"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682" name="Freeform 3"/>
          <p:cNvSpPr/>
          <p:nvPr/>
        </p:nvSpPr>
        <p:spPr>
          <a:xfrm rot="-10800000" flipH="0" flipV="0">
            <a:off x="8169985" y="-166154"/>
            <a:ext cx="10631517" cy="10631517"/>
          </a:xfrm>
          <a:custGeom>
            <a:avLst/>
            <a:ahLst/>
            <a:rect l="l" t="t" r="r" b="b"/>
            <a:pathLst>
              <a:path w="10631517" h="10631517">
                <a:moveTo>
                  <a:pt x="0" y="0"/>
                </a:moveTo>
                <a:lnTo>
                  <a:pt x="10631518" y="0"/>
                </a:lnTo>
                <a:lnTo>
                  <a:pt x="10631518"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62" name="Group 4"/>
          <p:cNvGrpSpPr/>
          <p:nvPr/>
        </p:nvGrpSpPr>
        <p:grpSpPr>
          <a:xfrm rot="-10800000">
            <a:off x="6938080" y="8246207"/>
            <a:ext cx="6064231" cy="1370341"/>
            <a:chOff x="0" y="0"/>
            <a:chExt cx="1597164" cy="360913"/>
          </a:xfrm>
        </p:grpSpPr>
        <p:sp>
          <p:nvSpPr>
            <p:cNvPr id="1048683"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84"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63" name="Group 7"/>
          <p:cNvGrpSpPr/>
          <p:nvPr/>
        </p:nvGrpSpPr>
        <p:grpSpPr>
          <a:xfrm rot="-10800000">
            <a:off x="-1456230" y="9616548"/>
            <a:ext cx="9626215" cy="1370341"/>
            <a:chOff x="0" y="0"/>
            <a:chExt cx="2535300" cy="360913"/>
          </a:xfrm>
        </p:grpSpPr>
        <p:sp>
          <p:nvSpPr>
            <p:cNvPr id="1048685"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86"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64" name="Group 10"/>
          <p:cNvGrpSpPr/>
          <p:nvPr/>
        </p:nvGrpSpPr>
        <p:grpSpPr>
          <a:xfrm rot="0">
            <a:off x="5285690" y="670452"/>
            <a:ext cx="6064231" cy="1370341"/>
            <a:chOff x="0" y="0"/>
            <a:chExt cx="1597164" cy="360913"/>
          </a:xfrm>
        </p:grpSpPr>
        <p:sp>
          <p:nvSpPr>
            <p:cNvPr id="1048687"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688"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65" name="Group 13"/>
          <p:cNvGrpSpPr/>
          <p:nvPr/>
        </p:nvGrpSpPr>
        <p:grpSpPr>
          <a:xfrm rot="0">
            <a:off x="10118015" y="-699889"/>
            <a:ext cx="9626215" cy="1370341"/>
            <a:chOff x="0" y="0"/>
            <a:chExt cx="2535300" cy="360913"/>
          </a:xfrm>
        </p:grpSpPr>
        <p:sp>
          <p:nvSpPr>
            <p:cNvPr id="1048689"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690"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691" name="Freeform 16"/>
          <p:cNvSpPr/>
          <p:nvPr/>
        </p:nvSpPr>
        <p:spPr>
          <a:xfrm rot="0" flipH="0" flipV="0">
            <a:off x="10767982" y="4433830"/>
            <a:ext cx="7050340" cy="3912939"/>
          </a:xfrm>
          <a:custGeom>
            <a:avLst/>
            <a:ahLst/>
            <a:rect l="l" t="t" r="r" b="b"/>
            <a:pathLst>
              <a:path w="7050340" h="3912939">
                <a:moveTo>
                  <a:pt x="0" y="0"/>
                </a:moveTo>
                <a:lnTo>
                  <a:pt x="7050340" y="0"/>
                </a:lnTo>
                <a:lnTo>
                  <a:pt x="7050340" y="3912939"/>
                </a:lnTo>
                <a:lnTo>
                  <a:pt x="0" y="3912939"/>
                </a:lnTo>
                <a:lnTo>
                  <a:pt x="0" y="0"/>
                </a:lnTo>
                <a:close/>
              </a:path>
            </a:pathLst>
          </a:custGeom>
          <a:blipFill>
            <a:blip xmlns:r="http://schemas.openxmlformats.org/officeDocument/2006/relationships" r:embed="rId2"/>
            <a:stretch>
              <a:fillRect l="0" t="0" r="0" b="0"/>
            </a:stretch>
          </a:blipFill>
        </p:spPr>
      </p:sp>
      <p:sp>
        <p:nvSpPr>
          <p:cNvPr id="1048692" name="TextBox 17"/>
          <p:cNvSpPr txBox="1"/>
          <p:nvPr/>
        </p:nvSpPr>
        <p:spPr>
          <a:xfrm rot="0">
            <a:off x="2035927" y="1384198"/>
            <a:ext cx="15223373" cy="927735"/>
          </a:xfrm>
          <a:prstGeom prst="rect"/>
        </p:spPr>
        <p:txBody>
          <a:bodyPr anchor="t" bIns="0" lIns="0" rIns="0" rtlCol="0" tIns="0">
            <a:spAutoFit/>
          </a:bodyPr>
          <a:p>
            <a:pPr algn="ctr">
              <a:lnSpc>
                <a:spcPts val="6930"/>
              </a:lnSpc>
            </a:pPr>
            <a:r>
              <a:rPr b="1" sz="6300" lang="en-US">
                <a:solidFill>
                  <a:srgbClr val="034383"/>
                </a:solidFill>
                <a:latin typeface="Ubuntu Bold"/>
                <a:ea typeface="Ubuntu Bold"/>
                <a:cs typeface="Ubuntu Bold"/>
                <a:sym typeface="Ubuntu Bold"/>
              </a:rPr>
              <a:t>MATRIX STRUCTURE</a:t>
            </a:r>
          </a:p>
        </p:txBody>
      </p:sp>
      <p:sp>
        <p:nvSpPr>
          <p:cNvPr id="1048693" name="TextBox 18"/>
          <p:cNvSpPr txBox="1"/>
          <p:nvPr/>
        </p:nvSpPr>
        <p:spPr>
          <a:xfrm rot="0">
            <a:off x="1632785" y="4348105"/>
            <a:ext cx="8337410" cy="3361181"/>
          </a:xfrm>
          <a:prstGeom prst="rect"/>
        </p:spPr>
        <p:txBody>
          <a:bodyPr anchor="t" bIns="0" lIns="0" rIns="0" rtlCol="0" tIns="0">
            <a:spAutoFit/>
          </a:bodyPr>
          <a:p>
            <a:pPr algn="just" indent="-259082" lvl="1" marL="518163">
              <a:lnSpc>
                <a:spcPts val="3864"/>
              </a:lnSpc>
              <a:buFont typeface="Arial"/>
              <a:buChar char="•"/>
            </a:pPr>
            <a:r>
              <a:rPr sz="2400" lang="en-US">
                <a:solidFill>
                  <a:srgbClr val="0D1D29"/>
                </a:solidFill>
                <a:latin typeface="Open Sans"/>
                <a:ea typeface="Open Sans"/>
                <a:cs typeface="Open Sans"/>
                <a:sym typeface="Open Sans"/>
              </a:rPr>
              <a:t>Matrix structure is used to collaborate by combining both functional structure and divisional structure.</a:t>
            </a:r>
          </a:p>
          <a:p>
            <a:pPr algn="just" indent="-259082" lvl="1" marL="518163">
              <a:lnSpc>
                <a:spcPts val="3864"/>
              </a:lnSpc>
              <a:buFont typeface="Arial"/>
              <a:buChar char="•"/>
            </a:pPr>
            <a:r>
              <a:rPr sz="2400" lang="en-US">
                <a:solidFill>
                  <a:srgbClr val="0D1D29"/>
                </a:solidFill>
                <a:latin typeface="Open Sans"/>
                <a:ea typeface="Open Sans"/>
                <a:cs typeface="Open Sans"/>
                <a:sym typeface="Open Sans"/>
              </a:rPr>
              <a:t>The employees are also reporting to the functional managers as well as the project or product managers (Marksandspencer, 2025).</a:t>
            </a:r>
          </a:p>
          <a:p>
            <a:pPr algn="just" indent="-259082" lvl="1" marL="518163">
              <a:lnSpc>
                <a:spcPts val="3864"/>
              </a:lnSpc>
              <a:buFont typeface="Arial"/>
              <a:buChar char="•"/>
            </a:pPr>
            <a:r>
              <a:rPr sz="2400" lang="en-US">
                <a:solidFill>
                  <a:srgbClr val="0D1D29"/>
                </a:solidFill>
                <a:latin typeface="Open Sans"/>
                <a:ea typeface="Open Sans"/>
                <a:cs typeface="Open Sans"/>
                <a:sym typeface="Open Sans"/>
              </a:rPr>
              <a:t>This design is more flexible, knowledge sharing and project based decision making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68" name=""/>
        <p:cNvGrpSpPr/>
        <p:nvPr/>
      </p:nvGrpSpPr>
      <p:grpSpPr>
        <a:xfrm>
          <a:off x="0" y="0"/>
          <a:ext cx="0" cy="0"/>
          <a:chOff x="0" y="0"/>
          <a:chExt cx="0" cy="0"/>
        </a:xfrm>
      </p:grpSpPr>
      <p:sp>
        <p:nvSpPr>
          <p:cNvPr id="1048700"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701" name="Freeform 3"/>
          <p:cNvSpPr/>
          <p:nvPr/>
        </p:nvSpPr>
        <p:spPr>
          <a:xfrm rot="-10800000" flipH="0" flipV="0">
            <a:off x="7897177" y="-178363"/>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69" name="Group 4"/>
          <p:cNvGrpSpPr/>
          <p:nvPr/>
        </p:nvGrpSpPr>
        <p:grpSpPr>
          <a:xfrm rot="-10800000">
            <a:off x="6938080" y="8246207"/>
            <a:ext cx="6064231" cy="1370341"/>
            <a:chOff x="0" y="0"/>
            <a:chExt cx="1597164" cy="360913"/>
          </a:xfrm>
        </p:grpSpPr>
        <p:sp>
          <p:nvSpPr>
            <p:cNvPr id="1048702"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703"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70" name="Group 7"/>
          <p:cNvGrpSpPr/>
          <p:nvPr/>
        </p:nvGrpSpPr>
        <p:grpSpPr>
          <a:xfrm rot="-10800000">
            <a:off x="-1456230" y="9616548"/>
            <a:ext cx="9626215" cy="1370341"/>
            <a:chOff x="0" y="0"/>
            <a:chExt cx="2535300" cy="360913"/>
          </a:xfrm>
        </p:grpSpPr>
        <p:sp>
          <p:nvSpPr>
            <p:cNvPr id="1048704"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705"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71" name="Group 10"/>
          <p:cNvGrpSpPr/>
          <p:nvPr/>
        </p:nvGrpSpPr>
        <p:grpSpPr>
          <a:xfrm rot="0">
            <a:off x="5285690" y="670452"/>
            <a:ext cx="6064231" cy="1370341"/>
            <a:chOff x="0" y="0"/>
            <a:chExt cx="1597164" cy="360913"/>
          </a:xfrm>
        </p:grpSpPr>
        <p:sp>
          <p:nvSpPr>
            <p:cNvPr id="1048706"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707"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72" name="Group 13"/>
          <p:cNvGrpSpPr/>
          <p:nvPr/>
        </p:nvGrpSpPr>
        <p:grpSpPr>
          <a:xfrm rot="0">
            <a:off x="10118015" y="-699889"/>
            <a:ext cx="9626215" cy="1370341"/>
            <a:chOff x="0" y="0"/>
            <a:chExt cx="2535300" cy="360913"/>
          </a:xfrm>
        </p:grpSpPr>
        <p:sp>
          <p:nvSpPr>
            <p:cNvPr id="1048708"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709"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710" name="TextBox 16"/>
          <p:cNvSpPr txBox="1"/>
          <p:nvPr/>
        </p:nvSpPr>
        <p:spPr>
          <a:xfrm rot="0">
            <a:off x="1838730" y="3861091"/>
            <a:ext cx="13178599" cy="3858131"/>
          </a:xfrm>
          <a:prstGeom prst="rect"/>
        </p:spPr>
        <p:txBody>
          <a:bodyPr anchor="t" bIns="0" lIns="0" rIns="0" rtlCol="0" tIns="0">
            <a:spAutoFit/>
          </a:bodyPr>
          <a:p>
            <a:pPr algn="just" indent="-280671" lvl="1" marL="561342">
              <a:lnSpc>
                <a:spcPts val="6266"/>
              </a:lnSpc>
              <a:buFont typeface="Arial"/>
              <a:buChar char="•"/>
            </a:pPr>
            <a:r>
              <a:rPr sz="2600" lang="en-US">
                <a:solidFill>
                  <a:srgbClr val="0D1D29"/>
                </a:solidFill>
                <a:latin typeface="Open Sans"/>
                <a:ea typeface="Open Sans"/>
                <a:cs typeface="Open Sans"/>
                <a:sym typeface="Open Sans"/>
              </a:rPr>
              <a:t>The organisational structure impacts greatly on the efficiency of tasks, communication as well as performance.</a:t>
            </a:r>
          </a:p>
          <a:p>
            <a:pPr algn="just" indent="-280671" lvl="1" marL="561342">
              <a:lnSpc>
                <a:spcPts val="6266"/>
              </a:lnSpc>
              <a:buFont typeface="Arial"/>
              <a:buChar char="•"/>
            </a:pPr>
            <a:r>
              <a:rPr sz="2600" lang="en-US">
                <a:solidFill>
                  <a:srgbClr val="0D1D29"/>
                </a:solidFill>
                <a:latin typeface="Open Sans"/>
                <a:ea typeface="Open Sans"/>
                <a:cs typeface="Open Sans"/>
                <a:sym typeface="Open Sans"/>
              </a:rPr>
              <a:t>Functional, divisional, and matrix designs offer distinct advantages and applications.</a:t>
            </a:r>
          </a:p>
          <a:p>
            <a:pPr algn="just" indent="-280671" lvl="1" marL="561342">
              <a:lnSpc>
                <a:spcPts val="6266"/>
              </a:lnSpc>
              <a:buFont typeface="Arial"/>
              <a:buChar char="•"/>
            </a:pPr>
            <a:r>
              <a:rPr sz="2600" lang="en-US">
                <a:solidFill>
                  <a:srgbClr val="0D1D29"/>
                </a:solidFill>
                <a:latin typeface="Open Sans"/>
                <a:ea typeface="Open Sans"/>
                <a:cs typeface="Open Sans"/>
                <a:sym typeface="Open Sans"/>
              </a:rPr>
              <a:t>M&amp;S benefits by selecting a structure suited to operations and strategic goals</a:t>
            </a:r>
          </a:p>
        </p:txBody>
      </p:sp>
      <p:sp>
        <p:nvSpPr>
          <p:cNvPr id="1048711" name="TextBox 17"/>
          <p:cNvSpPr txBox="1"/>
          <p:nvPr/>
        </p:nvSpPr>
        <p:spPr>
          <a:xfrm rot="0">
            <a:off x="1838730" y="1081943"/>
            <a:ext cx="15223373" cy="927735"/>
          </a:xfrm>
          <a:prstGeom prst="rect"/>
        </p:spPr>
        <p:txBody>
          <a:bodyPr anchor="t" bIns="0" lIns="0" rIns="0" rtlCol="0" tIns="0">
            <a:spAutoFit/>
          </a:bodyPr>
          <a:p>
            <a:pPr algn="ctr">
              <a:lnSpc>
                <a:spcPts val="6930"/>
              </a:lnSpc>
            </a:pPr>
            <a:r>
              <a:rPr b="1" sz="6300" lang="en-US">
                <a:solidFill>
                  <a:srgbClr val="034383"/>
                </a:solidFill>
                <a:latin typeface="Ubuntu Bold"/>
                <a:ea typeface="Ubuntu Bold"/>
                <a:cs typeface="Ubuntu Bold"/>
                <a:sym typeface="Ubuntu Bold"/>
              </a:rPr>
              <a:t>CONCLUSION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75" name=""/>
        <p:cNvGrpSpPr/>
        <p:nvPr/>
      </p:nvGrpSpPr>
      <p:grpSpPr>
        <a:xfrm>
          <a:off x="0" y="0"/>
          <a:ext cx="0" cy="0"/>
          <a:chOff x="0" y="0"/>
          <a:chExt cx="0" cy="0"/>
        </a:xfrm>
      </p:grpSpPr>
      <p:sp>
        <p:nvSpPr>
          <p:cNvPr id="1048718" name="Freeform 2"/>
          <p:cNvSpPr/>
          <p:nvPr/>
        </p:nvSpPr>
        <p:spPr>
          <a:xfrm rot="0" flipH="0" flipV="0">
            <a:off x="-240694" y="-166154"/>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sp>
        <p:nvSpPr>
          <p:cNvPr id="1048719" name="Freeform 3"/>
          <p:cNvSpPr/>
          <p:nvPr/>
        </p:nvSpPr>
        <p:spPr>
          <a:xfrm rot="-10800000" flipH="0" flipV="0">
            <a:off x="7897177" y="-178363"/>
            <a:ext cx="10631517" cy="10631517"/>
          </a:xfrm>
          <a:custGeom>
            <a:avLst/>
            <a:ahLst/>
            <a:rect l="l" t="t" r="r" b="b"/>
            <a:pathLst>
              <a:path w="10631517" h="10631517">
                <a:moveTo>
                  <a:pt x="0" y="0"/>
                </a:moveTo>
                <a:lnTo>
                  <a:pt x="10631517" y="0"/>
                </a:lnTo>
                <a:lnTo>
                  <a:pt x="10631517" y="10631517"/>
                </a:lnTo>
                <a:lnTo>
                  <a:pt x="0" y="10631517"/>
                </a:lnTo>
                <a:lnTo>
                  <a:pt x="0" y="0"/>
                </a:lnTo>
                <a:close/>
              </a:path>
            </a:pathLst>
          </a:custGeom>
          <a:blipFill>
            <a:blip xmlns:r="http://schemas.openxmlformats.org/officeDocument/2006/relationships" r:embed="rId1"/>
            <a:stretch>
              <a:fillRect l="0" t="0" r="0" b="0"/>
            </a:stretch>
          </a:blipFill>
          <a:ln cap="sq">
            <a:noFill/>
            <a:prstDash val="solid"/>
            <a:miter/>
          </a:ln>
        </p:spPr>
      </p:sp>
      <p:grpSp>
        <p:nvGrpSpPr>
          <p:cNvPr id="76" name="Group 4"/>
          <p:cNvGrpSpPr/>
          <p:nvPr/>
        </p:nvGrpSpPr>
        <p:grpSpPr>
          <a:xfrm rot="-10800000">
            <a:off x="6938080" y="8246207"/>
            <a:ext cx="6064231" cy="1370341"/>
            <a:chOff x="0" y="0"/>
            <a:chExt cx="1597164" cy="360913"/>
          </a:xfrm>
        </p:grpSpPr>
        <p:sp>
          <p:nvSpPr>
            <p:cNvPr id="1048720" name="Freeform 5"/>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721" name="TextBox 6"/>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77" name="Group 7"/>
          <p:cNvGrpSpPr/>
          <p:nvPr/>
        </p:nvGrpSpPr>
        <p:grpSpPr>
          <a:xfrm rot="-10800000">
            <a:off x="-1456230" y="9616548"/>
            <a:ext cx="9626215" cy="1370341"/>
            <a:chOff x="0" y="0"/>
            <a:chExt cx="2535300" cy="360913"/>
          </a:xfrm>
        </p:grpSpPr>
        <p:sp>
          <p:nvSpPr>
            <p:cNvPr id="1048722" name="Freeform 8"/>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723" name="TextBox 9"/>
            <p:cNvSpPr txBox="1"/>
            <p:nvPr/>
          </p:nvSpPr>
          <p:spPr>
            <a:xfrm>
              <a:off x="0" y="-38100"/>
              <a:ext cx="2535300" cy="399013"/>
            </a:xfrm>
            <a:prstGeom prst="rect"/>
          </p:spPr>
          <p:txBody>
            <a:bodyPr anchor="ctr" bIns="50800" lIns="50800" rIns="50800" rtlCol="0" tIns="50800"/>
            <a:p>
              <a:pPr algn="ctr">
                <a:lnSpc>
                  <a:spcPts val="3295"/>
                </a:lnSpc>
              </a:pPr>
            </a:p>
          </p:txBody>
        </p:sp>
      </p:grpSp>
      <p:grpSp>
        <p:nvGrpSpPr>
          <p:cNvPr id="78" name="Group 10"/>
          <p:cNvGrpSpPr/>
          <p:nvPr/>
        </p:nvGrpSpPr>
        <p:grpSpPr>
          <a:xfrm rot="0">
            <a:off x="5285690" y="670452"/>
            <a:ext cx="6064231" cy="1370341"/>
            <a:chOff x="0" y="0"/>
            <a:chExt cx="1597164" cy="360913"/>
          </a:xfrm>
        </p:grpSpPr>
        <p:sp>
          <p:nvSpPr>
            <p:cNvPr id="1048724" name="Freeform 11"/>
            <p:cNvSpPr/>
            <p:nvPr/>
          </p:nvSpPr>
          <p:spPr>
            <a:xfrm rot="0" flipH="0" flipV="0">
              <a:off x="0" y="0"/>
              <a:ext cx="1597164" cy="360913"/>
            </a:xfrm>
            <a:custGeom>
              <a:avLst/>
              <a:ahLst/>
              <a:rect l="l" t="t" r="r" b="b"/>
              <a:pathLst>
                <a:path w="1597164" h="360913">
                  <a:moveTo>
                    <a:pt x="0" y="0"/>
                  </a:moveTo>
                  <a:lnTo>
                    <a:pt x="1597164" y="0"/>
                  </a:lnTo>
                  <a:lnTo>
                    <a:pt x="1597164" y="360913"/>
                  </a:lnTo>
                  <a:lnTo>
                    <a:pt x="0" y="360913"/>
                  </a:lnTo>
                  <a:close/>
                </a:path>
              </a:pathLst>
            </a:custGeom>
            <a:solidFill>
              <a:srgbClr val="FFFFFF"/>
            </a:solidFill>
          </p:spPr>
        </p:sp>
        <p:sp>
          <p:nvSpPr>
            <p:cNvPr id="1048725" name="TextBox 12"/>
            <p:cNvSpPr txBox="1"/>
            <p:nvPr/>
          </p:nvSpPr>
          <p:spPr>
            <a:xfrm>
              <a:off x="0" y="-38100"/>
              <a:ext cx="1597164" cy="399013"/>
            </a:xfrm>
            <a:prstGeom prst="rect"/>
          </p:spPr>
          <p:txBody>
            <a:bodyPr anchor="ctr" bIns="50800" lIns="50800" rIns="50800" rtlCol="0" tIns="50800"/>
            <a:p>
              <a:pPr algn="ctr">
                <a:lnSpc>
                  <a:spcPts val="3295"/>
                </a:lnSpc>
              </a:pPr>
            </a:p>
          </p:txBody>
        </p:sp>
      </p:grpSp>
      <p:grpSp>
        <p:nvGrpSpPr>
          <p:cNvPr id="79" name="Group 13"/>
          <p:cNvGrpSpPr/>
          <p:nvPr/>
        </p:nvGrpSpPr>
        <p:grpSpPr>
          <a:xfrm rot="0">
            <a:off x="10118015" y="-699889"/>
            <a:ext cx="9626215" cy="1370341"/>
            <a:chOff x="0" y="0"/>
            <a:chExt cx="2535300" cy="360913"/>
          </a:xfrm>
        </p:grpSpPr>
        <p:sp>
          <p:nvSpPr>
            <p:cNvPr id="1048726" name="Freeform 14"/>
            <p:cNvSpPr/>
            <p:nvPr/>
          </p:nvSpPr>
          <p:spPr>
            <a:xfrm rot="0" flipH="0" flipV="0">
              <a:off x="0" y="0"/>
              <a:ext cx="2535300" cy="360913"/>
            </a:xfrm>
            <a:custGeom>
              <a:avLst/>
              <a:ahLst/>
              <a:rect l="l" t="t" r="r" b="b"/>
              <a:pathLst>
                <a:path w="2535300" h="360913">
                  <a:moveTo>
                    <a:pt x="0" y="0"/>
                  </a:moveTo>
                  <a:lnTo>
                    <a:pt x="2535300" y="0"/>
                  </a:lnTo>
                  <a:lnTo>
                    <a:pt x="2535300" y="360913"/>
                  </a:lnTo>
                  <a:lnTo>
                    <a:pt x="0" y="360913"/>
                  </a:lnTo>
                  <a:close/>
                </a:path>
              </a:pathLst>
            </a:custGeom>
            <a:solidFill>
              <a:srgbClr val="034383"/>
            </a:solidFill>
          </p:spPr>
        </p:sp>
        <p:sp>
          <p:nvSpPr>
            <p:cNvPr id="1048727" name="TextBox 15"/>
            <p:cNvSpPr txBox="1"/>
            <p:nvPr/>
          </p:nvSpPr>
          <p:spPr>
            <a:xfrm>
              <a:off x="0" y="-38100"/>
              <a:ext cx="2535300" cy="399013"/>
            </a:xfrm>
            <a:prstGeom prst="rect"/>
          </p:spPr>
          <p:txBody>
            <a:bodyPr anchor="ctr" bIns="50800" lIns="50800" rIns="50800" rtlCol="0" tIns="50800"/>
            <a:p>
              <a:pPr algn="ctr">
                <a:lnSpc>
                  <a:spcPts val="3295"/>
                </a:lnSpc>
              </a:pPr>
            </a:p>
          </p:txBody>
        </p:sp>
      </p:grpSp>
      <p:sp>
        <p:nvSpPr>
          <p:cNvPr id="1048728" name="TextBox 16"/>
          <p:cNvSpPr txBox="1"/>
          <p:nvPr/>
        </p:nvSpPr>
        <p:spPr>
          <a:xfrm rot="0">
            <a:off x="2035927" y="1393723"/>
            <a:ext cx="15223373" cy="949325"/>
          </a:xfrm>
          <a:prstGeom prst="rect"/>
        </p:spPr>
        <p:txBody>
          <a:bodyPr anchor="t" bIns="0" lIns="0" rIns="0" rtlCol="0" tIns="0">
            <a:spAutoFit/>
          </a:bodyPr>
          <a:p>
            <a:pPr algn="ctr">
              <a:lnSpc>
                <a:spcPts val="7150"/>
              </a:lnSpc>
            </a:pPr>
            <a:r>
              <a:rPr b="1" sz="6500" lang="en-US">
                <a:solidFill>
                  <a:srgbClr val="034383"/>
                </a:solidFill>
                <a:latin typeface="Ubuntu Bold"/>
                <a:ea typeface="Ubuntu Bold"/>
                <a:cs typeface="Ubuntu Bold"/>
                <a:sym typeface="Ubuntu Bold"/>
              </a:rPr>
              <a:t>REFERENCES</a:t>
            </a:r>
          </a:p>
        </p:txBody>
      </p:sp>
      <p:sp>
        <p:nvSpPr>
          <p:cNvPr id="1048729" name="TextBox 17"/>
          <p:cNvSpPr txBox="1"/>
          <p:nvPr/>
        </p:nvSpPr>
        <p:spPr>
          <a:xfrm rot="0">
            <a:off x="1484924" y="3945893"/>
            <a:ext cx="15318152" cy="3982084"/>
          </a:xfrm>
          <a:prstGeom prst="rect"/>
        </p:spPr>
        <p:txBody>
          <a:bodyPr anchor="t" bIns="0" lIns="0" rIns="0" rtlCol="0" tIns="0">
            <a:spAutoFit/>
          </a:bodyPr>
          <a:p>
            <a:pPr algn="just" indent="-215903" lvl="1" marL="431805">
              <a:lnSpc>
                <a:spcPts val="3220"/>
              </a:lnSpc>
              <a:buFont typeface="Arial"/>
              <a:buChar char="•"/>
            </a:pPr>
            <a:r>
              <a:rPr sz="2000" lang="en-US">
                <a:solidFill>
                  <a:srgbClr val="0D1D29"/>
                </a:solidFill>
                <a:latin typeface="Open Sans"/>
                <a:ea typeface="Open Sans"/>
                <a:cs typeface="Open Sans"/>
                <a:sym typeface="Open Sans"/>
              </a:rPr>
              <a:t>Araújo, R., Páscoa, R.N., Bernardino, R. and Gomes, P.S., 2025. Impact of High Glucose on Bone Collagenous Matrix Composition, Structure, and Organization: An Integrative Analysis Using an Ex Vivo Model. Cells, 14(2), p.130.</a:t>
            </a:r>
          </a:p>
          <a:p>
            <a:pPr algn="just" indent="-215903" lvl="1" marL="431805">
              <a:lnSpc>
                <a:spcPts val="3220"/>
              </a:lnSpc>
              <a:buFont typeface="Arial"/>
              <a:buChar char="•"/>
            </a:pPr>
            <a:r>
              <a:rPr sz="2000" lang="en-US">
                <a:solidFill>
                  <a:srgbClr val="0D1D29"/>
                </a:solidFill>
                <a:latin typeface="Open Sans"/>
                <a:ea typeface="Open Sans"/>
                <a:cs typeface="Open Sans"/>
                <a:sym typeface="Open Sans"/>
              </a:rPr>
              <a:t>Eriksson, T., Robertson, J. and Näppä, A., 2025. Functional top management teams and marketing organization: exploring strategic decision-making. Journal of Strategic Marketing, 33(1), pp.1-18.</a:t>
            </a:r>
          </a:p>
          <a:p>
            <a:pPr algn="just" indent="-215903" lvl="1" marL="431805">
              <a:lnSpc>
                <a:spcPts val="3220"/>
              </a:lnSpc>
              <a:buFont typeface="Arial"/>
              <a:buChar char="•"/>
            </a:pPr>
            <a:r>
              <a:rPr sz="2000" lang="en-US">
                <a:solidFill>
                  <a:srgbClr val="0D1D29"/>
                </a:solidFill>
                <a:latin typeface="Open Sans"/>
                <a:ea typeface="Open Sans"/>
                <a:cs typeface="Open Sans"/>
                <a:sym typeface="Open Sans"/>
              </a:rPr>
              <a:t>Marksandspencer, 2025. About us. Available at: https://www.marksandspencer.com/ [Accessed on: 26.9.2025</a:t>
            </a:r>
          </a:p>
          <a:p>
            <a:pPr algn="just" indent="-215903" lvl="1" marL="431805">
              <a:lnSpc>
                <a:spcPts val="3220"/>
              </a:lnSpc>
              <a:buFont typeface="Arial"/>
              <a:buChar char="•"/>
            </a:pPr>
            <a:r>
              <a:rPr sz="2000" lang="en-US">
                <a:solidFill>
                  <a:srgbClr val="0D1D29"/>
                </a:solidFill>
                <a:latin typeface="Open Sans"/>
                <a:ea typeface="Open Sans"/>
                <a:cs typeface="Open Sans"/>
                <a:sym typeface="Open Sans"/>
              </a:rPr>
              <a:t>Reineke, P., Katila, R. and Eisenhardt, K.M., 2025. Decentralization in organizations: A revolution or a mirage?. Academy of Management Annals, 19(1), pp.298-342.</a:t>
            </a:r>
          </a:p>
          <a:p>
            <a:pPr algn="just" indent="-215903" lvl="1" marL="431805">
              <a:lnSpc>
                <a:spcPts val="3220"/>
              </a:lnSpc>
              <a:buFont typeface="Arial"/>
              <a:buChar char="•"/>
            </a:pPr>
            <a:r>
              <a:rPr sz="2000" lang="en-US">
                <a:solidFill>
                  <a:srgbClr val="0D1D29"/>
                </a:solidFill>
                <a:latin typeface="Open Sans"/>
                <a:ea typeface="Open Sans"/>
                <a:cs typeface="Open Sans"/>
                <a:sym typeface="Open Sans"/>
              </a:rPr>
              <a:t>Schmuntzsch, U. and Hartmann, E.A., 2025. Analyzing and Designing Sociodigital Sovereignty on Individual and Organizational Levels—A Case Study. In New Digital Work II: Digital Sovereignty of Companies and Organizations (pp. 125-144). Cham: Springer Nature Switzerland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82" name=""/>
        <p:cNvGrpSpPr/>
        <p:nvPr/>
      </p:nvGrpSpPr>
      <p:grpSpPr>
        <a:xfrm>
          <a:off x="0" y="0"/>
          <a:ext cx="0" cy="0"/>
          <a:chOff x="0" y="0"/>
          <a:chExt cx="0" cy="0"/>
        </a:xfrm>
      </p:grpSpPr>
      <p:sp>
        <p:nvSpPr>
          <p:cNvPr id="1048736" name="Freeform 2"/>
          <p:cNvSpPr/>
          <p:nvPr/>
        </p:nvSpPr>
        <p:spPr>
          <a:xfrm rot="0" flipH="0" flipV="0">
            <a:off x="0" y="-831070"/>
            <a:ext cx="9873830" cy="11243492"/>
          </a:xfrm>
          <a:custGeom>
            <a:avLst/>
            <a:ahLst/>
            <a:rect l="l" t="t" r="r" b="b"/>
            <a:pathLst>
              <a:path w="9873830" h="11243492">
                <a:moveTo>
                  <a:pt x="0" y="0"/>
                </a:moveTo>
                <a:lnTo>
                  <a:pt x="9873830" y="0"/>
                </a:lnTo>
                <a:lnTo>
                  <a:pt x="9873830" y="11243492"/>
                </a:lnTo>
                <a:lnTo>
                  <a:pt x="0" y="11243492"/>
                </a:lnTo>
                <a:lnTo>
                  <a:pt x="0" y="0"/>
                </a:lnTo>
                <a:close/>
              </a:path>
            </a:pathLst>
          </a:custGeom>
          <a:blipFill>
            <a:blip xmlns:r="http://schemas.openxmlformats.org/officeDocument/2006/relationships" r:embed="rId1"/>
            <a:stretch>
              <a:fillRect l="0" t="0" r="0" b="0"/>
            </a:stretch>
          </a:blipFill>
        </p:spPr>
      </p:sp>
      <p:sp>
        <p:nvSpPr>
          <p:cNvPr id="1048737" name="Freeform 3"/>
          <p:cNvSpPr/>
          <p:nvPr/>
        </p:nvSpPr>
        <p:spPr>
          <a:xfrm rot="0" flipH="1" flipV="1">
            <a:off x="8414170" y="0"/>
            <a:ext cx="9873830" cy="11243492"/>
          </a:xfrm>
          <a:custGeom>
            <a:avLst/>
            <a:ahLst/>
            <a:rect l="l" t="t" r="r" b="b"/>
            <a:pathLst>
              <a:path w="9873830" h="11243492">
                <a:moveTo>
                  <a:pt x="9873830" y="11243492"/>
                </a:moveTo>
                <a:lnTo>
                  <a:pt x="0" y="11243492"/>
                </a:lnTo>
                <a:lnTo>
                  <a:pt x="0" y="0"/>
                </a:lnTo>
                <a:lnTo>
                  <a:pt x="9873830" y="0"/>
                </a:lnTo>
                <a:lnTo>
                  <a:pt x="9873830" y="11243492"/>
                </a:lnTo>
                <a:close/>
              </a:path>
            </a:pathLst>
          </a:custGeom>
          <a:blipFill>
            <a:blip xmlns:r="http://schemas.openxmlformats.org/officeDocument/2006/relationships" r:embed="rId1"/>
            <a:stretch>
              <a:fillRect l="0" t="0" r="0" b="0"/>
            </a:stretch>
          </a:blipFill>
        </p:spPr>
      </p:sp>
      <p:sp>
        <p:nvSpPr>
          <p:cNvPr id="1048738" name="TextBox 4"/>
          <p:cNvSpPr txBox="1"/>
          <p:nvPr/>
        </p:nvSpPr>
        <p:spPr>
          <a:xfrm rot="0">
            <a:off x="3182694" y="4305179"/>
            <a:ext cx="11922611" cy="1752841"/>
          </a:xfrm>
          <a:prstGeom prst="rect"/>
        </p:spPr>
        <p:txBody>
          <a:bodyPr anchor="t" bIns="0" lIns="0" rIns="0" rtlCol="0" tIns="0">
            <a:spAutoFit/>
          </a:bodyPr>
          <a:p>
            <a:pPr algn="ctr">
              <a:lnSpc>
                <a:spcPts val="13231"/>
              </a:lnSpc>
            </a:pPr>
            <a:r>
              <a:rPr b="1" sz="12028" lang="en-US">
                <a:solidFill>
                  <a:srgbClr val="034383"/>
                </a:solidFill>
                <a:latin typeface="Ubuntu Bold"/>
                <a:ea typeface="Ubuntu Bold"/>
                <a:cs typeface="Ubuntu Bold"/>
                <a:sym typeface="Ubuntu Bold"/>
              </a:rPr>
              <a:t>THANK YOU</a:t>
            </a:r>
          </a:p>
        </p:txBody>
      </p:sp>
      <p:sp>
        <p:nvSpPr>
          <p:cNvPr id="1048739" name="Freeform 5"/>
          <p:cNvSpPr/>
          <p:nvPr/>
        </p:nvSpPr>
        <p:spPr>
          <a:xfrm rot="-7572255" flipH="0" flipV="0">
            <a:off x="8463171" y="2001467"/>
            <a:ext cx="1361659" cy="1331950"/>
          </a:xfrm>
          <a:custGeom>
            <a:avLst/>
            <a:ahLst/>
            <a:rect l="l" t="t" r="r" b="b"/>
            <a:pathLst>
              <a:path w="1361659" h="1331950">
                <a:moveTo>
                  <a:pt x="0" y="0"/>
                </a:moveTo>
                <a:lnTo>
                  <a:pt x="1361658" y="0"/>
                </a:lnTo>
                <a:lnTo>
                  <a:pt x="1361658" y="1331950"/>
                </a:lnTo>
                <a:lnTo>
                  <a:pt x="0" y="1331950"/>
                </a:lnTo>
                <a:lnTo>
                  <a:pt x="0" y="0"/>
                </a:lnTo>
                <a:close/>
              </a:path>
            </a:pathLst>
          </a:custGeom>
          <a:blipFill>
            <a:blip xmlns:r="http://schemas.openxmlformats.org/officeDocument/2006/relationships" r:embed="rId2"/>
            <a:stretch>
              <a:fillRect l="0" t="0" r="0" b="0"/>
            </a:stretch>
          </a:blipFill>
        </p:spPr>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Application>Microsoft Office PowerPoint</Application>
  <ScaleCrop>0</ScaleCrop>
  <LinksUpToDate>0</LinksUpToDate>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itle>Blue Yellow Modern Geometric Business Proposal Presentation</dc:title>
  <dc:creator>RMX3660</dc:creator>
  <dcterms:created xsi:type="dcterms:W3CDTF">2006-08-15T13:00:00Z</dcterms:created>
  <dcterms:modified xsi:type="dcterms:W3CDTF">2025-10-18T13:21:21Z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d22ef1eb14be45b38ae43c034f1b24f2</vt:lpwstr>
  </property>
</Properties>
</file>