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77" r:id="rId5"/>
  </p:sldMasterIdLst>
  <p:notesMasterIdLst>
    <p:notesMasterId r:id="rId56"/>
  </p:notesMasterIdLst>
  <p:handoutMasterIdLst>
    <p:handoutMasterId r:id="rId57"/>
  </p:handoutMasterIdLst>
  <p:sldIdLst>
    <p:sldId id="366" r:id="rId6"/>
    <p:sldId id="310" r:id="rId7"/>
    <p:sldId id="311" r:id="rId8"/>
    <p:sldId id="367" r:id="rId9"/>
    <p:sldId id="369" r:id="rId10"/>
    <p:sldId id="370" r:id="rId11"/>
    <p:sldId id="279" r:id="rId12"/>
    <p:sldId id="280" r:id="rId13"/>
    <p:sldId id="281" r:id="rId14"/>
    <p:sldId id="282" r:id="rId15"/>
    <p:sldId id="371" r:id="rId16"/>
    <p:sldId id="309" r:id="rId17"/>
    <p:sldId id="360" r:id="rId18"/>
    <p:sldId id="312" r:id="rId19"/>
    <p:sldId id="314" r:id="rId20"/>
    <p:sldId id="315" r:id="rId21"/>
    <p:sldId id="316" r:id="rId22"/>
    <p:sldId id="359" r:id="rId23"/>
    <p:sldId id="317" r:id="rId24"/>
    <p:sldId id="318" r:id="rId25"/>
    <p:sldId id="319" r:id="rId26"/>
    <p:sldId id="320" r:id="rId27"/>
    <p:sldId id="321" r:id="rId28"/>
    <p:sldId id="322" r:id="rId29"/>
    <p:sldId id="323" r:id="rId30"/>
    <p:sldId id="324" r:id="rId31"/>
    <p:sldId id="326" r:id="rId32"/>
    <p:sldId id="327" r:id="rId33"/>
    <p:sldId id="328" r:id="rId34"/>
    <p:sldId id="325" r:id="rId35"/>
    <p:sldId id="329" r:id="rId36"/>
    <p:sldId id="330" r:id="rId37"/>
    <p:sldId id="335" r:id="rId38"/>
    <p:sldId id="331" r:id="rId39"/>
    <p:sldId id="332" r:id="rId40"/>
    <p:sldId id="333" r:id="rId41"/>
    <p:sldId id="364" r:id="rId42"/>
    <p:sldId id="365" r:id="rId43"/>
    <p:sldId id="337" r:id="rId44"/>
    <p:sldId id="334" r:id="rId45"/>
    <p:sldId id="336" r:id="rId46"/>
    <p:sldId id="338" r:id="rId47"/>
    <p:sldId id="361" r:id="rId48"/>
    <p:sldId id="339" r:id="rId49"/>
    <p:sldId id="362" r:id="rId50"/>
    <p:sldId id="363" r:id="rId51"/>
    <p:sldId id="341" r:id="rId52"/>
    <p:sldId id="342" r:id="rId53"/>
    <p:sldId id="357" r:id="rId54"/>
    <p:sldId id="35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a:srgbClr val="F7EDE9"/>
    <a:srgbClr val="CCFFFF"/>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6357" autoAdjust="0"/>
  </p:normalViewPr>
  <p:slideViewPr>
    <p:cSldViewPr snapToGrid="0">
      <p:cViewPr varScale="1">
        <p:scale>
          <a:sx n="110" d="100"/>
          <a:sy n="110" d="100"/>
        </p:scale>
        <p:origin x="342" y="96"/>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48" d="100"/>
          <a:sy n="48" d="100"/>
        </p:scale>
        <p:origin x="171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commentAuthors" Target="commentAuthors.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64" Type="http://schemas.microsoft.com/office/2018/10/relationships/authors" Target="author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handoutMaster" Target="handoutMasters/handout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52DC0DD-105A-43FC-A724-35B6C77F9F29}"/>
    <pc:docChg chg="modSld">
      <pc:chgData name="Zita Draper" userId="b063123c-f51f-481b-b99c-f574606c9ace" providerId="ADAL" clId="{E52DC0DD-105A-43FC-A724-35B6C77F9F29}" dt="2023-11-20T08:55:52.360" v="2" actId="403"/>
      <pc:docMkLst>
        <pc:docMk/>
      </pc:docMkLst>
      <pc:sldChg chg="modNotesTx">
        <pc:chgData name="Zita Draper" userId="b063123c-f51f-481b-b99c-f574606c9ace" providerId="ADAL" clId="{E52DC0DD-105A-43FC-A724-35B6C77F9F29}" dt="2023-11-20T08:55:52.360" v="2" actId="403"/>
        <pc:sldMkLst>
          <pc:docMk/>
          <pc:sldMk cId="491970927" sldId="333"/>
        </pc:sldMkLst>
      </pc:sldChg>
      <pc:sldChg chg="modSp mod">
        <pc:chgData name="Zita Draper" userId="b063123c-f51f-481b-b99c-f574606c9ace" providerId="ADAL" clId="{E52DC0DD-105A-43FC-A724-35B6C77F9F29}" dt="2023-11-20T08:19:57.117" v="0" actId="20577"/>
        <pc:sldMkLst>
          <pc:docMk/>
          <pc:sldMk cId="2208976691" sldId="371"/>
        </pc:sldMkLst>
        <pc:spChg chg="mod">
          <ac:chgData name="Zita Draper" userId="b063123c-f51f-481b-b99c-f574606c9ace" providerId="ADAL" clId="{E52DC0DD-105A-43FC-A724-35B6C77F9F29}" dt="2023-11-20T08:19:57.117" v="0" actId="20577"/>
          <ac:spMkLst>
            <pc:docMk/>
            <pc:sldMk cId="2208976691" sldId="371"/>
            <ac:spMk id="3" creationId="{955DD2BF-D928-33A0-BCDF-B13DF9EE0E4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7D30FA-01A1-443D-BF8F-7A49FF73105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0902995-01EA-4269-9BF5-74DE536FF130}">
      <dgm:prSet/>
      <dgm:spPr/>
      <dgm:t>
        <a:bodyPr/>
        <a:lstStyle/>
        <a:p>
          <a:r>
            <a:rPr lang="en-GB"/>
            <a:t>Referendum in 1997. </a:t>
          </a:r>
          <a:endParaRPr lang="en-US"/>
        </a:p>
      </dgm:t>
    </dgm:pt>
    <dgm:pt modelId="{B7881D14-AB1C-4AD5-BF3C-0FD57924E924}" type="parTrans" cxnId="{D9D491CB-FDA2-438C-9B06-9E99A4256EEE}">
      <dgm:prSet/>
      <dgm:spPr/>
      <dgm:t>
        <a:bodyPr/>
        <a:lstStyle/>
        <a:p>
          <a:endParaRPr lang="en-US"/>
        </a:p>
      </dgm:t>
    </dgm:pt>
    <dgm:pt modelId="{50118F75-2310-4217-9F09-4D432F7D4918}" type="sibTrans" cxnId="{D9D491CB-FDA2-438C-9B06-9E99A4256EEE}">
      <dgm:prSet/>
      <dgm:spPr/>
      <dgm:t>
        <a:bodyPr/>
        <a:lstStyle/>
        <a:p>
          <a:endParaRPr lang="en-US"/>
        </a:p>
      </dgm:t>
    </dgm:pt>
    <dgm:pt modelId="{BF5889C8-278B-4C7A-8ECA-71568F209E09}">
      <dgm:prSet/>
      <dgm:spPr/>
      <dgm:t>
        <a:bodyPr/>
        <a:lstStyle/>
        <a:p>
          <a:r>
            <a:rPr lang="en-GB"/>
            <a:t>Wales became devolved. </a:t>
          </a:r>
          <a:endParaRPr lang="en-US"/>
        </a:p>
      </dgm:t>
    </dgm:pt>
    <dgm:pt modelId="{D6BA9ADB-0712-42C4-82C4-B7260EDC91E3}" type="parTrans" cxnId="{8085824D-F0CB-4649-96A7-BC46A7FCB2A3}">
      <dgm:prSet/>
      <dgm:spPr/>
      <dgm:t>
        <a:bodyPr/>
        <a:lstStyle/>
        <a:p>
          <a:endParaRPr lang="en-US"/>
        </a:p>
      </dgm:t>
    </dgm:pt>
    <dgm:pt modelId="{1CC3F7AE-8D56-4509-91C7-F7F473BA9020}" type="sibTrans" cxnId="{8085824D-F0CB-4649-96A7-BC46A7FCB2A3}">
      <dgm:prSet/>
      <dgm:spPr/>
      <dgm:t>
        <a:bodyPr/>
        <a:lstStyle/>
        <a:p>
          <a:endParaRPr lang="en-US"/>
        </a:p>
      </dgm:t>
    </dgm:pt>
    <dgm:pt modelId="{A7945F62-0956-418F-AE98-96B69C82A238}">
      <dgm:prSet/>
      <dgm:spPr/>
      <dgm:t>
        <a:bodyPr/>
        <a:lstStyle/>
        <a:p>
          <a:r>
            <a:rPr lang="en-GB"/>
            <a:t>Government of Wales Act 1998, 2006. </a:t>
          </a:r>
          <a:endParaRPr lang="en-US"/>
        </a:p>
      </dgm:t>
    </dgm:pt>
    <dgm:pt modelId="{E04CFF11-8798-428C-B597-D1F297ADAF4C}" type="parTrans" cxnId="{EE82FA05-CD6A-4AF2-96F2-EF38B6919D30}">
      <dgm:prSet/>
      <dgm:spPr/>
      <dgm:t>
        <a:bodyPr/>
        <a:lstStyle/>
        <a:p>
          <a:endParaRPr lang="en-US"/>
        </a:p>
      </dgm:t>
    </dgm:pt>
    <dgm:pt modelId="{26FD5266-8951-42C4-93E2-23E4B3F32E71}" type="sibTrans" cxnId="{EE82FA05-CD6A-4AF2-96F2-EF38B6919D30}">
      <dgm:prSet/>
      <dgm:spPr/>
      <dgm:t>
        <a:bodyPr/>
        <a:lstStyle/>
        <a:p>
          <a:endParaRPr lang="en-US"/>
        </a:p>
      </dgm:t>
    </dgm:pt>
    <dgm:pt modelId="{18235C2E-0FDE-4537-834B-FDF45CFC84F7}">
      <dgm:prSet/>
      <dgm:spPr/>
      <dgm:t>
        <a:bodyPr/>
        <a:lstStyle/>
        <a:p>
          <a:r>
            <a:rPr lang="en-GB"/>
            <a:t>Wales Act 2017. </a:t>
          </a:r>
          <a:endParaRPr lang="en-US"/>
        </a:p>
      </dgm:t>
    </dgm:pt>
    <dgm:pt modelId="{6EBD8D7E-CCAD-4CC6-B847-9C6DCDA1F8C6}" type="parTrans" cxnId="{CE9E83B3-9794-4650-B04A-15C04725EB7E}">
      <dgm:prSet/>
      <dgm:spPr/>
      <dgm:t>
        <a:bodyPr/>
        <a:lstStyle/>
        <a:p>
          <a:endParaRPr lang="en-US"/>
        </a:p>
      </dgm:t>
    </dgm:pt>
    <dgm:pt modelId="{75B73646-01B1-44A0-BC9F-3E4D0B136798}" type="sibTrans" cxnId="{CE9E83B3-9794-4650-B04A-15C04725EB7E}">
      <dgm:prSet/>
      <dgm:spPr/>
      <dgm:t>
        <a:bodyPr/>
        <a:lstStyle/>
        <a:p>
          <a:endParaRPr lang="en-US"/>
        </a:p>
      </dgm:t>
    </dgm:pt>
    <dgm:pt modelId="{4B0BFF61-1D63-4B85-A537-6E9ADA5F9BE8}">
      <dgm:prSet/>
      <dgm:spPr/>
      <dgm:t>
        <a:bodyPr/>
        <a:lstStyle/>
        <a:p>
          <a:r>
            <a:rPr lang="en-GB"/>
            <a:t>Wales has less powers than Scotland and Norther Ireland. </a:t>
          </a:r>
          <a:endParaRPr lang="en-US"/>
        </a:p>
      </dgm:t>
    </dgm:pt>
    <dgm:pt modelId="{A4A9B9A8-A2FE-44B0-9A1C-6AD3CEA18080}" type="parTrans" cxnId="{27408538-3570-47E2-8141-E301424C2138}">
      <dgm:prSet/>
      <dgm:spPr/>
      <dgm:t>
        <a:bodyPr/>
        <a:lstStyle/>
        <a:p>
          <a:endParaRPr lang="en-US"/>
        </a:p>
      </dgm:t>
    </dgm:pt>
    <dgm:pt modelId="{EA015EBB-CE2A-470B-B9B2-4D075F9F9BB9}" type="sibTrans" cxnId="{27408538-3570-47E2-8141-E301424C2138}">
      <dgm:prSet/>
      <dgm:spPr/>
      <dgm:t>
        <a:bodyPr/>
        <a:lstStyle/>
        <a:p>
          <a:endParaRPr lang="en-US"/>
        </a:p>
      </dgm:t>
    </dgm:pt>
    <dgm:pt modelId="{F6510457-011F-4B80-A1C5-848F897B05C2}">
      <dgm:prSet/>
      <dgm:spPr/>
      <dgm:t>
        <a:bodyPr/>
        <a:lstStyle/>
        <a:p>
          <a:r>
            <a:rPr lang="en-GB"/>
            <a:t>One example is the justice system. </a:t>
          </a:r>
          <a:endParaRPr lang="en-US"/>
        </a:p>
      </dgm:t>
    </dgm:pt>
    <dgm:pt modelId="{92BD2C1E-3294-40A1-BA3A-0C701D8FAEE1}" type="parTrans" cxnId="{3E927196-A9C3-4832-B0B2-DDE70E821780}">
      <dgm:prSet/>
      <dgm:spPr/>
      <dgm:t>
        <a:bodyPr/>
        <a:lstStyle/>
        <a:p>
          <a:endParaRPr lang="en-US"/>
        </a:p>
      </dgm:t>
    </dgm:pt>
    <dgm:pt modelId="{422A3C1C-A85F-4872-A0AC-580BEAD92551}" type="sibTrans" cxnId="{3E927196-A9C3-4832-B0B2-DDE70E821780}">
      <dgm:prSet/>
      <dgm:spPr/>
      <dgm:t>
        <a:bodyPr/>
        <a:lstStyle/>
        <a:p>
          <a:endParaRPr lang="en-US"/>
        </a:p>
      </dgm:t>
    </dgm:pt>
    <dgm:pt modelId="{D71AC44D-E86C-42FD-AF0D-89784A9F8B47}" type="pres">
      <dgm:prSet presAssocID="{607D30FA-01A1-443D-BF8F-7A49FF731052}" presName="vert0" presStyleCnt="0">
        <dgm:presLayoutVars>
          <dgm:dir/>
          <dgm:animOne val="branch"/>
          <dgm:animLvl val="lvl"/>
        </dgm:presLayoutVars>
      </dgm:prSet>
      <dgm:spPr/>
    </dgm:pt>
    <dgm:pt modelId="{19DA1F28-300E-4E46-BE3C-46BA1BEFD456}" type="pres">
      <dgm:prSet presAssocID="{00902995-01EA-4269-9BF5-74DE536FF130}" presName="thickLine" presStyleLbl="alignNode1" presStyleIdx="0" presStyleCnt="6"/>
      <dgm:spPr/>
    </dgm:pt>
    <dgm:pt modelId="{E3F6AB03-9AC2-4947-A446-A15A1190428D}" type="pres">
      <dgm:prSet presAssocID="{00902995-01EA-4269-9BF5-74DE536FF130}" presName="horz1" presStyleCnt="0"/>
      <dgm:spPr/>
    </dgm:pt>
    <dgm:pt modelId="{0F70D34C-832C-4A6A-BAE9-55101B07F6E8}" type="pres">
      <dgm:prSet presAssocID="{00902995-01EA-4269-9BF5-74DE536FF130}" presName="tx1" presStyleLbl="revTx" presStyleIdx="0" presStyleCnt="6"/>
      <dgm:spPr/>
    </dgm:pt>
    <dgm:pt modelId="{1642D099-5ACC-4F6C-A09B-9F989547B634}" type="pres">
      <dgm:prSet presAssocID="{00902995-01EA-4269-9BF5-74DE536FF130}" presName="vert1" presStyleCnt="0"/>
      <dgm:spPr/>
    </dgm:pt>
    <dgm:pt modelId="{FFB25D87-7967-4FFD-9F65-E73289B49657}" type="pres">
      <dgm:prSet presAssocID="{BF5889C8-278B-4C7A-8ECA-71568F209E09}" presName="thickLine" presStyleLbl="alignNode1" presStyleIdx="1" presStyleCnt="6"/>
      <dgm:spPr/>
    </dgm:pt>
    <dgm:pt modelId="{88B1743F-1D00-410E-AC78-CF24A31E8C9A}" type="pres">
      <dgm:prSet presAssocID="{BF5889C8-278B-4C7A-8ECA-71568F209E09}" presName="horz1" presStyleCnt="0"/>
      <dgm:spPr/>
    </dgm:pt>
    <dgm:pt modelId="{4869ADCA-AC1E-45EF-9275-CF7FAE73D0BE}" type="pres">
      <dgm:prSet presAssocID="{BF5889C8-278B-4C7A-8ECA-71568F209E09}" presName="tx1" presStyleLbl="revTx" presStyleIdx="1" presStyleCnt="6"/>
      <dgm:spPr/>
    </dgm:pt>
    <dgm:pt modelId="{E0DC6C23-9BD0-4046-B024-559D9526D83F}" type="pres">
      <dgm:prSet presAssocID="{BF5889C8-278B-4C7A-8ECA-71568F209E09}" presName="vert1" presStyleCnt="0"/>
      <dgm:spPr/>
    </dgm:pt>
    <dgm:pt modelId="{AB93F1B7-C8F3-42CC-A3FE-5207E5FA0D52}" type="pres">
      <dgm:prSet presAssocID="{A7945F62-0956-418F-AE98-96B69C82A238}" presName="thickLine" presStyleLbl="alignNode1" presStyleIdx="2" presStyleCnt="6"/>
      <dgm:spPr/>
    </dgm:pt>
    <dgm:pt modelId="{AFF006BB-FC6C-40EB-A3F6-81DFA4E90656}" type="pres">
      <dgm:prSet presAssocID="{A7945F62-0956-418F-AE98-96B69C82A238}" presName="horz1" presStyleCnt="0"/>
      <dgm:spPr/>
    </dgm:pt>
    <dgm:pt modelId="{A7396402-D1A8-48F9-AF96-ED8EAE133BFE}" type="pres">
      <dgm:prSet presAssocID="{A7945F62-0956-418F-AE98-96B69C82A238}" presName="tx1" presStyleLbl="revTx" presStyleIdx="2" presStyleCnt="6"/>
      <dgm:spPr/>
    </dgm:pt>
    <dgm:pt modelId="{63798CA6-AA5A-4EBA-B07D-87C289ABE262}" type="pres">
      <dgm:prSet presAssocID="{A7945F62-0956-418F-AE98-96B69C82A238}" presName="vert1" presStyleCnt="0"/>
      <dgm:spPr/>
    </dgm:pt>
    <dgm:pt modelId="{A85D568C-C667-40A4-BAC8-640D880A0E58}" type="pres">
      <dgm:prSet presAssocID="{18235C2E-0FDE-4537-834B-FDF45CFC84F7}" presName="thickLine" presStyleLbl="alignNode1" presStyleIdx="3" presStyleCnt="6"/>
      <dgm:spPr/>
    </dgm:pt>
    <dgm:pt modelId="{34C5F549-0031-4DF4-AB44-7327E6E7FC33}" type="pres">
      <dgm:prSet presAssocID="{18235C2E-0FDE-4537-834B-FDF45CFC84F7}" presName="horz1" presStyleCnt="0"/>
      <dgm:spPr/>
    </dgm:pt>
    <dgm:pt modelId="{1F1F299B-76B2-44BD-B844-32E39AFF2D9C}" type="pres">
      <dgm:prSet presAssocID="{18235C2E-0FDE-4537-834B-FDF45CFC84F7}" presName="tx1" presStyleLbl="revTx" presStyleIdx="3" presStyleCnt="6"/>
      <dgm:spPr/>
    </dgm:pt>
    <dgm:pt modelId="{2AAD66E4-C289-490F-9EA3-52B785B725BB}" type="pres">
      <dgm:prSet presAssocID="{18235C2E-0FDE-4537-834B-FDF45CFC84F7}" presName="vert1" presStyleCnt="0"/>
      <dgm:spPr/>
    </dgm:pt>
    <dgm:pt modelId="{54701277-3B8E-454C-9072-15F121D59FE2}" type="pres">
      <dgm:prSet presAssocID="{4B0BFF61-1D63-4B85-A537-6E9ADA5F9BE8}" presName="thickLine" presStyleLbl="alignNode1" presStyleIdx="4" presStyleCnt="6"/>
      <dgm:spPr/>
    </dgm:pt>
    <dgm:pt modelId="{A55EF9A2-3866-4765-8B9F-77F0C74A1BF3}" type="pres">
      <dgm:prSet presAssocID="{4B0BFF61-1D63-4B85-A537-6E9ADA5F9BE8}" presName="horz1" presStyleCnt="0"/>
      <dgm:spPr/>
    </dgm:pt>
    <dgm:pt modelId="{7D8A80DF-57E1-453D-9B46-4D8BD82F0ED3}" type="pres">
      <dgm:prSet presAssocID="{4B0BFF61-1D63-4B85-A537-6E9ADA5F9BE8}" presName="tx1" presStyleLbl="revTx" presStyleIdx="4" presStyleCnt="6"/>
      <dgm:spPr/>
    </dgm:pt>
    <dgm:pt modelId="{BCCBDC37-420B-4FF5-92FD-F4F914E2F47B}" type="pres">
      <dgm:prSet presAssocID="{4B0BFF61-1D63-4B85-A537-6E9ADA5F9BE8}" presName="vert1" presStyleCnt="0"/>
      <dgm:spPr/>
    </dgm:pt>
    <dgm:pt modelId="{61EDDBBB-C014-4522-86A2-7E5D98F58F91}" type="pres">
      <dgm:prSet presAssocID="{F6510457-011F-4B80-A1C5-848F897B05C2}" presName="thickLine" presStyleLbl="alignNode1" presStyleIdx="5" presStyleCnt="6"/>
      <dgm:spPr/>
    </dgm:pt>
    <dgm:pt modelId="{3C0ADD18-5392-4C05-B63A-B49449FEE9AD}" type="pres">
      <dgm:prSet presAssocID="{F6510457-011F-4B80-A1C5-848F897B05C2}" presName="horz1" presStyleCnt="0"/>
      <dgm:spPr/>
    </dgm:pt>
    <dgm:pt modelId="{3818BD60-D564-4C4F-BA64-F5548D1431A7}" type="pres">
      <dgm:prSet presAssocID="{F6510457-011F-4B80-A1C5-848F897B05C2}" presName="tx1" presStyleLbl="revTx" presStyleIdx="5" presStyleCnt="6"/>
      <dgm:spPr/>
    </dgm:pt>
    <dgm:pt modelId="{ECB93BD0-2934-4D05-91DE-D4387D9E6139}" type="pres">
      <dgm:prSet presAssocID="{F6510457-011F-4B80-A1C5-848F897B05C2}" presName="vert1" presStyleCnt="0"/>
      <dgm:spPr/>
    </dgm:pt>
  </dgm:ptLst>
  <dgm:cxnLst>
    <dgm:cxn modelId="{3A4E4E04-57CA-40A7-9512-87FDB4A5A26D}" type="presOf" srcId="{18235C2E-0FDE-4537-834B-FDF45CFC84F7}" destId="{1F1F299B-76B2-44BD-B844-32E39AFF2D9C}" srcOrd="0" destOrd="0" presId="urn:microsoft.com/office/officeart/2008/layout/LinedList"/>
    <dgm:cxn modelId="{EE82FA05-CD6A-4AF2-96F2-EF38B6919D30}" srcId="{607D30FA-01A1-443D-BF8F-7A49FF731052}" destId="{A7945F62-0956-418F-AE98-96B69C82A238}" srcOrd="2" destOrd="0" parTransId="{E04CFF11-8798-428C-B597-D1F297ADAF4C}" sibTransId="{26FD5266-8951-42C4-93E2-23E4B3F32E71}"/>
    <dgm:cxn modelId="{07D54C1B-093C-454E-8A85-85B07F8FFAE1}" type="presOf" srcId="{607D30FA-01A1-443D-BF8F-7A49FF731052}" destId="{D71AC44D-E86C-42FD-AF0D-89784A9F8B47}" srcOrd="0" destOrd="0" presId="urn:microsoft.com/office/officeart/2008/layout/LinedList"/>
    <dgm:cxn modelId="{27408538-3570-47E2-8141-E301424C2138}" srcId="{607D30FA-01A1-443D-BF8F-7A49FF731052}" destId="{4B0BFF61-1D63-4B85-A537-6E9ADA5F9BE8}" srcOrd="4" destOrd="0" parTransId="{A4A9B9A8-A2FE-44B0-9A1C-6AD3CEA18080}" sibTransId="{EA015EBB-CE2A-470B-B9B2-4D075F9F9BB9}"/>
    <dgm:cxn modelId="{A3161C3F-FE59-4819-8FAB-DAAEB64242A4}" type="presOf" srcId="{A7945F62-0956-418F-AE98-96B69C82A238}" destId="{A7396402-D1A8-48F9-AF96-ED8EAE133BFE}" srcOrd="0" destOrd="0" presId="urn:microsoft.com/office/officeart/2008/layout/LinedList"/>
    <dgm:cxn modelId="{8085824D-F0CB-4649-96A7-BC46A7FCB2A3}" srcId="{607D30FA-01A1-443D-BF8F-7A49FF731052}" destId="{BF5889C8-278B-4C7A-8ECA-71568F209E09}" srcOrd="1" destOrd="0" parTransId="{D6BA9ADB-0712-42C4-82C4-B7260EDC91E3}" sibTransId="{1CC3F7AE-8D56-4509-91C7-F7F473BA9020}"/>
    <dgm:cxn modelId="{19478B58-421C-41AA-A9DF-1EE4FC11AF94}" type="presOf" srcId="{BF5889C8-278B-4C7A-8ECA-71568F209E09}" destId="{4869ADCA-AC1E-45EF-9275-CF7FAE73D0BE}" srcOrd="0" destOrd="0" presId="urn:microsoft.com/office/officeart/2008/layout/LinedList"/>
    <dgm:cxn modelId="{3E927196-A9C3-4832-B0B2-DDE70E821780}" srcId="{607D30FA-01A1-443D-BF8F-7A49FF731052}" destId="{F6510457-011F-4B80-A1C5-848F897B05C2}" srcOrd="5" destOrd="0" parTransId="{92BD2C1E-3294-40A1-BA3A-0C701D8FAEE1}" sibTransId="{422A3C1C-A85F-4872-A0AC-580BEAD92551}"/>
    <dgm:cxn modelId="{3DEE55AA-3A9D-4815-BBD8-CBEC540D5795}" type="presOf" srcId="{4B0BFF61-1D63-4B85-A537-6E9ADA5F9BE8}" destId="{7D8A80DF-57E1-453D-9B46-4D8BD82F0ED3}" srcOrd="0" destOrd="0" presId="urn:microsoft.com/office/officeart/2008/layout/LinedList"/>
    <dgm:cxn modelId="{16B1FDAE-598C-409B-856D-AEFC35E54A1C}" type="presOf" srcId="{F6510457-011F-4B80-A1C5-848F897B05C2}" destId="{3818BD60-D564-4C4F-BA64-F5548D1431A7}" srcOrd="0" destOrd="0" presId="urn:microsoft.com/office/officeart/2008/layout/LinedList"/>
    <dgm:cxn modelId="{CE9E83B3-9794-4650-B04A-15C04725EB7E}" srcId="{607D30FA-01A1-443D-BF8F-7A49FF731052}" destId="{18235C2E-0FDE-4537-834B-FDF45CFC84F7}" srcOrd="3" destOrd="0" parTransId="{6EBD8D7E-CCAD-4CC6-B847-9C6DCDA1F8C6}" sibTransId="{75B73646-01B1-44A0-BC9F-3E4D0B136798}"/>
    <dgm:cxn modelId="{D9D491CB-FDA2-438C-9B06-9E99A4256EEE}" srcId="{607D30FA-01A1-443D-BF8F-7A49FF731052}" destId="{00902995-01EA-4269-9BF5-74DE536FF130}" srcOrd="0" destOrd="0" parTransId="{B7881D14-AB1C-4AD5-BF3C-0FD57924E924}" sibTransId="{50118F75-2310-4217-9F09-4D432F7D4918}"/>
    <dgm:cxn modelId="{84EAAECB-0EDF-44F9-AE61-AB244A2CD74B}" type="presOf" srcId="{00902995-01EA-4269-9BF5-74DE536FF130}" destId="{0F70D34C-832C-4A6A-BAE9-55101B07F6E8}" srcOrd="0" destOrd="0" presId="urn:microsoft.com/office/officeart/2008/layout/LinedList"/>
    <dgm:cxn modelId="{CBE5A2EA-8F93-4848-90E5-B1BD0B8EC225}" type="presParOf" srcId="{D71AC44D-E86C-42FD-AF0D-89784A9F8B47}" destId="{19DA1F28-300E-4E46-BE3C-46BA1BEFD456}" srcOrd="0" destOrd="0" presId="urn:microsoft.com/office/officeart/2008/layout/LinedList"/>
    <dgm:cxn modelId="{50A7FA49-FEC9-4B34-9023-C0C8544B064A}" type="presParOf" srcId="{D71AC44D-E86C-42FD-AF0D-89784A9F8B47}" destId="{E3F6AB03-9AC2-4947-A446-A15A1190428D}" srcOrd="1" destOrd="0" presId="urn:microsoft.com/office/officeart/2008/layout/LinedList"/>
    <dgm:cxn modelId="{DBA50DC4-F4E0-4B85-9B2A-7D40B5B5D854}" type="presParOf" srcId="{E3F6AB03-9AC2-4947-A446-A15A1190428D}" destId="{0F70D34C-832C-4A6A-BAE9-55101B07F6E8}" srcOrd="0" destOrd="0" presId="urn:microsoft.com/office/officeart/2008/layout/LinedList"/>
    <dgm:cxn modelId="{6D9AAEDA-74D9-4650-992C-C36D9D0A9EE1}" type="presParOf" srcId="{E3F6AB03-9AC2-4947-A446-A15A1190428D}" destId="{1642D099-5ACC-4F6C-A09B-9F989547B634}" srcOrd="1" destOrd="0" presId="urn:microsoft.com/office/officeart/2008/layout/LinedList"/>
    <dgm:cxn modelId="{E12755B5-D6A0-4734-A040-D7016B28E892}" type="presParOf" srcId="{D71AC44D-E86C-42FD-AF0D-89784A9F8B47}" destId="{FFB25D87-7967-4FFD-9F65-E73289B49657}" srcOrd="2" destOrd="0" presId="urn:microsoft.com/office/officeart/2008/layout/LinedList"/>
    <dgm:cxn modelId="{63247B06-4F6A-4053-B7E3-3EDB83D91025}" type="presParOf" srcId="{D71AC44D-E86C-42FD-AF0D-89784A9F8B47}" destId="{88B1743F-1D00-410E-AC78-CF24A31E8C9A}" srcOrd="3" destOrd="0" presId="urn:microsoft.com/office/officeart/2008/layout/LinedList"/>
    <dgm:cxn modelId="{02D260B4-8350-4883-BA5C-9E6254A2FCC5}" type="presParOf" srcId="{88B1743F-1D00-410E-AC78-CF24A31E8C9A}" destId="{4869ADCA-AC1E-45EF-9275-CF7FAE73D0BE}" srcOrd="0" destOrd="0" presId="urn:microsoft.com/office/officeart/2008/layout/LinedList"/>
    <dgm:cxn modelId="{E842D6E5-46CE-4072-8855-B3D665A91794}" type="presParOf" srcId="{88B1743F-1D00-410E-AC78-CF24A31E8C9A}" destId="{E0DC6C23-9BD0-4046-B024-559D9526D83F}" srcOrd="1" destOrd="0" presId="urn:microsoft.com/office/officeart/2008/layout/LinedList"/>
    <dgm:cxn modelId="{C9B91209-D098-4C70-BC56-08BD8824E98A}" type="presParOf" srcId="{D71AC44D-E86C-42FD-AF0D-89784A9F8B47}" destId="{AB93F1B7-C8F3-42CC-A3FE-5207E5FA0D52}" srcOrd="4" destOrd="0" presId="urn:microsoft.com/office/officeart/2008/layout/LinedList"/>
    <dgm:cxn modelId="{042382D1-B258-407D-A90A-E2E46AEE51F0}" type="presParOf" srcId="{D71AC44D-E86C-42FD-AF0D-89784A9F8B47}" destId="{AFF006BB-FC6C-40EB-A3F6-81DFA4E90656}" srcOrd="5" destOrd="0" presId="urn:microsoft.com/office/officeart/2008/layout/LinedList"/>
    <dgm:cxn modelId="{7B44CFA6-EA73-4BBC-B139-1338EB56ED6E}" type="presParOf" srcId="{AFF006BB-FC6C-40EB-A3F6-81DFA4E90656}" destId="{A7396402-D1A8-48F9-AF96-ED8EAE133BFE}" srcOrd="0" destOrd="0" presId="urn:microsoft.com/office/officeart/2008/layout/LinedList"/>
    <dgm:cxn modelId="{9BA580EA-EBDE-4A13-B56F-004CC3356CB6}" type="presParOf" srcId="{AFF006BB-FC6C-40EB-A3F6-81DFA4E90656}" destId="{63798CA6-AA5A-4EBA-B07D-87C289ABE262}" srcOrd="1" destOrd="0" presId="urn:microsoft.com/office/officeart/2008/layout/LinedList"/>
    <dgm:cxn modelId="{8D389C6F-1020-4DD5-9D70-52B7564B5137}" type="presParOf" srcId="{D71AC44D-E86C-42FD-AF0D-89784A9F8B47}" destId="{A85D568C-C667-40A4-BAC8-640D880A0E58}" srcOrd="6" destOrd="0" presId="urn:microsoft.com/office/officeart/2008/layout/LinedList"/>
    <dgm:cxn modelId="{F6ADC302-96DC-4187-9EF5-AF6209A40048}" type="presParOf" srcId="{D71AC44D-E86C-42FD-AF0D-89784A9F8B47}" destId="{34C5F549-0031-4DF4-AB44-7327E6E7FC33}" srcOrd="7" destOrd="0" presId="urn:microsoft.com/office/officeart/2008/layout/LinedList"/>
    <dgm:cxn modelId="{39B3A895-99B4-4085-B114-59FB84433096}" type="presParOf" srcId="{34C5F549-0031-4DF4-AB44-7327E6E7FC33}" destId="{1F1F299B-76B2-44BD-B844-32E39AFF2D9C}" srcOrd="0" destOrd="0" presId="urn:microsoft.com/office/officeart/2008/layout/LinedList"/>
    <dgm:cxn modelId="{7EC16882-4E4A-42B2-9378-19483E1BC232}" type="presParOf" srcId="{34C5F549-0031-4DF4-AB44-7327E6E7FC33}" destId="{2AAD66E4-C289-490F-9EA3-52B785B725BB}" srcOrd="1" destOrd="0" presId="urn:microsoft.com/office/officeart/2008/layout/LinedList"/>
    <dgm:cxn modelId="{83BB46FD-6A23-45E8-AA6D-3AE74A39E8F2}" type="presParOf" srcId="{D71AC44D-E86C-42FD-AF0D-89784A9F8B47}" destId="{54701277-3B8E-454C-9072-15F121D59FE2}" srcOrd="8" destOrd="0" presId="urn:microsoft.com/office/officeart/2008/layout/LinedList"/>
    <dgm:cxn modelId="{FE2F1733-6F7A-4734-AEFF-E93D0C84998F}" type="presParOf" srcId="{D71AC44D-E86C-42FD-AF0D-89784A9F8B47}" destId="{A55EF9A2-3866-4765-8B9F-77F0C74A1BF3}" srcOrd="9" destOrd="0" presId="urn:microsoft.com/office/officeart/2008/layout/LinedList"/>
    <dgm:cxn modelId="{55089415-4669-41E1-AB90-6C6ED1066FDC}" type="presParOf" srcId="{A55EF9A2-3866-4765-8B9F-77F0C74A1BF3}" destId="{7D8A80DF-57E1-453D-9B46-4D8BD82F0ED3}" srcOrd="0" destOrd="0" presId="urn:microsoft.com/office/officeart/2008/layout/LinedList"/>
    <dgm:cxn modelId="{DA49E483-C872-4627-8C09-0626B6DD1CC8}" type="presParOf" srcId="{A55EF9A2-3866-4765-8B9F-77F0C74A1BF3}" destId="{BCCBDC37-420B-4FF5-92FD-F4F914E2F47B}" srcOrd="1" destOrd="0" presId="urn:microsoft.com/office/officeart/2008/layout/LinedList"/>
    <dgm:cxn modelId="{7930E9BD-10BF-44E0-98F2-3A5284CC4BD2}" type="presParOf" srcId="{D71AC44D-E86C-42FD-AF0D-89784A9F8B47}" destId="{61EDDBBB-C014-4522-86A2-7E5D98F58F91}" srcOrd="10" destOrd="0" presId="urn:microsoft.com/office/officeart/2008/layout/LinedList"/>
    <dgm:cxn modelId="{A2208398-18F9-4174-8D16-94991B1570C8}" type="presParOf" srcId="{D71AC44D-E86C-42FD-AF0D-89784A9F8B47}" destId="{3C0ADD18-5392-4C05-B63A-B49449FEE9AD}" srcOrd="11" destOrd="0" presId="urn:microsoft.com/office/officeart/2008/layout/LinedList"/>
    <dgm:cxn modelId="{6942268C-4FCB-4356-A469-99BC40A51193}" type="presParOf" srcId="{3C0ADD18-5392-4C05-B63A-B49449FEE9AD}" destId="{3818BD60-D564-4C4F-BA64-F5548D1431A7}" srcOrd="0" destOrd="0" presId="urn:microsoft.com/office/officeart/2008/layout/LinedList"/>
    <dgm:cxn modelId="{49FB964A-69B6-4201-8F6C-BDABCCACFF4D}" type="presParOf" srcId="{3C0ADD18-5392-4C05-B63A-B49449FEE9AD}" destId="{ECB93BD0-2934-4D05-91DE-D4387D9E61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A1F28-300E-4E46-BE3C-46BA1BEFD456}">
      <dsp:nvSpPr>
        <dsp:cNvPr id="0" name=""/>
        <dsp:cNvSpPr/>
      </dsp:nvSpPr>
      <dsp:spPr>
        <a:xfrm>
          <a:off x="0" y="2112"/>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0D34C-832C-4A6A-BAE9-55101B07F6E8}">
      <dsp:nvSpPr>
        <dsp:cNvPr id="0" name=""/>
        <dsp:cNvSpPr/>
      </dsp:nvSpPr>
      <dsp:spPr>
        <a:xfrm>
          <a:off x="0" y="2112"/>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Referendum in 1997. </a:t>
          </a:r>
          <a:endParaRPr lang="en-US" sz="3100" kern="1200"/>
        </a:p>
      </dsp:txBody>
      <dsp:txXfrm>
        <a:off x="0" y="2112"/>
        <a:ext cx="10566480" cy="720474"/>
      </dsp:txXfrm>
    </dsp:sp>
    <dsp:sp modelId="{FFB25D87-7967-4FFD-9F65-E73289B49657}">
      <dsp:nvSpPr>
        <dsp:cNvPr id="0" name=""/>
        <dsp:cNvSpPr/>
      </dsp:nvSpPr>
      <dsp:spPr>
        <a:xfrm>
          <a:off x="0" y="722587"/>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9ADCA-AC1E-45EF-9275-CF7FAE73D0BE}">
      <dsp:nvSpPr>
        <dsp:cNvPr id="0" name=""/>
        <dsp:cNvSpPr/>
      </dsp:nvSpPr>
      <dsp:spPr>
        <a:xfrm>
          <a:off x="0" y="722587"/>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became devolved. </a:t>
          </a:r>
          <a:endParaRPr lang="en-US" sz="3100" kern="1200"/>
        </a:p>
      </dsp:txBody>
      <dsp:txXfrm>
        <a:off x="0" y="722587"/>
        <a:ext cx="10566480" cy="720474"/>
      </dsp:txXfrm>
    </dsp:sp>
    <dsp:sp modelId="{AB93F1B7-C8F3-42CC-A3FE-5207E5FA0D52}">
      <dsp:nvSpPr>
        <dsp:cNvPr id="0" name=""/>
        <dsp:cNvSpPr/>
      </dsp:nvSpPr>
      <dsp:spPr>
        <a:xfrm>
          <a:off x="0" y="144306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96402-D1A8-48F9-AF96-ED8EAE133BFE}">
      <dsp:nvSpPr>
        <dsp:cNvPr id="0" name=""/>
        <dsp:cNvSpPr/>
      </dsp:nvSpPr>
      <dsp:spPr>
        <a:xfrm>
          <a:off x="0" y="144306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Government of Wales Act 1998, 2006. </a:t>
          </a:r>
          <a:endParaRPr lang="en-US" sz="3100" kern="1200"/>
        </a:p>
      </dsp:txBody>
      <dsp:txXfrm>
        <a:off x="0" y="1443061"/>
        <a:ext cx="10566480" cy="720474"/>
      </dsp:txXfrm>
    </dsp:sp>
    <dsp:sp modelId="{A85D568C-C667-40A4-BAC8-640D880A0E58}">
      <dsp:nvSpPr>
        <dsp:cNvPr id="0" name=""/>
        <dsp:cNvSpPr/>
      </dsp:nvSpPr>
      <dsp:spPr>
        <a:xfrm>
          <a:off x="0" y="2163536"/>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F299B-76B2-44BD-B844-32E39AFF2D9C}">
      <dsp:nvSpPr>
        <dsp:cNvPr id="0" name=""/>
        <dsp:cNvSpPr/>
      </dsp:nvSpPr>
      <dsp:spPr>
        <a:xfrm>
          <a:off x="0" y="2163536"/>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Act 2017. </a:t>
          </a:r>
          <a:endParaRPr lang="en-US" sz="3100" kern="1200"/>
        </a:p>
      </dsp:txBody>
      <dsp:txXfrm>
        <a:off x="0" y="2163536"/>
        <a:ext cx="10566480" cy="720474"/>
      </dsp:txXfrm>
    </dsp:sp>
    <dsp:sp modelId="{54701277-3B8E-454C-9072-15F121D59FE2}">
      <dsp:nvSpPr>
        <dsp:cNvPr id="0" name=""/>
        <dsp:cNvSpPr/>
      </dsp:nvSpPr>
      <dsp:spPr>
        <a:xfrm>
          <a:off x="0" y="288401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A80DF-57E1-453D-9B46-4D8BD82F0ED3}">
      <dsp:nvSpPr>
        <dsp:cNvPr id="0" name=""/>
        <dsp:cNvSpPr/>
      </dsp:nvSpPr>
      <dsp:spPr>
        <a:xfrm>
          <a:off x="0" y="288401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has less powers than Scotland and Norther Ireland. </a:t>
          </a:r>
          <a:endParaRPr lang="en-US" sz="3100" kern="1200"/>
        </a:p>
      </dsp:txBody>
      <dsp:txXfrm>
        <a:off x="0" y="2884011"/>
        <a:ext cx="10566480" cy="720474"/>
      </dsp:txXfrm>
    </dsp:sp>
    <dsp:sp modelId="{61EDDBBB-C014-4522-86A2-7E5D98F58F91}">
      <dsp:nvSpPr>
        <dsp:cNvPr id="0" name=""/>
        <dsp:cNvSpPr/>
      </dsp:nvSpPr>
      <dsp:spPr>
        <a:xfrm>
          <a:off x="0" y="3604485"/>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8BD60-D564-4C4F-BA64-F5548D1431A7}">
      <dsp:nvSpPr>
        <dsp:cNvPr id="0" name=""/>
        <dsp:cNvSpPr/>
      </dsp:nvSpPr>
      <dsp:spPr>
        <a:xfrm>
          <a:off x="0" y="3604485"/>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One example is the justice system. </a:t>
          </a:r>
          <a:endParaRPr lang="en-US" sz="3100" kern="1200"/>
        </a:p>
      </dsp:txBody>
      <dsp:txXfrm>
        <a:off x="0" y="3604485"/>
        <a:ext cx="10566480" cy="7204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2/26/2024</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2/26/2024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anchestereveningnews.co.uk/news/uk-news/criminals-handed-whole-life-prison-21727960"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Is it time that Wales had justice devolved to them. The Welsh government thinks so and have </a:t>
            </a:r>
            <a:r>
              <a:rPr lang="en-US" err="1">
                <a:cs typeface="Calibri"/>
              </a:rPr>
              <a:t>proprosed</a:t>
            </a:r>
            <a:r>
              <a:rPr lang="en-US">
                <a:cs typeface="Calibri"/>
              </a:rPr>
              <a:t> this. However, the Uk government do not want this to happen and therefore rejected the </a:t>
            </a:r>
            <a:r>
              <a:rPr lang="en-US" err="1">
                <a:cs typeface="Calibri"/>
              </a:rPr>
              <a:t>proprosal</a:t>
            </a:r>
            <a:r>
              <a:rPr lang="en-US">
                <a:cs typeface="Calibri"/>
              </a:rPr>
              <a:t>. </a:t>
            </a:r>
          </a:p>
        </p:txBody>
      </p:sp>
      <p:sp>
        <p:nvSpPr>
          <p:cNvPr id="4" name="Slide Number Placeholder 3"/>
          <p:cNvSpPr>
            <a:spLocks noGrp="1"/>
          </p:cNvSpPr>
          <p:nvPr>
            <p:ph type="sldNum" sz="quarter" idx="5"/>
          </p:nvPr>
        </p:nvSpPr>
        <p:spPr/>
        <p:txBody>
          <a:bodyPr/>
          <a:lstStyle/>
          <a:p>
            <a:fld id="{D3B2BE12-A68B-44D0-9911-3D441DC6CFC3}" type="slidenum">
              <a:rPr lang="en-GB"/>
              <a:t>7</a:t>
            </a:fld>
            <a:endParaRPr lang="en-GB"/>
          </a:p>
        </p:txBody>
      </p:sp>
    </p:spTree>
    <p:extLst>
      <p:ext uri="{BB962C8B-B14F-4D97-AF65-F5344CB8AC3E}">
        <p14:creationId xmlns:p14="http://schemas.microsoft.com/office/powerpoint/2010/main" val="834535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relevant to policing? You need to know the terms the court will use to know where the case will go and if you are required to give evidence in which you will give this evidence. </a:t>
            </a:r>
          </a:p>
          <a:p>
            <a:endParaRPr lang="en-GB" dirty="0"/>
          </a:p>
          <a:p>
            <a:r>
              <a:rPr lang="en-GB" dirty="0"/>
              <a:t>What is you aim as a police officer? Conviction if guilty. </a:t>
            </a:r>
          </a:p>
        </p:txBody>
      </p:sp>
      <p:sp>
        <p:nvSpPr>
          <p:cNvPr id="4" name="Slide Number Placeholder 3"/>
          <p:cNvSpPr>
            <a:spLocks noGrp="1"/>
          </p:cNvSpPr>
          <p:nvPr>
            <p:ph type="sldNum" sz="quarter" idx="5"/>
          </p:nvPr>
        </p:nvSpPr>
        <p:spPr/>
        <p:txBody>
          <a:bodyPr/>
          <a:lstStyle/>
          <a:p>
            <a:fld id="{D6B913A0-8194-43AB-8CE1-D8825DE3150C}" type="slidenum">
              <a:rPr lang="en-US" smtClean="0"/>
              <a:t>17</a:t>
            </a:fld>
            <a:endParaRPr lang="en-US" dirty="0"/>
          </a:p>
        </p:txBody>
      </p:sp>
    </p:spTree>
    <p:extLst>
      <p:ext uri="{BB962C8B-B14F-4D97-AF65-F5344CB8AC3E}">
        <p14:creationId xmlns:p14="http://schemas.microsoft.com/office/powerpoint/2010/main" val="2219893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criminals handed a whole life prison sentence for their </a:t>
            </a:r>
            <a:r>
              <a:rPr lang="en-GB" dirty="0" err="1">
                <a:hlinkClick r:id="rId3"/>
              </a:rPr>
              <a:t>henious</a:t>
            </a:r>
            <a:r>
              <a:rPr lang="en-GB" dirty="0">
                <a:hlinkClick r:id="rId3"/>
              </a:rPr>
              <a:t> crimes - Manchester Evening News</a:t>
            </a:r>
            <a:endParaRPr lang="en-GB" dirty="0"/>
          </a:p>
          <a:p>
            <a:endParaRPr lang="en-GB" sz="1600" dirty="0"/>
          </a:p>
          <a:p>
            <a:r>
              <a:rPr lang="en-GB" sz="1600" dirty="0"/>
              <a:t>Wayne Cousins – The Murder of Sarah Everard. </a:t>
            </a:r>
          </a:p>
          <a:p>
            <a:endParaRPr lang="en-GB" sz="1600" dirty="0"/>
          </a:p>
          <a:p>
            <a:r>
              <a:rPr lang="en-GB" sz="1600" dirty="0"/>
              <a:t>Ian Brady and Myra Hindley – Moor Murderers- Ian Brady aged 79 – wanted to be buried on the moors. He killed children. Keith bennet was never found they would not tell his mother before she died were her son’s body was. Myra Hindley – Died 2002. Ian Brady- ashes thrown in the sea in the middle of the night/ no funeral. </a:t>
            </a:r>
          </a:p>
          <a:p>
            <a:endParaRPr lang="en-GB" sz="1600" dirty="0"/>
          </a:p>
          <a:p>
            <a:r>
              <a:rPr lang="en-GB" sz="1600" dirty="0"/>
              <a:t>Harold Shipman – Killed 15 patients – was a </a:t>
            </a:r>
            <a:r>
              <a:rPr lang="en-GB" sz="1600" dirty="0" err="1"/>
              <a:t>Gp</a:t>
            </a:r>
            <a:r>
              <a:rPr lang="en-GB" sz="1600" dirty="0"/>
              <a:t>. However, overall they believe that this would be between 215- 260 people. Over 23 years. </a:t>
            </a:r>
          </a:p>
          <a:p>
            <a:r>
              <a:rPr lang="en-GB" sz="1600" dirty="0"/>
              <a:t>He injected them with heroin. Elderly patients. Hanged himself in prison. </a:t>
            </a:r>
          </a:p>
          <a:p>
            <a:endParaRPr lang="en-GB" sz="1600" dirty="0"/>
          </a:p>
          <a:p>
            <a:r>
              <a:rPr lang="en-GB" sz="1600" dirty="0"/>
              <a:t>Levi Bellfield – Serial Killer- 3 girls/ women- Sentenced to two whole life orders. </a:t>
            </a:r>
          </a:p>
          <a:p>
            <a:endParaRPr lang="en-GB" sz="1600" dirty="0"/>
          </a:p>
          <a:p>
            <a:r>
              <a:rPr lang="en-GB" sz="1600" dirty="0" err="1"/>
              <a:t>Micheal</a:t>
            </a:r>
            <a:r>
              <a:rPr lang="en-GB" sz="1600" dirty="0"/>
              <a:t> </a:t>
            </a:r>
            <a:r>
              <a:rPr lang="en-GB" sz="1600" dirty="0" err="1"/>
              <a:t>Adebolahji</a:t>
            </a:r>
            <a:r>
              <a:rPr lang="en-GB" sz="1600" dirty="0"/>
              <a:t> – Murdered lee </a:t>
            </a:r>
            <a:r>
              <a:rPr lang="en-GB" sz="1600" dirty="0" err="1"/>
              <a:t>rigby</a:t>
            </a:r>
            <a:r>
              <a:rPr lang="en-GB" sz="1600" dirty="0"/>
              <a:t> – Ran over him and then stabbed him to death. </a:t>
            </a:r>
          </a:p>
          <a:p>
            <a:endParaRPr lang="en-GB" sz="1600" dirty="0"/>
          </a:p>
          <a:p>
            <a:r>
              <a:rPr lang="en-GB" sz="1600" dirty="0"/>
              <a:t>Dale </a:t>
            </a:r>
            <a:r>
              <a:rPr lang="en-GB" sz="1600" dirty="0" err="1"/>
              <a:t>Cregon</a:t>
            </a:r>
            <a:r>
              <a:rPr lang="en-GB" sz="1600" dirty="0"/>
              <a:t> – Killed two police officers with gun’s and grenades during a burglary. </a:t>
            </a:r>
          </a:p>
          <a:p>
            <a:endParaRPr lang="en-GB" sz="1600" dirty="0"/>
          </a:p>
          <a:p>
            <a:r>
              <a:rPr lang="en-GB" sz="1600" dirty="0"/>
              <a:t>Dennis </a:t>
            </a:r>
            <a:r>
              <a:rPr lang="en-GB" sz="1600" dirty="0" err="1"/>
              <a:t>Nilson</a:t>
            </a:r>
            <a:r>
              <a:rPr lang="en-GB" sz="1600" dirty="0"/>
              <a:t> – Killed boys and young men. Not all bodies have been found. Now died. </a:t>
            </a:r>
          </a:p>
          <a:p>
            <a:endParaRPr lang="en-GB" sz="1600" dirty="0"/>
          </a:p>
          <a:p>
            <a:r>
              <a:rPr lang="en-GB" sz="1600" dirty="0"/>
              <a:t>Steven Wright – Sul folk strangler- Killed five women who work in the sex industry. </a:t>
            </a:r>
          </a:p>
          <a:p>
            <a:endParaRPr lang="en-GB" sz="1600" dirty="0"/>
          </a:p>
          <a:p>
            <a:r>
              <a:rPr lang="en-GB" sz="1600" dirty="0"/>
              <a:t>Steven Griffiths – Crossbow </a:t>
            </a:r>
            <a:r>
              <a:rPr lang="en-GB" sz="1600" dirty="0" err="1"/>
              <a:t>cannible</a:t>
            </a:r>
            <a:r>
              <a:rPr lang="en-GB" sz="1600" dirty="0"/>
              <a:t>- Killed two people and then killed 1 with a crossbow. He was reported to have eaten parts of their bodies but this has not been proven. He disposed of their bodies in a river. </a:t>
            </a:r>
          </a:p>
          <a:p>
            <a:endParaRPr lang="en-GB" sz="1600" dirty="0"/>
          </a:p>
          <a:p>
            <a:r>
              <a:rPr lang="en-GB" sz="1600" dirty="0"/>
              <a:t>Khari </a:t>
            </a:r>
            <a:r>
              <a:rPr lang="en-GB" sz="1600" dirty="0" err="1"/>
              <a:t>Saadallah</a:t>
            </a:r>
            <a:r>
              <a:rPr lang="en-GB" sz="1600" dirty="0"/>
              <a:t> – murdered three men in a knife attack. Three others were injured. </a:t>
            </a:r>
          </a:p>
          <a:p>
            <a:endParaRPr lang="en-GB" sz="1600" dirty="0"/>
          </a:p>
          <a:p>
            <a:r>
              <a:rPr lang="en-GB" sz="1600" dirty="0"/>
              <a:t>Mark fellows (Last one) – Killed two men.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36</a:t>
            </a:fld>
            <a:endParaRPr lang="en-US" dirty="0"/>
          </a:p>
        </p:txBody>
      </p:sp>
    </p:spTree>
    <p:extLst>
      <p:ext uri="{BB962C8B-B14F-4D97-AF65-F5344CB8AC3E}">
        <p14:creationId xmlns:p14="http://schemas.microsoft.com/office/powerpoint/2010/main" val="3443900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41</a:t>
            </a:fld>
            <a:endParaRPr lang="en-US" dirty="0"/>
          </a:p>
        </p:txBody>
      </p:sp>
    </p:spTree>
    <p:extLst>
      <p:ext uri="{BB962C8B-B14F-4D97-AF65-F5344CB8AC3E}">
        <p14:creationId xmlns:p14="http://schemas.microsoft.com/office/powerpoint/2010/main" val="3088583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2.xml"/><Relationship Id="rId5" Type="http://schemas.openxmlformats.org/officeDocument/2006/relationships/image" Target="../media/image15.png"/><Relationship Id="rId4" Type="http://schemas.openxmlformats.org/officeDocument/2006/relationships/image" Target="../media/image14.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11.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2.xml"/><Relationship Id="rId5" Type="http://schemas.openxmlformats.org/officeDocument/2006/relationships/image" Target="../media/image20.png"/><Relationship Id="rId4" Type="http://schemas.openxmlformats.org/officeDocument/2006/relationships/image" Target="../media/image14.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16.png"/></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22.png"/></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endParaRPr lang="en-US" dirty="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r>
              <a:rPr lang="en-US"/>
              <a:t>Click icon to add picture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r>
              <a:rPr lang="en-US"/>
              <a:t>Click icon to add SmartArt graphic</a:t>
            </a:r>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dirty="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dirty="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dirty="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11064042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14883409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3925975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1322558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10965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524614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254118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1877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25844766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9647005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976190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088482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651133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073276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474402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15540560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9166735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2618237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0764205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5826679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854942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theme" Target="../theme/theme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 id="2147483676" r:id="rId16"/>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826124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starikovlaw.com/failure-to-release-some-criminal-defendants-solely-for-immigration-reasons-violates-u-s-constitution/"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en.wikipedia.org/wiki/Wales_in_the_Junior_Eurovision_Song_Contes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eoplesparliamentscotland.wordpress.com/category/yes-scotland/" TargetMode="External"/><Relationship Id="rId2" Type="http://schemas.openxmlformats.org/officeDocument/2006/relationships/image" Target="../media/image27.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server.org/n/northern-ireland.html" TargetMode="External"/><Relationship Id="rId2" Type="http://schemas.openxmlformats.org/officeDocument/2006/relationships/image" Target="../media/image28.jpeg"/><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hyperlink" Target="https://think0.deviantart.com/art/England-Grunge-Flag-108959576" TargetMode="External"/><Relationship Id="rId2" Type="http://schemas.openxmlformats.org/officeDocument/2006/relationships/image" Target="../media/image29.jpeg"/><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hyperlink" Target="https://arkansasgopwing.blogspot.com/2019/06/anti-trump-traitors-rip-blindfold-off.html" TargetMode="External"/><Relationship Id="rId2" Type="http://schemas.openxmlformats.org/officeDocument/2006/relationships/image" Target="../media/image32.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openclipart.org/detail/3042/zeimusu-thumbtack-note-important-by-zeimusu" TargetMode="External"/><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WeNDacwO5NA?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Pyb-ZFE4URs?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scientia.global/dr-colleen-carney-the-doze-app-a-unique-approach-to-overcoming-sleep-problems-in-young-adults/" TargetMode="External"/><Relationship Id="rId2" Type="http://schemas.openxmlformats.org/officeDocument/2006/relationships/image" Target="../media/image38.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pexels.com/photo/question-mark-illustration-356079/" TargetMode="External"/><Relationship Id="rId2" Type="http://schemas.openxmlformats.org/officeDocument/2006/relationships/image" Target="../media/image39.jp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5.jpeg"/><Relationship Id="rId13" Type="http://schemas.openxmlformats.org/officeDocument/2006/relationships/image" Target="../media/image50.jpeg"/><Relationship Id="rId3" Type="http://schemas.openxmlformats.org/officeDocument/2006/relationships/image" Target="../media/image40.jpeg"/><Relationship Id="rId7" Type="http://schemas.openxmlformats.org/officeDocument/2006/relationships/image" Target="../media/image44.jpeg"/><Relationship Id="rId12" Type="http://schemas.openxmlformats.org/officeDocument/2006/relationships/image" Target="../media/image4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3.jpeg"/><Relationship Id="rId11" Type="http://schemas.openxmlformats.org/officeDocument/2006/relationships/image" Target="../media/image48.jpeg"/><Relationship Id="rId5" Type="http://schemas.openxmlformats.org/officeDocument/2006/relationships/image" Target="../media/image42.jpeg"/><Relationship Id="rId10" Type="http://schemas.openxmlformats.org/officeDocument/2006/relationships/image" Target="../media/image47.jpeg"/><Relationship Id="rId4" Type="http://schemas.openxmlformats.org/officeDocument/2006/relationships/image" Target="../media/image41.jpeg"/><Relationship Id="rId9" Type="http://schemas.openxmlformats.org/officeDocument/2006/relationships/image" Target="../media/image46.jpeg"/></Relationships>
</file>

<file path=ppt/slides/_rels/slide3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4.xml"/><Relationship Id="rId1" Type="http://schemas.openxmlformats.org/officeDocument/2006/relationships/video" Target="https://www.youtube.com/embed/tZYvv_s5R-s?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4.xml"/><Relationship Id="rId1" Type="http://schemas.openxmlformats.org/officeDocument/2006/relationships/video" Target="https://www.youtube.com/embed/5dNm6EYL1b0?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publicdomainpictures.net/view-image.php?image=13523&amp;picture=przerwy" TargetMode="External"/><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Layout" Target="../slideLayouts/slideLayout2.xml"/><Relationship Id="rId1" Type="http://schemas.openxmlformats.org/officeDocument/2006/relationships/video" Target="https://www.youtube.com/embed/Jl7YU5GliYw?feature=oembed"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pexels.com/photo/thank-you-signage-2072165/" TargetMode="External"/><Relationship Id="rId2" Type="http://schemas.openxmlformats.org/officeDocument/2006/relationships/image" Target="../media/image55.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076C65-2834-F792-3CD9-2CDA28EA3A43}"/>
              </a:ext>
            </a:extLst>
          </p:cNvPr>
          <p:cNvSpPr>
            <a:spLocks noGrp="1"/>
          </p:cNvSpPr>
          <p:nvPr>
            <p:ph type="title"/>
          </p:nvPr>
        </p:nvSpPr>
        <p:spPr>
          <a:xfrm>
            <a:off x="6190316" y="1593011"/>
            <a:ext cx="4087368" cy="1995577"/>
          </a:xfrm>
        </p:spPr>
        <p:txBody>
          <a:bodyPr>
            <a:normAutofit/>
          </a:bodyPr>
          <a:lstStyle/>
          <a:p>
            <a:pPr algn="ctr"/>
            <a:r>
              <a:rPr lang="en-GB" b="1" i="1" u="sng" dirty="0"/>
              <a:t>Devolution and the Criminal Justice system</a:t>
            </a:r>
          </a:p>
        </p:txBody>
      </p:sp>
      <p:sp>
        <p:nvSpPr>
          <p:cNvPr id="4" name="Content Placeholder 3">
            <a:extLst>
              <a:ext uri="{FF2B5EF4-FFF2-40B4-BE49-F238E27FC236}">
                <a16:creationId xmlns:a16="http://schemas.microsoft.com/office/drawing/2014/main" id="{D7E2EB75-6387-19BB-9FD0-5C68B2973A8F}"/>
              </a:ext>
            </a:extLst>
          </p:cNvPr>
          <p:cNvSpPr>
            <a:spLocks noGrp="1"/>
          </p:cNvSpPr>
          <p:nvPr>
            <p:ph idx="1"/>
          </p:nvPr>
        </p:nvSpPr>
        <p:spPr>
          <a:xfrm>
            <a:off x="6351341" y="3854570"/>
            <a:ext cx="4087368" cy="920517"/>
          </a:xfrm>
        </p:spPr>
        <p:txBody>
          <a:bodyPr>
            <a:normAutofit/>
          </a:bodyPr>
          <a:lstStyle/>
          <a:p>
            <a:pPr algn="ctr"/>
            <a:r>
              <a:rPr lang="en-GB" sz="1800" dirty="0"/>
              <a:t>By Zita Draper </a:t>
            </a:r>
          </a:p>
        </p:txBody>
      </p:sp>
      <p:sp>
        <p:nvSpPr>
          <p:cNvPr id="7" name="Slide Number Placeholder 6">
            <a:extLst>
              <a:ext uri="{FF2B5EF4-FFF2-40B4-BE49-F238E27FC236}">
                <a16:creationId xmlns:a16="http://schemas.microsoft.com/office/drawing/2014/main" id="{BC41E609-86B8-76C4-004F-AA499EFF659F}"/>
              </a:ext>
            </a:extLst>
          </p:cNvPr>
          <p:cNvSpPr>
            <a:spLocks noGrp="1"/>
          </p:cNvSpPr>
          <p:nvPr>
            <p:ph type="sldNum" sz="quarter" idx="12"/>
          </p:nvPr>
        </p:nvSpPr>
        <p:spPr/>
        <p:txBody>
          <a:bodyPr/>
          <a:lstStyle/>
          <a:p>
            <a:fld id="{B5CEABB6-07DC-46E8-9B57-56EC44A396E5}" type="slidenum">
              <a:rPr lang="en-US" smtClean="0"/>
              <a:t>1</a:t>
            </a:fld>
            <a:endParaRPr lang="en-US" dirty="0"/>
          </a:p>
        </p:txBody>
      </p:sp>
      <p:pic>
        <p:nvPicPr>
          <p:cNvPr id="9" name="Picture 8" descr="A scale of the earth&#10;&#10;Description automatically generated">
            <a:extLst>
              <a:ext uri="{FF2B5EF4-FFF2-40B4-BE49-F238E27FC236}">
                <a16:creationId xmlns:a16="http://schemas.microsoft.com/office/drawing/2014/main" id="{07263DE2-5650-75F5-15F7-3933DED9039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95430" y="1391913"/>
            <a:ext cx="4567015" cy="4281577"/>
          </a:xfrm>
          <a:prstGeom prst="rect">
            <a:avLst/>
          </a:prstGeom>
        </p:spPr>
      </p:pic>
    </p:spTree>
    <p:extLst>
      <p:ext uri="{BB962C8B-B14F-4D97-AF65-F5344CB8AC3E}">
        <p14:creationId xmlns:p14="http://schemas.microsoft.com/office/powerpoint/2010/main" val="1200505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93962"/>
          </a:xfrm>
        </p:spPr>
        <p:txBody>
          <a:bodyPr>
            <a:normAutofit/>
          </a:bodyPr>
          <a:lstStyle/>
          <a:p>
            <a:pPr algn="ctr"/>
            <a:r>
              <a:rPr lang="en-GB" sz="7200" b="1" i="1" u="sng" dirty="0"/>
              <a:t>Content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77500" lnSpcReduction="20000"/>
          </a:bodyPr>
          <a:lstStyle/>
          <a:p>
            <a:pPr marL="285750" indent="-285750">
              <a:lnSpc>
                <a:spcPct val="200000"/>
              </a:lnSpc>
              <a:buFontTx/>
              <a:buChar char="-"/>
            </a:pPr>
            <a:r>
              <a:rPr lang="en-GB" sz="1800" dirty="0"/>
              <a:t>Aims and Learning objectives </a:t>
            </a:r>
          </a:p>
          <a:p>
            <a:pPr marL="285750" indent="-285750">
              <a:lnSpc>
                <a:spcPct val="200000"/>
              </a:lnSpc>
              <a:buFontTx/>
              <a:buChar char="-"/>
            </a:pPr>
            <a:r>
              <a:rPr lang="en-GB" sz="1800" dirty="0"/>
              <a:t>Devolution </a:t>
            </a:r>
          </a:p>
          <a:p>
            <a:pPr marL="285750" indent="-285750">
              <a:lnSpc>
                <a:spcPct val="200000"/>
              </a:lnSpc>
              <a:buFontTx/>
              <a:buChar char="-"/>
            </a:pPr>
            <a:r>
              <a:rPr lang="en-GB" sz="1800" dirty="0"/>
              <a:t>Criminal part of the English Legal system. </a:t>
            </a:r>
          </a:p>
          <a:p>
            <a:pPr marL="285750" indent="-285750">
              <a:lnSpc>
                <a:spcPct val="200000"/>
              </a:lnSpc>
              <a:buFontTx/>
              <a:buChar char="-"/>
            </a:pPr>
            <a:r>
              <a:rPr lang="en-GB" sz="1800" dirty="0"/>
              <a:t>Court Hierarchy. </a:t>
            </a:r>
          </a:p>
          <a:p>
            <a:pPr marL="285750" indent="-285750">
              <a:lnSpc>
                <a:spcPct val="200000"/>
              </a:lnSpc>
              <a:buFontTx/>
              <a:buChar char="-"/>
            </a:pPr>
            <a:r>
              <a:rPr lang="en-GB" sz="1800" dirty="0"/>
              <a:t>Cases. </a:t>
            </a:r>
          </a:p>
          <a:p>
            <a:pPr marL="285750" indent="-285750">
              <a:lnSpc>
                <a:spcPct val="200000"/>
              </a:lnSpc>
              <a:buFontTx/>
              <a:buChar char="-"/>
            </a:pPr>
            <a:r>
              <a:rPr lang="en-GB" sz="1800" dirty="0"/>
              <a:t>Summary. </a:t>
            </a:r>
          </a:p>
          <a:p>
            <a:pPr marL="285750" indent="-285750">
              <a:lnSpc>
                <a:spcPct val="200000"/>
              </a:lnSpc>
              <a:buFontTx/>
              <a:buChar char="-"/>
            </a:pPr>
            <a:r>
              <a:rPr lang="en-GB" sz="1800" dirty="0"/>
              <a:t>Thank you, 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a:t>
            </a:fld>
            <a:endParaRPr lang="en-US" dirty="0"/>
          </a:p>
        </p:txBody>
      </p:sp>
      <p:pic>
        <p:nvPicPr>
          <p:cNvPr id="9" name="Graphic 8" descr="Clipboard Partially Checked with solid fill">
            <a:extLst>
              <a:ext uri="{FF2B5EF4-FFF2-40B4-BE49-F238E27FC236}">
                <a16:creationId xmlns:a16="http://schemas.microsoft.com/office/drawing/2014/main" id="{3B89BF1E-7A4E-9A6D-37B7-68A6D6E7CC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79102" y="2455653"/>
            <a:ext cx="2819846" cy="2819846"/>
          </a:xfrm>
          <a:prstGeom prst="rect">
            <a:avLst/>
          </a:prstGeom>
        </p:spPr>
      </p:pic>
    </p:spTree>
    <p:extLst>
      <p:ext uri="{BB962C8B-B14F-4D97-AF65-F5344CB8AC3E}">
        <p14:creationId xmlns:p14="http://schemas.microsoft.com/office/powerpoint/2010/main" val="2010139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Aims and learning objectives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aim of today’s session is to discuss devolution and the criminal part of the English and Welsh Legal system. </a:t>
            </a:r>
          </a:p>
          <a:p>
            <a:pPr marL="285750" indent="-285750">
              <a:buFontTx/>
              <a:buChar char="-"/>
            </a:pPr>
            <a:endParaRPr lang="en-GB" sz="1800" dirty="0"/>
          </a:p>
          <a:p>
            <a:pPr marL="285750" indent="-285750">
              <a:buFontTx/>
              <a:buChar char="-"/>
            </a:pPr>
            <a:r>
              <a:rPr lang="en-GB" sz="1800" dirty="0"/>
              <a:t>By the end of today’s session students should be able to demonstrate that they understand the criminal courts within the English and Welsh legal system as well as devolution.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3718375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D66F-3DE6-559E-BAC4-32804982D24C}"/>
              </a:ext>
            </a:extLst>
          </p:cNvPr>
          <p:cNvSpPr>
            <a:spLocks noGrp="1"/>
          </p:cNvSpPr>
          <p:nvPr>
            <p:ph type="title"/>
          </p:nvPr>
        </p:nvSpPr>
        <p:spPr/>
        <p:txBody>
          <a:bodyPr>
            <a:normAutofit fontScale="90000"/>
          </a:bodyPr>
          <a:lstStyle/>
          <a:p>
            <a:r>
              <a:rPr lang="en-GB" sz="6000" b="1" i="1" u="sng" dirty="0"/>
              <a:t>Devolution</a:t>
            </a:r>
          </a:p>
        </p:txBody>
      </p:sp>
      <p:sp>
        <p:nvSpPr>
          <p:cNvPr id="4" name="Slide Number Placeholder 3">
            <a:extLst>
              <a:ext uri="{FF2B5EF4-FFF2-40B4-BE49-F238E27FC236}">
                <a16:creationId xmlns:a16="http://schemas.microsoft.com/office/drawing/2014/main" id="{537E7050-020C-B017-9EC2-D1695BD84670}"/>
              </a:ext>
            </a:extLst>
          </p:cNvPr>
          <p:cNvSpPr>
            <a:spLocks noGrp="1"/>
          </p:cNvSpPr>
          <p:nvPr>
            <p:ph type="sldNum" sz="quarter" idx="12"/>
          </p:nvPr>
        </p:nvSpPr>
        <p:spPr/>
        <p:txBody>
          <a:bodyPr/>
          <a:lstStyle/>
          <a:p>
            <a:fld id="{294A09A9-5501-47C1-A89A-A340965A2BE2}" type="slidenum">
              <a:rPr lang="en-US" smtClean="0"/>
              <a:pPr/>
              <a:t>4</a:t>
            </a:fld>
            <a:endParaRPr lang="en-US" dirty="0"/>
          </a:p>
        </p:txBody>
      </p:sp>
      <p:sp>
        <p:nvSpPr>
          <p:cNvPr id="5" name="Content Placeholder 4">
            <a:extLst>
              <a:ext uri="{FF2B5EF4-FFF2-40B4-BE49-F238E27FC236}">
                <a16:creationId xmlns:a16="http://schemas.microsoft.com/office/drawing/2014/main" id="{85CF1D52-457F-3664-8F72-AD9D1E9664F2}"/>
              </a:ext>
            </a:extLst>
          </p:cNvPr>
          <p:cNvSpPr>
            <a:spLocks noGrp="1"/>
          </p:cNvSpPr>
          <p:nvPr>
            <p:ph sz="quarter" idx="4"/>
          </p:nvPr>
        </p:nvSpPr>
        <p:spPr/>
        <p:txBody>
          <a:bodyPr>
            <a:normAutofit fontScale="92500" lnSpcReduction="10000"/>
          </a:bodyPr>
          <a:lstStyle/>
          <a:p>
            <a:r>
              <a:rPr lang="en-GB" dirty="0"/>
              <a:t>Different types of states; </a:t>
            </a:r>
          </a:p>
          <a:p>
            <a:endParaRPr lang="en-GB" dirty="0"/>
          </a:p>
          <a:p>
            <a:r>
              <a:rPr lang="en-GB" dirty="0"/>
              <a:t>Federal </a:t>
            </a:r>
          </a:p>
          <a:p>
            <a:endParaRPr lang="en-GB" dirty="0"/>
          </a:p>
          <a:p>
            <a:r>
              <a:rPr lang="en-GB" dirty="0"/>
              <a:t>Unitary. </a:t>
            </a:r>
          </a:p>
          <a:p>
            <a:endParaRPr lang="en-GB" dirty="0"/>
          </a:p>
          <a:p>
            <a:r>
              <a:rPr lang="en-GB" dirty="0"/>
              <a:t>Devolved.</a:t>
            </a:r>
          </a:p>
        </p:txBody>
      </p:sp>
      <p:sp>
        <p:nvSpPr>
          <p:cNvPr id="3" name="Text Placeholder 2">
            <a:extLst>
              <a:ext uri="{FF2B5EF4-FFF2-40B4-BE49-F238E27FC236}">
                <a16:creationId xmlns:a16="http://schemas.microsoft.com/office/drawing/2014/main" id="{A40ED9A2-2000-52D9-8B0B-969E30E6E7B2}"/>
              </a:ext>
            </a:extLst>
          </p:cNvPr>
          <p:cNvSpPr>
            <a:spLocks noGrp="1"/>
          </p:cNvSpPr>
          <p:nvPr>
            <p:ph type="body" sz="quarter" idx="13"/>
          </p:nvPr>
        </p:nvSpPr>
        <p:spPr/>
        <p:txBody>
          <a:bodyPr>
            <a:normAutofit lnSpcReduction="10000"/>
          </a:bodyPr>
          <a:lstStyle/>
          <a:p>
            <a:r>
              <a:rPr lang="en-GB" dirty="0"/>
              <a:t>D</a:t>
            </a:r>
          </a:p>
        </p:txBody>
      </p:sp>
    </p:spTree>
    <p:extLst>
      <p:ext uri="{BB962C8B-B14F-4D97-AF65-F5344CB8AC3E}">
        <p14:creationId xmlns:p14="http://schemas.microsoft.com/office/powerpoint/2010/main" val="1792257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9E50-3077-B94C-CC8C-94DC180D763F}"/>
              </a:ext>
            </a:extLst>
          </p:cNvPr>
          <p:cNvSpPr>
            <a:spLocks noGrp="1"/>
          </p:cNvSpPr>
          <p:nvPr>
            <p:ph type="title"/>
          </p:nvPr>
        </p:nvSpPr>
        <p:spPr/>
        <p:txBody>
          <a:bodyPr>
            <a:normAutofit/>
          </a:bodyPr>
          <a:lstStyle/>
          <a:p>
            <a:r>
              <a:rPr lang="en-GB" sz="6600" b="1" i="1" u="sng" dirty="0"/>
              <a:t>Continued</a:t>
            </a:r>
          </a:p>
        </p:txBody>
      </p:sp>
      <p:sp>
        <p:nvSpPr>
          <p:cNvPr id="5" name="Content Placeholder 4">
            <a:extLst>
              <a:ext uri="{FF2B5EF4-FFF2-40B4-BE49-F238E27FC236}">
                <a16:creationId xmlns:a16="http://schemas.microsoft.com/office/drawing/2014/main" id="{DBE7EFED-B53A-DA61-FC5F-704436CD0A67}"/>
              </a:ext>
            </a:extLst>
          </p:cNvPr>
          <p:cNvSpPr>
            <a:spLocks noGrp="1"/>
          </p:cNvSpPr>
          <p:nvPr>
            <p:ph idx="1"/>
          </p:nvPr>
        </p:nvSpPr>
        <p:spPr/>
        <p:txBody>
          <a:bodyPr>
            <a:normAutofit lnSpcReduction="10000"/>
          </a:bodyPr>
          <a:lstStyle/>
          <a:p>
            <a:r>
              <a:rPr lang="en-GB" dirty="0"/>
              <a:t>Not all the powers are the same. </a:t>
            </a:r>
          </a:p>
          <a:p>
            <a:endParaRPr lang="en-GB" dirty="0"/>
          </a:p>
          <a:p>
            <a:r>
              <a:rPr lang="en-GB" dirty="0"/>
              <a:t>Devolved in different areas, </a:t>
            </a:r>
          </a:p>
          <a:p>
            <a:endParaRPr lang="en-GB" dirty="0"/>
          </a:p>
          <a:p>
            <a:r>
              <a:rPr lang="en-GB" dirty="0"/>
              <a:t>Wales having less devolved powers.</a:t>
            </a:r>
          </a:p>
          <a:p>
            <a:endParaRPr lang="en-GB" dirty="0"/>
          </a:p>
          <a:p>
            <a:r>
              <a:rPr lang="en-GB" dirty="0"/>
              <a:t>Union Act 1707.</a:t>
            </a:r>
          </a:p>
        </p:txBody>
      </p:sp>
      <p:sp>
        <p:nvSpPr>
          <p:cNvPr id="4" name="Slide Number Placeholder 3">
            <a:extLst>
              <a:ext uri="{FF2B5EF4-FFF2-40B4-BE49-F238E27FC236}">
                <a16:creationId xmlns:a16="http://schemas.microsoft.com/office/drawing/2014/main" id="{877536E8-99E2-3E35-F48D-FB5FF8399D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4A09A9-5501-47C1-A89A-A340965A2BE2}" type="slidenum">
              <a:rPr kumimoji="0" lang="en-US" sz="1200" b="0" i="0" u="none" strike="noStrike" kern="1200" cap="none" spc="0" normalizeH="0" baseline="0" noProof="0" smtClean="0">
                <a:ln>
                  <a:noFill/>
                </a:ln>
                <a:solidFill>
                  <a:srgbClr val="000000"/>
                </a:solidFill>
                <a:effectLst/>
                <a:uLnTx/>
                <a:uFillTx/>
                <a:latin typeface="Gill Sans Nova Light" panose="020F0302020204030204" pitchFamily="34"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srgbClr val="000000"/>
              </a:solidFill>
              <a:effectLst/>
              <a:uLnTx/>
              <a:uFillTx/>
              <a:latin typeface="Gill Sans Nova Light" panose="020F0302020204030204" pitchFamily="34" charset="0"/>
              <a:ea typeface="+mn-ea"/>
            </a:endParaRPr>
          </a:p>
        </p:txBody>
      </p:sp>
    </p:spTree>
    <p:extLst>
      <p:ext uri="{BB962C8B-B14F-4D97-AF65-F5344CB8AC3E}">
        <p14:creationId xmlns:p14="http://schemas.microsoft.com/office/powerpoint/2010/main" val="3491226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5D25-7758-2F47-6A54-E8AF67C6239E}"/>
              </a:ext>
            </a:extLst>
          </p:cNvPr>
          <p:cNvSpPr>
            <a:spLocks noGrp="1"/>
          </p:cNvSpPr>
          <p:nvPr>
            <p:ph type="title"/>
          </p:nvPr>
        </p:nvSpPr>
        <p:spPr/>
        <p:txBody>
          <a:bodyPr>
            <a:normAutofit/>
          </a:bodyPr>
          <a:lstStyle/>
          <a:p>
            <a:r>
              <a:rPr lang="en-GB" sz="6600" b="1" i="1" u="sng" dirty="0"/>
              <a:t>Wales</a:t>
            </a:r>
          </a:p>
        </p:txBody>
      </p:sp>
      <p:sp>
        <p:nvSpPr>
          <p:cNvPr id="5" name="Content Placeholder 4">
            <a:extLst>
              <a:ext uri="{FF2B5EF4-FFF2-40B4-BE49-F238E27FC236}">
                <a16:creationId xmlns:a16="http://schemas.microsoft.com/office/drawing/2014/main" id="{BA8E7F4D-400D-D021-FDBF-219FDCF3D654}"/>
              </a:ext>
            </a:extLst>
          </p:cNvPr>
          <p:cNvSpPr>
            <a:spLocks noGrp="1"/>
          </p:cNvSpPr>
          <p:nvPr>
            <p:ph idx="1"/>
          </p:nvPr>
        </p:nvSpPr>
        <p:spPr/>
        <p:txBody>
          <a:bodyPr/>
          <a:lstStyle/>
          <a:p>
            <a:r>
              <a:rPr lang="en-GB" dirty="0"/>
              <a:t>1997 referendum. </a:t>
            </a:r>
          </a:p>
          <a:p>
            <a:endParaRPr lang="en-GB" dirty="0"/>
          </a:p>
          <a:p>
            <a:r>
              <a:rPr lang="en-GB" dirty="0"/>
              <a:t>National Assembly for Wales- Government of Wales Act 1998. </a:t>
            </a:r>
          </a:p>
          <a:p>
            <a:endParaRPr lang="en-GB" dirty="0"/>
          </a:p>
          <a:p>
            <a:r>
              <a:rPr lang="en-GB" dirty="0"/>
              <a:t>Continued …..</a:t>
            </a:r>
          </a:p>
        </p:txBody>
      </p:sp>
      <p:sp>
        <p:nvSpPr>
          <p:cNvPr id="4" name="Slide Number Placeholder 3">
            <a:extLst>
              <a:ext uri="{FF2B5EF4-FFF2-40B4-BE49-F238E27FC236}">
                <a16:creationId xmlns:a16="http://schemas.microsoft.com/office/drawing/2014/main" id="{E90B4007-E9B8-BB96-AAE6-69129BF5274B}"/>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1905827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EDE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379F-DD37-31E8-80C3-13E6A0B66FE0}"/>
              </a:ext>
            </a:extLst>
          </p:cNvPr>
          <p:cNvSpPr>
            <a:spLocks noGrp="1"/>
          </p:cNvSpPr>
          <p:nvPr>
            <p:ph type="title"/>
          </p:nvPr>
        </p:nvSpPr>
        <p:spPr/>
        <p:txBody>
          <a:bodyPr/>
          <a:lstStyle/>
          <a:p>
            <a:pPr algn="ctr"/>
            <a:r>
              <a:rPr lang="en-GB" sz="5400" i="1" u="sng"/>
              <a:t>Devolution in Wales</a:t>
            </a:r>
            <a:r>
              <a:rPr lang="en-GB"/>
              <a:t> </a:t>
            </a:r>
            <a:endParaRPr lang="en-US"/>
          </a:p>
        </p:txBody>
      </p:sp>
      <p:graphicFrame>
        <p:nvGraphicFramePr>
          <p:cNvPr id="7" name="Content Placeholder 2">
            <a:extLst>
              <a:ext uri="{FF2B5EF4-FFF2-40B4-BE49-F238E27FC236}">
                <a16:creationId xmlns:a16="http://schemas.microsoft.com/office/drawing/2014/main" id="{7B770866-F763-5550-B3D2-4251E68C5401}"/>
              </a:ext>
            </a:extLst>
          </p:cNvPr>
          <p:cNvGraphicFramePr>
            <a:graphicFrameLocks noGrp="1"/>
          </p:cNvGraphicFramePr>
          <p:nvPr>
            <p:ph idx="1"/>
          </p:nvPr>
        </p:nvGraphicFramePr>
        <p:xfrm>
          <a:off x="812759" y="2222287"/>
          <a:ext cx="10566480" cy="4327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4" descr="A picture containing logo&#10;&#10;Description automatically generated">
            <a:extLst>
              <a:ext uri="{FF2B5EF4-FFF2-40B4-BE49-F238E27FC236}">
                <a16:creationId xmlns:a16="http://schemas.microsoft.com/office/drawing/2014/main" id="{F47B00E5-BE81-F18B-ED8D-4BA19CED455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368287" y="61248"/>
            <a:ext cx="2743200" cy="1645920"/>
          </a:xfrm>
          <a:prstGeom prst="rect">
            <a:avLst/>
          </a:prstGeom>
        </p:spPr>
      </p:pic>
      <p:pic>
        <p:nvPicPr>
          <p:cNvPr id="25" name="Picture 4" descr="A picture containing logo&#10;&#10;Description automatically generated">
            <a:extLst>
              <a:ext uri="{FF2B5EF4-FFF2-40B4-BE49-F238E27FC236}">
                <a16:creationId xmlns:a16="http://schemas.microsoft.com/office/drawing/2014/main" id="{C82A5048-F683-8C55-DDD9-3F81ACF80F7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751" y="104379"/>
            <a:ext cx="2743200" cy="1645920"/>
          </a:xfrm>
          <a:prstGeom prst="rect">
            <a:avLst/>
          </a:prstGeom>
        </p:spPr>
      </p:pic>
    </p:spTree>
    <p:extLst>
      <p:ext uri="{BB962C8B-B14F-4D97-AF65-F5344CB8AC3E}">
        <p14:creationId xmlns:p14="http://schemas.microsoft.com/office/powerpoint/2010/main" val="1363261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9CF2-D9A4-1CD0-4C8B-5D2696BCF39D}"/>
              </a:ext>
            </a:extLst>
          </p:cNvPr>
          <p:cNvSpPr>
            <a:spLocks noGrp="1"/>
          </p:cNvSpPr>
          <p:nvPr>
            <p:ph type="title"/>
          </p:nvPr>
        </p:nvSpPr>
        <p:spPr>
          <a:xfrm>
            <a:off x="810001" y="447188"/>
            <a:ext cx="3413084" cy="1559412"/>
          </a:xfrm>
        </p:spPr>
        <p:txBody>
          <a:bodyPr>
            <a:normAutofit/>
          </a:bodyPr>
          <a:lstStyle/>
          <a:p>
            <a:pPr algn="ctr"/>
            <a:r>
              <a:rPr lang="en-GB" i="1" u="sng"/>
              <a:t>Devolution in Scotland</a:t>
            </a:r>
            <a:endParaRPr lang="en-US" sz="3200"/>
          </a:p>
        </p:txBody>
      </p:sp>
      <p:sp>
        <p:nvSpPr>
          <p:cNvPr id="3" name="Content Placeholder 2">
            <a:extLst>
              <a:ext uri="{FF2B5EF4-FFF2-40B4-BE49-F238E27FC236}">
                <a16:creationId xmlns:a16="http://schemas.microsoft.com/office/drawing/2014/main" id="{8E2C3BA4-5778-801E-0D45-31477D261752}"/>
              </a:ext>
            </a:extLst>
          </p:cNvPr>
          <p:cNvSpPr>
            <a:spLocks noGrp="1"/>
          </p:cNvSpPr>
          <p:nvPr>
            <p:ph idx="1"/>
          </p:nvPr>
        </p:nvSpPr>
        <p:spPr>
          <a:xfrm>
            <a:off x="818713" y="2413000"/>
            <a:ext cx="3404372" cy="3632200"/>
          </a:xfrm>
        </p:spPr>
        <p:txBody>
          <a:bodyPr>
            <a:normAutofit/>
          </a:bodyPr>
          <a:lstStyle/>
          <a:p>
            <a:pPr>
              <a:lnSpc>
                <a:spcPct val="90000"/>
              </a:lnSpc>
              <a:spcBef>
                <a:spcPts val="1400"/>
              </a:spcBef>
            </a:pPr>
            <a:r>
              <a:rPr lang="en-GB" sz="2000" dirty="0">
                <a:solidFill>
                  <a:schemeClr val="tx1"/>
                </a:solidFill>
              </a:rPr>
              <a:t>Scotland Act 1998. </a:t>
            </a:r>
            <a:endParaRPr lang="en-US" sz="2000" dirty="0">
              <a:solidFill>
                <a:schemeClr val="tx1"/>
              </a:solidFill>
            </a:endParaRPr>
          </a:p>
          <a:p>
            <a:pPr>
              <a:lnSpc>
                <a:spcPct val="90000"/>
              </a:lnSpc>
              <a:spcBef>
                <a:spcPts val="1400"/>
              </a:spcBef>
            </a:pPr>
            <a:r>
              <a:rPr lang="en-GB" sz="2000" dirty="0">
                <a:solidFill>
                  <a:schemeClr val="tx1"/>
                </a:solidFill>
              </a:rPr>
              <a:t>As a result of the referendum. </a:t>
            </a:r>
          </a:p>
          <a:p>
            <a:pPr>
              <a:lnSpc>
                <a:spcPct val="90000"/>
              </a:lnSpc>
              <a:spcBef>
                <a:spcPts val="1400"/>
              </a:spcBef>
            </a:pPr>
            <a:r>
              <a:rPr lang="en-GB" sz="2000" dirty="0">
                <a:solidFill>
                  <a:schemeClr val="tx1"/>
                </a:solidFill>
              </a:rPr>
              <a:t>The Scotland's Act 2012 and 2016.</a:t>
            </a:r>
          </a:p>
          <a:p>
            <a:pPr>
              <a:lnSpc>
                <a:spcPct val="90000"/>
              </a:lnSpc>
              <a:spcBef>
                <a:spcPts val="1400"/>
              </a:spcBef>
            </a:pPr>
            <a:r>
              <a:rPr lang="en-GB" sz="2000" dirty="0">
                <a:solidFill>
                  <a:schemeClr val="tx1"/>
                </a:solidFill>
              </a:rPr>
              <a:t>2014- Independence referendum but voted no by the public.</a:t>
            </a:r>
          </a:p>
          <a:p>
            <a:pPr>
              <a:lnSpc>
                <a:spcPct val="90000"/>
              </a:lnSpc>
              <a:spcBef>
                <a:spcPts val="1400"/>
              </a:spcBef>
            </a:pPr>
            <a:endParaRPr lang="en-GB" sz="1200" dirty="0">
              <a:solidFill>
                <a:srgbClr val="FFFFFF"/>
              </a:solidFill>
              <a:ea typeface="+mn-lt"/>
              <a:cs typeface="+mn-lt"/>
            </a:endParaRPr>
          </a:p>
        </p:txBody>
      </p:sp>
      <p:pic>
        <p:nvPicPr>
          <p:cNvPr id="4" name="Picture 4" descr="Background pattern&#10;&#10;Description automatically generated">
            <a:extLst>
              <a:ext uri="{FF2B5EF4-FFF2-40B4-BE49-F238E27FC236}">
                <a16:creationId xmlns:a16="http://schemas.microsoft.com/office/drawing/2014/main" id="{E3AA992B-4812-AC81-27B6-AE229FD41C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03706" y="1760170"/>
            <a:ext cx="5638853" cy="3326923"/>
          </a:xfrm>
          <a:prstGeom prst="rect">
            <a:avLst/>
          </a:prstGeom>
        </p:spPr>
      </p:pic>
    </p:spTree>
    <p:extLst>
      <p:ext uri="{BB962C8B-B14F-4D97-AF65-F5344CB8AC3E}">
        <p14:creationId xmlns:p14="http://schemas.microsoft.com/office/powerpoint/2010/main" val="2484641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FF99FF"/>
            </a:gs>
            <a:gs pos="74000">
              <a:srgbClr val="FF99FF"/>
            </a:gs>
            <a:gs pos="93000">
              <a:schemeClr val="bg1"/>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09DBD-2689-24EC-B2F5-B7898AFF60D7}"/>
              </a:ext>
            </a:extLst>
          </p:cNvPr>
          <p:cNvSpPr>
            <a:spLocks noGrp="1"/>
          </p:cNvSpPr>
          <p:nvPr>
            <p:ph type="title"/>
          </p:nvPr>
        </p:nvSpPr>
        <p:spPr>
          <a:xfrm>
            <a:off x="1561446" y="-129395"/>
            <a:ext cx="8013875" cy="1332688"/>
          </a:xfrm>
        </p:spPr>
        <p:txBody>
          <a:bodyPr anchor="b">
            <a:normAutofit/>
          </a:bodyPr>
          <a:lstStyle/>
          <a:p>
            <a:pPr algn="ctr"/>
            <a:r>
              <a:rPr lang="en-GB" sz="4000" i="1" u="sng" dirty="0">
                <a:solidFill>
                  <a:schemeClr val="tx1"/>
                </a:solidFill>
              </a:rPr>
              <a:t>Devolution in Northern Ireland</a:t>
            </a:r>
            <a:endParaRPr lang="en-US" sz="4000" dirty="0">
              <a:solidFill>
                <a:schemeClr val="tx1"/>
              </a:solidFill>
            </a:endParaRPr>
          </a:p>
        </p:txBody>
      </p:sp>
      <p:sp>
        <p:nvSpPr>
          <p:cNvPr id="3" name="Content Placeholder 2">
            <a:extLst>
              <a:ext uri="{FF2B5EF4-FFF2-40B4-BE49-F238E27FC236}">
                <a16:creationId xmlns:a16="http://schemas.microsoft.com/office/drawing/2014/main" id="{4E0B2C7C-2D17-9BB7-96B6-663F8229B105}"/>
              </a:ext>
            </a:extLst>
          </p:cNvPr>
          <p:cNvSpPr>
            <a:spLocks noGrp="1"/>
          </p:cNvSpPr>
          <p:nvPr>
            <p:ph idx="1"/>
          </p:nvPr>
        </p:nvSpPr>
        <p:spPr>
          <a:xfrm>
            <a:off x="451514" y="2046514"/>
            <a:ext cx="3575737" cy="3994848"/>
          </a:xfrm>
        </p:spPr>
        <p:txBody>
          <a:bodyPr>
            <a:normAutofit fontScale="92500"/>
          </a:bodyPr>
          <a:lstStyle/>
          <a:p>
            <a:pPr>
              <a:lnSpc>
                <a:spcPct val="200000"/>
              </a:lnSpc>
              <a:spcBef>
                <a:spcPts val="1400"/>
              </a:spcBef>
            </a:pPr>
            <a:r>
              <a:rPr lang="en-GB" sz="2400" dirty="0">
                <a:solidFill>
                  <a:schemeClr val="tx1"/>
                </a:solidFill>
              </a:rPr>
              <a:t>Not new.</a:t>
            </a:r>
            <a:endParaRPr lang="en-US" sz="2400" dirty="0">
              <a:solidFill>
                <a:schemeClr val="tx1"/>
              </a:solidFill>
            </a:endParaRPr>
          </a:p>
          <a:p>
            <a:pPr>
              <a:lnSpc>
                <a:spcPct val="200000"/>
              </a:lnSpc>
              <a:spcBef>
                <a:spcPts val="1400"/>
              </a:spcBef>
            </a:pPr>
            <a:r>
              <a:rPr lang="en-GB" sz="2400" dirty="0">
                <a:solidFill>
                  <a:schemeClr val="tx1"/>
                </a:solidFill>
              </a:rPr>
              <a:t>Good Friday Agreement. </a:t>
            </a:r>
          </a:p>
          <a:p>
            <a:pPr>
              <a:lnSpc>
                <a:spcPct val="200000"/>
              </a:lnSpc>
              <a:spcBef>
                <a:spcPts val="1400"/>
              </a:spcBef>
            </a:pPr>
            <a:r>
              <a:rPr lang="en-GB" sz="2400" dirty="0">
                <a:solidFill>
                  <a:schemeClr val="tx1"/>
                </a:solidFill>
              </a:rPr>
              <a:t>Northern Ireland Act 1998. </a:t>
            </a:r>
          </a:p>
          <a:p>
            <a:pPr>
              <a:lnSpc>
                <a:spcPct val="200000"/>
              </a:lnSpc>
              <a:spcBef>
                <a:spcPts val="1400"/>
              </a:spcBef>
            </a:pPr>
            <a:r>
              <a:rPr lang="en-GB" sz="2400" dirty="0">
                <a:solidFill>
                  <a:schemeClr val="tx1"/>
                </a:solidFill>
              </a:rPr>
              <a:t>Northern Ireland Act 2009. </a:t>
            </a:r>
          </a:p>
        </p:txBody>
      </p:sp>
      <p:pic>
        <p:nvPicPr>
          <p:cNvPr id="4" name="Picture 4">
            <a:extLst>
              <a:ext uri="{FF2B5EF4-FFF2-40B4-BE49-F238E27FC236}">
                <a16:creationId xmlns:a16="http://schemas.microsoft.com/office/drawing/2014/main" id="{7166915D-C8FD-A84B-4337-40DFD99EF4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29032" y="2086801"/>
            <a:ext cx="6267743" cy="3650960"/>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233107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0B8F7F39-F52A-9A2E-67F4-4DC40DB854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091" t="18182"/>
          <a:stretch/>
        </p:blipFill>
        <p:spPr>
          <a:xfrm>
            <a:off x="20" y="10"/>
            <a:ext cx="12191980" cy="6857989"/>
          </a:xfrm>
          <a:prstGeom prst="rect">
            <a:avLst/>
          </a:prstGeom>
        </p:spPr>
      </p:pic>
      <p:sp>
        <p:nvSpPr>
          <p:cNvPr id="2" name="Title 1">
            <a:extLst>
              <a:ext uri="{FF2B5EF4-FFF2-40B4-BE49-F238E27FC236}">
                <a16:creationId xmlns:a16="http://schemas.microsoft.com/office/drawing/2014/main" id="{568E6CD9-13E5-BE9D-BF88-4FBF8F6EF9C9}"/>
              </a:ext>
            </a:extLst>
          </p:cNvPr>
          <p:cNvSpPr>
            <a:spLocks noGrp="1"/>
          </p:cNvSpPr>
          <p:nvPr>
            <p:ph type="title"/>
          </p:nvPr>
        </p:nvSpPr>
        <p:spPr>
          <a:xfrm>
            <a:off x="5723467" y="3251199"/>
            <a:ext cx="5706533" cy="1947929"/>
          </a:xfrm>
        </p:spPr>
        <p:txBody>
          <a:bodyPr vert="horz" lIns="91440" tIns="45720" rIns="91440" bIns="45720" rtlCol="0" anchor="b">
            <a:normAutofit/>
          </a:bodyPr>
          <a:lstStyle/>
          <a:p>
            <a:r>
              <a:rPr lang="en-US" i="1" u="sng"/>
              <a:t>Devolution in England </a:t>
            </a:r>
            <a:endParaRPr lang="en-US"/>
          </a:p>
        </p:txBody>
      </p:sp>
    </p:spTree>
    <p:extLst>
      <p:ext uri="{BB962C8B-B14F-4D97-AF65-F5344CB8AC3E}">
        <p14:creationId xmlns:p14="http://schemas.microsoft.com/office/powerpoint/2010/main" val="2420761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CA8C-5A5F-139B-CC67-B8FF716DB1BE}"/>
              </a:ext>
            </a:extLst>
          </p:cNvPr>
          <p:cNvSpPr>
            <a:spLocks noGrp="1"/>
          </p:cNvSpPr>
          <p:nvPr>
            <p:ph type="title"/>
          </p:nvPr>
        </p:nvSpPr>
        <p:spPr>
          <a:xfrm>
            <a:off x="381000" y="381000"/>
            <a:ext cx="11430000" cy="1325563"/>
          </a:xfrm>
        </p:spPr>
        <p:txBody>
          <a:bodyPr anchor="ctr">
            <a:normAutofit/>
          </a:bodyPr>
          <a:lstStyle/>
          <a:p>
            <a:r>
              <a:rPr lang="en-GB" sz="6600" b="1" i="1" u="sng" dirty="0"/>
              <a:t>Quick fire questions</a:t>
            </a:r>
          </a:p>
        </p:txBody>
      </p:sp>
      <p:sp>
        <p:nvSpPr>
          <p:cNvPr id="3" name="Content Placeholder 2">
            <a:extLst>
              <a:ext uri="{FF2B5EF4-FFF2-40B4-BE49-F238E27FC236}">
                <a16:creationId xmlns:a16="http://schemas.microsoft.com/office/drawing/2014/main" id="{955DD2BF-D928-33A0-BCDF-B13DF9EE0E42}"/>
              </a:ext>
            </a:extLst>
          </p:cNvPr>
          <p:cNvSpPr>
            <a:spLocks noGrp="1"/>
          </p:cNvSpPr>
          <p:nvPr>
            <p:ph sz="half" idx="1"/>
          </p:nvPr>
        </p:nvSpPr>
        <p:spPr>
          <a:xfrm>
            <a:off x="838200" y="2628461"/>
            <a:ext cx="5181600" cy="3548501"/>
          </a:xfrm>
        </p:spPr>
        <p:txBody>
          <a:bodyPr>
            <a:normAutofit/>
          </a:bodyPr>
          <a:lstStyle/>
          <a:p>
            <a:r>
              <a:rPr lang="en-GB" sz="2600" dirty="0"/>
              <a:t>Now I will ask you a series of questions. </a:t>
            </a:r>
          </a:p>
          <a:p>
            <a:endParaRPr lang="en-GB" sz="2600" dirty="0"/>
          </a:p>
          <a:p>
            <a:r>
              <a:rPr lang="en-GB" sz="2600" dirty="0"/>
              <a:t>You choose who answers the next question. </a:t>
            </a:r>
          </a:p>
          <a:p>
            <a:endParaRPr lang="en-GB" sz="2600" dirty="0"/>
          </a:p>
          <a:p>
            <a:r>
              <a:rPr lang="en-GB" sz="2600" dirty="0"/>
              <a:t>Based on everything we have discussed so far today. </a:t>
            </a:r>
          </a:p>
        </p:txBody>
      </p:sp>
      <p:pic>
        <p:nvPicPr>
          <p:cNvPr id="7" name="Graphic 6" descr="Person with idea with solid fill">
            <a:extLst>
              <a:ext uri="{FF2B5EF4-FFF2-40B4-BE49-F238E27FC236}">
                <a16:creationId xmlns:a16="http://schemas.microsoft.com/office/drawing/2014/main" id="{53C5B18F-8E89-EC0B-FE67-72923CEE03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88749" y="2628461"/>
            <a:ext cx="3548501" cy="3548501"/>
          </a:xfrm>
          <a:prstGeom prst="rect">
            <a:avLst/>
          </a:prstGeom>
        </p:spPr>
      </p:pic>
      <p:sp>
        <p:nvSpPr>
          <p:cNvPr id="5" name="Slide Number Placeholder 4">
            <a:extLst>
              <a:ext uri="{FF2B5EF4-FFF2-40B4-BE49-F238E27FC236}">
                <a16:creationId xmlns:a16="http://schemas.microsoft.com/office/drawing/2014/main" id="{B4583BE2-3436-0465-929C-0697476356D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spTree>
    <p:extLst>
      <p:ext uri="{BB962C8B-B14F-4D97-AF65-F5344CB8AC3E}">
        <p14:creationId xmlns:p14="http://schemas.microsoft.com/office/powerpoint/2010/main" val="2208976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a:normAutofit/>
          </a:bodyPr>
          <a:lstStyle/>
          <a:p>
            <a:pPr algn="ctr"/>
            <a:r>
              <a:rPr lang="en-US" sz="4800" b="1" i="1" u="sng" dirty="0"/>
              <a:t>The English legal system</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79976"/>
            <a:ext cx="3937416" cy="572798"/>
          </a:xfrm>
        </p:spPr>
        <p:txBody>
          <a:bodyPr/>
          <a:lstStyle/>
          <a:p>
            <a:r>
              <a:rPr lang="en-US" dirty="0"/>
              <a:t>By Zita Draper </a:t>
            </a:r>
          </a:p>
        </p:txBody>
      </p:sp>
      <p:pic>
        <p:nvPicPr>
          <p:cNvPr id="10" name="Picture Placeholder 9" descr="A picture containing person, outdoor&#10;&#10;Description automatically generated">
            <a:extLst>
              <a:ext uri="{FF2B5EF4-FFF2-40B4-BE49-F238E27FC236}">
                <a16:creationId xmlns:a16="http://schemas.microsoft.com/office/drawing/2014/main" id="{08FC3647-7034-D541-CBD9-A3D98C3E1E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3302" r="13302"/>
          <a:stretch>
            <a:fillRect/>
          </a:stretch>
        </p:blipFill>
        <p:spPr/>
      </p:pic>
    </p:spTree>
    <p:extLst>
      <p:ext uri="{BB962C8B-B14F-4D97-AF65-F5344CB8AC3E}">
        <p14:creationId xmlns:p14="http://schemas.microsoft.com/office/powerpoint/2010/main" val="3946180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B1A889-1AE4-48ED-3904-DF5FD5DF0BEE}"/>
              </a:ext>
            </a:extLst>
          </p:cNvPr>
          <p:cNvSpPr>
            <a:spLocks noGrp="1"/>
          </p:cNvSpPr>
          <p:nvPr>
            <p:ph type="title"/>
          </p:nvPr>
        </p:nvSpPr>
        <p:spPr>
          <a:xfrm>
            <a:off x="1433135" y="983412"/>
            <a:ext cx="9325730" cy="841248"/>
          </a:xfrm>
        </p:spPr>
        <p:txBody>
          <a:bodyPr>
            <a:normAutofit/>
          </a:bodyPr>
          <a:lstStyle/>
          <a:p>
            <a:pPr algn="ctr"/>
            <a:r>
              <a:rPr lang="en-GB" b="1" i="1" u="sng" dirty="0"/>
              <a:t>English legal system</a:t>
            </a:r>
          </a:p>
        </p:txBody>
      </p:sp>
      <p:sp>
        <p:nvSpPr>
          <p:cNvPr id="4" name="Content Placeholder 3">
            <a:extLst>
              <a:ext uri="{FF2B5EF4-FFF2-40B4-BE49-F238E27FC236}">
                <a16:creationId xmlns:a16="http://schemas.microsoft.com/office/drawing/2014/main" id="{F73CCD3B-2346-3CD5-B67F-CEAD465CE00F}"/>
              </a:ext>
            </a:extLst>
          </p:cNvPr>
          <p:cNvSpPr>
            <a:spLocks noGrp="1"/>
          </p:cNvSpPr>
          <p:nvPr>
            <p:ph idx="1"/>
          </p:nvPr>
        </p:nvSpPr>
        <p:spPr>
          <a:xfrm>
            <a:off x="1463040" y="1824660"/>
            <a:ext cx="9561518" cy="3179027"/>
          </a:xfrm>
        </p:spPr>
        <p:txBody>
          <a:bodyPr>
            <a:normAutofit/>
          </a:bodyPr>
          <a:lstStyle/>
          <a:p>
            <a:pPr marL="285750" indent="-285750">
              <a:lnSpc>
                <a:spcPct val="200000"/>
              </a:lnSpc>
              <a:buFontTx/>
              <a:buChar char="-"/>
            </a:pPr>
            <a:r>
              <a:rPr lang="en-GB" sz="2000" dirty="0"/>
              <a:t>Criminal Court- deal with crimes. </a:t>
            </a:r>
          </a:p>
          <a:p>
            <a:pPr marL="285750" indent="-285750">
              <a:lnSpc>
                <a:spcPct val="200000"/>
              </a:lnSpc>
              <a:buFontTx/>
              <a:buChar char="-"/>
            </a:pPr>
            <a:endParaRPr lang="en-GB" sz="2000" dirty="0"/>
          </a:p>
          <a:p>
            <a:pPr marL="285750" indent="-285750">
              <a:lnSpc>
                <a:spcPct val="200000"/>
              </a:lnSpc>
              <a:buFontTx/>
              <a:buChar char="-"/>
            </a:pPr>
            <a:r>
              <a:rPr lang="en-GB" sz="2000" dirty="0"/>
              <a:t>Civil Courts- deals with disputes between two individuals. </a:t>
            </a:r>
          </a:p>
        </p:txBody>
      </p:sp>
      <p:sp>
        <p:nvSpPr>
          <p:cNvPr id="7" name="Slide Number Placeholder 6">
            <a:extLst>
              <a:ext uri="{FF2B5EF4-FFF2-40B4-BE49-F238E27FC236}">
                <a16:creationId xmlns:a16="http://schemas.microsoft.com/office/drawing/2014/main" id="{2574B02A-242A-F313-80F0-192C6B323335}"/>
              </a:ext>
            </a:extLst>
          </p:cNvPr>
          <p:cNvSpPr>
            <a:spLocks noGrp="1"/>
          </p:cNvSpPr>
          <p:nvPr>
            <p:ph type="sldNum" sz="quarter" idx="12"/>
          </p:nvPr>
        </p:nvSpPr>
        <p:spPr/>
        <p:txBody>
          <a:bodyPr/>
          <a:lstStyle/>
          <a:p>
            <a:fld id="{B5CEABB6-07DC-46E8-9B57-56EC44A396E5}" type="slidenum">
              <a:rPr lang="en-US" smtClean="0"/>
              <a:t>13</a:t>
            </a:fld>
            <a:endParaRPr lang="en-US" dirty="0"/>
          </a:p>
        </p:txBody>
      </p:sp>
    </p:spTree>
    <p:extLst>
      <p:ext uri="{BB962C8B-B14F-4D97-AF65-F5344CB8AC3E}">
        <p14:creationId xmlns:p14="http://schemas.microsoft.com/office/powerpoint/2010/main" val="2904709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We have a common law system</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justice system in the United Kingdom is a common law justice system. </a:t>
            </a:r>
          </a:p>
          <a:p>
            <a:pPr marL="285750" indent="-285750">
              <a:buFontTx/>
              <a:buChar char="-"/>
            </a:pPr>
            <a:endParaRPr lang="en-GB" sz="1800" dirty="0"/>
          </a:p>
          <a:p>
            <a:pPr marL="285750" indent="-285750">
              <a:buFontTx/>
              <a:buChar char="-"/>
            </a:pPr>
            <a:r>
              <a:rPr lang="en-GB" sz="1800" dirty="0"/>
              <a:t>This means that it was create through case law. </a:t>
            </a:r>
          </a:p>
          <a:p>
            <a:pPr marL="285750" indent="-285750">
              <a:buFontTx/>
              <a:buChar char="-"/>
            </a:pPr>
            <a:endParaRPr lang="en-GB" sz="1800" dirty="0"/>
          </a:p>
          <a:p>
            <a:pPr marL="285750" indent="-285750">
              <a:buFontTx/>
              <a:buChar char="-"/>
            </a:pPr>
            <a:r>
              <a:rPr lang="en-GB" sz="1800" dirty="0"/>
              <a:t>An example is the offence of Murder. </a:t>
            </a:r>
          </a:p>
          <a:p>
            <a:pPr marL="285750" indent="-285750">
              <a:buFontTx/>
              <a:buChar char="-"/>
            </a:pPr>
            <a:endParaRPr lang="en-GB" sz="1800" dirty="0"/>
          </a:p>
          <a:p>
            <a:pPr marL="285750" indent="-285750">
              <a:buFontTx/>
              <a:buChar char="-"/>
            </a:pPr>
            <a:r>
              <a:rPr lang="en-GB" sz="1800" dirty="0"/>
              <a:t>‘’ The Unlawful killing of a Human Being under the King’s Peace with Malice Aforethought’’.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14</a:t>
            </a:fld>
            <a:endParaRPr lang="en-US" dirty="0"/>
          </a:p>
        </p:txBody>
      </p:sp>
    </p:spTree>
    <p:extLst>
      <p:ext uri="{BB962C8B-B14F-4D97-AF65-F5344CB8AC3E}">
        <p14:creationId xmlns:p14="http://schemas.microsoft.com/office/powerpoint/2010/main" val="21743516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The Criminal Courts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sz="1800" dirty="0"/>
              <a:t>Most important rule is the Criminal Procedure Rule R1.1 which states ‘’ The overriding objective of this procedural code is that criminal cases be dealt with justly’’. </a:t>
            </a:r>
          </a:p>
          <a:p>
            <a:pPr marL="285750" indent="-285750">
              <a:lnSpc>
                <a:spcPct val="200000"/>
              </a:lnSpc>
              <a:buFontTx/>
              <a:buChar char="-"/>
            </a:pPr>
            <a:r>
              <a:rPr lang="en-GB" sz="1800" dirty="0"/>
              <a:t>What this means is that those who are guilty must be punished and those who are innocent must be set free. </a:t>
            </a:r>
          </a:p>
          <a:p>
            <a:pPr marL="285750" indent="-285750">
              <a:lnSpc>
                <a:spcPct val="200000"/>
              </a:lnSpc>
              <a:buFontTx/>
              <a:buChar char="-"/>
            </a:pPr>
            <a:r>
              <a:rPr lang="en-GB" sz="1800" dirty="0"/>
              <a:t>Right to a fair trial – Article 6 of the Human Rights Act 1998. </a:t>
            </a:r>
          </a:p>
          <a:p>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15</a:t>
            </a:fld>
            <a:endParaRPr lang="en-US" dirty="0"/>
          </a:p>
        </p:txBody>
      </p:sp>
    </p:spTree>
    <p:extLst>
      <p:ext uri="{BB962C8B-B14F-4D97-AF65-F5344CB8AC3E}">
        <p14:creationId xmlns:p14="http://schemas.microsoft.com/office/powerpoint/2010/main" val="26996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Autofit/>
          </a:bodyPr>
          <a:lstStyle/>
          <a:p>
            <a:pPr algn="ctr"/>
            <a:r>
              <a:rPr lang="en-GB" b="1" i="1" u="sng" dirty="0"/>
              <a:t>What are the courts and what do they deal with?</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Magistrates. </a:t>
            </a:r>
          </a:p>
          <a:p>
            <a:pPr marL="285750" indent="-285750">
              <a:lnSpc>
                <a:spcPct val="200000"/>
              </a:lnSpc>
              <a:buFontTx/>
              <a:buChar char="-"/>
            </a:pPr>
            <a:r>
              <a:rPr lang="en-GB" sz="1800" dirty="0"/>
              <a:t>Youth Court.</a:t>
            </a:r>
          </a:p>
          <a:p>
            <a:pPr marL="285750" indent="-285750">
              <a:lnSpc>
                <a:spcPct val="200000"/>
              </a:lnSpc>
              <a:buFontTx/>
              <a:buChar char="-"/>
            </a:pPr>
            <a:r>
              <a:rPr lang="en-GB" sz="1800" dirty="0"/>
              <a:t>Crown Court. </a:t>
            </a:r>
          </a:p>
          <a:p>
            <a:pPr marL="285750" indent="-285750">
              <a:lnSpc>
                <a:spcPct val="200000"/>
              </a:lnSpc>
              <a:buFontTx/>
              <a:buChar char="-"/>
            </a:pPr>
            <a:r>
              <a:rPr lang="en-GB" sz="1800" dirty="0"/>
              <a:t>Division of the High Court. </a:t>
            </a:r>
          </a:p>
          <a:p>
            <a:pPr marL="285750" indent="-285750">
              <a:lnSpc>
                <a:spcPct val="200000"/>
              </a:lnSpc>
              <a:buFontTx/>
              <a:buChar char="-"/>
            </a:pPr>
            <a:r>
              <a:rPr lang="en-GB" sz="1800" dirty="0"/>
              <a:t>Court of Appeal. </a:t>
            </a:r>
          </a:p>
          <a:p>
            <a:pPr marL="285750" indent="-285750">
              <a:lnSpc>
                <a:spcPct val="200000"/>
              </a:lnSpc>
              <a:buFontTx/>
              <a:buChar char="-"/>
            </a:pPr>
            <a:r>
              <a:rPr lang="en-GB" sz="1800" dirty="0"/>
              <a:t>Supreme court.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16</a:t>
            </a:fld>
            <a:endParaRPr lang="en-US" dirty="0"/>
          </a:p>
        </p:txBody>
      </p:sp>
      <p:pic>
        <p:nvPicPr>
          <p:cNvPr id="5" name="Graphic 4" descr="Customer review outline">
            <a:extLst>
              <a:ext uri="{FF2B5EF4-FFF2-40B4-BE49-F238E27FC236}">
                <a16:creationId xmlns:a16="http://schemas.microsoft.com/office/drawing/2014/main" id="{BBBDB6A6-E8E0-0C7C-9023-DAA8ECDA322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77818" y="2458821"/>
            <a:ext cx="3022121" cy="3022121"/>
          </a:xfrm>
          <a:prstGeom prst="rect">
            <a:avLst/>
          </a:prstGeom>
        </p:spPr>
      </p:pic>
    </p:spTree>
    <p:extLst>
      <p:ext uri="{BB962C8B-B14F-4D97-AF65-F5344CB8AC3E}">
        <p14:creationId xmlns:p14="http://schemas.microsoft.com/office/powerpoint/2010/main" val="996261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b="1" i="1" u="sng" dirty="0"/>
              <a:t>We first need to know the types of offences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Summary offence – less serious offence- Heard in the magistrates court. Examples include battery. </a:t>
            </a:r>
          </a:p>
          <a:p>
            <a:pPr marL="285750" indent="-285750">
              <a:buFontTx/>
              <a:buChar char="-"/>
            </a:pPr>
            <a:endParaRPr lang="en-GB" sz="1800" dirty="0"/>
          </a:p>
          <a:p>
            <a:pPr marL="285750" indent="-285750">
              <a:buFontTx/>
              <a:buChar char="-"/>
            </a:pPr>
            <a:r>
              <a:rPr lang="en-GB" sz="1800" dirty="0"/>
              <a:t>Triable either way offences- can either be within the magistrates court or the crown. The depends on the seriousness of the offence. </a:t>
            </a:r>
          </a:p>
          <a:p>
            <a:pPr marL="285750" indent="-285750">
              <a:buFontTx/>
              <a:buChar char="-"/>
            </a:pPr>
            <a:endParaRPr lang="en-GB" sz="1800" dirty="0"/>
          </a:p>
          <a:p>
            <a:pPr marL="285750" indent="-285750">
              <a:buFontTx/>
              <a:buChar char="-"/>
            </a:pPr>
            <a:r>
              <a:rPr lang="en-GB" sz="1800" dirty="0"/>
              <a:t>Indicatable offence- Crown court only. Offences include Murder/ Manslaughter and much more.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17</a:t>
            </a:fld>
            <a:endParaRPr lang="en-US" dirty="0"/>
          </a:p>
        </p:txBody>
      </p:sp>
    </p:spTree>
    <p:extLst>
      <p:ext uri="{BB962C8B-B14F-4D97-AF65-F5344CB8AC3E}">
        <p14:creationId xmlns:p14="http://schemas.microsoft.com/office/powerpoint/2010/main" val="784976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ext&#10;&#10;Description automatically generated">
            <a:extLst>
              <a:ext uri="{FF2B5EF4-FFF2-40B4-BE49-F238E27FC236}">
                <a16:creationId xmlns:a16="http://schemas.microsoft.com/office/drawing/2014/main" id="{F5FD4671-6FB7-EF28-037E-9EA83E9E0C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5551" r="15551"/>
          <a:stretch>
            <a:fillRect/>
          </a:stretch>
        </p:blipFill>
        <p:spPr>
          <a:xfrm>
            <a:off x="6160698" y="983411"/>
            <a:ext cx="4899804" cy="4548134"/>
          </a:xfrm>
        </p:spPr>
      </p:pic>
      <p:sp>
        <p:nvSpPr>
          <p:cNvPr id="3" name="Title 2">
            <a:extLst>
              <a:ext uri="{FF2B5EF4-FFF2-40B4-BE49-F238E27FC236}">
                <a16:creationId xmlns:a16="http://schemas.microsoft.com/office/drawing/2014/main" id="{6E699D37-DA35-7912-DD22-3A5669B5C502}"/>
              </a:ext>
            </a:extLst>
          </p:cNvPr>
          <p:cNvSpPr>
            <a:spLocks noGrp="1"/>
          </p:cNvSpPr>
          <p:nvPr>
            <p:ph type="title"/>
          </p:nvPr>
        </p:nvSpPr>
        <p:spPr>
          <a:xfrm>
            <a:off x="1365274" y="983411"/>
            <a:ext cx="4087368" cy="1035170"/>
          </a:xfrm>
        </p:spPr>
        <p:txBody>
          <a:bodyPr>
            <a:normAutofit/>
          </a:bodyPr>
          <a:lstStyle/>
          <a:p>
            <a:pPr algn="ctr"/>
            <a:r>
              <a:rPr lang="en-GB" b="1" i="1" u="sng" dirty="0"/>
              <a:t>Important terms</a:t>
            </a:r>
          </a:p>
        </p:txBody>
      </p:sp>
      <p:sp>
        <p:nvSpPr>
          <p:cNvPr id="4" name="Content Placeholder 3">
            <a:extLst>
              <a:ext uri="{FF2B5EF4-FFF2-40B4-BE49-F238E27FC236}">
                <a16:creationId xmlns:a16="http://schemas.microsoft.com/office/drawing/2014/main" id="{A76BDB6D-E616-4581-2339-AD90A02D8782}"/>
              </a:ext>
            </a:extLst>
          </p:cNvPr>
          <p:cNvSpPr>
            <a:spLocks noGrp="1"/>
          </p:cNvSpPr>
          <p:nvPr>
            <p:ph idx="1"/>
          </p:nvPr>
        </p:nvSpPr>
        <p:spPr>
          <a:xfrm>
            <a:off x="1463040" y="1811547"/>
            <a:ext cx="4087368" cy="4063042"/>
          </a:xfrm>
        </p:spPr>
        <p:txBody>
          <a:bodyPr>
            <a:normAutofit/>
          </a:bodyPr>
          <a:lstStyle/>
          <a:p>
            <a:pPr marL="285750" indent="-285750">
              <a:lnSpc>
                <a:spcPct val="200000"/>
              </a:lnSpc>
              <a:buFontTx/>
              <a:buChar char="-"/>
            </a:pPr>
            <a:r>
              <a:rPr lang="en-GB" sz="1800" dirty="0"/>
              <a:t>Defendant – Accused. </a:t>
            </a:r>
          </a:p>
          <a:p>
            <a:pPr marL="285750" indent="-285750">
              <a:lnSpc>
                <a:spcPct val="200000"/>
              </a:lnSpc>
              <a:buFontTx/>
              <a:buChar char="-"/>
            </a:pPr>
            <a:r>
              <a:rPr lang="en-GB" sz="1800" dirty="0"/>
              <a:t>CPS – Crown Prosecution service. </a:t>
            </a:r>
          </a:p>
          <a:p>
            <a:pPr marL="285750" indent="-285750">
              <a:lnSpc>
                <a:spcPct val="200000"/>
              </a:lnSpc>
              <a:buFontTx/>
              <a:buChar char="-"/>
            </a:pPr>
            <a:r>
              <a:rPr lang="en-GB" sz="1800" dirty="0"/>
              <a:t>Prosecution – Bring the case. </a:t>
            </a:r>
          </a:p>
          <a:p>
            <a:pPr marL="285750" indent="-285750">
              <a:lnSpc>
                <a:spcPct val="200000"/>
              </a:lnSpc>
              <a:buFontTx/>
              <a:buChar char="-"/>
            </a:pPr>
            <a:r>
              <a:rPr lang="en-GB" sz="1800" dirty="0"/>
              <a:t>Acquitted – dropped. </a:t>
            </a:r>
          </a:p>
        </p:txBody>
      </p:sp>
      <p:sp>
        <p:nvSpPr>
          <p:cNvPr id="7" name="Slide Number Placeholder 6">
            <a:extLst>
              <a:ext uri="{FF2B5EF4-FFF2-40B4-BE49-F238E27FC236}">
                <a16:creationId xmlns:a16="http://schemas.microsoft.com/office/drawing/2014/main" id="{F6753AA4-D0EA-9914-F4C0-68E30C04171C}"/>
              </a:ext>
            </a:extLst>
          </p:cNvPr>
          <p:cNvSpPr>
            <a:spLocks noGrp="1"/>
          </p:cNvSpPr>
          <p:nvPr>
            <p:ph type="sldNum" sz="quarter" idx="12"/>
          </p:nvPr>
        </p:nvSpPr>
        <p:spPr/>
        <p:txBody>
          <a:bodyPr/>
          <a:lstStyle/>
          <a:p>
            <a:fld id="{B5CEABB6-07DC-46E8-9B57-56EC44A396E5}" type="slidenum">
              <a:rPr lang="en-US" smtClean="0"/>
              <a:t>18</a:t>
            </a:fld>
            <a:endParaRPr lang="en-US" dirty="0"/>
          </a:p>
        </p:txBody>
      </p:sp>
    </p:spTree>
    <p:extLst>
      <p:ext uri="{BB962C8B-B14F-4D97-AF65-F5344CB8AC3E}">
        <p14:creationId xmlns:p14="http://schemas.microsoft.com/office/powerpoint/2010/main" val="748216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1909313"/>
            <a:ext cx="9883570" cy="3945147"/>
          </a:xfrm>
        </p:spPr>
        <p:txBody>
          <a:bodyPr>
            <a:normAutofit fontScale="92500" lnSpcReduction="10000"/>
          </a:bodyPr>
          <a:lstStyle/>
          <a:p>
            <a:pPr marL="285750" indent="-285750">
              <a:lnSpc>
                <a:spcPct val="200000"/>
              </a:lnSpc>
              <a:buFontTx/>
              <a:buChar char="-"/>
            </a:pPr>
            <a:r>
              <a:rPr lang="en-GB" sz="1600" dirty="0"/>
              <a:t>Lowest court in the Criminal Justice system. </a:t>
            </a:r>
          </a:p>
          <a:p>
            <a:pPr marL="285750" indent="-285750">
              <a:lnSpc>
                <a:spcPct val="200000"/>
              </a:lnSpc>
              <a:buFontTx/>
              <a:buChar char="-"/>
            </a:pPr>
            <a:r>
              <a:rPr lang="en-GB" sz="1600" dirty="0"/>
              <a:t>Summary offences. </a:t>
            </a:r>
          </a:p>
          <a:p>
            <a:pPr marL="285750" indent="-285750">
              <a:lnSpc>
                <a:spcPct val="200000"/>
              </a:lnSpc>
              <a:buFontTx/>
              <a:buChar char="-"/>
            </a:pPr>
            <a:r>
              <a:rPr lang="en-GB" sz="1600" dirty="0"/>
              <a:t>Limited sentencing powers. </a:t>
            </a:r>
          </a:p>
          <a:p>
            <a:pPr marL="285750" indent="-285750">
              <a:lnSpc>
                <a:spcPct val="200000"/>
              </a:lnSpc>
              <a:buFontTx/>
              <a:buChar char="-"/>
            </a:pPr>
            <a:r>
              <a:rPr lang="en-GB" sz="1600" dirty="0"/>
              <a:t>160 in England and Wales. </a:t>
            </a:r>
          </a:p>
          <a:p>
            <a:pPr marL="285750" indent="-285750">
              <a:lnSpc>
                <a:spcPct val="200000"/>
              </a:lnSpc>
              <a:buFontTx/>
              <a:buChar char="-"/>
            </a:pPr>
            <a:r>
              <a:rPr lang="en-GB" sz="1600" dirty="0"/>
              <a:t>All cases start hear and 95% end here. </a:t>
            </a:r>
          </a:p>
          <a:p>
            <a:pPr marL="285750" indent="-285750">
              <a:lnSpc>
                <a:spcPct val="200000"/>
              </a:lnSpc>
              <a:buFontTx/>
              <a:buChar char="-"/>
            </a:pPr>
            <a:r>
              <a:rPr lang="en-GB" sz="1600" dirty="0"/>
              <a:t>No Jury. </a:t>
            </a:r>
          </a:p>
          <a:p>
            <a:pPr marL="285750" indent="-285750">
              <a:lnSpc>
                <a:spcPct val="200000"/>
              </a:lnSpc>
              <a:buFontTx/>
              <a:buChar char="-"/>
            </a:pPr>
            <a:r>
              <a:rPr lang="en-GB" sz="1600" dirty="0"/>
              <a:t>People included include; Lay people.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19</a:t>
            </a:fld>
            <a:endParaRPr lang="en-US" dirty="0"/>
          </a:p>
        </p:txBody>
      </p:sp>
    </p:spTree>
    <p:extLst>
      <p:ext uri="{BB962C8B-B14F-4D97-AF65-F5344CB8AC3E}">
        <p14:creationId xmlns:p14="http://schemas.microsoft.com/office/powerpoint/2010/main" val="3167826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Lets take a look at the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20</a:t>
            </a:fld>
            <a:endParaRPr lang="en-US" dirty="0"/>
          </a:p>
        </p:txBody>
      </p:sp>
      <p:pic>
        <p:nvPicPr>
          <p:cNvPr id="2" name="Online Media 1" title="The Magistrates' Court">
            <a:hlinkClick r:id="" action="ppaction://media"/>
            <a:extLst>
              <a:ext uri="{FF2B5EF4-FFF2-40B4-BE49-F238E27FC236}">
                <a16:creationId xmlns:a16="http://schemas.microsoft.com/office/drawing/2014/main" id="{737EFAF7-96A9-F907-2746-9BAD1EF6B227}"/>
              </a:ext>
            </a:extLst>
          </p:cNvPr>
          <p:cNvPicPr>
            <a:picLocks noRot="1" noChangeAspect="1"/>
          </p:cNvPicPr>
          <p:nvPr>
            <a:videoFile r:link="rId1"/>
          </p:nvPr>
        </p:nvPicPr>
        <p:blipFill>
          <a:blip r:embed="rId3"/>
          <a:stretch>
            <a:fillRect/>
          </a:stretch>
        </p:blipFill>
        <p:spPr>
          <a:xfrm>
            <a:off x="2953589" y="1997790"/>
            <a:ext cx="6627483" cy="3744527"/>
          </a:xfrm>
          <a:prstGeom prst="rect">
            <a:avLst/>
          </a:prstGeom>
        </p:spPr>
      </p:pic>
    </p:spTree>
    <p:extLst>
      <p:ext uri="{BB962C8B-B14F-4D97-AF65-F5344CB8AC3E}">
        <p14:creationId xmlns:p14="http://schemas.microsoft.com/office/powerpoint/2010/main" val="157115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b="1" i="1" u="sng" dirty="0"/>
              <a:t>What happens when you as police officer attend the magistrates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21</a:t>
            </a:fld>
            <a:endParaRPr lang="en-US" dirty="0"/>
          </a:p>
        </p:txBody>
      </p:sp>
      <p:pic>
        <p:nvPicPr>
          <p:cNvPr id="2" name="Online Media 1" title="Magistrates' court - Preparing to come to court">
            <a:hlinkClick r:id="" action="ppaction://media"/>
            <a:extLst>
              <a:ext uri="{FF2B5EF4-FFF2-40B4-BE49-F238E27FC236}">
                <a16:creationId xmlns:a16="http://schemas.microsoft.com/office/drawing/2014/main" id="{59EBE450-3D05-9F3B-24A0-B8CB22FBC689}"/>
              </a:ext>
            </a:extLst>
          </p:cNvPr>
          <p:cNvPicPr>
            <a:picLocks noRot="1" noChangeAspect="1"/>
          </p:cNvPicPr>
          <p:nvPr>
            <a:videoFile r:link="rId1"/>
          </p:nvPr>
        </p:nvPicPr>
        <p:blipFill>
          <a:blip r:embed="rId3"/>
          <a:stretch>
            <a:fillRect/>
          </a:stretch>
        </p:blipFill>
        <p:spPr>
          <a:xfrm>
            <a:off x="2744158" y="2096099"/>
            <a:ext cx="6854166" cy="3872604"/>
          </a:xfrm>
          <a:prstGeom prst="rect">
            <a:avLst/>
          </a:prstGeom>
        </p:spPr>
      </p:pic>
    </p:spTree>
    <p:extLst>
      <p:ext uri="{BB962C8B-B14F-4D97-AF65-F5344CB8AC3E}">
        <p14:creationId xmlns:p14="http://schemas.microsoft.com/office/powerpoint/2010/main" val="226117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r>
              <a:rPr lang="en-GB" b="1" i="1" u="sng" dirty="0"/>
              <a:t>Who is involved in the 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342900" indent="-342900">
              <a:buAutoNum type="arabicPeriod"/>
            </a:pPr>
            <a:r>
              <a:rPr lang="en-GB" dirty="0"/>
              <a:t>Magistrates – Three lay people or a Judge. </a:t>
            </a:r>
          </a:p>
          <a:p>
            <a:pPr marL="342900" indent="-342900">
              <a:buAutoNum type="arabicPeriod"/>
            </a:pPr>
            <a:r>
              <a:rPr lang="en-GB" dirty="0"/>
              <a:t>Legal Advisor- Advises the three lay people. </a:t>
            </a:r>
          </a:p>
          <a:p>
            <a:pPr marL="342900" indent="-342900">
              <a:buAutoNum type="arabicPeriod"/>
            </a:pPr>
            <a:r>
              <a:rPr lang="en-GB" dirty="0"/>
              <a:t>Witnesses. </a:t>
            </a:r>
          </a:p>
          <a:p>
            <a:pPr marL="342900" indent="-342900">
              <a:buAutoNum type="arabicPeriod"/>
            </a:pPr>
            <a:r>
              <a:rPr lang="en-GB" dirty="0"/>
              <a:t>Solicitors for Prosecution and defence. </a:t>
            </a:r>
          </a:p>
          <a:p>
            <a:pPr marL="342900" indent="-342900">
              <a:buAutoNum type="arabicPeriod"/>
            </a:pPr>
            <a:r>
              <a:rPr lang="en-GB" dirty="0"/>
              <a:t>Defendant. </a:t>
            </a:r>
          </a:p>
          <a:p>
            <a:pPr marL="342900" indent="-342900">
              <a:buAutoNum type="arabicPeriod"/>
            </a:pPr>
            <a:r>
              <a:rPr lang="en-GB" dirty="0"/>
              <a:t>Victims. </a:t>
            </a:r>
          </a:p>
          <a:p>
            <a:pPr marL="342900" indent="-342900">
              <a:buAutoNum type="arabicPeriod"/>
            </a:pPr>
            <a:r>
              <a:rPr lang="en-GB" dirty="0"/>
              <a:t>Clerk. </a:t>
            </a:r>
          </a:p>
          <a:p>
            <a:pPr marL="342900" indent="-342900">
              <a:buAutoNum type="arabicPeriod"/>
            </a:pPr>
            <a:r>
              <a:rPr lang="en-GB" dirty="0"/>
              <a:t>Public Gallery.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22</a:t>
            </a:fld>
            <a:endParaRPr lang="en-US" dirty="0"/>
          </a:p>
        </p:txBody>
      </p:sp>
    </p:spTree>
    <p:extLst>
      <p:ext uri="{BB962C8B-B14F-4D97-AF65-F5344CB8AC3E}">
        <p14:creationId xmlns:p14="http://schemas.microsoft.com/office/powerpoint/2010/main" val="17133023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4800" b="1" i="1" u="sng" dirty="0"/>
              <a:t>What does the magistrates court do?</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Preliminary Hearing for all cases. </a:t>
            </a:r>
          </a:p>
          <a:p>
            <a:pPr marL="285750" indent="-285750">
              <a:buFontTx/>
              <a:buChar char="-"/>
            </a:pPr>
            <a:endParaRPr lang="en-GB" sz="2000" dirty="0"/>
          </a:p>
          <a:p>
            <a:pPr marL="285750" indent="-285750">
              <a:buFontTx/>
              <a:buChar char="-"/>
            </a:pPr>
            <a:r>
              <a:rPr lang="en-GB" sz="2000" dirty="0"/>
              <a:t>Trials for summary offences and triable either way offences. </a:t>
            </a:r>
          </a:p>
          <a:p>
            <a:pPr marL="285750" indent="-285750">
              <a:buFontTx/>
              <a:buChar char="-"/>
            </a:pPr>
            <a:endParaRPr lang="en-GB" sz="2000" dirty="0"/>
          </a:p>
          <a:p>
            <a:pPr marL="285750" indent="-285750">
              <a:buFontTx/>
              <a:buChar char="-"/>
            </a:pPr>
            <a:r>
              <a:rPr lang="en-GB" sz="2000" dirty="0"/>
              <a:t>Sentencing of offenders who are found guilty in the magistrates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23</a:t>
            </a:fld>
            <a:endParaRPr lang="en-US" dirty="0"/>
          </a:p>
        </p:txBody>
      </p:sp>
    </p:spTree>
    <p:extLst>
      <p:ext uri="{BB962C8B-B14F-4D97-AF65-F5344CB8AC3E}">
        <p14:creationId xmlns:p14="http://schemas.microsoft.com/office/powerpoint/2010/main" val="3050796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1035170"/>
          </a:xfrm>
        </p:spPr>
        <p:txBody>
          <a:bodyPr>
            <a:normAutofit/>
          </a:bodyPr>
          <a:lstStyle/>
          <a:p>
            <a:pPr algn="ctr"/>
            <a:r>
              <a:rPr lang="en-GB" sz="4400" b="1" i="1" u="sng" dirty="0"/>
              <a:t>Preliminary hearings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Hearing before the main trial. </a:t>
            </a:r>
          </a:p>
          <a:p>
            <a:pPr marL="285750" indent="-285750">
              <a:buFontTx/>
              <a:buChar char="-"/>
            </a:pPr>
            <a:r>
              <a:rPr lang="en-GB" dirty="0"/>
              <a:t>Preliminary hearings include; </a:t>
            </a:r>
          </a:p>
          <a:p>
            <a:pPr algn="just"/>
            <a:r>
              <a:rPr lang="en-GB" b="0" i="0" dirty="0">
                <a:solidFill>
                  <a:srgbClr val="000000"/>
                </a:solidFill>
                <a:effectLst/>
                <a:latin typeface="Quire Sans" panose="020B0502040204020203" pitchFamily="34" charset="0"/>
                <a:cs typeface="Quire Sans" panose="020B0502040204020203" pitchFamily="34" charset="0"/>
              </a:rPr>
              <a:t>-     preparation for trial hearings for summary cases where a “not guilty” plea is anticipated;</a:t>
            </a:r>
          </a:p>
          <a:p>
            <a:pPr algn="just"/>
            <a:r>
              <a:rPr lang="en-GB" b="0" i="0" dirty="0">
                <a:solidFill>
                  <a:srgbClr val="000000"/>
                </a:solidFill>
                <a:effectLst/>
                <a:latin typeface="Quire Sans" panose="020B0502040204020203" pitchFamily="34" charset="0"/>
                <a:cs typeface="Quire Sans" panose="020B0502040204020203" pitchFamily="34" charset="0"/>
              </a:rPr>
              <a:t>-    allocation hearings at which the decision is made as to whether an either-way offence is tried in the Magistrates’ Court or the Crown Court;</a:t>
            </a:r>
          </a:p>
          <a:p>
            <a:pPr algn="just"/>
            <a:r>
              <a:rPr lang="en-GB" b="0" i="0" dirty="0">
                <a:solidFill>
                  <a:srgbClr val="000000"/>
                </a:solidFill>
                <a:effectLst/>
                <a:latin typeface="Quire Sans" panose="020B0502040204020203" pitchFamily="34" charset="0"/>
                <a:cs typeface="Quire Sans" panose="020B0502040204020203" pitchFamily="34" charset="0"/>
              </a:rPr>
              <a:t>-   “sending” to the Crown Court defendants in either-way offences who are to be tried in the Crown Court following the allocation hearing (</a:t>
            </a:r>
            <a:r>
              <a:rPr lang="en-GB" b="1" i="0" dirty="0">
                <a:solidFill>
                  <a:srgbClr val="000000"/>
                </a:solidFill>
                <a:effectLst/>
                <a:latin typeface="Quire Sans" panose="020B0502040204020203" pitchFamily="34" charset="0"/>
                <a:cs typeface="Quire Sans" panose="020B0502040204020203" pitchFamily="34" charset="0"/>
              </a:rPr>
              <a:t>s51 Crime and Disorder Act 1989</a:t>
            </a:r>
            <a:r>
              <a:rPr lang="en-GB" b="0" i="0" dirty="0">
                <a:solidFill>
                  <a:srgbClr val="000000"/>
                </a:solidFill>
                <a:effectLst/>
                <a:latin typeface="Quire Sans" panose="020B0502040204020203" pitchFamily="34" charset="0"/>
                <a:cs typeface="Quire Sans" panose="020B0502040204020203" pitchFamily="34" charset="0"/>
              </a:rPr>
              <a:t> (</a:t>
            </a:r>
            <a:r>
              <a:rPr lang="en-GB" b="1" i="0" dirty="0">
                <a:solidFill>
                  <a:srgbClr val="000000"/>
                </a:solidFill>
                <a:effectLst/>
                <a:latin typeface="Quire Sans" panose="020B0502040204020203" pitchFamily="34" charset="0"/>
                <a:cs typeface="Quire Sans" panose="020B0502040204020203" pitchFamily="34" charset="0"/>
              </a:rPr>
              <a:t>CDA 1989</a:t>
            </a:r>
            <a:r>
              <a:rPr lang="en-GB" b="0" i="0" dirty="0">
                <a:solidFill>
                  <a:srgbClr val="000000"/>
                </a:solidFill>
                <a:effectLst/>
                <a:latin typeface="Quire Sans" panose="020B0502040204020203" pitchFamily="34" charset="0"/>
                <a:cs typeface="Quire Sans" panose="020B0502040204020203" pitchFamily="34" charset="0"/>
              </a:rPr>
              <a:t>)) and dealing with administrative matters; and</a:t>
            </a:r>
          </a:p>
          <a:p>
            <a:pPr algn="just"/>
            <a:r>
              <a:rPr lang="en-GB" b="0" i="0" dirty="0">
                <a:solidFill>
                  <a:srgbClr val="000000"/>
                </a:solidFill>
                <a:effectLst/>
                <a:latin typeface="Quire Sans" panose="020B0502040204020203" pitchFamily="34" charset="0"/>
                <a:cs typeface="Quire Sans" panose="020B0502040204020203" pitchFamily="34" charset="0"/>
              </a:rPr>
              <a:t>- “sending” defendants accused of indictable-only offences to trial in the Crown Court under </a:t>
            </a:r>
            <a:r>
              <a:rPr lang="en-GB" b="1" i="0" dirty="0">
                <a:solidFill>
                  <a:srgbClr val="000000"/>
                </a:solidFill>
                <a:effectLst/>
                <a:latin typeface="Quire Sans" panose="020B0502040204020203" pitchFamily="34" charset="0"/>
                <a:cs typeface="Quire Sans" panose="020B0502040204020203" pitchFamily="34" charset="0"/>
              </a:rPr>
              <a:t>s51 CDA 1989</a:t>
            </a:r>
            <a:r>
              <a:rPr lang="en-GB" b="0" i="0" dirty="0">
                <a:solidFill>
                  <a:srgbClr val="000000"/>
                </a:solidFill>
                <a:effectLst/>
                <a:latin typeface="Quire Sans" panose="020B0502040204020203" pitchFamily="34" charset="0"/>
                <a:cs typeface="Quire Sans" panose="020B0502040204020203" pitchFamily="34" charset="0"/>
              </a:rPr>
              <a:t>. Again, administrative matters are dealt with here.</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24</a:t>
            </a:fld>
            <a:endParaRPr lang="en-US" dirty="0"/>
          </a:p>
        </p:txBody>
      </p:sp>
    </p:spTree>
    <p:extLst>
      <p:ext uri="{BB962C8B-B14F-4D97-AF65-F5344CB8AC3E}">
        <p14:creationId xmlns:p14="http://schemas.microsoft.com/office/powerpoint/2010/main" val="1376174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Others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Sentencing- can sentence up to six months for one or more offences. </a:t>
            </a:r>
          </a:p>
          <a:p>
            <a:pPr marL="285750" indent="-285750">
              <a:lnSpc>
                <a:spcPct val="200000"/>
              </a:lnSpc>
              <a:buFontTx/>
              <a:buChar char="-"/>
            </a:pPr>
            <a:r>
              <a:rPr lang="en-GB" dirty="0"/>
              <a:t>12 months if convicted of two or more triable either way offences. </a:t>
            </a:r>
          </a:p>
          <a:p>
            <a:pPr marL="285750" indent="-285750">
              <a:lnSpc>
                <a:spcPct val="200000"/>
              </a:lnSpc>
              <a:buFontTx/>
              <a:buChar char="-"/>
            </a:pPr>
            <a:r>
              <a:rPr lang="en-GB" dirty="0"/>
              <a:t>S.85 of the legal aid sentencing and punishment of offenders Act 2012- Unlimited fines for serious cases.</a:t>
            </a:r>
          </a:p>
          <a:p>
            <a:pPr marL="285750" indent="-285750">
              <a:lnSpc>
                <a:spcPct val="200000"/>
              </a:lnSpc>
              <a:buFontTx/>
              <a:buChar char="-"/>
            </a:pPr>
            <a:r>
              <a:rPr lang="en-GB" dirty="0"/>
              <a:t>Sentencing includes options such as , prison, community service, rehabilitation, suspended sentence. </a:t>
            </a:r>
          </a:p>
          <a:p>
            <a:pPr marL="285750" indent="-285750">
              <a:lnSpc>
                <a:spcPct val="200000"/>
              </a:lnSpc>
              <a:buFontTx/>
              <a:buChar char="-"/>
            </a:pPr>
            <a:r>
              <a:rPr lang="en-GB" dirty="0"/>
              <a:t>Community Sentence – Curfew, Unpaid work, Rehabilitation and/or electronic tag.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25</a:t>
            </a:fld>
            <a:endParaRPr lang="en-US" dirty="0"/>
          </a:p>
        </p:txBody>
      </p:sp>
    </p:spTree>
    <p:extLst>
      <p:ext uri="{BB962C8B-B14F-4D97-AF65-F5344CB8AC3E}">
        <p14:creationId xmlns:p14="http://schemas.microsoft.com/office/powerpoint/2010/main" val="21022724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C3EB-3B72-C923-9E08-DB83A0720867}"/>
              </a:ext>
            </a:extLst>
          </p:cNvPr>
          <p:cNvSpPr>
            <a:spLocks noGrp="1"/>
          </p:cNvSpPr>
          <p:nvPr>
            <p:ph type="ctrTitle"/>
          </p:nvPr>
        </p:nvSpPr>
        <p:spPr/>
        <p:txBody>
          <a:bodyPr>
            <a:normAutofit/>
          </a:bodyPr>
          <a:lstStyle/>
          <a:p>
            <a:pPr algn="ctr"/>
            <a:r>
              <a:rPr lang="en-GB" sz="6600" b="1" i="1" u="sng" dirty="0"/>
              <a:t>Lets take a break!</a:t>
            </a:r>
          </a:p>
        </p:txBody>
      </p:sp>
      <p:pic>
        <p:nvPicPr>
          <p:cNvPr id="9" name="Picture Placeholder 8" descr="A picture containing indoor&#10;&#10;Description automatically generated">
            <a:extLst>
              <a:ext uri="{FF2B5EF4-FFF2-40B4-BE49-F238E27FC236}">
                <a16:creationId xmlns:a16="http://schemas.microsoft.com/office/drawing/2014/main" id="{C927F04B-47C4-7B73-4DFE-E03C941A2D14}"/>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t="4545" b="4545"/>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26</a:t>
            </a:fld>
            <a:endParaRPr lang="en-US" dirty="0"/>
          </a:p>
        </p:txBody>
      </p:sp>
    </p:spTree>
    <p:extLst>
      <p:ext uri="{BB962C8B-B14F-4D97-AF65-F5344CB8AC3E}">
        <p14:creationId xmlns:p14="http://schemas.microsoft.com/office/powerpoint/2010/main" val="806744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gn="ctr">
              <a:buFont typeface="Wingdings" panose="05000000000000000000" pitchFamily="2" charset="2"/>
              <a:buChar char="§"/>
            </a:pPr>
            <a:r>
              <a:rPr lang="en-GB" sz="1800" dirty="0"/>
              <a:t>What is the age of Criminal Responsibility? </a:t>
            </a:r>
          </a:p>
          <a:p>
            <a:pPr marL="285750" indent="-285750" algn="ctr">
              <a:buFont typeface="Wingdings" panose="05000000000000000000" pitchFamily="2" charset="2"/>
              <a:buChar char="§"/>
            </a:pPr>
            <a:r>
              <a:rPr lang="en-GB" sz="1800" dirty="0"/>
              <a:t>11</a:t>
            </a:r>
          </a:p>
          <a:p>
            <a:pPr marL="285750" indent="-285750" algn="ctr">
              <a:buFont typeface="Wingdings" panose="05000000000000000000" pitchFamily="2" charset="2"/>
              <a:buChar char="§"/>
            </a:pPr>
            <a:r>
              <a:rPr lang="en-GB" sz="1800" dirty="0"/>
              <a:t>16</a:t>
            </a:r>
          </a:p>
          <a:p>
            <a:pPr marL="285750" indent="-285750" algn="ctr">
              <a:buFont typeface="Wingdings" panose="05000000000000000000" pitchFamily="2" charset="2"/>
              <a:buChar char="§"/>
            </a:pPr>
            <a:r>
              <a:rPr lang="en-GB" sz="1800" dirty="0"/>
              <a:t>13</a:t>
            </a:r>
          </a:p>
          <a:p>
            <a:pPr marL="285750" indent="-285750" algn="ctr">
              <a:buFont typeface="Wingdings" panose="05000000000000000000" pitchFamily="2" charset="2"/>
              <a:buChar char="§"/>
            </a:pPr>
            <a:r>
              <a:rPr lang="en-GB" sz="1800" dirty="0"/>
              <a:t>10</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27</a:t>
            </a:fld>
            <a:endParaRPr lang="en-US" dirty="0"/>
          </a:p>
        </p:txBody>
      </p:sp>
    </p:spTree>
    <p:extLst>
      <p:ext uri="{BB962C8B-B14F-4D97-AF65-F5344CB8AC3E}">
        <p14:creationId xmlns:p14="http://schemas.microsoft.com/office/powerpoint/2010/main" val="13405334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Within the magistrates court. </a:t>
            </a:r>
          </a:p>
          <a:p>
            <a:pPr marL="285750" indent="-285750">
              <a:buFontTx/>
              <a:buChar char="-"/>
            </a:pPr>
            <a:r>
              <a:rPr lang="en-GB" dirty="0"/>
              <a:t>Aged 10-17 years old. </a:t>
            </a:r>
          </a:p>
          <a:p>
            <a:pPr marL="285750" indent="-285750">
              <a:buFontTx/>
              <a:buChar char="-"/>
            </a:pPr>
            <a:r>
              <a:rPr lang="en-GB" dirty="0"/>
              <a:t>If the case is serious they will be tried in the adult crown court. </a:t>
            </a:r>
          </a:p>
          <a:p>
            <a:pPr marL="285750" indent="-285750">
              <a:buFontTx/>
              <a:buChar char="-"/>
            </a:pPr>
            <a:r>
              <a:rPr lang="en-GB" dirty="0"/>
              <a:t>Most of the time the trials will take place in an adult magistrates room but with specially trained magistrates. </a:t>
            </a:r>
          </a:p>
          <a:p>
            <a:pPr marL="285750" indent="-285750">
              <a:buFontTx/>
              <a:buChar char="-"/>
            </a:pPr>
            <a:r>
              <a:rPr lang="en-GB" dirty="0"/>
              <a:t>Less formal. </a:t>
            </a:r>
          </a:p>
          <a:p>
            <a:pPr marL="285750" indent="-285750">
              <a:buFontTx/>
              <a:buChar char="-"/>
            </a:pPr>
            <a:r>
              <a:rPr lang="en-GB" dirty="0"/>
              <a:t>Address the child by their name. </a:t>
            </a:r>
          </a:p>
          <a:p>
            <a:pPr marL="285750" indent="-285750">
              <a:buFontTx/>
              <a:buChar char="-"/>
            </a:pPr>
            <a:r>
              <a:rPr lang="en-GB" dirty="0"/>
              <a:t>This usually does not happen adult cases. </a:t>
            </a:r>
          </a:p>
          <a:p>
            <a:pPr marL="285750" indent="-285750">
              <a:buFontTx/>
              <a:buChar char="-"/>
            </a:pPr>
            <a:r>
              <a:rPr lang="en-GB" dirty="0"/>
              <a:t>No public gallery</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28</a:t>
            </a:fld>
            <a:endParaRPr lang="en-US" dirty="0"/>
          </a:p>
        </p:txBody>
      </p:sp>
    </p:spTree>
    <p:extLst>
      <p:ext uri="{BB962C8B-B14F-4D97-AF65-F5344CB8AC3E}">
        <p14:creationId xmlns:p14="http://schemas.microsoft.com/office/powerpoint/2010/main" val="4255471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Sentences include youth rehabilitation orders these can include a number of things. </a:t>
            </a:r>
          </a:p>
          <a:p>
            <a:pPr marL="285750" indent="-285750">
              <a:lnSpc>
                <a:spcPct val="200000"/>
              </a:lnSpc>
              <a:buFontTx/>
              <a:buChar char="-"/>
            </a:pPr>
            <a:r>
              <a:rPr lang="en-GB" dirty="0"/>
              <a:t>Such as curfew, educational requirements, supervision. </a:t>
            </a:r>
          </a:p>
          <a:p>
            <a:pPr marL="285750" indent="-285750">
              <a:lnSpc>
                <a:spcPct val="200000"/>
              </a:lnSpc>
              <a:buFontTx/>
              <a:buChar char="-"/>
            </a:pPr>
            <a:r>
              <a:rPr lang="en-GB" dirty="0"/>
              <a:t>Other sentences include detention in a young offenders institute up to 24 months. </a:t>
            </a:r>
          </a:p>
          <a:p>
            <a:pPr marL="285750" indent="-285750">
              <a:lnSpc>
                <a:spcPct val="200000"/>
              </a:lnSpc>
              <a:buFontTx/>
              <a:buChar char="-"/>
            </a:pPr>
            <a:r>
              <a:rPr lang="en-GB" dirty="0"/>
              <a:t>Training orders. </a:t>
            </a:r>
          </a:p>
          <a:p>
            <a:pPr marL="285750" indent="-285750">
              <a:buFontTx/>
              <a:buChar char="-"/>
            </a:pPr>
            <a:r>
              <a:rPr lang="en-GB" dirty="0"/>
              <a:t>In need of reform.</a:t>
            </a:r>
          </a:p>
          <a:p>
            <a:pPr marL="285750" indent="-285750">
              <a:buFontTx/>
              <a:buChar char="-"/>
            </a:pPr>
            <a:r>
              <a:rPr lang="en-GB" dirty="0"/>
              <a:t>Key case; Thompson and Venables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29</a:t>
            </a:fld>
            <a:endParaRPr lang="en-US" dirty="0"/>
          </a:p>
        </p:txBody>
      </p:sp>
    </p:spTree>
    <p:extLst>
      <p:ext uri="{BB962C8B-B14F-4D97-AF65-F5344CB8AC3E}">
        <p14:creationId xmlns:p14="http://schemas.microsoft.com/office/powerpoint/2010/main" val="1020315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36452"/>
          </a:xfrm>
        </p:spPr>
        <p:txBody>
          <a:bodyPr>
            <a:normAutofit/>
          </a:bodyPr>
          <a:lstStyle/>
          <a:p>
            <a:pPr algn="ctr"/>
            <a:r>
              <a:rPr lang="en-GB" sz="5400" b="1" i="1" u="sng" dirty="0"/>
              <a:t>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Second court in the criminal justice system court hierarchy. </a:t>
            </a:r>
          </a:p>
          <a:p>
            <a:pPr marL="285750" indent="-285750">
              <a:buFontTx/>
              <a:buChar char="-"/>
            </a:pPr>
            <a:r>
              <a:rPr lang="en-GB" dirty="0"/>
              <a:t>150 courts in England and Wales. </a:t>
            </a:r>
          </a:p>
          <a:p>
            <a:pPr marL="285750" indent="-285750">
              <a:buFontTx/>
              <a:buChar char="-"/>
            </a:pPr>
            <a:r>
              <a:rPr lang="en-GB" dirty="0"/>
              <a:t>Deal with serious and triable either way offences. </a:t>
            </a:r>
          </a:p>
          <a:p>
            <a:pPr marL="285750" indent="-285750">
              <a:buFontTx/>
              <a:buChar char="-"/>
            </a:pPr>
            <a:r>
              <a:rPr lang="en-GB" dirty="0"/>
              <a:t>Including murder, manslaughter, theft </a:t>
            </a:r>
            <a:r>
              <a:rPr lang="en-GB" dirty="0" err="1"/>
              <a:t>ect</a:t>
            </a:r>
            <a:r>
              <a:rPr lang="en-GB" dirty="0"/>
              <a:t>. </a:t>
            </a:r>
          </a:p>
          <a:p>
            <a:pPr marL="285750" indent="-285750">
              <a:buFontTx/>
              <a:buChar char="-"/>
            </a:pPr>
            <a:r>
              <a:rPr lang="en-GB" dirty="0"/>
              <a:t>100,000 cases a year. </a:t>
            </a:r>
          </a:p>
          <a:p>
            <a:pPr marL="285750" indent="-285750">
              <a:buFontTx/>
              <a:buChar char="-"/>
            </a:pPr>
            <a:r>
              <a:rPr lang="en-GB" dirty="0"/>
              <a:t>Split into tiers. </a:t>
            </a:r>
          </a:p>
          <a:p>
            <a:pPr marL="285750" indent="-285750">
              <a:buFontTx/>
              <a:buChar char="-"/>
            </a:pPr>
            <a:r>
              <a:rPr lang="en-GB" dirty="0"/>
              <a:t>Three.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30</a:t>
            </a:fld>
            <a:endParaRPr lang="en-US" dirty="0"/>
          </a:p>
        </p:txBody>
      </p:sp>
    </p:spTree>
    <p:extLst>
      <p:ext uri="{BB962C8B-B14F-4D97-AF65-F5344CB8AC3E}">
        <p14:creationId xmlns:p14="http://schemas.microsoft.com/office/powerpoint/2010/main" val="6668378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4433F-DDBC-67B9-B4B5-6C8C2138B482}"/>
              </a:ext>
            </a:extLst>
          </p:cNvPr>
          <p:cNvSpPr>
            <a:spLocks noGrp="1"/>
          </p:cNvSpPr>
          <p:nvPr>
            <p:ph type="ctrTitle"/>
          </p:nvPr>
        </p:nvSpPr>
        <p:spPr/>
        <p:txBody>
          <a:bodyPr/>
          <a:lstStyle/>
          <a:p>
            <a:r>
              <a:rPr lang="en-GB" dirty="0"/>
              <a:t>Any Questions?</a:t>
            </a:r>
          </a:p>
        </p:txBody>
      </p:sp>
      <p:pic>
        <p:nvPicPr>
          <p:cNvPr id="9" name="Picture Placeholder 8" descr="A picture containing text&#10;&#10;Description automatically generated">
            <a:extLst>
              <a:ext uri="{FF2B5EF4-FFF2-40B4-BE49-F238E27FC236}">
                <a16:creationId xmlns:a16="http://schemas.microsoft.com/office/drawing/2014/main" id="{21CB289F-763E-3AB4-1131-433ADEEA464D}"/>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6707" r="16707"/>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31</a:t>
            </a:fld>
            <a:endParaRPr lang="en-US" dirty="0"/>
          </a:p>
        </p:txBody>
      </p:sp>
    </p:spTree>
    <p:extLst>
      <p:ext uri="{BB962C8B-B14F-4D97-AF65-F5344CB8AC3E}">
        <p14:creationId xmlns:p14="http://schemas.microsoft.com/office/powerpoint/2010/main" val="27297970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Three Tiers. </a:t>
            </a:r>
          </a:p>
          <a:p>
            <a:pPr marL="285750" indent="-285750">
              <a:buFontTx/>
              <a:buChar char="-"/>
            </a:pPr>
            <a:r>
              <a:rPr lang="en-GB" dirty="0"/>
              <a:t>Highest tier deals with serious offences such as murder (High court judges). </a:t>
            </a:r>
          </a:p>
          <a:p>
            <a:pPr marL="285750" indent="-285750">
              <a:buFontTx/>
              <a:buChar char="-"/>
            </a:pPr>
            <a:r>
              <a:rPr lang="en-GB" dirty="0"/>
              <a:t>Lower Tiers such as triable either way offences which are judged by circuit judges or recorders. </a:t>
            </a:r>
          </a:p>
          <a:p>
            <a:pPr marL="285750" indent="-285750">
              <a:buFontTx/>
              <a:buChar char="-"/>
            </a:pPr>
            <a:r>
              <a:rPr lang="en-GB" dirty="0"/>
              <a:t>Jury sit within the crown court. </a:t>
            </a:r>
          </a:p>
          <a:p>
            <a:pPr marL="285750" indent="-285750">
              <a:buFontTx/>
              <a:buChar char="-"/>
            </a:pPr>
            <a:r>
              <a:rPr lang="en-GB" dirty="0"/>
              <a:t>Have more sentencing powers than magistrates courts. </a:t>
            </a:r>
          </a:p>
          <a:p>
            <a:pPr marL="285750" indent="-285750">
              <a:buFontTx/>
              <a:buChar char="-"/>
            </a:pPr>
            <a:r>
              <a:rPr lang="en-GB" dirty="0"/>
              <a:t>The sentences they can impose range from fines, community service to life imprisonment. </a:t>
            </a:r>
          </a:p>
          <a:p>
            <a:pPr marL="285750" indent="-285750">
              <a:buFontTx/>
              <a:buChar char="-"/>
            </a:pPr>
            <a:r>
              <a:rPr lang="en-GB" dirty="0"/>
              <a:t>They also have a special sentence called a ‘’ Whole life order’’.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32</a:t>
            </a:fld>
            <a:endParaRPr lang="en-US" dirty="0"/>
          </a:p>
        </p:txBody>
      </p:sp>
    </p:spTree>
    <p:extLst>
      <p:ext uri="{BB962C8B-B14F-4D97-AF65-F5344CB8AC3E}">
        <p14:creationId xmlns:p14="http://schemas.microsoft.com/office/powerpoint/2010/main" val="38934549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Jury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12 people chosen at ‘ Random’. </a:t>
            </a:r>
          </a:p>
          <a:p>
            <a:pPr marL="285750" indent="-285750">
              <a:buFontTx/>
              <a:buChar char="-"/>
            </a:pPr>
            <a:r>
              <a:rPr lang="en-GB" dirty="0"/>
              <a:t>Juries Act 1974. </a:t>
            </a:r>
          </a:p>
          <a:p>
            <a:pPr marL="285750" indent="-285750">
              <a:buFontTx/>
              <a:buChar char="-"/>
            </a:pPr>
            <a:r>
              <a:rPr lang="en-GB" dirty="0"/>
              <a:t>S.1 – Requirements include; </a:t>
            </a:r>
          </a:p>
          <a:p>
            <a:pPr marL="285750" indent="-285750">
              <a:buFontTx/>
              <a:buChar char="-"/>
            </a:pPr>
            <a:r>
              <a:rPr lang="en-GB" dirty="0"/>
              <a:t>Aged 18- 75 years old. </a:t>
            </a:r>
          </a:p>
          <a:p>
            <a:pPr marL="285750" indent="-285750">
              <a:buFontTx/>
              <a:buChar char="-"/>
            </a:pPr>
            <a:r>
              <a:rPr lang="en-GB" dirty="0"/>
              <a:t>On the electoral register. </a:t>
            </a:r>
          </a:p>
          <a:p>
            <a:pPr marL="285750" indent="-285750">
              <a:buFontTx/>
              <a:buChar char="-"/>
            </a:pPr>
            <a:r>
              <a:rPr lang="en-GB" dirty="0"/>
              <a:t>Criminal acts. </a:t>
            </a:r>
          </a:p>
          <a:p>
            <a:pPr marL="285750" indent="-285750">
              <a:buFontTx/>
              <a:buChar char="-"/>
            </a:pPr>
            <a:r>
              <a:rPr lang="en-GB" dirty="0"/>
              <a:t>Mental capacity.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33</a:t>
            </a:fld>
            <a:endParaRPr lang="en-US" dirty="0"/>
          </a:p>
        </p:txBody>
      </p:sp>
    </p:spTree>
    <p:extLst>
      <p:ext uri="{BB962C8B-B14F-4D97-AF65-F5344CB8AC3E}">
        <p14:creationId xmlns:p14="http://schemas.microsoft.com/office/powerpoint/2010/main" val="1345292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What is a whole life order?</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Order that prohibits the offender from ever being released from prison. </a:t>
            </a:r>
          </a:p>
          <a:p>
            <a:pPr marL="285750" indent="-285750">
              <a:lnSpc>
                <a:spcPct val="200000"/>
              </a:lnSpc>
              <a:buFontTx/>
              <a:buChar char="-"/>
            </a:pPr>
            <a:r>
              <a:rPr lang="en-GB" sz="1800" dirty="0"/>
              <a:t>No possibility of release. </a:t>
            </a:r>
          </a:p>
          <a:p>
            <a:pPr marL="285750" indent="-285750">
              <a:lnSpc>
                <a:spcPct val="200000"/>
              </a:lnSpc>
              <a:buFontTx/>
              <a:buChar char="-"/>
            </a:pPr>
            <a:r>
              <a:rPr lang="en-GB" sz="1800" dirty="0"/>
              <a:t>Currently 60 prisoners who are serving whole life sentences. </a:t>
            </a:r>
          </a:p>
          <a:p>
            <a:pPr marL="285750" indent="-285750">
              <a:lnSpc>
                <a:spcPct val="200000"/>
              </a:lnSpc>
              <a:buFontTx/>
              <a:buChar char="-"/>
            </a:pPr>
            <a:r>
              <a:rPr lang="en-GB" sz="1800" dirty="0"/>
              <a:t>One of these is Wayne Cousins.</a:t>
            </a:r>
          </a:p>
          <a:p>
            <a:pPr marL="285750" indent="-285750">
              <a:lnSpc>
                <a:spcPct val="200000"/>
              </a:lnSpc>
              <a:buFontTx/>
              <a:buChar char="-"/>
            </a:pPr>
            <a:r>
              <a:rPr lang="en-GB" sz="1800" dirty="0"/>
              <a:t>Rare sentence that can be given.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34</a:t>
            </a:fld>
            <a:endParaRPr lang="en-US" dirty="0"/>
          </a:p>
        </p:txBody>
      </p:sp>
    </p:spTree>
    <p:extLst>
      <p:ext uri="{BB962C8B-B14F-4D97-AF65-F5344CB8AC3E}">
        <p14:creationId xmlns:p14="http://schemas.microsoft.com/office/powerpoint/2010/main" val="346638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Trigger warning</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next part of this lecture includes sensitive topics. </a:t>
            </a:r>
          </a:p>
          <a:p>
            <a:pPr marL="285750" indent="-285750">
              <a:buFontTx/>
              <a:buChar char="-"/>
            </a:pPr>
            <a:endParaRPr lang="en-GB" sz="1800" dirty="0"/>
          </a:p>
          <a:p>
            <a:pPr marL="285750" indent="-285750">
              <a:buFontTx/>
              <a:buChar char="-"/>
            </a:pPr>
            <a:r>
              <a:rPr lang="en-GB" sz="1800" dirty="0"/>
              <a:t>Including discussion surrounding Murder, rape, sexual assault and more. </a:t>
            </a:r>
          </a:p>
          <a:p>
            <a:pPr marL="285750" indent="-285750">
              <a:buFontTx/>
              <a:buChar char="-"/>
            </a:pPr>
            <a:endParaRPr lang="en-GB" sz="1800" dirty="0"/>
          </a:p>
          <a:p>
            <a:pPr marL="285750" indent="-285750">
              <a:buFontTx/>
              <a:buChar char="-"/>
            </a:pPr>
            <a:r>
              <a:rPr lang="en-GB" sz="1800" dirty="0"/>
              <a:t>If at any point you feel you need to leave the room please feel free to do so.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35</a:t>
            </a:fld>
            <a:endParaRPr lang="en-US" dirty="0"/>
          </a:p>
        </p:txBody>
      </p:sp>
    </p:spTree>
    <p:extLst>
      <p:ext uri="{BB962C8B-B14F-4D97-AF65-F5344CB8AC3E}">
        <p14:creationId xmlns:p14="http://schemas.microsoft.com/office/powerpoint/2010/main" val="14791631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Examples of whole life orders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36</a:t>
            </a:fld>
            <a:endParaRPr lang="en-US" dirty="0"/>
          </a:p>
        </p:txBody>
      </p:sp>
      <p:pic>
        <p:nvPicPr>
          <p:cNvPr id="1026" name="Picture 2">
            <a:extLst>
              <a:ext uri="{FF2B5EF4-FFF2-40B4-BE49-F238E27FC236}">
                <a16:creationId xmlns:a16="http://schemas.microsoft.com/office/drawing/2014/main" id="{297C1FFD-E068-8583-4C3A-68767BA8B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472" y="1834550"/>
            <a:ext cx="1511446"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071F5BF-8B26-B089-F8D0-AAAEA9429F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0051" y="3995382"/>
            <a:ext cx="1372288" cy="193671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ater Manchester Police/PA Wire">
            <a:extLst>
              <a:ext uri="{FF2B5EF4-FFF2-40B4-BE49-F238E27FC236}">
                <a16:creationId xmlns:a16="http://schemas.microsoft.com/office/drawing/2014/main" id="{8A0B0067-8D64-E3E9-1F0B-114F4E982B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0931" y="1834550"/>
            <a:ext cx="2823950"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1CB6370E-2B63-DE56-EF47-A1AF0891825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5515" y="4027096"/>
            <a:ext cx="1427911" cy="189919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07B57EB-600D-084F-C37C-6C6E4F43F7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30059" y="4027096"/>
            <a:ext cx="1234822" cy="190515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0028416-90FA-0FA7-8ACE-F91DEC0075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3894" y="2080530"/>
            <a:ext cx="1372288" cy="182296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C24A09E1-AD9D-8608-62FC-A0675B25CC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623894" y="4100415"/>
            <a:ext cx="1715488" cy="183168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teve Wright killed five women.">
            <a:extLst>
              <a:ext uri="{FF2B5EF4-FFF2-40B4-BE49-F238E27FC236}">
                <a16:creationId xmlns:a16="http://schemas.microsoft.com/office/drawing/2014/main" id="{5DB62F58-25F0-9DF8-D576-64B607759AD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47368" y="1997817"/>
            <a:ext cx="1898446" cy="189844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tephen Griffiths, the self-styled 'crossbow cannibal' who was jailed for murdering three women in Bradford">
            <a:extLst>
              <a:ext uri="{FF2B5EF4-FFF2-40B4-BE49-F238E27FC236}">
                <a16:creationId xmlns:a16="http://schemas.microsoft.com/office/drawing/2014/main" id="{D1775319-2256-A891-8CE5-225BF7ADE9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382506" y="4207474"/>
            <a:ext cx="1715488" cy="1538436"/>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B5521360-7B56-7E34-F765-E4DB39B5728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320009" y="1997817"/>
            <a:ext cx="1449279" cy="192761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57342C78-85D7-8311-0ACF-DE132BB60CD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199804" y="4240279"/>
            <a:ext cx="1853510" cy="1538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9709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C8EC095-56E2-74A2-94E8-DB657D646F42}"/>
              </a:ext>
            </a:extLst>
          </p:cNvPr>
          <p:cNvSpPr>
            <a:spLocks noGrp="1"/>
          </p:cNvSpPr>
          <p:nvPr>
            <p:ph type="title"/>
          </p:nvPr>
        </p:nvSpPr>
        <p:spPr>
          <a:xfrm>
            <a:off x="838200" y="707028"/>
            <a:ext cx="10515600" cy="1282797"/>
          </a:xfrm>
        </p:spPr>
        <p:txBody>
          <a:bodyPr>
            <a:normAutofit/>
          </a:bodyPr>
          <a:lstStyle/>
          <a:p>
            <a:pPr algn="ctr"/>
            <a:r>
              <a:rPr lang="en-GB" sz="6000" b="1" i="1" u="sng" dirty="0"/>
              <a:t>Crown court</a:t>
            </a:r>
          </a:p>
        </p:txBody>
      </p:sp>
      <p:sp>
        <p:nvSpPr>
          <p:cNvPr id="7" name="Slide Number Placeholder 6">
            <a:extLst>
              <a:ext uri="{FF2B5EF4-FFF2-40B4-BE49-F238E27FC236}">
                <a16:creationId xmlns:a16="http://schemas.microsoft.com/office/drawing/2014/main" id="{26451265-C749-D85C-5AC1-FDD5F73B595C}"/>
              </a:ext>
            </a:extLst>
          </p:cNvPr>
          <p:cNvSpPr>
            <a:spLocks noGrp="1"/>
          </p:cNvSpPr>
          <p:nvPr>
            <p:ph type="sldNum" sz="quarter" idx="12"/>
          </p:nvPr>
        </p:nvSpPr>
        <p:spPr/>
        <p:txBody>
          <a:bodyPr/>
          <a:lstStyle/>
          <a:p>
            <a:fld id="{B5CEABB6-07DC-46E8-9B57-56EC44A396E5}" type="slidenum">
              <a:rPr lang="en-US" smtClean="0"/>
              <a:t>37</a:t>
            </a:fld>
            <a:endParaRPr lang="en-US" dirty="0"/>
          </a:p>
        </p:txBody>
      </p:sp>
      <p:pic>
        <p:nvPicPr>
          <p:cNvPr id="10" name="Online Media 9" title="The Crown Court">
            <a:hlinkClick r:id="" action="ppaction://media"/>
            <a:extLst>
              <a:ext uri="{FF2B5EF4-FFF2-40B4-BE49-F238E27FC236}">
                <a16:creationId xmlns:a16="http://schemas.microsoft.com/office/drawing/2014/main" id="{A07FF82E-761E-EFFB-9A1C-91F95CA0DDC0}"/>
              </a:ext>
            </a:extLst>
          </p:cNvPr>
          <p:cNvPicPr>
            <a:picLocks noRot="1" noChangeAspect="1"/>
          </p:cNvPicPr>
          <p:nvPr>
            <a:videoFile r:link="rId1"/>
          </p:nvPr>
        </p:nvPicPr>
        <p:blipFill>
          <a:blip r:embed="rId3"/>
          <a:stretch>
            <a:fillRect/>
          </a:stretch>
        </p:blipFill>
        <p:spPr>
          <a:xfrm>
            <a:off x="2629140" y="2024924"/>
            <a:ext cx="7302740" cy="4126048"/>
          </a:xfrm>
          <a:prstGeom prst="rect">
            <a:avLst/>
          </a:prstGeom>
        </p:spPr>
      </p:pic>
    </p:spTree>
    <p:extLst>
      <p:ext uri="{BB962C8B-B14F-4D97-AF65-F5344CB8AC3E}">
        <p14:creationId xmlns:p14="http://schemas.microsoft.com/office/powerpoint/2010/main" val="4098285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5161-F476-D9F3-7A36-BF2356F1A6C0}"/>
              </a:ext>
            </a:extLst>
          </p:cNvPr>
          <p:cNvSpPr>
            <a:spLocks noGrp="1"/>
          </p:cNvSpPr>
          <p:nvPr>
            <p:ph type="title"/>
          </p:nvPr>
        </p:nvSpPr>
        <p:spPr>
          <a:xfrm>
            <a:off x="838200" y="707028"/>
            <a:ext cx="10515600" cy="1231039"/>
          </a:xfrm>
        </p:spPr>
        <p:txBody>
          <a:bodyPr>
            <a:normAutofit/>
          </a:bodyPr>
          <a:lstStyle/>
          <a:p>
            <a:pPr algn="ctr"/>
            <a:r>
              <a:rPr lang="en-GB" sz="6000" b="1" i="1" u="sng" dirty="0"/>
              <a:t>Continued</a:t>
            </a:r>
          </a:p>
        </p:txBody>
      </p:sp>
      <p:sp>
        <p:nvSpPr>
          <p:cNvPr id="5" name="Slide Number Placeholder 4">
            <a:extLst>
              <a:ext uri="{FF2B5EF4-FFF2-40B4-BE49-F238E27FC236}">
                <a16:creationId xmlns:a16="http://schemas.microsoft.com/office/drawing/2014/main" id="{56EF5855-D927-413A-F901-8643E7F31E31}"/>
              </a:ext>
            </a:extLst>
          </p:cNvPr>
          <p:cNvSpPr>
            <a:spLocks noGrp="1"/>
          </p:cNvSpPr>
          <p:nvPr>
            <p:ph type="sldNum" sz="quarter" idx="12"/>
          </p:nvPr>
        </p:nvSpPr>
        <p:spPr/>
        <p:txBody>
          <a:bodyPr/>
          <a:lstStyle/>
          <a:p>
            <a:fld id="{B5CEABB6-07DC-46E8-9B57-56EC44A396E5}" type="slidenum">
              <a:rPr lang="en-US" smtClean="0"/>
              <a:t>38</a:t>
            </a:fld>
            <a:endParaRPr lang="en-US" dirty="0"/>
          </a:p>
        </p:txBody>
      </p:sp>
      <p:pic>
        <p:nvPicPr>
          <p:cNvPr id="7" name="Online Media 6" title="Crown Court  - Preparing to come to court">
            <a:hlinkClick r:id="" action="ppaction://media"/>
            <a:extLst>
              <a:ext uri="{FF2B5EF4-FFF2-40B4-BE49-F238E27FC236}">
                <a16:creationId xmlns:a16="http://schemas.microsoft.com/office/drawing/2014/main" id="{E20EB9AC-8B78-E1A3-A5C0-D24AAB9AD0AF}"/>
              </a:ext>
            </a:extLst>
          </p:cNvPr>
          <p:cNvPicPr>
            <a:picLocks noRot="1" noChangeAspect="1"/>
          </p:cNvPicPr>
          <p:nvPr>
            <a:videoFile r:link="rId1"/>
          </p:nvPr>
        </p:nvPicPr>
        <p:blipFill>
          <a:blip r:embed="rId3"/>
          <a:stretch>
            <a:fillRect/>
          </a:stretch>
        </p:blipFill>
        <p:spPr>
          <a:xfrm>
            <a:off x="1801004" y="1692646"/>
            <a:ext cx="8688717" cy="4909125"/>
          </a:xfrm>
          <a:prstGeom prst="rect">
            <a:avLst/>
          </a:prstGeom>
        </p:spPr>
      </p:pic>
    </p:spTree>
    <p:extLst>
      <p:ext uri="{BB962C8B-B14F-4D97-AF65-F5344CB8AC3E}">
        <p14:creationId xmlns:p14="http://schemas.microsoft.com/office/powerpoint/2010/main" val="3723902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39</a:t>
            </a:fld>
            <a:endParaRPr lang="en-US" dirty="0"/>
          </a:p>
        </p:txBody>
      </p:sp>
      <p:pic>
        <p:nvPicPr>
          <p:cNvPr id="5" name="Picture 4">
            <a:extLst>
              <a:ext uri="{FF2B5EF4-FFF2-40B4-BE49-F238E27FC236}">
                <a16:creationId xmlns:a16="http://schemas.microsoft.com/office/drawing/2014/main" id="{1E37DD0E-326C-EF14-18F9-E38EF84DB3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92304"/>
            <a:ext cx="12192000" cy="6952891"/>
          </a:xfrm>
          <a:prstGeom prst="rect">
            <a:avLst/>
          </a:prstGeom>
        </p:spPr>
      </p:pic>
    </p:spTree>
    <p:extLst>
      <p:ext uri="{BB962C8B-B14F-4D97-AF65-F5344CB8AC3E}">
        <p14:creationId xmlns:p14="http://schemas.microsoft.com/office/powerpoint/2010/main" val="28421252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p:txBody>
          <a:bodyPr>
            <a:normAutofit fontScale="90000"/>
          </a:bodyPr>
          <a:lstStyle/>
          <a:p>
            <a:pPr algn="ctr"/>
            <a:r>
              <a:rPr lang="en-GB" sz="4800" b="1" i="1" u="sng" dirty="0"/>
              <a:t>Out of court sanctions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40</a:t>
            </a:fld>
            <a:endParaRPr lang="en-US" dirty="0"/>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4294967295"/>
          </p:nvPr>
        </p:nvSpPr>
        <p:spPr>
          <a:xfrm>
            <a:off x="1236453" y="1571206"/>
            <a:ext cx="10515600" cy="4351338"/>
          </a:xfrm>
        </p:spPr>
        <p:txBody>
          <a:bodyPr>
            <a:normAutofit fontScale="77500" lnSpcReduction="20000"/>
          </a:bodyPr>
          <a:lstStyle/>
          <a:p>
            <a:pPr>
              <a:lnSpc>
                <a:spcPct val="200000"/>
              </a:lnSpc>
            </a:pPr>
            <a:r>
              <a:rPr lang="en-GB" dirty="0"/>
              <a:t>These are only for offences that are minor. </a:t>
            </a:r>
          </a:p>
          <a:p>
            <a:pPr>
              <a:lnSpc>
                <a:spcPct val="200000"/>
              </a:lnSpc>
            </a:pPr>
            <a:r>
              <a:rPr lang="en-GB" dirty="0"/>
              <a:t>Warning from police for drug’s. </a:t>
            </a:r>
          </a:p>
          <a:p>
            <a:pPr>
              <a:lnSpc>
                <a:spcPct val="200000"/>
              </a:lnSpc>
            </a:pPr>
            <a:r>
              <a:rPr lang="en-GB" dirty="0"/>
              <a:t>Caution from a police officer. </a:t>
            </a:r>
          </a:p>
          <a:p>
            <a:pPr>
              <a:lnSpc>
                <a:spcPct val="200000"/>
              </a:lnSpc>
            </a:pPr>
            <a:r>
              <a:rPr lang="en-GB" dirty="0"/>
              <a:t>Conditional caution. </a:t>
            </a:r>
          </a:p>
          <a:p>
            <a:pPr>
              <a:lnSpc>
                <a:spcPct val="200000"/>
              </a:lnSpc>
            </a:pPr>
            <a:r>
              <a:rPr lang="en-GB" dirty="0"/>
              <a:t>Penalty notice- fixed penalty. </a:t>
            </a:r>
          </a:p>
          <a:p>
            <a:pPr>
              <a:lnSpc>
                <a:spcPct val="200000"/>
              </a:lnSpc>
            </a:pPr>
            <a:r>
              <a:rPr lang="en-GB" dirty="0"/>
              <a:t>Community resolution. </a:t>
            </a:r>
          </a:p>
        </p:txBody>
      </p:sp>
    </p:spTree>
    <p:extLst>
      <p:ext uri="{BB962C8B-B14F-4D97-AF65-F5344CB8AC3E}">
        <p14:creationId xmlns:p14="http://schemas.microsoft.com/office/powerpoint/2010/main" val="12940411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your case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What if I am unhappy with the outcome of the case? </a:t>
            </a:r>
          </a:p>
          <a:p>
            <a:pPr marL="285750" indent="-285750">
              <a:lnSpc>
                <a:spcPct val="200000"/>
              </a:lnSpc>
              <a:buFontTx/>
              <a:buChar char="-"/>
            </a:pPr>
            <a:r>
              <a:rPr lang="en-GB" dirty="0"/>
              <a:t>Appeal. </a:t>
            </a:r>
          </a:p>
          <a:p>
            <a:pPr marL="285750" indent="-285750">
              <a:lnSpc>
                <a:spcPct val="200000"/>
              </a:lnSpc>
              <a:buFontTx/>
              <a:buChar char="-"/>
            </a:pPr>
            <a:r>
              <a:rPr lang="en-GB" dirty="0"/>
              <a:t>Depending on where the case was held. </a:t>
            </a:r>
          </a:p>
          <a:p>
            <a:pPr marL="285750" indent="-285750">
              <a:lnSpc>
                <a:spcPct val="200000"/>
              </a:lnSpc>
              <a:buFontTx/>
              <a:buChar char="-"/>
            </a:pPr>
            <a:r>
              <a:rPr lang="en-GB" dirty="0"/>
              <a:t>If your case was originally heard in the magistrates court, you would appeal to the crown court. </a:t>
            </a:r>
          </a:p>
          <a:p>
            <a:pPr marL="285750" indent="-285750">
              <a:lnSpc>
                <a:spcPct val="200000"/>
              </a:lnSpc>
              <a:buFontTx/>
              <a:buChar char="-"/>
            </a:pPr>
            <a:r>
              <a:rPr lang="en-GB" dirty="0"/>
              <a:t>If your case was heard in the Crown court your appeal court is the court of appeal.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41</a:t>
            </a:fld>
            <a:endParaRPr lang="en-US" dirty="0"/>
          </a:p>
        </p:txBody>
      </p:sp>
    </p:spTree>
    <p:extLst>
      <p:ext uri="{BB962C8B-B14F-4D97-AF65-F5344CB8AC3E}">
        <p14:creationId xmlns:p14="http://schemas.microsoft.com/office/powerpoint/2010/main" val="37777590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 from the 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you want to appeal on the sentence/ decision then the case will be taken to the court of appeal. </a:t>
            </a:r>
          </a:p>
          <a:p>
            <a:pPr marL="285750" indent="-285750">
              <a:buFontTx/>
              <a:buChar char="-"/>
            </a:pPr>
            <a:endParaRPr lang="en-GB" dirty="0"/>
          </a:p>
          <a:p>
            <a:pPr marL="285750" indent="-285750">
              <a:buFontTx/>
              <a:buChar char="-"/>
            </a:pPr>
            <a:r>
              <a:rPr lang="en-GB" dirty="0"/>
              <a:t>Appeals on a point of law will be taken to the court of appeal. </a:t>
            </a:r>
          </a:p>
          <a:p>
            <a:pPr marL="285750" indent="-285750">
              <a:buFontTx/>
              <a:buChar char="-"/>
            </a:pPr>
            <a:endParaRPr lang="en-GB" dirty="0"/>
          </a:p>
          <a:p>
            <a:pPr marL="285750" indent="-285750">
              <a:buFontTx/>
              <a:buChar char="-"/>
            </a:pPr>
            <a:r>
              <a:rPr lang="en-GB" dirty="0"/>
              <a:t>Can appeal to the High court if unhappy with the decision of the court of appeal on points of law only.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42</a:t>
            </a:fld>
            <a:endParaRPr lang="en-US" dirty="0"/>
          </a:p>
        </p:txBody>
      </p:sp>
    </p:spTree>
    <p:extLst>
      <p:ext uri="{BB962C8B-B14F-4D97-AF65-F5344CB8AC3E}">
        <p14:creationId xmlns:p14="http://schemas.microsoft.com/office/powerpoint/2010/main" val="17496084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from the magistrates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the question is the sentence then you appeal to the crown court. </a:t>
            </a:r>
          </a:p>
          <a:p>
            <a:pPr marL="285750" indent="-285750">
              <a:buFontTx/>
              <a:buChar char="-"/>
            </a:pPr>
            <a:endParaRPr lang="en-GB" dirty="0"/>
          </a:p>
          <a:p>
            <a:pPr marL="285750" indent="-285750">
              <a:buFontTx/>
              <a:buChar char="-"/>
            </a:pPr>
            <a:r>
              <a:rPr lang="en-GB" dirty="0"/>
              <a:t>If the appeal deals with points of law it will be sent to the divisional court of the high court. </a:t>
            </a:r>
          </a:p>
          <a:p>
            <a:pPr marL="285750" indent="-285750">
              <a:buFontTx/>
              <a:buChar char="-"/>
            </a:pPr>
            <a:endParaRPr lang="en-GB" dirty="0"/>
          </a:p>
          <a:p>
            <a:pPr marL="285750" indent="-285750">
              <a:buFontTx/>
              <a:buChar char="-"/>
            </a:pPr>
            <a:r>
              <a:rPr lang="en-GB" dirty="0"/>
              <a:t>By way of case stated.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43</a:t>
            </a:fld>
            <a:endParaRPr lang="en-US" dirty="0"/>
          </a:p>
        </p:txBody>
      </p:sp>
    </p:spTree>
    <p:extLst>
      <p:ext uri="{BB962C8B-B14F-4D97-AF65-F5344CB8AC3E}">
        <p14:creationId xmlns:p14="http://schemas.microsoft.com/office/powerpoint/2010/main" val="125860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High court and Court of Appeal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Play a vital role in appeals. </a:t>
            </a:r>
          </a:p>
          <a:p>
            <a:pPr marL="285750" indent="-285750">
              <a:buFontTx/>
              <a:buChar char="-"/>
            </a:pPr>
            <a:endParaRPr lang="en-GB" dirty="0"/>
          </a:p>
          <a:p>
            <a:pPr marL="285750" indent="-285750">
              <a:buFontTx/>
              <a:buChar char="-"/>
            </a:pPr>
            <a:r>
              <a:rPr lang="en-GB" dirty="0"/>
              <a:t>Court of appeal – an appeal court. </a:t>
            </a:r>
          </a:p>
          <a:p>
            <a:pPr marL="285750" indent="-285750">
              <a:buFontTx/>
              <a:buChar char="-"/>
            </a:pPr>
            <a:endParaRPr lang="en-GB" dirty="0"/>
          </a:p>
          <a:p>
            <a:pPr marL="285750" indent="-285750">
              <a:buFontTx/>
              <a:buChar char="-"/>
            </a:pPr>
            <a:r>
              <a:rPr lang="en-GB" dirty="0"/>
              <a:t>High court is an appeal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44</a:t>
            </a:fld>
            <a:endParaRPr lang="en-US" dirty="0"/>
          </a:p>
        </p:txBody>
      </p:sp>
    </p:spTree>
    <p:extLst>
      <p:ext uri="{BB962C8B-B14F-4D97-AF65-F5344CB8AC3E}">
        <p14:creationId xmlns:p14="http://schemas.microsoft.com/office/powerpoint/2010/main" val="12564080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Court of appeal</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45</a:t>
            </a:fld>
            <a:endParaRPr lang="en-US" dirty="0"/>
          </a:p>
        </p:txBody>
      </p:sp>
      <p:pic>
        <p:nvPicPr>
          <p:cNvPr id="2" name="Online Media 1" title="Joshua Gardner sentenced to three and a half years by Court of Appeal">
            <a:hlinkClick r:id="" action="ppaction://media"/>
            <a:extLst>
              <a:ext uri="{FF2B5EF4-FFF2-40B4-BE49-F238E27FC236}">
                <a16:creationId xmlns:a16="http://schemas.microsoft.com/office/drawing/2014/main" id="{F700EFD0-704B-8DF9-4B8A-AFF93523299F}"/>
              </a:ext>
            </a:extLst>
          </p:cNvPr>
          <p:cNvPicPr>
            <a:picLocks noRot="1" noChangeAspect="1"/>
          </p:cNvPicPr>
          <p:nvPr>
            <a:videoFile r:link="rId1"/>
          </p:nvPr>
        </p:nvPicPr>
        <p:blipFill>
          <a:blip r:embed="rId3"/>
          <a:stretch>
            <a:fillRect/>
          </a:stretch>
        </p:blipFill>
        <p:spPr>
          <a:xfrm>
            <a:off x="2928188" y="2073095"/>
            <a:ext cx="6187056" cy="3495687"/>
          </a:xfrm>
          <a:prstGeom prst="rect">
            <a:avLst/>
          </a:prstGeom>
        </p:spPr>
      </p:pic>
    </p:spTree>
    <p:extLst>
      <p:ext uri="{BB962C8B-B14F-4D97-AF65-F5344CB8AC3E}">
        <p14:creationId xmlns:p14="http://schemas.microsoft.com/office/powerpoint/2010/main" val="1264803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Supreme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Final appeal court. </a:t>
            </a:r>
          </a:p>
          <a:p>
            <a:pPr marL="285750" indent="-285750">
              <a:buFontTx/>
              <a:buChar char="-"/>
            </a:pPr>
            <a:endParaRPr lang="en-GB" dirty="0"/>
          </a:p>
          <a:p>
            <a:pPr marL="285750" indent="-285750">
              <a:buFontTx/>
              <a:buChar char="-"/>
            </a:pPr>
            <a:r>
              <a:rPr lang="en-GB" dirty="0"/>
              <a:t>Once you have gone through all the other courts. </a:t>
            </a:r>
          </a:p>
          <a:p>
            <a:pPr marL="285750" indent="-285750">
              <a:buFontTx/>
              <a:buChar char="-"/>
            </a:pPr>
            <a:endParaRPr lang="en-GB" dirty="0"/>
          </a:p>
          <a:p>
            <a:pPr marL="285750" indent="-285750">
              <a:buFontTx/>
              <a:buChar char="-"/>
            </a:pPr>
            <a:r>
              <a:rPr lang="en-GB" dirty="0"/>
              <a:t>After this court no further appeal can be made unless it relates to Human Rights. </a:t>
            </a:r>
          </a:p>
          <a:p>
            <a:pPr marL="285750" indent="-285750">
              <a:buFontTx/>
              <a:buChar char="-"/>
            </a:pPr>
            <a:endParaRPr lang="en-GB" dirty="0"/>
          </a:p>
          <a:p>
            <a:pPr marL="285750" indent="-285750">
              <a:buFontTx/>
              <a:buChar char="-"/>
            </a:pPr>
            <a:r>
              <a:rPr lang="en-GB" dirty="0"/>
              <a:t>Human Rights Act 1998.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46</a:t>
            </a:fld>
            <a:endParaRPr lang="en-US" dirty="0"/>
          </a:p>
        </p:txBody>
      </p:sp>
    </p:spTree>
    <p:extLst>
      <p:ext uri="{BB962C8B-B14F-4D97-AF65-F5344CB8AC3E}">
        <p14:creationId xmlns:p14="http://schemas.microsoft.com/office/powerpoint/2010/main" val="31315558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Today’s workshop</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Discussion surrounding sensitive topics as with the lecture. </a:t>
            </a:r>
          </a:p>
          <a:p>
            <a:pPr marL="285750" indent="-285750">
              <a:buFontTx/>
              <a:buChar char="-"/>
            </a:pPr>
            <a:endParaRPr lang="en-GB" sz="1800" dirty="0"/>
          </a:p>
          <a:p>
            <a:pPr marL="285750" indent="-285750">
              <a:buFontTx/>
              <a:buChar char="-"/>
            </a:pPr>
            <a:r>
              <a:rPr lang="en-GB" sz="1800" dirty="0"/>
              <a:t>Quiz, so make sure you have brought your notes. </a:t>
            </a:r>
          </a:p>
          <a:p>
            <a:pPr marL="285750" indent="-285750">
              <a:buFontTx/>
              <a:buChar char="-"/>
            </a:pPr>
            <a:endParaRPr lang="en-GB" sz="1800" dirty="0"/>
          </a:p>
          <a:p>
            <a:pPr marL="285750" indent="-285750">
              <a:buFontTx/>
              <a:buChar char="-"/>
            </a:pPr>
            <a:r>
              <a:rPr lang="en-GB" sz="1800" dirty="0"/>
              <a:t>Ask questions.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47</a:t>
            </a:fld>
            <a:endParaRPr lang="en-US" dirty="0"/>
          </a:p>
        </p:txBody>
      </p:sp>
    </p:spTree>
    <p:extLst>
      <p:ext uri="{BB962C8B-B14F-4D97-AF65-F5344CB8AC3E}">
        <p14:creationId xmlns:p14="http://schemas.microsoft.com/office/powerpoint/2010/main" val="16739800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Next week’s lecture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Next week we will be looking at the civil law system, </a:t>
            </a:r>
          </a:p>
          <a:p>
            <a:pPr marL="285750" indent="-285750">
              <a:lnSpc>
                <a:spcPct val="200000"/>
              </a:lnSpc>
              <a:buFontTx/>
              <a:buChar char="-"/>
            </a:pPr>
            <a:r>
              <a:rPr lang="en-GB" sz="1800" dirty="0"/>
              <a:t>Why is this important? </a:t>
            </a:r>
          </a:p>
          <a:p>
            <a:pPr marL="285750" indent="-285750">
              <a:lnSpc>
                <a:spcPct val="200000"/>
              </a:lnSpc>
              <a:buFontTx/>
              <a:buChar char="-"/>
            </a:pPr>
            <a:r>
              <a:rPr lang="en-GB" sz="1800" dirty="0"/>
              <a:t>Because as police officers you need to be able to distinguish between the types of cases. </a:t>
            </a:r>
          </a:p>
          <a:p>
            <a:pPr marL="285750" indent="-285750">
              <a:lnSpc>
                <a:spcPct val="200000"/>
              </a:lnSpc>
              <a:buFontTx/>
              <a:buChar char="-"/>
            </a:pPr>
            <a:r>
              <a:rPr lang="en-GB" sz="1800" dirty="0"/>
              <a:t>Civil law and criminal law are different.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48</a:t>
            </a:fld>
            <a:endParaRPr lang="en-US" dirty="0"/>
          </a:p>
        </p:txBody>
      </p:sp>
    </p:spTree>
    <p:extLst>
      <p:ext uri="{BB962C8B-B14F-4D97-AF65-F5344CB8AC3E}">
        <p14:creationId xmlns:p14="http://schemas.microsoft.com/office/powerpoint/2010/main" val="26538905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Summary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English legal system is complex. </a:t>
            </a:r>
          </a:p>
          <a:p>
            <a:pPr marL="285750" indent="-285750">
              <a:buFontTx/>
              <a:buChar char="-"/>
            </a:pPr>
            <a:endParaRPr lang="en-GB" sz="2000" dirty="0"/>
          </a:p>
          <a:p>
            <a:pPr marL="285750" indent="-285750">
              <a:buFontTx/>
              <a:buChar char="-"/>
            </a:pPr>
            <a:r>
              <a:rPr lang="en-GB" sz="2000" dirty="0"/>
              <a:t>Criminal legal system. </a:t>
            </a:r>
          </a:p>
          <a:p>
            <a:pPr marL="285750" indent="-285750">
              <a:buFontTx/>
              <a:buChar char="-"/>
            </a:pPr>
            <a:endParaRPr lang="en-GB" sz="2000" dirty="0"/>
          </a:p>
          <a:p>
            <a:pPr marL="285750" indent="-285750">
              <a:buFontTx/>
              <a:buChar char="-"/>
            </a:pPr>
            <a:r>
              <a:rPr lang="en-GB" sz="2000" dirty="0"/>
              <a:t>Why do you need to know about it?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49</a:t>
            </a:fld>
            <a:endParaRPr lang="en-US" dirty="0"/>
          </a:p>
        </p:txBody>
      </p:sp>
    </p:spTree>
    <p:extLst>
      <p:ext uri="{BB962C8B-B14F-4D97-AF65-F5344CB8AC3E}">
        <p14:creationId xmlns:p14="http://schemas.microsoft.com/office/powerpoint/2010/main" val="1633049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 letter&#10;&#10;Description automatically generated">
            <a:extLst>
              <a:ext uri="{FF2B5EF4-FFF2-40B4-BE49-F238E27FC236}">
                <a16:creationId xmlns:a16="http://schemas.microsoft.com/office/drawing/2014/main" id="{21A97683-6E64-D71F-BC48-706C1D2A9E4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3027" y="771238"/>
            <a:ext cx="10345946" cy="5585112"/>
          </a:xfrm>
          <a:prstGeom prst="rect">
            <a:avLst/>
          </a:prstGeom>
        </p:spPr>
      </p:pic>
      <p:sp>
        <p:nvSpPr>
          <p:cNvPr id="8" name="Subtitle 7">
            <a:extLst>
              <a:ext uri="{FF2B5EF4-FFF2-40B4-BE49-F238E27FC236}">
                <a16:creationId xmlns:a16="http://schemas.microsoft.com/office/drawing/2014/main" id="{9FD7D9B1-6CBB-BB12-96E8-F1AC603AC945}"/>
              </a:ext>
            </a:extLst>
          </p:cNvPr>
          <p:cNvSpPr>
            <a:spLocks noGrp="1"/>
          </p:cNvSpPr>
          <p:nvPr>
            <p:ph type="subTitle" idx="1"/>
          </p:nvPr>
        </p:nvSpPr>
        <p:spPr>
          <a:xfrm>
            <a:off x="4022785" y="5253197"/>
            <a:ext cx="3937416" cy="572798"/>
          </a:xfrm>
        </p:spPr>
        <p:txBody>
          <a:bodyPr>
            <a:normAutofit/>
          </a:bodyPr>
          <a:lstStyle/>
          <a:p>
            <a:pPr algn="ctr"/>
            <a:r>
              <a:rPr lang="en-GB" sz="3200" b="1" dirty="0">
                <a:solidFill>
                  <a:srgbClr val="7030A0"/>
                </a:solidFill>
              </a:rPr>
              <a:t>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50</a:t>
            </a:fld>
            <a:endParaRPr lang="en-US" dirty="0"/>
          </a:p>
        </p:txBody>
      </p:sp>
    </p:spTree>
    <p:extLst>
      <p:ext uri="{BB962C8B-B14F-4D97-AF65-F5344CB8AC3E}">
        <p14:creationId xmlns:p14="http://schemas.microsoft.com/office/powerpoint/2010/main" val="1581018316"/>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_Win32_JB_v2.potx" id="{4FF3F717-9619-4E3E-B7E1-224C2BAE421F}" vid="{95E17E32-21CE-414D-883D-B820BF1E38DC}"/>
    </a:ext>
  </a:extLst>
</a:theme>
</file>

<file path=ppt/theme/theme2.xml><?xml version="1.0" encoding="utf-8"?>
<a:theme xmlns:a="http://schemas.openxmlformats.org/drawingml/2006/main" name="1_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2.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{88B9E862-F73C-4944-A851-7679B3CDE4E3}tf10081922_win32</Template>
  <TotalTime>0</TotalTime>
  <Words>2077</Words>
  <Application>Microsoft Office PowerPoint</Application>
  <PresentationFormat>Widescreen</PresentationFormat>
  <Paragraphs>335</Paragraphs>
  <Slides>50</Slides>
  <Notes>4</Notes>
  <HiddenSlides>0</HiddenSlides>
  <MMClips>5</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50</vt:i4>
      </vt:variant>
    </vt:vector>
  </HeadingPairs>
  <TitlesOfParts>
    <vt:vector size="63" baseType="lpstr">
      <vt:lpstr>Baskerville</vt:lpstr>
      <vt:lpstr>Gill Sans Light</vt:lpstr>
      <vt:lpstr>Arial</vt:lpstr>
      <vt:lpstr>Baskerville Old Face</vt:lpstr>
      <vt:lpstr>Calibri</vt:lpstr>
      <vt:lpstr>Gill Sans Nova</vt:lpstr>
      <vt:lpstr>Gill Sans Nova Light</vt:lpstr>
      <vt:lpstr>Quire Sans</vt:lpstr>
      <vt:lpstr>Quire Sans Pro Light</vt:lpstr>
      <vt:lpstr>Tisa Offc Serif Pro</vt:lpstr>
      <vt:lpstr>Wingdings</vt:lpstr>
      <vt:lpstr>Office Theme</vt:lpstr>
      <vt:lpstr>1_Office Theme</vt:lpstr>
      <vt:lpstr>Devolution and the Criminal Justice system</vt:lpstr>
      <vt:lpstr>Content </vt:lpstr>
      <vt:lpstr>Aims and learning objectives</vt:lpstr>
      <vt:lpstr>Devolution</vt:lpstr>
      <vt:lpstr>Continued</vt:lpstr>
      <vt:lpstr>Wales</vt:lpstr>
      <vt:lpstr>Devolution in Wales </vt:lpstr>
      <vt:lpstr>Devolution in Scotland</vt:lpstr>
      <vt:lpstr>Devolution in Northern Ireland</vt:lpstr>
      <vt:lpstr>Devolution in England </vt:lpstr>
      <vt:lpstr>Quick fire questions</vt:lpstr>
      <vt:lpstr>The English legal system</vt:lpstr>
      <vt:lpstr>English legal system</vt:lpstr>
      <vt:lpstr>We have a common law system</vt:lpstr>
      <vt:lpstr>The Criminal Courts</vt:lpstr>
      <vt:lpstr>What are the courts and what do they deal with?</vt:lpstr>
      <vt:lpstr>We first need to know the types of offences</vt:lpstr>
      <vt:lpstr>Important terms</vt:lpstr>
      <vt:lpstr>Magistrates court</vt:lpstr>
      <vt:lpstr>Lets take a look at the court</vt:lpstr>
      <vt:lpstr>What happens when you as police officer attend the magistrates court?</vt:lpstr>
      <vt:lpstr>Who is involved in the Magistrates Court?</vt:lpstr>
      <vt:lpstr>What does the magistrates court do?</vt:lpstr>
      <vt:lpstr>Preliminary hearings</vt:lpstr>
      <vt:lpstr>Others</vt:lpstr>
      <vt:lpstr>Lets take a break!</vt:lpstr>
      <vt:lpstr>Youth court</vt:lpstr>
      <vt:lpstr>Youth court</vt:lpstr>
      <vt:lpstr>Continued</vt:lpstr>
      <vt:lpstr>Crown court</vt:lpstr>
      <vt:lpstr>Any Questions?</vt:lpstr>
      <vt:lpstr>Continued</vt:lpstr>
      <vt:lpstr>Jury</vt:lpstr>
      <vt:lpstr>What is a whole life order?</vt:lpstr>
      <vt:lpstr>Trigger warning</vt:lpstr>
      <vt:lpstr>Examples of whole life orders</vt:lpstr>
      <vt:lpstr>Crown court</vt:lpstr>
      <vt:lpstr>Continued</vt:lpstr>
      <vt:lpstr>PowerPoint Presentation</vt:lpstr>
      <vt:lpstr>Out of court sanctions</vt:lpstr>
      <vt:lpstr>Appealing your case</vt:lpstr>
      <vt:lpstr>Appeal from the crown court</vt:lpstr>
      <vt:lpstr>Appealing from the magistrates </vt:lpstr>
      <vt:lpstr>High court and Court of Appeal </vt:lpstr>
      <vt:lpstr>Court of appeal</vt:lpstr>
      <vt:lpstr>Supreme court</vt:lpstr>
      <vt:lpstr>Today’s workshop</vt:lpstr>
      <vt:lpstr>Next week’s lecture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English legal system</dc:title>
  <dc:creator>Zita Draper</dc:creator>
  <cp:lastModifiedBy>Zita Draper</cp:lastModifiedBy>
  <cp:revision>3</cp:revision>
  <dcterms:created xsi:type="dcterms:W3CDTF">2023-02-04T22:38:21Z</dcterms:created>
  <dcterms:modified xsi:type="dcterms:W3CDTF">2024-02-26T09:47:26Z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