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755" autoAdjust="0"/>
  </p:normalViewPr>
  <p:slideViewPr>
    <p:cSldViewPr snapToGrid="0">
      <p:cViewPr varScale="1">
        <p:scale>
          <a:sx n="63" d="100"/>
          <a:sy n="63" d="100"/>
        </p:scale>
        <p:origin x="99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EFFA80-3CD4-4141-8039-FFD185DBE7ED}" type="doc">
      <dgm:prSet loTypeId="urn:microsoft.com/office/officeart/2008/layout/LinedList" loCatId="list" qsTypeId="urn:microsoft.com/office/officeart/2005/8/quickstyle/simple2" qsCatId="simple" csTypeId="urn:microsoft.com/office/officeart/2005/8/colors/colorful2" csCatId="colorful"/>
      <dgm:spPr/>
      <dgm:t>
        <a:bodyPr/>
        <a:lstStyle/>
        <a:p>
          <a:endParaRPr lang="en-US"/>
        </a:p>
      </dgm:t>
    </dgm:pt>
    <dgm:pt modelId="{EBD8B3DB-9D05-4410-A471-CACD1A956D07}">
      <dgm:prSet/>
      <dgm:spPr/>
      <dgm:t>
        <a:bodyPr/>
        <a:lstStyle/>
        <a:p>
          <a:r>
            <a:rPr lang="en-GB"/>
            <a:t>ERP system centralises organisational knowledge.</a:t>
          </a:r>
          <a:endParaRPr lang="en-US"/>
        </a:p>
      </dgm:t>
    </dgm:pt>
    <dgm:pt modelId="{EB4B7572-050F-436F-AB6F-E2A02419968A}" type="parTrans" cxnId="{DE90E620-6E2C-4871-A0A5-01309B083992}">
      <dgm:prSet/>
      <dgm:spPr/>
      <dgm:t>
        <a:bodyPr/>
        <a:lstStyle/>
        <a:p>
          <a:endParaRPr lang="en-US"/>
        </a:p>
      </dgm:t>
    </dgm:pt>
    <dgm:pt modelId="{A974D319-2CEE-4A36-B8C7-E0539FFF1EEC}" type="sibTrans" cxnId="{DE90E620-6E2C-4871-A0A5-01309B083992}">
      <dgm:prSet/>
      <dgm:spPr/>
      <dgm:t>
        <a:bodyPr/>
        <a:lstStyle/>
        <a:p>
          <a:endParaRPr lang="en-US"/>
        </a:p>
      </dgm:t>
    </dgm:pt>
    <dgm:pt modelId="{0E62AF38-32CA-41D9-89A9-D2CCC3102C6E}">
      <dgm:prSet/>
      <dgm:spPr/>
      <dgm:t>
        <a:bodyPr/>
        <a:lstStyle/>
        <a:p>
          <a:r>
            <a:rPr lang="en-GB"/>
            <a:t>CRM optimises customer engagement.</a:t>
          </a:r>
          <a:endParaRPr lang="en-US"/>
        </a:p>
      </dgm:t>
    </dgm:pt>
    <dgm:pt modelId="{C7439662-CD26-43F2-916D-8F5045BBA6DF}" type="parTrans" cxnId="{23044428-FFB2-450C-BF06-77AD705B1A21}">
      <dgm:prSet/>
      <dgm:spPr/>
      <dgm:t>
        <a:bodyPr/>
        <a:lstStyle/>
        <a:p>
          <a:endParaRPr lang="en-US"/>
        </a:p>
      </dgm:t>
    </dgm:pt>
    <dgm:pt modelId="{E6A2F402-E3A8-4AA2-BFB2-086DF35E821C}" type="sibTrans" cxnId="{23044428-FFB2-450C-BF06-77AD705B1A21}">
      <dgm:prSet/>
      <dgm:spPr/>
      <dgm:t>
        <a:bodyPr/>
        <a:lstStyle/>
        <a:p>
          <a:endParaRPr lang="en-US"/>
        </a:p>
      </dgm:t>
    </dgm:pt>
    <dgm:pt modelId="{DEBF8932-4A44-42B3-A4A2-F1BFA2D57254}">
      <dgm:prSet/>
      <dgm:spPr/>
      <dgm:t>
        <a:bodyPr/>
        <a:lstStyle/>
        <a:p>
          <a:r>
            <a:rPr lang="en-GB"/>
            <a:t>Data Warehousing consolidates vast data.</a:t>
          </a:r>
          <a:endParaRPr lang="en-US"/>
        </a:p>
      </dgm:t>
    </dgm:pt>
    <dgm:pt modelId="{63165602-D02B-46CB-B264-A91D32DF12B3}" type="parTrans" cxnId="{9931D5FB-5019-4793-B63D-5BF2B969B9F1}">
      <dgm:prSet/>
      <dgm:spPr/>
      <dgm:t>
        <a:bodyPr/>
        <a:lstStyle/>
        <a:p>
          <a:endParaRPr lang="en-US"/>
        </a:p>
      </dgm:t>
    </dgm:pt>
    <dgm:pt modelId="{D0616758-22EE-403D-B849-4EBF87257AF9}" type="sibTrans" cxnId="{9931D5FB-5019-4793-B63D-5BF2B969B9F1}">
      <dgm:prSet/>
      <dgm:spPr/>
      <dgm:t>
        <a:bodyPr/>
        <a:lstStyle/>
        <a:p>
          <a:endParaRPr lang="en-US"/>
        </a:p>
      </dgm:t>
    </dgm:pt>
    <dgm:pt modelId="{8BCD4F41-0FC1-499C-B169-5834FBAFB5F5}">
      <dgm:prSet/>
      <dgm:spPr/>
      <dgm:t>
        <a:bodyPr/>
        <a:lstStyle/>
        <a:p>
          <a:r>
            <a:rPr lang="en-GB"/>
            <a:t>Business Intelligence informs strategic decisions.</a:t>
          </a:r>
          <a:endParaRPr lang="en-US"/>
        </a:p>
      </dgm:t>
    </dgm:pt>
    <dgm:pt modelId="{C3444346-F4BC-4736-83D6-4C6C0077A93E}" type="parTrans" cxnId="{3CC0733B-A1C9-479E-91EA-31A9F4E79E3E}">
      <dgm:prSet/>
      <dgm:spPr/>
      <dgm:t>
        <a:bodyPr/>
        <a:lstStyle/>
        <a:p>
          <a:endParaRPr lang="en-US"/>
        </a:p>
      </dgm:t>
    </dgm:pt>
    <dgm:pt modelId="{EB0B8F6E-FE21-4053-9FDC-571EF8FAC2D8}" type="sibTrans" cxnId="{3CC0733B-A1C9-479E-91EA-31A9F4E79E3E}">
      <dgm:prSet/>
      <dgm:spPr/>
      <dgm:t>
        <a:bodyPr/>
        <a:lstStyle/>
        <a:p>
          <a:endParaRPr lang="en-US"/>
        </a:p>
      </dgm:t>
    </dgm:pt>
    <dgm:pt modelId="{D62EB65F-703E-43A3-8C0D-9D14766AC411}" type="pres">
      <dgm:prSet presAssocID="{DDEFFA80-3CD4-4141-8039-FFD185DBE7ED}" presName="vert0" presStyleCnt="0">
        <dgm:presLayoutVars>
          <dgm:dir/>
          <dgm:animOne val="branch"/>
          <dgm:animLvl val="lvl"/>
        </dgm:presLayoutVars>
      </dgm:prSet>
      <dgm:spPr/>
    </dgm:pt>
    <dgm:pt modelId="{5AD4C466-588E-4874-BBA7-8D8E29CBF95B}" type="pres">
      <dgm:prSet presAssocID="{EBD8B3DB-9D05-4410-A471-CACD1A956D07}" presName="thickLine" presStyleLbl="alignNode1" presStyleIdx="0" presStyleCnt="4"/>
      <dgm:spPr/>
    </dgm:pt>
    <dgm:pt modelId="{6E6511BF-87FD-45BF-9A9D-D49AE2A48DD9}" type="pres">
      <dgm:prSet presAssocID="{EBD8B3DB-9D05-4410-A471-CACD1A956D07}" presName="horz1" presStyleCnt="0"/>
      <dgm:spPr/>
    </dgm:pt>
    <dgm:pt modelId="{D94D8D03-18F5-4A42-84C6-7EE93C204698}" type="pres">
      <dgm:prSet presAssocID="{EBD8B3DB-9D05-4410-A471-CACD1A956D07}" presName="tx1" presStyleLbl="revTx" presStyleIdx="0" presStyleCnt="4"/>
      <dgm:spPr/>
    </dgm:pt>
    <dgm:pt modelId="{C50487BC-917B-48DD-90AE-CEF5EDD7DDAD}" type="pres">
      <dgm:prSet presAssocID="{EBD8B3DB-9D05-4410-A471-CACD1A956D07}" presName="vert1" presStyleCnt="0"/>
      <dgm:spPr/>
    </dgm:pt>
    <dgm:pt modelId="{ECFBCD1D-3717-4454-AC06-658E6BA8819A}" type="pres">
      <dgm:prSet presAssocID="{0E62AF38-32CA-41D9-89A9-D2CCC3102C6E}" presName="thickLine" presStyleLbl="alignNode1" presStyleIdx="1" presStyleCnt="4"/>
      <dgm:spPr/>
    </dgm:pt>
    <dgm:pt modelId="{01B23AA0-4480-4240-947F-2DBAD57874E3}" type="pres">
      <dgm:prSet presAssocID="{0E62AF38-32CA-41D9-89A9-D2CCC3102C6E}" presName="horz1" presStyleCnt="0"/>
      <dgm:spPr/>
    </dgm:pt>
    <dgm:pt modelId="{941F31C6-8D8B-48B1-AAD2-0B20440E1584}" type="pres">
      <dgm:prSet presAssocID="{0E62AF38-32CA-41D9-89A9-D2CCC3102C6E}" presName="tx1" presStyleLbl="revTx" presStyleIdx="1" presStyleCnt="4"/>
      <dgm:spPr/>
    </dgm:pt>
    <dgm:pt modelId="{4BF5B4B9-F22E-4C93-BA58-4E6770164574}" type="pres">
      <dgm:prSet presAssocID="{0E62AF38-32CA-41D9-89A9-D2CCC3102C6E}" presName="vert1" presStyleCnt="0"/>
      <dgm:spPr/>
    </dgm:pt>
    <dgm:pt modelId="{989854C2-F6BF-4A4E-8D5D-9D7D73C5FCD9}" type="pres">
      <dgm:prSet presAssocID="{DEBF8932-4A44-42B3-A4A2-F1BFA2D57254}" presName="thickLine" presStyleLbl="alignNode1" presStyleIdx="2" presStyleCnt="4"/>
      <dgm:spPr/>
    </dgm:pt>
    <dgm:pt modelId="{33A5FFB3-EF86-4838-B565-F1B9A9DA7D5A}" type="pres">
      <dgm:prSet presAssocID="{DEBF8932-4A44-42B3-A4A2-F1BFA2D57254}" presName="horz1" presStyleCnt="0"/>
      <dgm:spPr/>
    </dgm:pt>
    <dgm:pt modelId="{55D5CA90-AF94-4B62-B061-8AB2FC3A424F}" type="pres">
      <dgm:prSet presAssocID="{DEBF8932-4A44-42B3-A4A2-F1BFA2D57254}" presName="tx1" presStyleLbl="revTx" presStyleIdx="2" presStyleCnt="4"/>
      <dgm:spPr/>
    </dgm:pt>
    <dgm:pt modelId="{6850FB21-9F6D-41A9-87D6-F787592ACEBF}" type="pres">
      <dgm:prSet presAssocID="{DEBF8932-4A44-42B3-A4A2-F1BFA2D57254}" presName="vert1" presStyleCnt="0"/>
      <dgm:spPr/>
    </dgm:pt>
    <dgm:pt modelId="{2FA62117-28B3-4B00-AB2A-053109A6ED44}" type="pres">
      <dgm:prSet presAssocID="{8BCD4F41-0FC1-499C-B169-5834FBAFB5F5}" presName="thickLine" presStyleLbl="alignNode1" presStyleIdx="3" presStyleCnt="4"/>
      <dgm:spPr/>
    </dgm:pt>
    <dgm:pt modelId="{E515E23C-EDEA-4BA7-96F3-B5F91BED5FB2}" type="pres">
      <dgm:prSet presAssocID="{8BCD4F41-0FC1-499C-B169-5834FBAFB5F5}" presName="horz1" presStyleCnt="0"/>
      <dgm:spPr/>
    </dgm:pt>
    <dgm:pt modelId="{10E19B9B-D7D0-487B-8AD2-C384A48D55F0}" type="pres">
      <dgm:prSet presAssocID="{8BCD4F41-0FC1-499C-B169-5834FBAFB5F5}" presName="tx1" presStyleLbl="revTx" presStyleIdx="3" presStyleCnt="4"/>
      <dgm:spPr/>
    </dgm:pt>
    <dgm:pt modelId="{0E58644B-A2BE-42BF-879A-EB1D7EBC7E89}" type="pres">
      <dgm:prSet presAssocID="{8BCD4F41-0FC1-499C-B169-5834FBAFB5F5}" presName="vert1" presStyleCnt="0"/>
      <dgm:spPr/>
    </dgm:pt>
  </dgm:ptLst>
  <dgm:cxnLst>
    <dgm:cxn modelId="{DE90E620-6E2C-4871-A0A5-01309B083992}" srcId="{DDEFFA80-3CD4-4141-8039-FFD185DBE7ED}" destId="{EBD8B3DB-9D05-4410-A471-CACD1A956D07}" srcOrd="0" destOrd="0" parTransId="{EB4B7572-050F-436F-AB6F-E2A02419968A}" sibTransId="{A974D319-2CEE-4A36-B8C7-E0539FFF1EEC}"/>
    <dgm:cxn modelId="{23044428-FFB2-450C-BF06-77AD705B1A21}" srcId="{DDEFFA80-3CD4-4141-8039-FFD185DBE7ED}" destId="{0E62AF38-32CA-41D9-89A9-D2CCC3102C6E}" srcOrd="1" destOrd="0" parTransId="{C7439662-CD26-43F2-916D-8F5045BBA6DF}" sibTransId="{E6A2F402-E3A8-4AA2-BFB2-086DF35E821C}"/>
    <dgm:cxn modelId="{3CC0733B-A1C9-479E-91EA-31A9F4E79E3E}" srcId="{DDEFFA80-3CD4-4141-8039-FFD185DBE7ED}" destId="{8BCD4F41-0FC1-499C-B169-5834FBAFB5F5}" srcOrd="3" destOrd="0" parTransId="{C3444346-F4BC-4736-83D6-4C6C0077A93E}" sibTransId="{EB0B8F6E-FE21-4053-9FDC-571EF8FAC2D8}"/>
    <dgm:cxn modelId="{9DCE0F8A-9E71-4897-A03C-D4035EB3F04F}" type="presOf" srcId="{8BCD4F41-0FC1-499C-B169-5834FBAFB5F5}" destId="{10E19B9B-D7D0-487B-8AD2-C384A48D55F0}" srcOrd="0" destOrd="0" presId="urn:microsoft.com/office/officeart/2008/layout/LinedList"/>
    <dgm:cxn modelId="{BC58808C-8DAD-4319-B534-369F6E39E443}" type="presOf" srcId="{0E62AF38-32CA-41D9-89A9-D2CCC3102C6E}" destId="{941F31C6-8D8B-48B1-AAD2-0B20440E1584}" srcOrd="0" destOrd="0" presId="urn:microsoft.com/office/officeart/2008/layout/LinedList"/>
    <dgm:cxn modelId="{A3A03096-F263-4A23-A9BF-BF9BF70C30EE}" type="presOf" srcId="{DDEFFA80-3CD4-4141-8039-FFD185DBE7ED}" destId="{D62EB65F-703E-43A3-8C0D-9D14766AC411}" srcOrd="0" destOrd="0" presId="urn:microsoft.com/office/officeart/2008/layout/LinedList"/>
    <dgm:cxn modelId="{970B7AA1-4241-4EF8-AE15-B42E0F9269BE}" type="presOf" srcId="{DEBF8932-4A44-42B3-A4A2-F1BFA2D57254}" destId="{55D5CA90-AF94-4B62-B061-8AB2FC3A424F}" srcOrd="0" destOrd="0" presId="urn:microsoft.com/office/officeart/2008/layout/LinedList"/>
    <dgm:cxn modelId="{5B5FDADE-CB8C-4B90-A9B7-39F2ECF4CA32}" type="presOf" srcId="{EBD8B3DB-9D05-4410-A471-CACD1A956D07}" destId="{D94D8D03-18F5-4A42-84C6-7EE93C204698}" srcOrd="0" destOrd="0" presId="urn:microsoft.com/office/officeart/2008/layout/LinedList"/>
    <dgm:cxn modelId="{9931D5FB-5019-4793-B63D-5BF2B969B9F1}" srcId="{DDEFFA80-3CD4-4141-8039-FFD185DBE7ED}" destId="{DEBF8932-4A44-42B3-A4A2-F1BFA2D57254}" srcOrd="2" destOrd="0" parTransId="{63165602-D02B-46CB-B264-A91D32DF12B3}" sibTransId="{D0616758-22EE-403D-B849-4EBF87257AF9}"/>
    <dgm:cxn modelId="{41B2DC2B-D29C-445B-9C8A-68ED5BAC082C}" type="presParOf" srcId="{D62EB65F-703E-43A3-8C0D-9D14766AC411}" destId="{5AD4C466-588E-4874-BBA7-8D8E29CBF95B}" srcOrd="0" destOrd="0" presId="urn:microsoft.com/office/officeart/2008/layout/LinedList"/>
    <dgm:cxn modelId="{6E24B755-C80D-4A22-AC74-DE8FC5F46E6D}" type="presParOf" srcId="{D62EB65F-703E-43A3-8C0D-9D14766AC411}" destId="{6E6511BF-87FD-45BF-9A9D-D49AE2A48DD9}" srcOrd="1" destOrd="0" presId="urn:microsoft.com/office/officeart/2008/layout/LinedList"/>
    <dgm:cxn modelId="{18E6592B-1E21-4A36-9EDB-0A9DA061421E}" type="presParOf" srcId="{6E6511BF-87FD-45BF-9A9D-D49AE2A48DD9}" destId="{D94D8D03-18F5-4A42-84C6-7EE93C204698}" srcOrd="0" destOrd="0" presId="urn:microsoft.com/office/officeart/2008/layout/LinedList"/>
    <dgm:cxn modelId="{470B7A98-6A30-4471-A65B-F6541CBE8BF2}" type="presParOf" srcId="{6E6511BF-87FD-45BF-9A9D-D49AE2A48DD9}" destId="{C50487BC-917B-48DD-90AE-CEF5EDD7DDAD}" srcOrd="1" destOrd="0" presId="urn:microsoft.com/office/officeart/2008/layout/LinedList"/>
    <dgm:cxn modelId="{8684359D-BC96-4266-BA62-B49E8A7D6AFD}" type="presParOf" srcId="{D62EB65F-703E-43A3-8C0D-9D14766AC411}" destId="{ECFBCD1D-3717-4454-AC06-658E6BA8819A}" srcOrd="2" destOrd="0" presId="urn:microsoft.com/office/officeart/2008/layout/LinedList"/>
    <dgm:cxn modelId="{627DDA51-F202-4395-A044-B48A4DB58E91}" type="presParOf" srcId="{D62EB65F-703E-43A3-8C0D-9D14766AC411}" destId="{01B23AA0-4480-4240-947F-2DBAD57874E3}" srcOrd="3" destOrd="0" presId="urn:microsoft.com/office/officeart/2008/layout/LinedList"/>
    <dgm:cxn modelId="{57035185-A3AE-4CAA-BDDA-C02F205BE27E}" type="presParOf" srcId="{01B23AA0-4480-4240-947F-2DBAD57874E3}" destId="{941F31C6-8D8B-48B1-AAD2-0B20440E1584}" srcOrd="0" destOrd="0" presId="urn:microsoft.com/office/officeart/2008/layout/LinedList"/>
    <dgm:cxn modelId="{8266B77B-159F-416A-A701-EC85062DFCB7}" type="presParOf" srcId="{01B23AA0-4480-4240-947F-2DBAD57874E3}" destId="{4BF5B4B9-F22E-4C93-BA58-4E6770164574}" srcOrd="1" destOrd="0" presId="urn:microsoft.com/office/officeart/2008/layout/LinedList"/>
    <dgm:cxn modelId="{AEAE2B7D-C55E-47FA-93D4-4D7C1E38BF87}" type="presParOf" srcId="{D62EB65F-703E-43A3-8C0D-9D14766AC411}" destId="{989854C2-F6BF-4A4E-8D5D-9D7D73C5FCD9}" srcOrd="4" destOrd="0" presId="urn:microsoft.com/office/officeart/2008/layout/LinedList"/>
    <dgm:cxn modelId="{5F525F3B-90D2-4321-AC0D-D8FE398B4A2C}" type="presParOf" srcId="{D62EB65F-703E-43A3-8C0D-9D14766AC411}" destId="{33A5FFB3-EF86-4838-B565-F1B9A9DA7D5A}" srcOrd="5" destOrd="0" presId="urn:microsoft.com/office/officeart/2008/layout/LinedList"/>
    <dgm:cxn modelId="{1DDF655E-06B1-4274-AD8D-1CDF1FB07AAC}" type="presParOf" srcId="{33A5FFB3-EF86-4838-B565-F1B9A9DA7D5A}" destId="{55D5CA90-AF94-4B62-B061-8AB2FC3A424F}" srcOrd="0" destOrd="0" presId="urn:microsoft.com/office/officeart/2008/layout/LinedList"/>
    <dgm:cxn modelId="{A92E2C16-BCA8-47CF-B401-B2E486503AAE}" type="presParOf" srcId="{33A5FFB3-EF86-4838-B565-F1B9A9DA7D5A}" destId="{6850FB21-9F6D-41A9-87D6-F787592ACEBF}" srcOrd="1" destOrd="0" presId="urn:microsoft.com/office/officeart/2008/layout/LinedList"/>
    <dgm:cxn modelId="{B4EA487A-9415-4A00-B80E-91B644C58E66}" type="presParOf" srcId="{D62EB65F-703E-43A3-8C0D-9D14766AC411}" destId="{2FA62117-28B3-4B00-AB2A-053109A6ED44}" srcOrd="6" destOrd="0" presId="urn:microsoft.com/office/officeart/2008/layout/LinedList"/>
    <dgm:cxn modelId="{928BC6EC-B663-4D21-8DEF-1D99904A91AC}" type="presParOf" srcId="{D62EB65F-703E-43A3-8C0D-9D14766AC411}" destId="{E515E23C-EDEA-4BA7-96F3-B5F91BED5FB2}" srcOrd="7" destOrd="0" presId="urn:microsoft.com/office/officeart/2008/layout/LinedList"/>
    <dgm:cxn modelId="{C2E28C8D-91A8-489A-9013-84C117E0E2FD}" type="presParOf" srcId="{E515E23C-EDEA-4BA7-96F3-B5F91BED5FB2}" destId="{10E19B9B-D7D0-487B-8AD2-C384A48D55F0}" srcOrd="0" destOrd="0" presId="urn:microsoft.com/office/officeart/2008/layout/LinedList"/>
    <dgm:cxn modelId="{6160173A-A1F5-49DA-BFFD-2FDF6F7C5463}" type="presParOf" srcId="{E515E23C-EDEA-4BA7-96F3-B5F91BED5FB2}" destId="{0E58644B-A2BE-42BF-879A-EB1D7EBC7E8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7B947E0-85F5-41C1-9600-CA8051D2E6BD}" type="doc">
      <dgm:prSet loTypeId="urn:microsoft.com/office/officeart/2018/5/layout/IconLeaf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707BC3DA-E764-4351-916D-90BC354F1DAA}">
      <dgm:prSet/>
      <dgm:spPr/>
      <dgm:t>
        <a:bodyPr/>
        <a:lstStyle/>
        <a:p>
          <a:pPr>
            <a:defRPr cap="all"/>
          </a:pPr>
          <a:r>
            <a:rPr lang="en-GB"/>
            <a:t>Knowledge crucial for modern business operations.</a:t>
          </a:r>
          <a:endParaRPr lang="en-US"/>
        </a:p>
      </dgm:t>
    </dgm:pt>
    <dgm:pt modelId="{0EFC9C33-9157-4955-843D-2A03CAEDD06E}" type="parTrans" cxnId="{162058AD-68CD-46B2-9E9B-ACB95368EF16}">
      <dgm:prSet/>
      <dgm:spPr/>
      <dgm:t>
        <a:bodyPr/>
        <a:lstStyle/>
        <a:p>
          <a:endParaRPr lang="en-US"/>
        </a:p>
      </dgm:t>
    </dgm:pt>
    <dgm:pt modelId="{1134E454-A770-4C5B-BF38-9F5D9173443A}" type="sibTrans" cxnId="{162058AD-68CD-46B2-9E9B-ACB95368EF16}">
      <dgm:prSet/>
      <dgm:spPr/>
      <dgm:t>
        <a:bodyPr/>
        <a:lstStyle/>
        <a:p>
          <a:endParaRPr lang="en-US"/>
        </a:p>
      </dgm:t>
    </dgm:pt>
    <dgm:pt modelId="{F28D429B-FBA8-4DDC-85EE-5E2E72E1D7CE}">
      <dgm:prSet/>
      <dgm:spPr/>
      <dgm:t>
        <a:bodyPr/>
        <a:lstStyle/>
        <a:p>
          <a:pPr>
            <a:defRPr cap="all"/>
          </a:pPr>
          <a:r>
            <a:rPr lang="en-GB"/>
            <a:t>British Airways focuses on accurate data interpretation.</a:t>
          </a:r>
          <a:endParaRPr lang="en-US"/>
        </a:p>
      </dgm:t>
    </dgm:pt>
    <dgm:pt modelId="{6CE954CE-9DB8-41F7-8958-2BBA92ABDB8E}" type="parTrans" cxnId="{7D9791A5-5DDD-4D62-B949-CA5CAD1A2D68}">
      <dgm:prSet/>
      <dgm:spPr/>
      <dgm:t>
        <a:bodyPr/>
        <a:lstStyle/>
        <a:p>
          <a:endParaRPr lang="en-US"/>
        </a:p>
      </dgm:t>
    </dgm:pt>
    <dgm:pt modelId="{1028CC58-5258-48AC-AA03-FA5164B607A4}" type="sibTrans" cxnId="{7D9791A5-5DDD-4D62-B949-CA5CAD1A2D68}">
      <dgm:prSet/>
      <dgm:spPr/>
      <dgm:t>
        <a:bodyPr/>
        <a:lstStyle/>
        <a:p>
          <a:endParaRPr lang="en-US"/>
        </a:p>
      </dgm:t>
    </dgm:pt>
    <dgm:pt modelId="{40823B4F-4FAF-428F-A98E-94B6AC9C549B}">
      <dgm:prSet/>
      <dgm:spPr/>
      <dgm:t>
        <a:bodyPr/>
        <a:lstStyle/>
        <a:p>
          <a:pPr>
            <a:defRPr cap="all"/>
          </a:pPr>
          <a:r>
            <a:rPr lang="en-GB"/>
            <a:t>Airbus confronts tech integration and tacit knowledge.</a:t>
          </a:r>
          <a:endParaRPr lang="en-US"/>
        </a:p>
      </dgm:t>
    </dgm:pt>
    <dgm:pt modelId="{FDC70AC9-CFD2-4BBA-95F7-3425C09A2B2E}" type="parTrans" cxnId="{66805170-A2DA-4010-9132-8445E2C4F3D0}">
      <dgm:prSet/>
      <dgm:spPr/>
      <dgm:t>
        <a:bodyPr/>
        <a:lstStyle/>
        <a:p>
          <a:endParaRPr lang="en-US"/>
        </a:p>
      </dgm:t>
    </dgm:pt>
    <dgm:pt modelId="{797206E4-4D85-4F44-89B5-5F5A5CAE1040}" type="sibTrans" cxnId="{66805170-A2DA-4010-9132-8445E2C4F3D0}">
      <dgm:prSet/>
      <dgm:spPr/>
      <dgm:t>
        <a:bodyPr/>
        <a:lstStyle/>
        <a:p>
          <a:endParaRPr lang="en-US"/>
        </a:p>
      </dgm:t>
    </dgm:pt>
    <dgm:pt modelId="{19A7C055-745D-4C77-8A46-2D09235348D4}">
      <dgm:prSet/>
      <dgm:spPr/>
      <dgm:t>
        <a:bodyPr/>
        <a:lstStyle/>
        <a:p>
          <a:pPr>
            <a:defRPr cap="all"/>
          </a:pPr>
          <a:r>
            <a:rPr lang="en-GB"/>
            <a:t>Hybrid approach bridges tacit knowledge gap.</a:t>
          </a:r>
          <a:endParaRPr lang="en-US"/>
        </a:p>
      </dgm:t>
    </dgm:pt>
    <dgm:pt modelId="{6E83E6D9-CBAB-4ACB-ADFD-6893D3B9C7D0}" type="parTrans" cxnId="{20EB2942-7D4D-47AC-814A-47AE72C54121}">
      <dgm:prSet/>
      <dgm:spPr/>
      <dgm:t>
        <a:bodyPr/>
        <a:lstStyle/>
        <a:p>
          <a:endParaRPr lang="en-US"/>
        </a:p>
      </dgm:t>
    </dgm:pt>
    <dgm:pt modelId="{7FA49BA6-31AD-4BD2-BB29-740916A203E0}" type="sibTrans" cxnId="{20EB2942-7D4D-47AC-814A-47AE72C54121}">
      <dgm:prSet/>
      <dgm:spPr/>
      <dgm:t>
        <a:bodyPr/>
        <a:lstStyle/>
        <a:p>
          <a:endParaRPr lang="en-US"/>
        </a:p>
      </dgm:t>
    </dgm:pt>
    <dgm:pt modelId="{CB12468B-8E8E-4FA2-A7E5-9509ED51615A}">
      <dgm:prSet/>
      <dgm:spPr/>
      <dgm:t>
        <a:bodyPr/>
        <a:lstStyle/>
        <a:p>
          <a:pPr>
            <a:defRPr cap="all"/>
          </a:pPr>
          <a:r>
            <a:rPr lang="en-GB"/>
            <a:t>Continuous learning and adaptability are paramount.</a:t>
          </a:r>
          <a:endParaRPr lang="en-US"/>
        </a:p>
      </dgm:t>
    </dgm:pt>
    <dgm:pt modelId="{9D902B75-F225-4539-ACE0-4B4C0C27140D}" type="parTrans" cxnId="{664F64E9-9781-41C3-B0D4-DCE6AF61558E}">
      <dgm:prSet/>
      <dgm:spPr/>
      <dgm:t>
        <a:bodyPr/>
        <a:lstStyle/>
        <a:p>
          <a:endParaRPr lang="en-US"/>
        </a:p>
      </dgm:t>
    </dgm:pt>
    <dgm:pt modelId="{06E17F35-74D3-42DC-8618-1F6168E1798B}" type="sibTrans" cxnId="{664F64E9-9781-41C3-B0D4-DCE6AF61558E}">
      <dgm:prSet/>
      <dgm:spPr/>
      <dgm:t>
        <a:bodyPr/>
        <a:lstStyle/>
        <a:p>
          <a:endParaRPr lang="en-US"/>
        </a:p>
      </dgm:t>
    </dgm:pt>
    <dgm:pt modelId="{3F317333-4D8E-4BE1-9C22-39D1C89647DA}" type="pres">
      <dgm:prSet presAssocID="{97B947E0-85F5-41C1-9600-CA8051D2E6BD}" presName="root" presStyleCnt="0">
        <dgm:presLayoutVars>
          <dgm:dir/>
          <dgm:resizeHandles val="exact"/>
        </dgm:presLayoutVars>
      </dgm:prSet>
      <dgm:spPr/>
    </dgm:pt>
    <dgm:pt modelId="{29B9E63E-34BA-44CC-8967-E40AD7980545}" type="pres">
      <dgm:prSet presAssocID="{707BC3DA-E764-4351-916D-90BC354F1DAA}" presName="compNode" presStyleCnt="0"/>
      <dgm:spPr/>
    </dgm:pt>
    <dgm:pt modelId="{5B6F1FD2-FF1F-47D3-8867-A5485A99156D}" type="pres">
      <dgm:prSet presAssocID="{707BC3DA-E764-4351-916D-90BC354F1DAA}" presName="iconBgRect" presStyleLbl="bgShp" presStyleIdx="0" presStyleCnt="5"/>
      <dgm:spPr>
        <a:prstGeom prst="round2DiagRect">
          <a:avLst>
            <a:gd name="adj1" fmla="val 29727"/>
            <a:gd name="adj2" fmla="val 0"/>
          </a:avLst>
        </a:prstGeom>
      </dgm:spPr>
    </dgm:pt>
    <dgm:pt modelId="{C798FAEF-7F6D-46E4-9E50-B998AFA41816}" type="pres">
      <dgm:prSet presAssocID="{707BC3DA-E764-4351-916D-90BC354F1DA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2FB106A-C4EA-42B0-A643-2E695F5F0C35}" type="pres">
      <dgm:prSet presAssocID="{707BC3DA-E764-4351-916D-90BC354F1DAA}" presName="spaceRect" presStyleCnt="0"/>
      <dgm:spPr/>
    </dgm:pt>
    <dgm:pt modelId="{2733D9E6-1E35-4D53-9772-6F1C94855321}" type="pres">
      <dgm:prSet presAssocID="{707BC3DA-E764-4351-916D-90BC354F1DAA}" presName="textRect" presStyleLbl="revTx" presStyleIdx="0" presStyleCnt="5">
        <dgm:presLayoutVars>
          <dgm:chMax val="1"/>
          <dgm:chPref val="1"/>
        </dgm:presLayoutVars>
      </dgm:prSet>
      <dgm:spPr/>
    </dgm:pt>
    <dgm:pt modelId="{13D590BF-1E3D-46C1-B8F1-C2955DFDB2F3}" type="pres">
      <dgm:prSet presAssocID="{1134E454-A770-4C5B-BF38-9F5D9173443A}" presName="sibTrans" presStyleCnt="0"/>
      <dgm:spPr/>
    </dgm:pt>
    <dgm:pt modelId="{82B484C5-2B9B-403C-AE08-B5A222A44B03}" type="pres">
      <dgm:prSet presAssocID="{F28D429B-FBA8-4DDC-85EE-5E2E72E1D7CE}" presName="compNode" presStyleCnt="0"/>
      <dgm:spPr/>
    </dgm:pt>
    <dgm:pt modelId="{FF9AA26A-BADB-43FE-A525-A0B2B2EF411D}" type="pres">
      <dgm:prSet presAssocID="{F28D429B-FBA8-4DDC-85EE-5E2E72E1D7CE}" presName="iconBgRect" presStyleLbl="bgShp" presStyleIdx="1" presStyleCnt="5"/>
      <dgm:spPr>
        <a:prstGeom prst="round2DiagRect">
          <a:avLst>
            <a:gd name="adj1" fmla="val 29727"/>
            <a:gd name="adj2" fmla="val 0"/>
          </a:avLst>
        </a:prstGeom>
      </dgm:spPr>
    </dgm:pt>
    <dgm:pt modelId="{C8092C9B-75C7-4399-90D0-3DCB7F40EE5D}" type="pres">
      <dgm:prSet presAssocID="{F28D429B-FBA8-4DDC-85EE-5E2E72E1D7C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lot"/>
        </a:ext>
      </dgm:extLst>
    </dgm:pt>
    <dgm:pt modelId="{D29BB8C1-A5AB-471A-A17B-9D57FEC7371F}" type="pres">
      <dgm:prSet presAssocID="{F28D429B-FBA8-4DDC-85EE-5E2E72E1D7CE}" presName="spaceRect" presStyleCnt="0"/>
      <dgm:spPr/>
    </dgm:pt>
    <dgm:pt modelId="{CD9BC58A-9B7A-466E-91B1-9832CD87EC3D}" type="pres">
      <dgm:prSet presAssocID="{F28D429B-FBA8-4DDC-85EE-5E2E72E1D7CE}" presName="textRect" presStyleLbl="revTx" presStyleIdx="1" presStyleCnt="5">
        <dgm:presLayoutVars>
          <dgm:chMax val="1"/>
          <dgm:chPref val="1"/>
        </dgm:presLayoutVars>
      </dgm:prSet>
      <dgm:spPr/>
    </dgm:pt>
    <dgm:pt modelId="{5D58FC82-51E5-4DCC-A132-87109F2B6BA0}" type="pres">
      <dgm:prSet presAssocID="{1028CC58-5258-48AC-AA03-FA5164B607A4}" presName="sibTrans" presStyleCnt="0"/>
      <dgm:spPr/>
    </dgm:pt>
    <dgm:pt modelId="{D9ED6217-243B-4AB0-B306-AE8E6317D2BD}" type="pres">
      <dgm:prSet presAssocID="{40823B4F-4FAF-428F-A98E-94B6AC9C549B}" presName="compNode" presStyleCnt="0"/>
      <dgm:spPr/>
    </dgm:pt>
    <dgm:pt modelId="{2FAD57C6-6A92-4990-B923-AF84A1BF65DA}" type="pres">
      <dgm:prSet presAssocID="{40823B4F-4FAF-428F-A98E-94B6AC9C549B}" presName="iconBgRect" presStyleLbl="bgShp" presStyleIdx="2" presStyleCnt="5"/>
      <dgm:spPr>
        <a:prstGeom prst="round2DiagRect">
          <a:avLst>
            <a:gd name="adj1" fmla="val 29727"/>
            <a:gd name="adj2" fmla="val 0"/>
          </a:avLst>
        </a:prstGeom>
      </dgm:spPr>
    </dgm:pt>
    <dgm:pt modelId="{0CB9721F-8B15-4FF8-B0AF-41CEA6D782D3}" type="pres">
      <dgm:prSet presAssocID="{40823B4F-4FAF-428F-A98E-94B6AC9C549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icopter"/>
        </a:ext>
      </dgm:extLst>
    </dgm:pt>
    <dgm:pt modelId="{2926D29E-FD13-44FD-BA04-C116B16ADBEE}" type="pres">
      <dgm:prSet presAssocID="{40823B4F-4FAF-428F-A98E-94B6AC9C549B}" presName="spaceRect" presStyleCnt="0"/>
      <dgm:spPr/>
    </dgm:pt>
    <dgm:pt modelId="{3AF8BA3B-292E-444D-979D-D0EA9AB5CC8E}" type="pres">
      <dgm:prSet presAssocID="{40823B4F-4FAF-428F-A98E-94B6AC9C549B}" presName="textRect" presStyleLbl="revTx" presStyleIdx="2" presStyleCnt="5">
        <dgm:presLayoutVars>
          <dgm:chMax val="1"/>
          <dgm:chPref val="1"/>
        </dgm:presLayoutVars>
      </dgm:prSet>
      <dgm:spPr/>
    </dgm:pt>
    <dgm:pt modelId="{411BFE94-8D15-493B-ABCF-59CC53BC3803}" type="pres">
      <dgm:prSet presAssocID="{797206E4-4D85-4F44-89B5-5F5A5CAE1040}" presName="sibTrans" presStyleCnt="0"/>
      <dgm:spPr/>
    </dgm:pt>
    <dgm:pt modelId="{799035C6-88FB-4B4A-8CFE-22B7887A3E14}" type="pres">
      <dgm:prSet presAssocID="{19A7C055-745D-4C77-8A46-2D09235348D4}" presName="compNode" presStyleCnt="0"/>
      <dgm:spPr/>
    </dgm:pt>
    <dgm:pt modelId="{45CE8766-4FA2-4240-A256-88EB157ACA45}" type="pres">
      <dgm:prSet presAssocID="{19A7C055-745D-4C77-8A46-2D09235348D4}" presName="iconBgRect" presStyleLbl="bgShp" presStyleIdx="3" presStyleCnt="5"/>
      <dgm:spPr>
        <a:prstGeom prst="round2DiagRect">
          <a:avLst>
            <a:gd name="adj1" fmla="val 29727"/>
            <a:gd name="adj2" fmla="val 0"/>
          </a:avLst>
        </a:prstGeom>
      </dgm:spPr>
    </dgm:pt>
    <dgm:pt modelId="{69D896CF-3827-4B77-B985-207D21316173}" type="pres">
      <dgm:prSet presAssocID="{19A7C055-745D-4C77-8A46-2D09235348D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idge scene"/>
        </a:ext>
      </dgm:extLst>
    </dgm:pt>
    <dgm:pt modelId="{ED0104BB-E8BF-4ECB-92D4-24DB9347723C}" type="pres">
      <dgm:prSet presAssocID="{19A7C055-745D-4C77-8A46-2D09235348D4}" presName="spaceRect" presStyleCnt="0"/>
      <dgm:spPr/>
    </dgm:pt>
    <dgm:pt modelId="{B9C97D15-FAB7-4DDC-82AF-13DC8CBDC8BD}" type="pres">
      <dgm:prSet presAssocID="{19A7C055-745D-4C77-8A46-2D09235348D4}" presName="textRect" presStyleLbl="revTx" presStyleIdx="3" presStyleCnt="5">
        <dgm:presLayoutVars>
          <dgm:chMax val="1"/>
          <dgm:chPref val="1"/>
        </dgm:presLayoutVars>
      </dgm:prSet>
      <dgm:spPr/>
    </dgm:pt>
    <dgm:pt modelId="{20440861-4F30-453E-97C0-B057B1C0B717}" type="pres">
      <dgm:prSet presAssocID="{7FA49BA6-31AD-4BD2-BB29-740916A203E0}" presName="sibTrans" presStyleCnt="0"/>
      <dgm:spPr/>
    </dgm:pt>
    <dgm:pt modelId="{604AB495-71BF-431B-BA30-8BD856E2F68D}" type="pres">
      <dgm:prSet presAssocID="{CB12468B-8E8E-4FA2-A7E5-9509ED51615A}" presName="compNode" presStyleCnt="0"/>
      <dgm:spPr/>
    </dgm:pt>
    <dgm:pt modelId="{E7031E5E-9FDC-4DAE-ACA7-EE9FFFDAC1FA}" type="pres">
      <dgm:prSet presAssocID="{CB12468B-8E8E-4FA2-A7E5-9509ED51615A}" presName="iconBgRect" presStyleLbl="bgShp" presStyleIdx="4" presStyleCnt="5"/>
      <dgm:spPr>
        <a:prstGeom prst="round2DiagRect">
          <a:avLst>
            <a:gd name="adj1" fmla="val 29727"/>
            <a:gd name="adj2" fmla="val 0"/>
          </a:avLst>
        </a:prstGeom>
      </dgm:spPr>
    </dgm:pt>
    <dgm:pt modelId="{B8723786-C7A4-4007-9609-2868B5B82C5F}" type="pres">
      <dgm:prSet presAssocID="{CB12468B-8E8E-4FA2-A7E5-9509ED51615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ears"/>
        </a:ext>
      </dgm:extLst>
    </dgm:pt>
    <dgm:pt modelId="{804F2863-43C7-4EA4-BB04-A57C5193D0BA}" type="pres">
      <dgm:prSet presAssocID="{CB12468B-8E8E-4FA2-A7E5-9509ED51615A}" presName="spaceRect" presStyleCnt="0"/>
      <dgm:spPr/>
    </dgm:pt>
    <dgm:pt modelId="{B7CD1CFF-4075-4599-84B4-E0D9A5F4AFDA}" type="pres">
      <dgm:prSet presAssocID="{CB12468B-8E8E-4FA2-A7E5-9509ED51615A}" presName="textRect" presStyleLbl="revTx" presStyleIdx="4" presStyleCnt="5">
        <dgm:presLayoutVars>
          <dgm:chMax val="1"/>
          <dgm:chPref val="1"/>
        </dgm:presLayoutVars>
      </dgm:prSet>
      <dgm:spPr/>
    </dgm:pt>
  </dgm:ptLst>
  <dgm:cxnLst>
    <dgm:cxn modelId="{EDFA6623-75C4-41CF-918C-8DDF5CF42C10}" type="presOf" srcId="{40823B4F-4FAF-428F-A98E-94B6AC9C549B}" destId="{3AF8BA3B-292E-444D-979D-D0EA9AB5CC8E}" srcOrd="0" destOrd="0" presId="urn:microsoft.com/office/officeart/2018/5/layout/IconLeafLabelList"/>
    <dgm:cxn modelId="{C2C6F226-324F-4B2A-AF69-8899A1327C9C}" type="presOf" srcId="{F28D429B-FBA8-4DDC-85EE-5E2E72E1D7CE}" destId="{CD9BC58A-9B7A-466E-91B1-9832CD87EC3D}" srcOrd="0" destOrd="0" presId="urn:microsoft.com/office/officeart/2018/5/layout/IconLeafLabelList"/>
    <dgm:cxn modelId="{5BD9E92B-18F1-488F-81C7-AE85DEF47892}" type="presOf" srcId="{97B947E0-85F5-41C1-9600-CA8051D2E6BD}" destId="{3F317333-4D8E-4BE1-9C22-39D1C89647DA}" srcOrd="0" destOrd="0" presId="urn:microsoft.com/office/officeart/2018/5/layout/IconLeafLabelList"/>
    <dgm:cxn modelId="{E3CC133D-E587-4CC0-99E3-C00D7CB81FC5}" type="presOf" srcId="{19A7C055-745D-4C77-8A46-2D09235348D4}" destId="{B9C97D15-FAB7-4DDC-82AF-13DC8CBDC8BD}" srcOrd="0" destOrd="0" presId="urn:microsoft.com/office/officeart/2018/5/layout/IconLeafLabelList"/>
    <dgm:cxn modelId="{9BD0145E-EA4F-4914-A3FA-684E82077A9E}" type="presOf" srcId="{CB12468B-8E8E-4FA2-A7E5-9509ED51615A}" destId="{B7CD1CFF-4075-4599-84B4-E0D9A5F4AFDA}" srcOrd="0" destOrd="0" presId="urn:microsoft.com/office/officeart/2018/5/layout/IconLeafLabelList"/>
    <dgm:cxn modelId="{20EB2942-7D4D-47AC-814A-47AE72C54121}" srcId="{97B947E0-85F5-41C1-9600-CA8051D2E6BD}" destId="{19A7C055-745D-4C77-8A46-2D09235348D4}" srcOrd="3" destOrd="0" parTransId="{6E83E6D9-CBAB-4ACB-ADFD-6893D3B9C7D0}" sibTransId="{7FA49BA6-31AD-4BD2-BB29-740916A203E0}"/>
    <dgm:cxn modelId="{66805170-A2DA-4010-9132-8445E2C4F3D0}" srcId="{97B947E0-85F5-41C1-9600-CA8051D2E6BD}" destId="{40823B4F-4FAF-428F-A98E-94B6AC9C549B}" srcOrd="2" destOrd="0" parTransId="{FDC70AC9-CFD2-4BBA-95F7-3425C09A2B2E}" sibTransId="{797206E4-4D85-4F44-89B5-5F5A5CAE1040}"/>
    <dgm:cxn modelId="{7D9791A5-5DDD-4D62-B949-CA5CAD1A2D68}" srcId="{97B947E0-85F5-41C1-9600-CA8051D2E6BD}" destId="{F28D429B-FBA8-4DDC-85EE-5E2E72E1D7CE}" srcOrd="1" destOrd="0" parTransId="{6CE954CE-9DB8-41F7-8958-2BBA92ABDB8E}" sibTransId="{1028CC58-5258-48AC-AA03-FA5164B607A4}"/>
    <dgm:cxn modelId="{162058AD-68CD-46B2-9E9B-ACB95368EF16}" srcId="{97B947E0-85F5-41C1-9600-CA8051D2E6BD}" destId="{707BC3DA-E764-4351-916D-90BC354F1DAA}" srcOrd="0" destOrd="0" parTransId="{0EFC9C33-9157-4955-843D-2A03CAEDD06E}" sibTransId="{1134E454-A770-4C5B-BF38-9F5D9173443A}"/>
    <dgm:cxn modelId="{3FA51CC2-C72A-4C2E-94D0-451F17362767}" type="presOf" srcId="{707BC3DA-E764-4351-916D-90BC354F1DAA}" destId="{2733D9E6-1E35-4D53-9772-6F1C94855321}" srcOrd="0" destOrd="0" presId="urn:microsoft.com/office/officeart/2018/5/layout/IconLeafLabelList"/>
    <dgm:cxn modelId="{664F64E9-9781-41C3-B0D4-DCE6AF61558E}" srcId="{97B947E0-85F5-41C1-9600-CA8051D2E6BD}" destId="{CB12468B-8E8E-4FA2-A7E5-9509ED51615A}" srcOrd="4" destOrd="0" parTransId="{9D902B75-F225-4539-ACE0-4B4C0C27140D}" sibTransId="{06E17F35-74D3-42DC-8618-1F6168E1798B}"/>
    <dgm:cxn modelId="{40F25DDC-C867-4AAC-8436-189FBD0DA134}" type="presParOf" srcId="{3F317333-4D8E-4BE1-9C22-39D1C89647DA}" destId="{29B9E63E-34BA-44CC-8967-E40AD7980545}" srcOrd="0" destOrd="0" presId="urn:microsoft.com/office/officeart/2018/5/layout/IconLeafLabelList"/>
    <dgm:cxn modelId="{2249E9E7-9663-4320-9235-3C7DD1E8F412}" type="presParOf" srcId="{29B9E63E-34BA-44CC-8967-E40AD7980545}" destId="{5B6F1FD2-FF1F-47D3-8867-A5485A99156D}" srcOrd="0" destOrd="0" presId="urn:microsoft.com/office/officeart/2018/5/layout/IconLeafLabelList"/>
    <dgm:cxn modelId="{59B02095-00F9-4D78-ACB8-8C56DDAE3717}" type="presParOf" srcId="{29B9E63E-34BA-44CC-8967-E40AD7980545}" destId="{C798FAEF-7F6D-46E4-9E50-B998AFA41816}" srcOrd="1" destOrd="0" presId="urn:microsoft.com/office/officeart/2018/5/layout/IconLeafLabelList"/>
    <dgm:cxn modelId="{C6369467-380D-43F1-A96E-ACD000A6790F}" type="presParOf" srcId="{29B9E63E-34BA-44CC-8967-E40AD7980545}" destId="{22FB106A-C4EA-42B0-A643-2E695F5F0C35}" srcOrd="2" destOrd="0" presId="urn:microsoft.com/office/officeart/2018/5/layout/IconLeafLabelList"/>
    <dgm:cxn modelId="{4F7E2ED3-B8C0-4726-A153-86490ED4DACA}" type="presParOf" srcId="{29B9E63E-34BA-44CC-8967-E40AD7980545}" destId="{2733D9E6-1E35-4D53-9772-6F1C94855321}" srcOrd="3" destOrd="0" presId="urn:microsoft.com/office/officeart/2018/5/layout/IconLeafLabelList"/>
    <dgm:cxn modelId="{3740ED11-0741-4B0A-B551-F22D7BC22A61}" type="presParOf" srcId="{3F317333-4D8E-4BE1-9C22-39D1C89647DA}" destId="{13D590BF-1E3D-46C1-B8F1-C2955DFDB2F3}" srcOrd="1" destOrd="0" presId="urn:microsoft.com/office/officeart/2018/5/layout/IconLeafLabelList"/>
    <dgm:cxn modelId="{BE14F6B8-CF1C-4167-88B7-BA3A6D2B7921}" type="presParOf" srcId="{3F317333-4D8E-4BE1-9C22-39D1C89647DA}" destId="{82B484C5-2B9B-403C-AE08-B5A222A44B03}" srcOrd="2" destOrd="0" presId="urn:microsoft.com/office/officeart/2018/5/layout/IconLeafLabelList"/>
    <dgm:cxn modelId="{EE8D7155-2759-4859-9FA1-AC4767E69D7E}" type="presParOf" srcId="{82B484C5-2B9B-403C-AE08-B5A222A44B03}" destId="{FF9AA26A-BADB-43FE-A525-A0B2B2EF411D}" srcOrd="0" destOrd="0" presId="urn:microsoft.com/office/officeart/2018/5/layout/IconLeafLabelList"/>
    <dgm:cxn modelId="{7B4E98A8-F3D0-425E-A1DB-0F85CC96F8DE}" type="presParOf" srcId="{82B484C5-2B9B-403C-AE08-B5A222A44B03}" destId="{C8092C9B-75C7-4399-90D0-3DCB7F40EE5D}" srcOrd="1" destOrd="0" presId="urn:microsoft.com/office/officeart/2018/5/layout/IconLeafLabelList"/>
    <dgm:cxn modelId="{5D37EAF7-3917-4B61-AC8E-5EA374A3A7B3}" type="presParOf" srcId="{82B484C5-2B9B-403C-AE08-B5A222A44B03}" destId="{D29BB8C1-A5AB-471A-A17B-9D57FEC7371F}" srcOrd="2" destOrd="0" presId="urn:microsoft.com/office/officeart/2018/5/layout/IconLeafLabelList"/>
    <dgm:cxn modelId="{45F00273-C6C0-43A0-92CC-3BE2A6B5ACFE}" type="presParOf" srcId="{82B484C5-2B9B-403C-AE08-B5A222A44B03}" destId="{CD9BC58A-9B7A-466E-91B1-9832CD87EC3D}" srcOrd="3" destOrd="0" presId="urn:microsoft.com/office/officeart/2018/5/layout/IconLeafLabelList"/>
    <dgm:cxn modelId="{55F3949F-D644-4CD5-9D0B-0CF2008FED77}" type="presParOf" srcId="{3F317333-4D8E-4BE1-9C22-39D1C89647DA}" destId="{5D58FC82-51E5-4DCC-A132-87109F2B6BA0}" srcOrd="3" destOrd="0" presId="urn:microsoft.com/office/officeart/2018/5/layout/IconLeafLabelList"/>
    <dgm:cxn modelId="{2B01428A-2AD0-438F-BE73-17375FE2B84B}" type="presParOf" srcId="{3F317333-4D8E-4BE1-9C22-39D1C89647DA}" destId="{D9ED6217-243B-4AB0-B306-AE8E6317D2BD}" srcOrd="4" destOrd="0" presId="urn:microsoft.com/office/officeart/2018/5/layout/IconLeafLabelList"/>
    <dgm:cxn modelId="{B2BA7D35-AC3F-466C-A346-07B864BCDF4A}" type="presParOf" srcId="{D9ED6217-243B-4AB0-B306-AE8E6317D2BD}" destId="{2FAD57C6-6A92-4990-B923-AF84A1BF65DA}" srcOrd="0" destOrd="0" presId="urn:microsoft.com/office/officeart/2018/5/layout/IconLeafLabelList"/>
    <dgm:cxn modelId="{3BFBED7E-EBC8-4A41-B544-DD30302CB647}" type="presParOf" srcId="{D9ED6217-243B-4AB0-B306-AE8E6317D2BD}" destId="{0CB9721F-8B15-4FF8-B0AF-41CEA6D782D3}" srcOrd="1" destOrd="0" presId="urn:microsoft.com/office/officeart/2018/5/layout/IconLeafLabelList"/>
    <dgm:cxn modelId="{2226FAD7-3222-4FEA-BDE0-5C38C167DD57}" type="presParOf" srcId="{D9ED6217-243B-4AB0-B306-AE8E6317D2BD}" destId="{2926D29E-FD13-44FD-BA04-C116B16ADBEE}" srcOrd="2" destOrd="0" presId="urn:microsoft.com/office/officeart/2018/5/layout/IconLeafLabelList"/>
    <dgm:cxn modelId="{330D3DA7-7B15-46EB-83C1-82DF800ABDD2}" type="presParOf" srcId="{D9ED6217-243B-4AB0-B306-AE8E6317D2BD}" destId="{3AF8BA3B-292E-444D-979D-D0EA9AB5CC8E}" srcOrd="3" destOrd="0" presId="urn:microsoft.com/office/officeart/2018/5/layout/IconLeafLabelList"/>
    <dgm:cxn modelId="{72839FCD-8F2E-42AC-BD21-515A41ED510D}" type="presParOf" srcId="{3F317333-4D8E-4BE1-9C22-39D1C89647DA}" destId="{411BFE94-8D15-493B-ABCF-59CC53BC3803}" srcOrd="5" destOrd="0" presId="urn:microsoft.com/office/officeart/2018/5/layout/IconLeafLabelList"/>
    <dgm:cxn modelId="{B6766398-09CD-4881-AA9D-679DD8B81825}" type="presParOf" srcId="{3F317333-4D8E-4BE1-9C22-39D1C89647DA}" destId="{799035C6-88FB-4B4A-8CFE-22B7887A3E14}" srcOrd="6" destOrd="0" presId="urn:microsoft.com/office/officeart/2018/5/layout/IconLeafLabelList"/>
    <dgm:cxn modelId="{5D5ED8C0-7A2E-4B47-93E8-7104A101D085}" type="presParOf" srcId="{799035C6-88FB-4B4A-8CFE-22B7887A3E14}" destId="{45CE8766-4FA2-4240-A256-88EB157ACA45}" srcOrd="0" destOrd="0" presId="urn:microsoft.com/office/officeart/2018/5/layout/IconLeafLabelList"/>
    <dgm:cxn modelId="{69202D4B-46A3-4246-989F-E878C3568368}" type="presParOf" srcId="{799035C6-88FB-4B4A-8CFE-22B7887A3E14}" destId="{69D896CF-3827-4B77-B985-207D21316173}" srcOrd="1" destOrd="0" presId="urn:microsoft.com/office/officeart/2018/5/layout/IconLeafLabelList"/>
    <dgm:cxn modelId="{4C525AAB-CC51-40F4-BC6B-C2473E42B646}" type="presParOf" srcId="{799035C6-88FB-4B4A-8CFE-22B7887A3E14}" destId="{ED0104BB-E8BF-4ECB-92D4-24DB9347723C}" srcOrd="2" destOrd="0" presId="urn:microsoft.com/office/officeart/2018/5/layout/IconLeafLabelList"/>
    <dgm:cxn modelId="{8FC6107B-08CD-4F3F-A563-1D11CADD03ED}" type="presParOf" srcId="{799035C6-88FB-4B4A-8CFE-22B7887A3E14}" destId="{B9C97D15-FAB7-4DDC-82AF-13DC8CBDC8BD}" srcOrd="3" destOrd="0" presId="urn:microsoft.com/office/officeart/2018/5/layout/IconLeafLabelList"/>
    <dgm:cxn modelId="{7E289D7B-39D6-4031-BDE2-7101B9416743}" type="presParOf" srcId="{3F317333-4D8E-4BE1-9C22-39D1C89647DA}" destId="{20440861-4F30-453E-97C0-B057B1C0B717}" srcOrd="7" destOrd="0" presId="urn:microsoft.com/office/officeart/2018/5/layout/IconLeafLabelList"/>
    <dgm:cxn modelId="{C510AEEC-02F7-4927-B0A6-5B2012026FC1}" type="presParOf" srcId="{3F317333-4D8E-4BE1-9C22-39D1C89647DA}" destId="{604AB495-71BF-431B-BA30-8BD856E2F68D}" srcOrd="8" destOrd="0" presId="urn:microsoft.com/office/officeart/2018/5/layout/IconLeafLabelList"/>
    <dgm:cxn modelId="{78848167-30EB-473F-BE9F-0CD9E6AE4CAD}" type="presParOf" srcId="{604AB495-71BF-431B-BA30-8BD856E2F68D}" destId="{E7031E5E-9FDC-4DAE-ACA7-EE9FFFDAC1FA}" srcOrd="0" destOrd="0" presId="urn:microsoft.com/office/officeart/2018/5/layout/IconLeafLabelList"/>
    <dgm:cxn modelId="{377FA84C-F16A-442D-9E34-736A9F6F6A47}" type="presParOf" srcId="{604AB495-71BF-431B-BA30-8BD856E2F68D}" destId="{B8723786-C7A4-4007-9609-2868B5B82C5F}" srcOrd="1" destOrd="0" presId="urn:microsoft.com/office/officeart/2018/5/layout/IconLeafLabelList"/>
    <dgm:cxn modelId="{21AB6BC8-07FA-4090-8E60-D8A378E542CB}" type="presParOf" srcId="{604AB495-71BF-431B-BA30-8BD856E2F68D}" destId="{804F2863-43C7-4EA4-BB04-A57C5193D0BA}" srcOrd="2" destOrd="0" presId="urn:microsoft.com/office/officeart/2018/5/layout/IconLeafLabelList"/>
    <dgm:cxn modelId="{3F1987C3-C0C0-4E48-A7E7-ED7B4B183D30}" type="presParOf" srcId="{604AB495-71BF-431B-BA30-8BD856E2F68D}" destId="{B7CD1CFF-4075-4599-84B4-E0D9A5F4AFDA}"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D4C466-588E-4874-BBA7-8D8E29CBF95B}">
      <dsp:nvSpPr>
        <dsp:cNvPr id="0" name=""/>
        <dsp:cNvSpPr/>
      </dsp:nvSpPr>
      <dsp:spPr>
        <a:xfrm>
          <a:off x="0" y="0"/>
          <a:ext cx="53244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94D8D03-18F5-4A42-84C6-7EE93C204698}">
      <dsp:nvSpPr>
        <dsp:cNvPr id="0" name=""/>
        <dsp:cNvSpPr/>
      </dsp:nvSpPr>
      <dsp:spPr>
        <a:xfrm>
          <a:off x="0" y="0"/>
          <a:ext cx="5324475" cy="979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ERP system centralises organisational knowledge.</a:t>
          </a:r>
          <a:endParaRPr lang="en-US" sz="2700" kern="1200"/>
        </a:p>
      </dsp:txBody>
      <dsp:txXfrm>
        <a:off x="0" y="0"/>
        <a:ext cx="5324475" cy="979884"/>
      </dsp:txXfrm>
    </dsp:sp>
    <dsp:sp modelId="{ECFBCD1D-3717-4454-AC06-658E6BA8819A}">
      <dsp:nvSpPr>
        <dsp:cNvPr id="0" name=""/>
        <dsp:cNvSpPr/>
      </dsp:nvSpPr>
      <dsp:spPr>
        <a:xfrm>
          <a:off x="0" y="979884"/>
          <a:ext cx="53244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41F31C6-8D8B-48B1-AAD2-0B20440E1584}">
      <dsp:nvSpPr>
        <dsp:cNvPr id="0" name=""/>
        <dsp:cNvSpPr/>
      </dsp:nvSpPr>
      <dsp:spPr>
        <a:xfrm>
          <a:off x="0" y="979884"/>
          <a:ext cx="5324475" cy="979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CRM optimises customer engagement.</a:t>
          </a:r>
          <a:endParaRPr lang="en-US" sz="2700" kern="1200"/>
        </a:p>
      </dsp:txBody>
      <dsp:txXfrm>
        <a:off x="0" y="979884"/>
        <a:ext cx="5324475" cy="979884"/>
      </dsp:txXfrm>
    </dsp:sp>
    <dsp:sp modelId="{989854C2-F6BF-4A4E-8D5D-9D7D73C5FCD9}">
      <dsp:nvSpPr>
        <dsp:cNvPr id="0" name=""/>
        <dsp:cNvSpPr/>
      </dsp:nvSpPr>
      <dsp:spPr>
        <a:xfrm>
          <a:off x="0" y="1959768"/>
          <a:ext cx="53244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5D5CA90-AF94-4B62-B061-8AB2FC3A424F}">
      <dsp:nvSpPr>
        <dsp:cNvPr id="0" name=""/>
        <dsp:cNvSpPr/>
      </dsp:nvSpPr>
      <dsp:spPr>
        <a:xfrm>
          <a:off x="0" y="1959768"/>
          <a:ext cx="5324475" cy="979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Data Warehousing consolidates vast data.</a:t>
          </a:r>
          <a:endParaRPr lang="en-US" sz="2700" kern="1200"/>
        </a:p>
      </dsp:txBody>
      <dsp:txXfrm>
        <a:off x="0" y="1959768"/>
        <a:ext cx="5324475" cy="979884"/>
      </dsp:txXfrm>
    </dsp:sp>
    <dsp:sp modelId="{2FA62117-28B3-4B00-AB2A-053109A6ED44}">
      <dsp:nvSpPr>
        <dsp:cNvPr id="0" name=""/>
        <dsp:cNvSpPr/>
      </dsp:nvSpPr>
      <dsp:spPr>
        <a:xfrm>
          <a:off x="0" y="2939653"/>
          <a:ext cx="53244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0E19B9B-D7D0-487B-8AD2-C384A48D55F0}">
      <dsp:nvSpPr>
        <dsp:cNvPr id="0" name=""/>
        <dsp:cNvSpPr/>
      </dsp:nvSpPr>
      <dsp:spPr>
        <a:xfrm>
          <a:off x="0" y="2939653"/>
          <a:ext cx="5324475" cy="979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Business Intelligence informs strategic decisions.</a:t>
          </a:r>
          <a:endParaRPr lang="en-US" sz="2700" kern="1200"/>
        </a:p>
      </dsp:txBody>
      <dsp:txXfrm>
        <a:off x="0" y="2939653"/>
        <a:ext cx="5324475" cy="9798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6F1FD2-FF1F-47D3-8867-A5485A99156D}">
      <dsp:nvSpPr>
        <dsp:cNvPr id="0" name=""/>
        <dsp:cNvSpPr/>
      </dsp:nvSpPr>
      <dsp:spPr>
        <a:xfrm>
          <a:off x="684914" y="1016402"/>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98FAEF-7F6D-46E4-9E50-B998AFA41816}">
      <dsp:nvSpPr>
        <dsp:cNvPr id="0" name=""/>
        <dsp:cNvSpPr/>
      </dsp:nvSpPr>
      <dsp:spPr>
        <a:xfrm>
          <a:off x="918914" y="125040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33D9E6-1E35-4D53-9772-6F1C94855321}">
      <dsp:nvSpPr>
        <dsp:cNvPr id="0" name=""/>
        <dsp:cNvSpPr/>
      </dsp:nvSpPr>
      <dsp:spPr>
        <a:xfrm>
          <a:off x="33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Knowledge crucial for modern business operations.</a:t>
          </a:r>
          <a:endParaRPr lang="en-US" sz="1400" kern="1200"/>
        </a:p>
      </dsp:txBody>
      <dsp:txXfrm>
        <a:off x="333914" y="2456402"/>
        <a:ext cx="1800000" cy="720000"/>
      </dsp:txXfrm>
    </dsp:sp>
    <dsp:sp modelId="{FF9AA26A-BADB-43FE-A525-A0B2B2EF411D}">
      <dsp:nvSpPr>
        <dsp:cNvPr id="0" name=""/>
        <dsp:cNvSpPr/>
      </dsp:nvSpPr>
      <dsp:spPr>
        <a:xfrm>
          <a:off x="2799914" y="1016402"/>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092C9B-75C7-4399-90D0-3DCB7F40EE5D}">
      <dsp:nvSpPr>
        <dsp:cNvPr id="0" name=""/>
        <dsp:cNvSpPr/>
      </dsp:nvSpPr>
      <dsp:spPr>
        <a:xfrm>
          <a:off x="3033914" y="125040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9BC58A-9B7A-466E-91B1-9832CD87EC3D}">
      <dsp:nvSpPr>
        <dsp:cNvPr id="0" name=""/>
        <dsp:cNvSpPr/>
      </dsp:nvSpPr>
      <dsp:spPr>
        <a:xfrm>
          <a:off x="244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British Airways focuses on accurate data interpretation.</a:t>
          </a:r>
          <a:endParaRPr lang="en-US" sz="1400" kern="1200"/>
        </a:p>
      </dsp:txBody>
      <dsp:txXfrm>
        <a:off x="2448914" y="2456402"/>
        <a:ext cx="1800000" cy="720000"/>
      </dsp:txXfrm>
    </dsp:sp>
    <dsp:sp modelId="{2FAD57C6-6A92-4990-B923-AF84A1BF65DA}">
      <dsp:nvSpPr>
        <dsp:cNvPr id="0" name=""/>
        <dsp:cNvSpPr/>
      </dsp:nvSpPr>
      <dsp:spPr>
        <a:xfrm>
          <a:off x="4914914" y="1016402"/>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B9721F-8B15-4FF8-B0AF-41CEA6D782D3}">
      <dsp:nvSpPr>
        <dsp:cNvPr id="0" name=""/>
        <dsp:cNvSpPr/>
      </dsp:nvSpPr>
      <dsp:spPr>
        <a:xfrm>
          <a:off x="5148914" y="125040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F8BA3B-292E-444D-979D-D0EA9AB5CC8E}">
      <dsp:nvSpPr>
        <dsp:cNvPr id="0" name=""/>
        <dsp:cNvSpPr/>
      </dsp:nvSpPr>
      <dsp:spPr>
        <a:xfrm>
          <a:off x="456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Airbus confronts tech integration and tacit knowledge.</a:t>
          </a:r>
          <a:endParaRPr lang="en-US" sz="1400" kern="1200"/>
        </a:p>
      </dsp:txBody>
      <dsp:txXfrm>
        <a:off x="4563914" y="2456402"/>
        <a:ext cx="1800000" cy="720000"/>
      </dsp:txXfrm>
    </dsp:sp>
    <dsp:sp modelId="{45CE8766-4FA2-4240-A256-88EB157ACA45}">
      <dsp:nvSpPr>
        <dsp:cNvPr id="0" name=""/>
        <dsp:cNvSpPr/>
      </dsp:nvSpPr>
      <dsp:spPr>
        <a:xfrm>
          <a:off x="7029914" y="1016402"/>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D896CF-3827-4B77-B985-207D21316173}">
      <dsp:nvSpPr>
        <dsp:cNvPr id="0" name=""/>
        <dsp:cNvSpPr/>
      </dsp:nvSpPr>
      <dsp:spPr>
        <a:xfrm>
          <a:off x="7263914" y="125040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C97D15-FAB7-4DDC-82AF-13DC8CBDC8BD}">
      <dsp:nvSpPr>
        <dsp:cNvPr id="0" name=""/>
        <dsp:cNvSpPr/>
      </dsp:nvSpPr>
      <dsp:spPr>
        <a:xfrm>
          <a:off x="667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Hybrid approach bridges tacit knowledge gap.</a:t>
          </a:r>
          <a:endParaRPr lang="en-US" sz="1400" kern="1200"/>
        </a:p>
      </dsp:txBody>
      <dsp:txXfrm>
        <a:off x="6678914" y="2456402"/>
        <a:ext cx="1800000" cy="720000"/>
      </dsp:txXfrm>
    </dsp:sp>
    <dsp:sp modelId="{E7031E5E-9FDC-4DAE-ACA7-EE9FFFDAC1FA}">
      <dsp:nvSpPr>
        <dsp:cNvPr id="0" name=""/>
        <dsp:cNvSpPr/>
      </dsp:nvSpPr>
      <dsp:spPr>
        <a:xfrm>
          <a:off x="9144914" y="1016402"/>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723786-C7A4-4007-9609-2868B5B82C5F}">
      <dsp:nvSpPr>
        <dsp:cNvPr id="0" name=""/>
        <dsp:cNvSpPr/>
      </dsp:nvSpPr>
      <dsp:spPr>
        <a:xfrm>
          <a:off x="9378914" y="1250402"/>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CD1CFF-4075-4599-84B4-E0D9A5F4AFDA}">
      <dsp:nvSpPr>
        <dsp:cNvPr id="0" name=""/>
        <dsp:cNvSpPr/>
      </dsp:nvSpPr>
      <dsp:spPr>
        <a:xfrm>
          <a:off x="879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Continuous learning and adaptability are paramount.</a:t>
          </a:r>
          <a:endParaRPr lang="en-US" sz="1400" kern="1200"/>
        </a:p>
      </dsp:txBody>
      <dsp:txXfrm>
        <a:off x="8793914" y="2456402"/>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23ADA3-FE94-4A2F-8FEB-061C1A85E56B}" type="datetimeFigureOut">
              <a:rPr lang="en-GB" smtClean="0"/>
              <a:t>22/10/2023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FF0C3D-588E-485E-BEF5-218CB2A4E432}" type="slidenum">
              <a:rPr lang="en-GB" smtClean="0"/>
              <a:t>‹#›</a:t>
            </a:fld>
            <a:endParaRPr lang="en-GB"/>
          </a:p>
        </p:txBody>
      </p:sp>
    </p:spTree>
    <p:extLst>
      <p:ext uri="{BB962C8B-B14F-4D97-AF65-F5344CB8AC3E}">
        <p14:creationId xmlns:p14="http://schemas.microsoft.com/office/powerpoint/2010/main" val="40513467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This report undertakes a deep dive into the intricacies of knowledge management, specifically focusing on its systems, value chains, and support structures concerning two industry giants: British Airways and Airbus. While British Airways, with its establishment in 1974, stands as a major UK airline with diverse travel offerings and a renowned loyalty programme (</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British Airways Plc., 2022</a:t>
            </a:r>
            <a:r>
              <a:rPr lang="en-GB" sz="1800" kern="100" dirty="0">
                <a:effectLst/>
                <a:latin typeface="Calibri" panose="020F0502020204030204" pitchFamily="34" charset="0"/>
                <a:ea typeface="Calibri" panose="020F0502020204030204" pitchFamily="34" charset="0"/>
                <a:cs typeface="Arial" panose="020B0604020202020204" pitchFamily="34" charset="0"/>
              </a:rPr>
              <a:t>), Airbus, originating in 1970, has etched its mark as a pivotal European aerospace entity (</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Airbus, 2022</a:t>
            </a:r>
            <a:r>
              <a:rPr lang="en-GB" sz="1800" kern="100" dirty="0">
                <a:effectLst/>
                <a:latin typeface="Calibri" panose="020F0502020204030204" pitchFamily="34" charset="0"/>
                <a:ea typeface="Calibri" panose="020F0502020204030204" pitchFamily="34" charset="0"/>
                <a:cs typeface="Arial" panose="020B0604020202020204" pitchFamily="34" charset="0"/>
              </a:rPr>
              <a:t>).</a:t>
            </a:r>
          </a:p>
        </p:txBody>
      </p:sp>
      <p:sp>
        <p:nvSpPr>
          <p:cNvPr id="4" name="Slide Number Placeholder 3"/>
          <p:cNvSpPr>
            <a:spLocks noGrp="1"/>
          </p:cNvSpPr>
          <p:nvPr>
            <p:ph type="sldNum" sz="quarter" idx="5"/>
          </p:nvPr>
        </p:nvSpPr>
        <p:spPr/>
        <p:txBody>
          <a:bodyPr/>
          <a:lstStyle/>
          <a:p>
            <a:fld id="{B8FF0C3D-588E-485E-BEF5-218CB2A4E432}" type="slidenum">
              <a:rPr lang="en-GB" smtClean="0"/>
              <a:t>2</a:t>
            </a:fld>
            <a:endParaRPr lang="en-GB"/>
          </a:p>
        </p:txBody>
      </p:sp>
    </p:spTree>
    <p:extLst>
      <p:ext uri="{BB962C8B-B14F-4D97-AF65-F5344CB8AC3E}">
        <p14:creationId xmlns:p14="http://schemas.microsoft.com/office/powerpoint/2010/main" val="20654059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British Airways' TOWS analysis identifies robust KM platforms and a passion for perpetual learning as its core strengths. Despite its prowess, the airline grapples with segmented knowledge and decision-making challenges due to data surfeit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Coller</a:t>
            </a:r>
            <a:r>
              <a:rPr lang="en-GB" sz="1800" kern="100" dirty="0">
                <a:effectLst/>
                <a:latin typeface="Calibri" panose="020F0502020204030204" pitchFamily="34" charset="0"/>
                <a:ea typeface="Calibri" panose="020F0502020204030204" pitchFamily="34" charset="0"/>
                <a:cs typeface="Arial" panose="020B0604020202020204" pitchFamily="34" charset="0"/>
              </a:rPr>
              <a:t>, Helms Mills, and Mills, 2016). Opportunities lie in embracing cutting-edge analytics and AI innovations and fostering real-time collaborations. With the looming threats of rapid tech evolution, cybersecurity concerns, and the potential erosion of invaluable tacit knowledge, the airline needs proactive strategies. Combining strengths with opportunities can thrust the airline to new pinnacles while addressing weaknesses can ensure sustained competitiveness and resilience amidst industry challenges.</a:t>
            </a:r>
          </a:p>
        </p:txBody>
      </p:sp>
      <p:sp>
        <p:nvSpPr>
          <p:cNvPr id="4" name="Slide Number Placeholder 3"/>
          <p:cNvSpPr>
            <a:spLocks noGrp="1"/>
          </p:cNvSpPr>
          <p:nvPr>
            <p:ph type="sldNum" sz="quarter" idx="5"/>
          </p:nvPr>
        </p:nvSpPr>
        <p:spPr/>
        <p:txBody>
          <a:bodyPr/>
          <a:lstStyle/>
          <a:p>
            <a:fld id="{B8FF0C3D-588E-485E-BEF5-218CB2A4E432}" type="slidenum">
              <a:rPr lang="en-GB" smtClean="0"/>
              <a:t>3</a:t>
            </a:fld>
            <a:endParaRPr lang="en-GB"/>
          </a:p>
        </p:txBody>
      </p:sp>
    </p:spTree>
    <p:extLst>
      <p:ext uri="{BB962C8B-B14F-4D97-AF65-F5344CB8AC3E}">
        <p14:creationId xmlns:p14="http://schemas.microsoft.com/office/powerpoint/2010/main" val="403999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Airbus boasts a holistic KM approach and vast knowledge bases, yet faces challenges like silos and data complexity (Anjum, 2017). By leveraging their comprehensive KM approach, Airbus can harness AI and community collaborations to counter knowledge silos and elevate cybersecurity amidst rapid tech changes and industry competition (Anjum, 2017; Kannan,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Aulbur</a:t>
            </a:r>
            <a:r>
              <a:rPr lang="en-GB" sz="1800" kern="100" dirty="0">
                <a:effectLst/>
                <a:latin typeface="Calibri" panose="020F0502020204030204" pitchFamily="34" charset="0"/>
                <a:ea typeface="Calibri" panose="020F0502020204030204" pitchFamily="34" charset="0"/>
                <a:cs typeface="Arial" panose="020B0604020202020204" pitchFamily="34" charset="0"/>
              </a:rPr>
              <a:t>, and Haas, 2012).</a:t>
            </a:r>
          </a:p>
        </p:txBody>
      </p:sp>
      <p:sp>
        <p:nvSpPr>
          <p:cNvPr id="4" name="Slide Number Placeholder 3"/>
          <p:cNvSpPr>
            <a:spLocks noGrp="1"/>
          </p:cNvSpPr>
          <p:nvPr>
            <p:ph type="sldNum" sz="quarter" idx="5"/>
          </p:nvPr>
        </p:nvSpPr>
        <p:spPr/>
        <p:txBody>
          <a:bodyPr/>
          <a:lstStyle/>
          <a:p>
            <a:fld id="{B8FF0C3D-588E-485E-BEF5-218CB2A4E432}" type="slidenum">
              <a:rPr lang="en-GB" smtClean="0"/>
              <a:t>4</a:t>
            </a:fld>
            <a:endParaRPr lang="en-GB"/>
          </a:p>
        </p:txBody>
      </p:sp>
    </p:spTree>
    <p:extLst>
      <p:ext uri="{BB962C8B-B14F-4D97-AF65-F5344CB8AC3E}">
        <p14:creationId xmlns:p14="http://schemas.microsoft.com/office/powerpoint/2010/main" val="16160454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British Airways and Airbus, despite operating in distinct sectors, both demonstrate a strong commitment to integrating advanced technologies within their KM frameworks. They face shared challenges like potential knowledge silos, attributable to their extensive operational scales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Thambi</a:t>
            </a:r>
            <a:r>
              <a:rPr lang="en-GB" sz="1800" kern="100" dirty="0">
                <a:effectLst/>
                <a:latin typeface="Calibri" panose="020F0502020204030204" pitchFamily="34" charset="0"/>
                <a:ea typeface="Calibri" panose="020F0502020204030204" pitchFamily="34" charset="0"/>
                <a:cs typeface="Arial" panose="020B0604020202020204" pitchFamily="34" charset="0"/>
              </a:rPr>
              <a:t> and O'Toole, 2012). Airbus, with its emphasis on internal knowledge, contrasts with British Airways, which seeks external insights, especially from customers, to refine its offerings (Rao, 2012).</a:t>
            </a:r>
          </a:p>
        </p:txBody>
      </p:sp>
      <p:sp>
        <p:nvSpPr>
          <p:cNvPr id="4" name="Slide Number Placeholder 3"/>
          <p:cNvSpPr>
            <a:spLocks noGrp="1"/>
          </p:cNvSpPr>
          <p:nvPr>
            <p:ph type="sldNum" sz="quarter" idx="5"/>
          </p:nvPr>
        </p:nvSpPr>
        <p:spPr/>
        <p:txBody>
          <a:bodyPr/>
          <a:lstStyle/>
          <a:p>
            <a:fld id="{B8FF0C3D-588E-485E-BEF5-218CB2A4E432}" type="slidenum">
              <a:rPr lang="en-GB" smtClean="0"/>
              <a:t>5</a:t>
            </a:fld>
            <a:endParaRPr lang="en-GB"/>
          </a:p>
        </p:txBody>
      </p:sp>
    </p:spTree>
    <p:extLst>
      <p:ext uri="{BB962C8B-B14F-4D97-AF65-F5344CB8AC3E}">
        <p14:creationId xmlns:p14="http://schemas.microsoft.com/office/powerpoint/2010/main" val="38989533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British Airways exhibits a meticulous approach to knowledge management. The airline blends external market insights with internal expertise for a holistic knowledge capture, ensuring informed decisions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Abualoush</a:t>
            </a:r>
            <a:r>
              <a:rPr lang="en-GB" sz="1800" kern="100" dirty="0">
                <a:effectLst/>
                <a:latin typeface="Calibri" panose="020F0502020204030204" pitchFamily="34" charset="0"/>
                <a:ea typeface="Calibri" panose="020F0502020204030204" pitchFamily="34" charset="0"/>
                <a:cs typeface="Arial" panose="020B0604020202020204" pitchFamily="34" charset="0"/>
              </a:rPr>
              <a:t> et al., 2018). Their dedication to structured storage ensures data integrity, while the integrated dissemination strategies ensure organizational alignment (Mills, 2017). Ultimately, the proactive application of this knowledge underscores British Airways' agility and competitive edge in the industry.</a:t>
            </a:r>
          </a:p>
        </p:txBody>
      </p:sp>
      <p:sp>
        <p:nvSpPr>
          <p:cNvPr id="4" name="Slide Number Placeholder 3"/>
          <p:cNvSpPr>
            <a:spLocks noGrp="1"/>
          </p:cNvSpPr>
          <p:nvPr>
            <p:ph type="sldNum" sz="quarter" idx="5"/>
          </p:nvPr>
        </p:nvSpPr>
        <p:spPr/>
        <p:txBody>
          <a:bodyPr/>
          <a:lstStyle/>
          <a:p>
            <a:fld id="{B8FF0C3D-588E-485E-BEF5-218CB2A4E432}" type="slidenum">
              <a:rPr lang="en-GB" smtClean="0"/>
              <a:t>6</a:t>
            </a:fld>
            <a:endParaRPr lang="en-GB"/>
          </a:p>
        </p:txBody>
      </p:sp>
    </p:spTree>
    <p:extLst>
      <p:ext uri="{BB962C8B-B14F-4D97-AF65-F5344CB8AC3E}">
        <p14:creationId xmlns:p14="http://schemas.microsoft.com/office/powerpoint/2010/main" val="2900948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Airbus showcases a comprehensive approach to its KM Value Chain. Their exhaustive knowledge capture integrates insights from a plethora of experts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Krenz</a:t>
            </a:r>
            <a:r>
              <a:rPr lang="en-GB" sz="1800" kern="100" dirty="0">
                <a:effectLst/>
                <a:latin typeface="Calibri" panose="020F0502020204030204" pitchFamily="34" charset="0"/>
                <a:ea typeface="Calibri" panose="020F0502020204030204" pitchFamily="34" charset="0"/>
                <a:cs typeface="Arial" panose="020B0604020202020204" pitchFamily="34" charset="0"/>
              </a:rPr>
              <a:t> et al., 2014b). Safe and organised storage systems ensure data protection, while intranet portals and Communities of Practice foster unified operations and innovation. Crucially, Airbus capitalises on Decision Support Systems during application, ensuring decisions are well-informed and align with industry standards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Litvaj</a:t>
            </a:r>
            <a:r>
              <a:rPr lang="en-GB" sz="1800" kern="100" dirty="0">
                <a:effectLst/>
                <a:latin typeface="Calibri" panose="020F0502020204030204" pitchFamily="34" charset="0"/>
                <a:ea typeface="Calibri" panose="020F0502020204030204" pitchFamily="34" charset="0"/>
                <a:cs typeface="Arial" panose="020B0604020202020204" pitchFamily="34" charset="0"/>
              </a:rPr>
              <a:t> and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Stancekova</a:t>
            </a:r>
            <a:r>
              <a:rPr lang="en-GB" sz="1800" kern="100" dirty="0">
                <a:effectLst/>
                <a:latin typeface="Calibri" panose="020F0502020204030204" pitchFamily="34" charset="0"/>
                <a:ea typeface="Calibri" panose="020F0502020204030204" pitchFamily="34" charset="0"/>
                <a:cs typeface="Arial" panose="020B0604020202020204" pitchFamily="34" charset="0"/>
              </a:rPr>
              <a:t>, 2015).</a:t>
            </a:r>
          </a:p>
        </p:txBody>
      </p:sp>
      <p:sp>
        <p:nvSpPr>
          <p:cNvPr id="4" name="Slide Number Placeholder 3"/>
          <p:cNvSpPr>
            <a:spLocks noGrp="1"/>
          </p:cNvSpPr>
          <p:nvPr>
            <p:ph type="sldNum" sz="quarter" idx="5"/>
          </p:nvPr>
        </p:nvSpPr>
        <p:spPr/>
        <p:txBody>
          <a:bodyPr/>
          <a:lstStyle/>
          <a:p>
            <a:fld id="{B8FF0C3D-588E-485E-BEF5-218CB2A4E432}" type="slidenum">
              <a:rPr lang="en-GB" smtClean="0"/>
              <a:t>7</a:t>
            </a:fld>
            <a:endParaRPr lang="en-GB"/>
          </a:p>
        </p:txBody>
      </p:sp>
    </p:spTree>
    <p:extLst>
      <p:ext uri="{BB962C8B-B14F-4D97-AF65-F5344CB8AC3E}">
        <p14:creationId xmlns:p14="http://schemas.microsoft.com/office/powerpoint/2010/main" val="23493795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British Airways utilises an array of supporting systems to enhance its KMS. The ERP system centralises various functional domains, ensuring streamlined operations and informed decision-making (Lange et al., 2015). Meanwhile, the CRM system fosters optimal customer engagement, tailoring services based on accumulated insights (Rao, 2012). The integration of Data Warehousing and Business Intelligence tools further empowers the airline, offering comprehensive insights from the vast datasets, guiding their strategic decisions with clarity and precision.</a:t>
            </a:r>
          </a:p>
          <a:p>
            <a:endParaRPr lang="en-GB" dirty="0"/>
          </a:p>
        </p:txBody>
      </p:sp>
      <p:sp>
        <p:nvSpPr>
          <p:cNvPr id="4" name="Slide Number Placeholder 3"/>
          <p:cNvSpPr>
            <a:spLocks noGrp="1"/>
          </p:cNvSpPr>
          <p:nvPr>
            <p:ph type="sldNum" sz="quarter" idx="5"/>
          </p:nvPr>
        </p:nvSpPr>
        <p:spPr/>
        <p:txBody>
          <a:bodyPr/>
          <a:lstStyle/>
          <a:p>
            <a:fld id="{B8FF0C3D-588E-485E-BEF5-218CB2A4E432}" type="slidenum">
              <a:rPr lang="en-GB" smtClean="0"/>
              <a:t>8</a:t>
            </a:fld>
            <a:endParaRPr lang="en-GB"/>
          </a:p>
        </p:txBody>
      </p:sp>
    </p:spTree>
    <p:extLst>
      <p:ext uri="{BB962C8B-B14F-4D97-AF65-F5344CB8AC3E}">
        <p14:creationId xmlns:p14="http://schemas.microsoft.com/office/powerpoint/2010/main" val="41688575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For a global player like Airbus, the interplay of Knowledge Management (KM) and its supporting systems is crucial. Document Management Systems not only facilitate compliance with stringent regulations but also grant professionals swift access to essential documents, improving the decision-making process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Handzic</a:t>
            </a:r>
            <a:r>
              <a:rPr lang="en-GB" sz="1800" kern="100" dirty="0">
                <a:effectLst/>
                <a:latin typeface="Calibri" panose="020F0502020204030204" pitchFamily="34" charset="0"/>
                <a:ea typeface="Calibri" panose="020F0502020204030204" pitchFamily="34" charset="0"/>
                <a:cs typeface="Arial" panose="020B0604020202020204" pitchFamily="34" charset="0"/>
              </a:rPr>
              <a:t>,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Ozlen</a:t>
            </a:r>
            <a:r>
              <a:rPr lang="en-GB" sz="1800" kern="100" dirty="0">
                <a:effectLst/>
                <a:latin typeface="Calibri" panose="020F0502020204030204" pitchFamily="34" charset="0"/>
                <a:ea typeface="Calibri" panose="020F0502020204030204" pitchFamily="34" charset="0"/>
                <a:cs typeface="Arial" panose="020B0604020202020204" pitchFamily="34" charset="0"/>
              </a:rPr>
              <a:t>, and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Durmic</a:t>
            </a:r>
            <a:r>
              <a:rPr lang="en-GB" sz="1800" kern="100" dirty="0">
                <a:effectLst/>
                <a:latin typeface="Calibri" panose="020F0502020204030204" pitchFamily="34" charset="0"/>
                <a:ea typeface="Calibri" panose="020F0502020204030204" pitchFamily="34" charset="0"/>
                <a:cs typeface="Arial" panose="020B0604020202020204" pitchFamily="34" charset="0"/>
              </a:rPr>
              <a:t>, 2016). Furthermore, Business Intelligence tools play a transformative role, converting vast data streams into actionable insights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Tzortzaki</a:t>
            </a:r>
            <a:r>
              <a:rPr lang="en-GB" sz="1800" kern="100" dirty="0">
                <a:effectLst/>
                <a:latin typeface="Calibri" panose="020F0502020204030204" pitchFamily="34" charset="0"/>
                <a:ea typeface="Calibri" panose="020F0502020204030204" pitchFamily="34" charset="0"/>
                <a:cs typeface="Arial" panose="020B0604020202020204" pitchFamily="34" charset="0"/>
              </a:rPr>
              <a:t> and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Mihiotis</a:t>
            </a:r>
            <a:r>
              <a:rPr lang="en-GB" sz="1800" kern="100" dirty="0">
                <a:effectLst/>
                <a:latin typeface="Calibri" panose="020F0502020204030204" pitchFamily="34" charset="0"/>
                <a:ea typeface="Calibri" panose="020F0502020204030204" pitchFamily="34" charset="0"/>
                <a:cs typeface="Arial" panose="020B0604020202020204" pitchFamily="34" charset="0"/>
              </a:rPr>
              <a:t>, 2014). Yet, it's imperative that these systems remain adaptable to ensure innovation isn't stifled.</a:t>
            </a:r>
          </a:p>
          <a:p>
            <a:endParaRPr lang="en-GB" dirty="0"/>
          </a:p>
        </p:txBody>
      </p:sp>
      <p:sp>
        <p:nvSpPr>
          <p:cNvPr id="4" name="Slide Number Placeholder 3"/>
          <p:cNvSpPr>
            <a:spLocks noGrp="1"/>
          </p:cNvSpPr>
          <p:nvPr>
            <p:ph type="sldNum" sz="quarter" idx="5"/>
          </p:nvPr>
        </p:nvSpPr>
        <p:spPr/>
        <p:txBody>
          <a:bodyPr/>
          <a:lstStyle/>
          <a:p>
            <a:fld id="{B8FF0C3D-588E-485E-BEF5-218CB2A4E432}" type="slidenum">
              <a:rPr lang="en-GB" smtClean="0"/>
              <a:t>9</a:t>
            </a:fld>
            <a:endParaRPr lang="en-GB"/>
          </a:p>
        </p:txBody>
      </p:sp>
    </p:spTree>
    <p:extLst>
      <p:ext uri="{BB962C8B-B14F-4D97-AF65-F5344CB8AC3E}">
        <p14:creationId xmlns:p14="http://schemas.microsoft.com/office/powerpoint/2010/main" val="33978299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British Airways, a premier airline, relies heavily on Business Intelligence and data analytics to shape its decision-making, enabling it to aptly adapt to market fluctuations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Thambi</a:t>
            </a:r>
            <a:r>
              <a:rPr lang="en-GB" sz="1800" kern="100" dirty="0">
                <a:effectLst/>
                <a:latin typeface="Calibri" panose="020F0502020204030204" pitchFamily="34" charset="0"/>
                <a:ea typeface="Calibri" panose="020F0502020204030204" pitchFamily="34" charset="0"/>
                <a:cs typeface="Arial" panose="020B0604020202020204" pitchFamily="34" charset="0"/>
              </a:rPr>
              <a:t> and O'Toole, 2012). In addition, the airline's commitment to fostering a knowledge-centric culture is evident through its collaboration tools and Content Management Systems. Further amplifying its dedication to excellence, British Airways champions continuous learning, leveraging tailored e-learning solutions to ensure its workforce remains abreast of industry advancements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Coller</a:t>
            </a:r>
            <a:r>
              <a:rPr lang="en-GB" sz="1800" kern="100" dirty="0">
                <a:effectLst/>
                <a:latin typeface="Calibri" panose="020F0502020204030204" pitchFamily="34" charset="0"/>
                <a:ea typeface="Calibri" panose="020F0502020204030204" pitchFamily="34" charset="0"/>
                <a:cs typeface="Arial" panose="020B0604020202020204" pitchFamily="34" charset="0"/>
              </a:rPr>
              <a:t>, Helms Mills, and Mills, 2016).</a:t>
            </a:r>
          </a:p>
          <a:p>
            <a:endParaRPr lang="en-GB" dirty="0"/>
          </a:p>
        </p:txBody>
      </p:sp>
      <p:sp>
        <p:nvSpPr>
          <p:cNvPr id="4" name="Slide Number Placeholder 3"/>
          <p:cNvSpPr>
            <a:spLocks noGrp="1"/>
          </p:cNvSpPr>
          <p:nvPr>
            <p:ph type="sldNum" sz="quarter" idx="5"/>
          </p:nvPr>
        </p:nvSpPr>
        <p:spPr/>
        <p:txBody>
          <a:bodyPr/>
          <a:lstStyle/>
          <a:p>
            <a:fld id="{B8FF0C3D-588E-485E-BEF5-218CB2A4E432}" type="slidenum">
              <a:rPr lang="en-GB" smtClean="0"/>
              <a:t>10</a:t>
            </a:fld>
            <a:endParaRPr lang="en-GB"/>
          </a:p>
        </p:txBody>
      </p:sp>
    </p:spTree>
    <p:extLst>
      <p:ext uri="{BB962C8B-B14F-4D97-AF65-F5344CB8AC3E}">
        <p14:creationId xmlns:p14="http://schemas.microsoft.com/office/powerpoint/2010/main" val="4777946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Airbus's Knowledge Management System (KMS) strategy is anchored in robust Knowledge Capture practices, drawing from both technical and human expertise. The aerospace giant employs secure repositories to safeguard essential information and utilises intra-company portals to ensure global standardisation. Furthermore, Decision Support Systems are instrumental in directing Airbus's operations, underpinned by tools like SAP and Tableau that integrate business processes and convert data into meaningful insights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Kivits</a:t>
            </a:r>
            <a:r>
              <a:rPr lang="en-GB" sz="1800" kern="100" dirty="0">
                <a:effectLst/>
                <a:latin typeface="Calibri" panose="020F0502020204030204" pitchFamily="34" charset="0"/>
                <a:ea typeface="Calibri" panose="020F0502020204030204" pitchFamily="34" charset="0"/>
                <a:cs typeface="Arial" panose="020B0604020202020204" pitchFamily="34" charset="0"/>
              </a:rPr>
              <a:t> and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Furneaux</a:t>
            </a:r>
            <a:r>
              <a:rPr lang="en-GB" sz="1800" kern="100" dirty="0">
                <a:effectLst/>
                <a:latin typeface="Calibri" panose="020F0502020204030204" pitchFamily="34" charset="0"/>
                <a:ea typeface="Calibri" panose="020F0502020204030204" pitchFamily="34" charset="0"/>
                <a:cs typeface="Arial" panose="020B0604020202020204" pitchFamily="34" charset="0"/>
              </a:rPr>
              <a:t>, 2013; Yin, Chen, and Zhao, 2019). Collaboration mechanisms further enhance Airbus's KMS effectiveness, cementing its position as an industry leader.</a:t>
            </a:r>
          </a:p>
        </p:txBody>
      </p:sp>
      <p:sp>
        <p:nvSpPr>
          <p:cNvPr id="4" name="Slide Number Placeholder 3"/>
          <p:cNvSpPr>
            <a:spLocks noGrp="1"/>
          </p:cNvSpPr>
          <p:nvPr>
            <p:ph type="sldNum" sz="quarter" idx="5"/>
          </p:nvPr>
        </p:nvSpPr>
        <p:spPr/>
        <p:txBody>
          <a:bodyPr/>
          <a:lstStyle/>
          <a:p>
            <a:fld id="{B8FF0C3D-588E-485E-BEF5-218CB2A4E432}" type="slidenum">
              <a:rPr lang="en-GB" smtClean="0"/>
              <a:t>11</a:t>
            </a:fld>
            <a:endParaRPr lang="en-GB"/>
          </a:p>
        </p:txBody>
      </p:sp>
    </p:spTree>
    <p:extLst>
      <p:ext uri="{BB962C8B-B14F-4D97-AF65-F5344CB8AC3E}">
        <p14:creationId xmlns:p14="http://schemas.microsoft.com/office/powerpoint/2010/main" val="32738979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British Airways is recommended to incorporate advanced data analytics tools for accurate data interpretation and predictive insights, reducing decision-making errors. A unified communication platform is advised to streamline knowledge dissemination and counter knowledge fragmentation. Furthermore, a continuous learning program, updated with market trends and a dynamic feedback mechanism, is essential for training adaptability.</a:t>
            </a:r>
          </a:p>
        </p:txBody>
      </p:sp>
      <p:sp>
        <p:nvSpPr>
          <p:cNvPr id="4" name="Slide Number Placeholder 3"/>
          <p:cNvSpPr>
            <a:spLocks noGrp="1"/>
          </p:cNvSpPr>
          <p:nvPr>
            <p:ph type="sldNum" sz="quarter" idx="5"/>
          </p:nvPr>
        </p:nvSpPr>
        <p:spPr/>
        <p:txBody>
          <a:bodyPr/>
          <a:lstStyle/>
          <a:p>
            <a:fld id="{B8FF0C3D-588E-485E-BEF5-218CB2A4E432}" type="slidenum">
              <a:rPr lang="en-GB" smtClean="0"/>
              <a:t>12</a:t>
            </a:fld>
            <a:endParaRPr lang="en-GB"/>
          </a:p>
        </p:txBody>
      </p:sp>
    </p:spTree>
    <p:extLst>
      <p:ext uri="{BB962C8B-B14F-4D97-AF65-F5344CB8AC3E}">
        <p14:creationId xmlns:p14="http://schemas.microsoft.com/office/powerpoint/2010/main" val="12581895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For Airbus, a hybrid knowledge management approach, blending technology with human-centric methods, is proposed to capture both explicit and tacit knowledge. Enhanced cybersecurity measures are crucial for protecting proprietary data. Lastly, investing in sophisticated data management solutions, featuring categorisation and tagging, can streamline information retrieval and improve decision-making efficiency.</a:t>
            </a:r>
          </a:p>
          <a:p>
            <a:endParaRPr lang="en-GB" dirty="0"/>
          </a:p>
        </p:txBody>
      </p:sp>
      <p:sp>
        <p:nvSpPr>
          <p:cNvPr id="4" name="Slide Number Placeholder 3"/>
          <p:cNvSpPr>
            <a:spLocks noGrp="1"/>
          </p:cNvSpPr>
          <p:nvPr>
            <p:ph type="sldNum" sz="quarter" idx="5"/>
          </p:nvPr>
        </p:nvSpPr>
        <p:spPr/>
        <p:txBody>
          <a:bodyPr/>
          <a:lstStyle/>
          <a:p>
            <a:fld id="{B8FF0C3D-588E-485E-BEF5-218CB2A4E432}" type="slidenum">
              <a:rPr lang="en-GB" smtClean="0"/>
              <a:t>13</a:t>
            </a:fld>
            <a:endParaRPr lang="en-GB"/>
          </a:p>
        </p:txBody>
      </p:sp>
    </p:spTree>
    <p:extLst>
      <p:ext uri="{BB962C8B-B14F-4D97-AF65-F5344CB8AC3E}">
        <p14:creationId xmlns:p14="http://schemas.microsoft.com/office/powerpoint/2010/main" val="30772801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In today's complex business environment, knowledge management plays an instrumental role, as evidenced by British Airways' emphasis on data interpretation and Airbus' focus on technological integration and tacit knowledge. Addressing these challenges requires a nuanced approach, combining technological tools with human-centric methods. To remain ahead of industry shifts, both companies must foster a culture of continuous innovation and learning. This involves embracing new technological advancements, promoting knowledge sharing, and investing in regular training programs.</a:t>
            </a:r>
          </a:p>
        </p:txBody>
      </p:sp>
      <p:sp>
        <p:nvSpPr>
          <p:cNvPr id="4" name="Slide Number Placeholder 3"/>
          <p:cNvSpPr>
            <a:spLocks noGrp="1"/>
          </p:cNvSpPr>
          <p:nvPr>
            <p:ph type="sldNum" sz="quarter" idx="5"/>
          </p:nvPr>
        </p:nvSpPr>
        <p:spPr/>
        <p:txBody>
          <a:bodyPr/>
          <a:lstStyle/>
          <a:p>
            <a:fld id="{B8FF0C3D-588E-485E-BEF5-218CB2A4E432}" type="slidenum">
              <a:rPr lang="en-GB" smtClean="0"/>
              <a:t>14</a:t>
            </a:fld>
            <a:endParaRPr lang="en-GB"/>
          </a:p>
        </p:txBody>
      </p:sp>
    </p:spTree>
    <p:extLst>
      <p:ext uri="{BB962C8B-B14F-4D97-AF65-F5344CB8AC3E}">
        <p14:creationId xmlns:p14="http://schemas.microsoft.com/office/powerpoint/2010/main" val="34049194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1981D-2D73-B9E8-118C-FAB601AEAA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314E66-6E5B-B246-F1E5-05BEE36FFD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580A46-6168-6955-C439-009AC4DD6F24}"/>
              </a:ext>
            </a:extLst>
          </p:cNvPr>
          <p:cNvSpPr>
            <a:spLocks noGrp="1"/>
          </p:cNvSpPr>
          <p:nvPr>
            <p:ph type="dt" sz="half" idx="10"/>
          </p:nvPr>
        </p:nvSpPr>
        <p:spPr/>
        <p:txBody>
          <a:bodyPr/>
          <a:lstStyle/>
          <a:p>
            <a:fld id="{686D7030-3C70-42F7-BD41-50527B308893}" type="datetimeFigureOut">
              <a:rPr lang="en-GB" smtClean="0"/>
              <a:t>22/10/2023</a:t>
            </a:fld>
            <a:endParaRPr lang="en-GB"/>
          </a:p>
        </p:txBody>
      </p:sp>
      <p:sp>
        <p:nvSpPr>
          <p:cNvPr id="5" name="Footer Placeholder 4">
            <a:extLst>
              <a:ext uri="{FF2B5EF4-FFF2-40B4-BE49-F238E27FC236}">
                <a16:creationId xmlns:a16="http://schemas.microsoft.com/office/drawing/2014/main" id="{991B2FA9-9379-C37F-3BE4-7C4E913A53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4719E4-CB8A-28EF-234C-8B76EEB49052}"/>
              </a:ext>
            </a:extLst>
          </p:cNvPr>
          <p:cNvSpPr>
            <a:spLocks noGrp="1"/>
          </p:cNvSpPr>
          <p:nvPr>
            <p:ph type="sldNum" sz="quarter" idx="12"/>
          </p:nvPr>
        </p:nvSpPr>
        <p:spPr/>
        <p:txBody>
          <a:bodyPr/>
          <a:lstStyle/>
          <a:p>
            <a:fld id="{F3C87925-CCEF-4C30-A6FB-0A3CDB080F55}" type="slidenum">
              <a:rPr lang="en-GB" smtClean="0"/>
              <a:t>‹#›</a:t>
            </a:fld>
            <a:endParaRPr lang="en-GB"/>
          </a:p>
        </p:txBody>
      </p:sp>
    </p:spTree>
    <p:extLst>
      <p:ext uri="{BB962C8B-B14F-4D97-AF65-F5344CB8AC3E}">
        <p14:creationId xmlns:p14="http://schemas.microsoft.com/office/powerpoint/2010/main" val="553296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5C6BC-4222-3909-EC47-297D4F84D4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363348-FC10-4C4E-44C6-FD9FFCD7AB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917F58-388B-E89A-C3E4-E513CF391040}"/>
              </a:ext>
            </a:extLst>
          </p:cNvPr>
          <p:cNvSpPr>
            <a:spLocks noGrp="1"/>
          </p:cNvSpPr>
          <p:nvPr>
            <p:ph type="dt" sz="half" idx="10"/>
          </p:nvPr>
        </p:nvSpPr>
        <p:spPr/>
        <p:txBody>
          <a:bodyPr/>
          <a:lstStyle/>
          <a:p>
            <a:fld id="{686D7030-3C70-42F7-BD41-50527B308893}" type="datetimeFigureOut">
              <a:rPr lang="en-GB" smtClean="0"/>
              <a:t>22/10/2023</a:t>
            </a:fld>
            <a:endParaRPr lang="en-GB"/>
          </a:p>
        </p:txBody>
      </p:sp>
      <p:sp>
        <p:nvSpPr>
          <p:cNvPr id="5" name="Footer Placeholder 4">
            <a:extLst>
              <a:ext uri="{FF2B5EF4-FFF2-40B4-BE49-F238E27FC236}">
                <a16:creationId xmlns:a16="http://schemas.microsoft.com/office/drawing/2014/main" id="{E9105739-155C-8CC9-69D7-53E1AADA87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83B095-FC90-AFF1-A526-87800007889A}"/>
              </a:ext>
            </a:extLst>
          </p:cNvPr>
          <p:cNvSpPr>
            <a:spLocks noGrp="1"/>
          </p:cNvSpPr>
          <p:nvPr>
            <p:ph type="sldNum" sz="quarter" idx="12"/>
          </p:nvPr>
        </p:nvSpPr>
        <p:spPr/>
        <p:txBody>
          <a:bodyPr/>
          <a:lstStyle/>
          <a:p>
            <a:fld id="{F3C87925-CCEF-4C30-A6FB-0A3CDB080F55}" type="slidenum">
              <a:rPr lang="en-GB" smtClean="0"/>
              <a:t>‹#›</a:t>
            </a:fld>
            <a:endParaRPr lang="en-GB"/>
          </a:p>
        </p:txBody>
      </p:sp>
    </p:spTree>
    <p:extLst>
      <p:ext uri="{BB962C8B-B14F-4D97-AF65-F5344CB8AC3E}">
        <p14:creationId xmlns:p14="http://schemas.microsoft.com/office/powerpoint/2010/main" val="774980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025F1-5885-1B4E-63D8-86AC141535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E4404E-96BA-A1EF-C00F-FD375207CA2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C6F26-5FBD-0C9A-7151-908FB7A71136}"/>
              </a:ext>
            </a:extLst>
          </p:cNvPr>
          <p:cNvSpPr>
            <a:spLocks noGrp="1"/>
          </p:cNvSpPr>
          <p:nvPr>
            <p:ph type="dt" sz="half" idx="10"/>
          </p:nvPr>
        </p:nvSpPr>
        <p:spPr/>
        <p:txBody>
          <a:bodyPr/>
          <a:lstStyle/>
          <a:p>
            <a:fld id="{686D7030-3C70-42F7-BD41-50527B308893}" type="datetimeFigureOut">
              <a:rPr lang="en-GB" smtClean="0"/>
              <a:t>22/10/2023</a:t>
            </a:fld>
            <a:endParaRPr lang="en-GB"/>
          </a:p>
        </p:txBody>
      </p:sp>
      <p:sp>
        <p:nvSpPr>
          <p:cNvPr id="5" name="Footer Placeholder 4">
            <a:extLst>
              <a:ext uri="{FF2B5EF4-FFF2-40B4-BE49-F238E27FC236}">
                <a16:creationId xmlns:a16="http://schemas.microsoft.com/office/drawing/2014/main" id="{98A3C42B-F327-3D27-65C1-4EE41C65C1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3FC5D2-09DB-40C9-FDD3-07C974D563F6}"/>
              </a:ext>
            </a:extLst>
          </p:cNvPr>
          <p:cNvSpPr>
            <a:spLocks noGrp="1"/>
          </p:cNvSpPr>
          <p:nvPr>
            <p:ph type="sldNum" sz="quarter" idx="12"/>
          </p:nvPr>
        </p:nvSpPr>
        <p:spPr/>
        <p:txBody>
          <a:bodyPr/>
          <a:lstStyle/>
          <a:p>
            <a:fld id="{F3C87925-CCEF-4C30-A6FB-0A3CDB080F55}" type="slidenum">
              <a:rPr lang="en-GB" smtClean="0"/>
              <a:t>‹#›</a:t>
            </a:fld>
            <a:endParaRPr lang="en-GB"/>
          </a:p>
        </p:txBody>
      </p:sp>
    </p:spTree>
    <p:extLst>
      <p:ext uri="{BB962C8B-B14F-4D97-AF65-F5344CB8AC3E}">
        <p14:creationId xmlns:p14="http://schemas.microsoft.com/office/powerpoint/2010/main" val="396831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19E20-A62F-896F-54F0-47E41BE977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4FDDDC-37B3-C07E-1AE9-85AEA9C236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885A24-C329-4201-018F-C8A4748A2D3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1B21778-CC73-4C50-6E08-BE16E2F02C4A}"/>
              </a:ext>
            </a:extLst>
          </p:cNvPr>
          <p:cNvSpPr>
            <a:spLocks noGrp="1"/>
          </p:cNvSpPr>
          <p:nvPr>
            <p:ph type="dt" sz="half" idx="10"/>
          </p:nvPr>
        </p:nvSpPr>
        <p:spPr/>
        <p:txBody>
          <a:bodyPr/>
          <a:lstStyle/>
          <a:p>
            <a:fld id="{686D7030-3C70-42F7-BD41-50527B308893}" type="datetimeFigureOut">
              <a:rPr lang="en-GB" smtClean="0"/>
              <a:t>22/10/2023</a:t>
            </a:fld>
            <a:endParaRPr lang="en-GB"/>
          </a:p>
        </p:txBody>
      </p:sp>
      <p:sp>
        <p:nvSpPr>
          <p:cNvPr id="6" name="Footer Placeholder 5">
            <a:extLst>
              <a:ext uri="{FF2B5EF4-FFF2-40B4-BE49-F238E27FC236}">
                <a16:creationId xmlns:a16="http://schemas.microsoft.com/office/drawing/2014/main" id="{2AA66433-4031-17CC-4972-E62ADCD8E7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2547B5-D883-3C06-678B-A3D07B72D805}"/>
              </a:ext>
            </a:extLst>
          </p:cNvPr>
          <p:cNvSpPr>
            <a:spLocks noGrp="1"/>
          </p:cNvSpPr>
          <p:nvPr>
            <p:ph type="sldNum" sz="quarter" idx="12"/>
          </p:nvPr>
        </p:nvSpPr>
        <p:spPr/>
        <p:txBody>
          <a:bodyPr/>
          <a:lstStyle/>
          <a:p>
            <a:fld id="{F3C87925-CCEF-4C30-A6FB-0A3CDB080F55}" type="slidenum">
              <a:rPr lang="en-GB" smtClean="0"/>
              <a:t>‹#›</a:t>
            </a:fld>
            <a:endParaRPr lang="en-GB"/>
          </a:p>
        </p:txBody>
      </p:sp>
    </p:spTree>
    <p:extLst>
      <p:ext uri="{BB962C8B-B14F-4D97-AF65-F5344CB8AC3E}">
        <p14:creationId xmlns:p14="http://schemas.microsoft.com/office/powerpoint/2010/main" val="1341541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C3583-D97F-2289-B7C2-458A0030D8B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B48F5D-453F-5DDE-12AC-8D8ED7BFC5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582F673-BB16-6990-D952-24D0FA1DAF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EF4B6B2-917D-7650-46F4-65713B7B65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11B020-7235-B06A-58D8-6B46C62F7AB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D5306C4-8BCF-9212-AC3B-5B408145E2F9}"/>
              </a:ext>
            </a:extLst>
          </p:cNvPr>
          <p:cNvSpPr>
            <a:spLocks noGrp="1"/>
          </p:cNvSpPr>
          <p:nvPr>
            <p:ph type="dt" sz="half" idx="10"/>
          </p:nvPr>
        </p:nvSpPr>
        <p:spPr/>
        <p:txBody>
          <a:bodyPr/>
          <a:lstStyle/>
          <a:p>
            <a:fld id="{686D7030-3C70-42F7-BD41-50527B308893}" type="datetimeFigureOut">
              <a:rPr lang="en-GB" smtClean="0"/>
              <a:t>22/10/2023</a:t>
            </a:fld>
            <a:endParaRPr lang="en-GB"/>
          </a:p>
        </p:txBody>
      </p:sp>
      <p:sp>
        <p:nvSpPr>
          <p:cNvPr id="8" name="Footer Placeholder 7">
            <a:extLst>
              <a:ext uri="{FF2B5EF4-FFF2-40B4-BE49-F238E27FC236}">
                <a16:creationId xmlns:a16="http://schemas.microsoft.com/office/drawing/2014/main" id="{B57856FB-F0AF-CE00-E9FC-55FA89A834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618DAD3-5004-7B9C-D7EE-682F6D246DE2}"/>
              </a:ext>
            </a:extLst>
          </p:cNvPr>
          <p:cNvSpPr>
            <a:spLocks noGrp="1"/>
          </p:cNvSpPr>
          <p:nvPr>
            <p:ph type="sldNum" sz="quarter" idx="12"/>
          </p:nvPr>
        </p:nvSpPr>
        <p:spPr/>
        <p:txBody>
          <a:bodyPr/>
          <a:lstStyle/>
          <a:p>
            <a:fld id="{F3C87925-CCEF-4C30-A6FB-0A3CDB080F55}" type="slidenum">
              <a:rPr lang="en-GB" smtClean="0"/>
              <a:t>‹#›</a:t>
            </a:fld>
            <a:endParaRPr lang="en-GB"/>
          </a:p>
        </p:txBody>
      </p:sp>
    </p:spTree>
    <p:extLst>
      <p:ext uri="{BB962C8B-B14F-4D97-AF65-F5344CB8AC3E}">
        <p14:creationId xmlns:p14="http://schemas.microsoft.com/office/powerpoint/2010/main" val="2013284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2D130-9F5B-51D3-954E-133B87BC9AE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9008C6-10A3-EC15-2EEB-C0A69B1C64B8}"/>
              </a:ext>
            </a:extLst>
          </p:cNvPr>
          <p:cNvSpPr>
            <a:spLocks noGrp="1"/>
          </p:cNvSpPr>
          <p:nvPr>
            <p:ph type="dt" sz="half" idx="10"/>
          </p:nvPr>
        </p:nvSpPr>
        <p:spPr/>
        <p:txBody>
          <a:bodyPr/>
          <a:lstStyle/>
          <a:p>
            <a:fld id="{686D7030-3C70-42F7-BD41-50527B308893}" type="datetimeFigureOut">
              <a:rPr lang="en-GB" smtClean="0"/>
              <a:t>22/10/2023</a:t>
            </a:fld>
            <a:endParaRPr lang="en-GB"/>
          </a:p>
        </p:txBody>
      </p:sp>
      <p:sp>
        <p:nvSpPr>
          <p:cNvPr id="4" name="Footer Placeholder 3">
            <a:extLst>
              <a:ext uri="{FF2B5EF4-FFF2-40B4-BE49-F238E27FC236}">
                <a16:creationId xmlns:a16="http://schemas.microsoft.com/office/drawing/2014/main" id="{CA0170C6-66F0-6711-D6A5-C15A7E97338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8B1E38-4B15-6CF1-BFD8-270B2F581A48}"/>
              </a:ext>
            </a:extLst>
          </p:cNvPr>
          <p:cNvSpPr>
            <a:spLocks noGrp="1"/>
          </p:cNvSpPr>
          <p:nvPr>
            <p:ph type="sldNum" sz="quarter" idx="12"/>
          </p:nvPr>
        </p:nvSpPr>
        <p:spPr/>
        <p:txBody>
          <a:bodyPr/>
          <a:lstStyle/>
          <a:p>
            <a:fld id="{F3C87925-CCEF-4C30-A6FB-0A3CDB080F55}" type="slidenum">
              <a:rPr lang="en-GB" smtClean="0"/>
              <a:t>‹#›</a:t>
            </a:fld>
            <a:endParaRPr lang="en-GB"/>
          </a:p>
        </p:txBody>
      </p:sp>
    </p:spTree>
    <p:extLst>
      <p:ext uri="{BB962C8B-B14F-4D97-AF65-F5344CB8AC3E}">
        <p14:creationId xmlns:p14="http://schemas.microsoft.com/office/powerpoint/2010/main" val="2000396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9181C6-C1D8-74B7-B6B7-4E3BF249EF22}"/>
              </a:ext>
            </a:extLst>
          </p:cNvPr>
          <p:cNvSpPr>
            <a:spLocks noGrp="1"/>
          </p:cNvSpPr>
          <p:nvPr>
            <p:ph type="dt" sz="half" idx="10"/>
          </p:nvPr>
        </p:nvSpPr>
        <p:spPr/>
        <p:txBody>
          <a:bodyPr/>
          <a:lstStyle/>
          <a:p>
            <a:fld id="{686D7030-3C70-42F7-BD41-50527B308893}" type="datetimeFigureOut">
              <a:rPr lang="en-GB" smtClean="0"/>
              <a:t>22/10/2023</a:t>
            </a:fld>
            <a:endParaRPr lang="en-GB"/>
          </a:p>
        </p:txBody>
      </p:sp>
      <p:sp>
        <p:nvSpPr>
          <p:cNvPr id="3" name="Footer Placeholder 2">
            <a:extLst>
              <a:ext uri="{FF2B5EF4-FFF2-40B4-BE49-F238E27FC236}">
                <a16:creationId xmlns:a16="http://schemas.microsoft.com/office/drawing/2014/main" id="{4F5A5CB7-1E5C-5FB7-30A0-3726051CF5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3FDFEB-0515-8340-ED18-679EE64EE96C}"/>
              </a:ext>
            </a:extLst>
          </p:cNvPr>
          <p:cNvSpPr>
            <a:spLocks noGrp="1"/>
          </p:cNvSpPr>
          <p:nvPr>
            <p:ph type="sldNum" sz="quarter" idx="12"/>
          </p:nvPr>
        </p:nvSpPr>
        <p:spPr/>
        <p:txBody>
          <a:bodyPr/>
          <a:lstStyle/>
          <a:p>
            <a:fld id="{F3C87925-CCEF-4C30-A6FB-0A3CDB080F55}" type="slidenum">
              <a:rPr lang="en-GB" smtClean="0"/>
              <a:t>‹#›</a:t>
            </a:fld>
            <a:endParaRPr lang="en-GB"/>
          </a:p>
        </p:txBody>
      </p:sp>
    </p:spTree>
    <p:extLst>
      <p:ext uri="{BB962C8B-B14F-4D97-AF65-F5344CB8AC3E}">
        <p14:creationId xmlns:p14="http://schemas.microsoft.com/office/powerpoint/2010/main" val="2777257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37DD1-2DE1-9C13-8761-BCA7DF2E79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09BA5A-07FD-9003-FD34-BBD038C7765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C46116-5AA3-0E34-C48D-6912A5114D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D58E01-4B21-2895-5202-50D1C7FB2BA6}"/>
              </a:ext>
            </a:extLst>
          </p:cNvPr>
          <p:cNvSpPr>
            <a:spLocks noGrp="1"/>
          </p:cNvSpPr>
          <p:nvPr>
            <p:ph type="dt" sz="half" idx="10"/>
          </p:nvPr>
        </p:nvSpPr>
        <p:spPr/>
        <p:txBody>
          <a:bodyPr/>
          <a:lstStyle/>
          <a:p>
            <a:fld id="{686D7030-3C70-42F7-BD41-50527B308893}" type="datetimeFigureOut">
              <a:rPr lang="en-GB" smtClean="0"/>
              <a:t>22/10/2023</a:t>
            </a:fld>
            <a:endParaRPr lang="en-GB"/>
          </a:p>
        </p:txBody>
      </p:sp>
      <p:sp>
        <p:nvSpPr>
          <p:cNvPr id="6" name="Footer Placeholder 5">
            <a:extLst>
              <a:ext uri="{FF2B5EF4-FFF2-40B4-BE49-F238E27FC236}">
                <a16:creationId xmlns:a16="http://schemas.microsoft.com/office/drawing/2014/main" id="{FB416D82-268C-3B05-4CC8-D14A6DD55A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A6C9B2-F8CD-7FD9-86C1-D6C93C00CA02}"/>
              </a:ext>
            </a:extLst>
          </p:cNvPr>
          <p:cNvSpPr>
            <a:spLocks noGrp="1"/>
          </p:cNvSpPr>
          <p:nvPr>
            <p:ph type="sldNum" sz="quarter" idx="12"/>
          </p:nvPr>
        </p:nvSpPr>
        <p:spPr/>
        <p:txBody>
          <a:bodyPr/>
          <a:lstStyle/>
          <a:p>
            <a:fld id="{F3C87925-CCEF-4C30-A6FB-0A3CDB080F55}" type="slidenum">
              <a:rPr lang="en-GB" smtClean="0"/>
              <a:t>‹#›</a:t>
            </a:fld>
            <a:endParaRPr lang="en-GB"/>
          </a:p>
        </p:txBody>
      </p:sp>
    </p:spTree>
    <p:extLst>
      <p:ext uri="{BB962C8B-B14F-4D97-AF65-F5344CB8AC3E}">
        <p14:creationId xmlns:p14="http://schemas.microsoft.com/office/powerpoint/2010/main" val="963849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BE14F-E6DC-A943-BC5A-6BECE12EA6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9356A49-DCA7-94E0-A865-09204770A68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C2AA950-8184-BA4B-CF2D-DFDE35AC8F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539925-D530-34FE-67A8-5BF14190360E}"/>
              </a:ext>
            </a:extLst>
          </p:cNvPr>
          <p:cNvSpPr>
            <a:spLocks noGrp="1"/>
          </p:cNvSpPr>
          <p:nvPr>
            <p:ph type="dt" sz="half" idx="10"/>
          </p:nvPr>
        </p:nvSpPr>
        <p:spPr/>
        <p:txBody>
          <a:bodyPr/>
          <a:lstStyle/>
          <a:p>
            <a:fld id="{686D7030-3C70-42F7-BD41-50527B308893}" type="datetimeFigureOut">
              <a:rPr lang="en-GB" smtClean="0"/>
              <a:t>22/10/2023</a:t>
            </a:fld>
            <a:endParaRPr lang="en-GB"/>
          </a:p>
        </p:txBody>
      </p:sp>
      <p:sp>
        <p:nvSpPr>
          <p:cNvPr id="6" name="Footer Placeholder 5">
            <a:extLst>
              <a:ext uri="{FF2B5EF4-FFF2-40B4-BE49-F238E27FC236}">
                <a16:creationId xmlns:a16="http://schemas.microsoft.com/office/drawing/2014/main" id="{12B77221-6BD5-F46A-22DA-7E2422A803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DADEFC-E4F7-AF3F-E176-19CB7C75C580}"/>
              </a:ext>
            </a:extLst>
          </p:cNvPr>
          <p:cNvSpPr>
            <a:spLocks noGrp="1"/>
          </p:cNvSpPr>
          <p:nvPr>
            <p:ph type="sldNum" sz="quarter" idx="12"/>
          </p:nvPr>
        </p:nvSpPr>
        <p:spPr/>
        <p:txBody>
          <a:bodyPr/>
          <a:lstStyle/>
          <a:p>
            <a:fld id="{F3C87925-CCEF-4C30-A6FB-0A3CDB080F55}" type="slidenum">
              <a:rPr lang="en-GB" smtClean="0"/>
              <a:t>‹#›</a:t>
            </a:fld>
            <a:endParaRPr lang="en-GB"/>
          </a:p>
        </p:txBody>
      </p:sp>
    </p:spTree>
    <p:extLst>
      <p:ext uri="{BB962C8B-B14F-4D97-AF65-F5344CB8AC3E}">
        <p14:creationId xmlns:p14="http://schemas.microsoft.com/office/powerpoint/2010/main" val="466449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58C81-FA4F-5049-190A-BC7BD47E60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B07E44-C216-D1F1-5687-397699497F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D423C4-8E6F-C6FB-686F-886F43FCD599}"/>
              </a:ext>
            </a:extLst>
          </p:cNvPr>
          <p:cNvSpPr>
            <a:spLocks noGrp="1"/>
          </p:cNvSpPr>
          <p:nvPr>
            <p:ph type="dt" sz="half" idx="10"/>
          </p:nvPr>
        </p:nvSpPr>
        <p:spPr/>
        <p:txBody>
          <a:bodyPr/>
          <a:lstStyle/>
          <a:p>
            <a:fld id="{686D7030-3C70-42F7-BD41-50527B308893}" type="datetimeFigureOut">
              <a:rPr lang="en-GB" smtClean="0"/>
              <a:t>22/10/2023</a:t>
            </a:fld>
            <a:endParaRPr lang="en-GB"/>
          </a:p>
        </p:txBody>
      </p:sp>
      <p:sp>
        <p:nvSpPr>
          <p:cNvPr id="5" name="Footer Placeholder 4">
            <a:extLst>
              <a:ext uri="{FF2B5EF4-FFF2-40B4-BE49-F238E27FC236}">
                <a16:creationId xmlns:a16="http://schemas.microsoft.com/office/drawing/2014/main" id="{4EA8D404-C70C-38CC-BCAE-E00AECC7DD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4B7310-0D23-0DE5-BC8D-E920F6A4A682}"/>
              </a:ext>
            </a:extLst>
          </p:cNvPr>
          <p:cNvSpPr>
            <a:spLocks noGrp="1"/>
          </p:cNvSpPr>
          <p:nvPr>
            <p:ph type="sldNum" sz="quarter" idx="12"/>
          </p:nvPr>
        </p:nvSpPr>
        <p:spPr/>
        <p:txBody>
          <a:bodyPr/>
          <a:lstStyle/>
          <a:p>
            <a:fld id="{F3C87925-CCEF-4C30-A6FB-0A3CDB080F55}" type="slidenum">
              <a:rPr lang="en-GB" smtClean="0"/>
              <a:t>‹#›</a:t>
            </a:fld>
            <a:endParaRPr lang="en-GB"/>
          </a:p>
        </p:txBody>
      </p:sp>
    </p:spTree>
    <p:extLst>
      <p:ext uri="{BB962C8B-B14F-4D97-AF65-F5344CB8AC3E}">
        <p14:creationId xmlns:p14="http://schemas.microsoft.com/office/powerpoint/2010/main" val="2819184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C8CE41-B98D-91ED-3147-94BBF47A8E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70868A-1AF3-50D8-922E-7FF762007C0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178D28-B6D4-73F9-B123-6382DD907250}"/>
              </a:ext>
            </a:extLst>
          </p:cNvPr>
          <p:cNvSpPr>
            <a:spLocks noGrp="1"/>
          </p:cNvSpPr>
          <p:nvPr>
            <p:ph type="dt" sz="half" idx="10"/>
          </p:nvPr>
        </p:nvSpPr>
        <p:spPr/>
        <p:txBody>
          <a:bodyPr/>
          <a:lstStyle/>
          <a:p>
            <a:fld id="{686D7030-3C70-42F7-BD41-50527B308893}" type="datetimeFigureOut">
              <a:rPr lang="en-GB" smtClean="0"/>
              <a:t>22/10/2023</a:t>
            </a:fld>
            <a:endParaRPr lang="en-GB"/>
          </a:p>
        </p:txBody>
      </p:sp>
      <p:sp>
        <p:nvSpPr>
          <p:cNvPr id="5" name="Footer Placeholder 4">
            <a:extLst>
              <a:ext uri="{FF2B5EF4-FFF2-40B4-BE49-F238E27FC236}">
                <a16:creationId xmlns:a16="http://schemas.microsoft.com/office/drawing/2014/main" id="{067B2299-0CF8-4B58-BD4A-66B93BFBB7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AEC6E9-C257-B24A-9CFD-9E093841AEA5}"/>
              </a:ext>
            </a:extLst>
          </p:cNvPr>
          <p:cNvSpPr>
            <a:spLocks noGrp="1"/>
          </p:cNvSpPr>
          <p:nvPr>
            <p:ph type="sldNum" sz="quarter" idx="12"/>
          </p:nvPr>
        </p:nvSpPr>
        <p:spPr/>
        <p:txBody>
          <a:bodyPr/>
          <a:lstStyle/>
          <a:p>
            <a:fld id="{F3C87925-CCEF-4C30-A6FB-0A3CDB080F55}" type="slidenum">
              <a:rPr lang="en-GB" smtClean="0"/>
              <a:t>‹#›</a:t>
            </a:fld>
            <a:endParaRPr lang="en-GB"/>
          </a:p>
        </p:txBody>
      </p:sp>
    </p:spTree>
    <p:extLst>
      <p:ext uri="{BB962C8B-B14F-4D97-AF65-F5344CB8AC3E}">
        <p14:creationId xmlns:p14="http://schemas.microsoft.com/office/powerpoint/2010/main" val="1550235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FCA8DF-A0B7-C45C-A0ED-CB575CA9CC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60CCC8-AAE4-B6E6-016B-6C9A8B25EE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439665-D8B4-1A66-EBD7-478A7EC5EB6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6D7030-3C70-42F7-BD41-50527B308893}" type="datetimeFigureOut">
              <a:rPr lang="en-GB" smtClean="0"/>
              <a:t>22/10/2023</a:t>
            </a:fld>
            <a:endParaRPr lang="en-GB"/>
          </a:p>
        </p:txBody>
      </p:sp>
      <p:sp>
        <p:nvSpPr>
          <p:cNvPr id="5" name="Footer Placeholder 4">
            <a:extLst>
              <a:ext uri="{FF2B5EF4-FFF2-40B4-BE49-F238E27FC236}">
                <a16:creationId xmlns:a16="http://schemas.microsoft.com/office/drawing/2014/main" id="{C2BC68AD-8F0D-EEED-5CC2-6D90E315BA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5907841-7CCD-827A-FD16-273500B4D9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C87925-CCEF-4C30-A6FB-0A3CDB080F55}" type="slidenum">
              <a:rPr lang="en-GB" smtClean="0"/>
              <a:t>‹#›</a:t>
            </a:fld>
            <a:endParaRPr lang="en-GB"/>
          </a:p>
        </p:txBody>
      </p:sp>
    </p:spTree>
    <p:extLst>
      <p:ext uri="{BB962C8B-B14F-4D97-AF65-F5344CB8AC3E}">
        <p14:creationId xmlns:p14="http://schemas.microsoft.com/office/powerpoint/2010/main" val="20690779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CCBF6A32-63C5-65CA-4F51-46960A0947A4}"/>
              </a:ext>
            </a:extLst>
          </p:cNvPr>
          <p:cNvPicPr>
            <a:picLocks noChangeAspect="1"/>
          </p:cNvPicPr>
          <p:nvPr/>
        </p:nvPicPr>
        <p:blipFill rotWithShape="1">
          <a:blip r:embed="rId2">
            <a:alphaModFix amt="50000"/>
          </a:blip>
          <a:srcRect t="19643"/>
          <a:stretch/>
        </p:blipFill>
        <p:spPr>
          <a:xfrm>
            <a:off x="20" y="1"/>
            <a:ext cx="12191980" cy="6857999"/>
          </a:xfrm>
          <a:prstGeom prst="rect">
            <a:avLst/>
          </a:prstGeom>
        </p:spPr>
      </p:pic>
      <p:sp>
        <p:nvSpPr>
          <p:cNvPr id="2" name="Title 1">
            <a:extLst>
              <a:ext uri="{FF2B5EF4-FFF2-40B4-BE49-F238E27FC236}">
                <a16:creationId xmlns:a16="http://schemas.microsoft.com/office/drawing/2014/main" id="{161F7109-A59F-CAF2-9AE8-41028BB3B5D4}"/>
              </a:ext>
            </a:extLst>
          </p:cNvPr>
          <p:cNvSpPr>
            <a:spLocks noGrp="1"/>
          </p:cNvSpPr>
          <p:nvPr>
            <p:ph type="ctrTitle"/>
          </p:nvPr>
        </p:nvSpPr>
        <p:spPr>
          <a:xfrm>
            <a:off x="1524000" y="1122362"/>
            <a:ext cx="9144000" cy="2900518"/>
          </a:xfrm>
        </p:spPr>
        <p:txBody>
          <a:bodyPr>
            <a:normAutofit/>
          </a:bodyPr>
          <a:lstStyle/>
          <a:p>
            <a:r>
              <a:rPr lang="en-US">
                <a:solidFill>
                  <a:srgbClr val="FFFFFF"/>
                </a:solidFill>
              </a:rPr>
              <a:t>BMSW5106: Knowledge and Information Management Skills for the Workplace</a:t>
            </a:r>
            <a:endParaRPr lang="en-GB">
              <a:solidFill>
                <a:srgbClr val="FFFFFF"/>
              </a:solidFill>
            </a:endParaRPr>
          </a:p>
        </p:txBody>
      </p:sp>
      <p:sp>
        <p:nvSpPr>
          <p:cNvPr id="3" name="Subtitle 2">
            <a:extLst>
              <a:ext uri="{FF2B5EF4-FFF2-40B4-BE49-F238E27FC236}">
                <a16:creationId xmlns:a16="http://schemas.microsoft.com/office/drawing/2014/main" id="{77177902-FEB2-EFC0-34DC-87205808759A}"/>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Task 2: Individual Presentation</a:t>
            </a:r>
          </a:p>
        </p:txBody>
      </p:sp>
    </p:spTree>
    <p:extLst>
      <p:ext uri="{BB962C8B-B14F-4D97-AF65-F5344CB8AC3E}">
        <p14:creationId xmlns:p14="http://schemas.microsoft.com/office/powerpoint/2010/main" val="151590640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3CBDC-A462-0815-EE14-C015B2F39213}"/>
              </a:ext>
            </a:extLst>
          </p:cNvPr>
          <p:cNvSpPr>
            <a:spLocks noGrp="1"/>
          </p:cNvSpPr>
          <p:nvPr>
            <p:ph type="title"/>
          </p:nvPr>
        </p:nvSpPr>
        <p:spPr>
          <a:xfrm>
            <a:off x="481013" y="3752849"/>
            <a:ext cx="3290887" cy="2452687"/>
          </a:xfrm>
        </p:spPr>
        <p:txBody>
          <a:bodyPr anchor="ctr">
            <a:normAutofit/>
          </a:bodyPr>
          <a:lstStyle/>
          <a:p>
            <a:r>
              <a:rPr lang="en-GB" sz="3600"/>
              <a:t>Introduction</a:t>
            </a:r>
          </a:p>
        </p:txBody>
      </p:sp>
      <p:pic>
        <p:nvPicPr>
          <p:cNvPr id="5" name="Picture 4" descr="Plane on tarmac">
            <a:extLst>
              <a:ext uri="{FF2B5EF4-FFF2-40B4-BE49-F238E27FC236}">
                <a16:creationId xmlns:a16="http://schemas.microsoft.com/office/drawing/2014/main" id="{737E72B2-2287-E9D2-04F7-87ECF99B39EA}"/>
              </a:ext>
            </a:extLst>
          </p:cNvPr>
          <p:cNvPicPr>
            <a:picLocks noChangeAspect="1"/>
          </p:cNvPicPr>
          <p:nvPr/>
        </p:nvPicPr>
        <p:blipFill rotWithShape="1">
          <a:blip r:embed="rId3"/>
          <a:srcRect t="3343" b="35173"/>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AA928C0F-91DC-6E72-DF30-EAEEFAA824C4}"/>
              </a:ext>
            </a:extLst>
          </p:cNvPr>
          <p:cNvSpPr>
            <a:spLocks noGrp="1"/>
          </p:cNvSpPr>
          <p:nvPr>
            <p:ph idx="1"/>
          </p:nvPr>
        </p:nvSpPr>
        <p:spPr>
          <a:xfrm>
            <a:off x="4223982" y="3752850"/>
            <a:ext cx="7485413" cy="2452687"/>
          </a:xfrm>
        </p:spPr>
        <p:txBody>
          <a:bodyPr anchor="ctr">
            <a:normAutofit/>
          </a:bodyPr>
          <a:lstStyle/>
          <a:p>
            <a:pPr marL="342900" lvl="0" indent="-342900">
              <a:buFont typeface="Symbol" panose="05050102010706020507" pitchFamily="18" charset="2"/>
              <a:buChar char=""/>
            </a:pPr>
            <a:r>
              <a:rPr lang="en-GB" sz="1500" kern="100">
                <a:effectLst/>
                <a:latin typeface="Calibri" panose="020F0502020204030204" pitchFamily="34" charset="0"/>
                <a:ea typeface="Calibri" panose="020F0502020204030204" pitchFamily="34" charset="0"/>
                <a:cs typeface="Arial" panose="020B0604020202020204" pitchFamily="34" charset="0"/>
              </a:rPr>
              <a:t>The report focuses on knowledge management (KM) systems, KM value systems, and KM supporting systems.</a:t>
            </a:r>
          </a:p>
          <a:p>
            <a:pPr marL="342900" lvl="0" indent="-342900">
              <a:buFont typeface="Symbol" panose="05050102010706020507" pitchFamily="18" charset="2"/>
              <a:buChar char=""/>
            </a:pPr>
            <a:r>
              <a:rPr lang="en-GB" sz="1500" kern="100">
                <a:effectLst/>
                <a:latin typeface="Calibri" panose="020F0502020204030204" pitchFamily="34" charset="0"/>
                <a:ea typeface="Calibri" panose="020F0502020204030204" pitchFamily="34" charset="0"/>
                <a:cs typeface="Arial" panose="020B0604020202020204" pitchFamily="34" charset="0"/>
              </a:rPr>
              <a:t>The two case study firms are British Airways and Airbus.</a:t>
            </a:r>
          </a:p>
          <a:p>
            <a:pPr marL="342900" lvl="0" indent="-342900">
              <a:buFont typeface="Symbol" panose="05050102010706020507" pitchFamily="18" charset="2"/>
              <a:buChar char=""/>
            </a:pPr>
            <a:r>
              <a:rPr lang="en-GB" sz="1500" kern="100">
                <a:effectLst/>
                <a:latin typeface="Calibri" panose="020F0502020204030204" pitchFamily="34" charset="0"/>
                <a:ea typeface="Calibri" panose="020F0502020204030204" pitchFamily="34" charset="0"/>
                <a:cs typeface="Arial" panose="020B0604020202020204" pitchFamily="34" charset="0"/>
              </a:rPr>
              <a:t>British Airways, founded in 1974, is a leading airline in the UK.</a:t>
            </a:r>
          </a:p>
          <a:p>
            <a:pPr marL="342900" lvl="0" indent="-342900">
              <a:buFont typeface="Symbol" panose="05050102010706020507" pitchFamily="18" charset="2"/>
              <a:buChar char=""/>
            </a:pPr>
            <a:r>
              <a:rPr lang="en-GB" sz="1500" kern="100">
                <a:effectLst/>
                <a:latin typeface="Calibri" panose="020F0502020204030204" pitchFamily="34" charset="0"/>
                <a:ea typeface="Calibri" panose="020F0502020204030204" pitchFamily="34" charset="0"/>
                <a:cs typeface="Arial" panose="020B0604020202020204" pitchFamily="34" charset="0"/>
              </a:rPr>
              <a:t>The airline operates primarily from London Heathrow and London Gatwick airports.</a:t>
            </a:r>
          </a:p>
          <a:p>
            <a:pPr marL="342900" lvl="0" indent="-342900">
              <a:buFont typeface="Symbol" panose="05050102010706020507" pitchFamily="18" charset="2"/>
              <a:buChar char=""/>
            </a:pPr>
            <a:r>
              <a:rPr lang="en-GB" sz="1500" kern="100">
                <a:effectLst/>
                <a:latin typeface="Calibri" panose="020F0502020204030204" pitchFamily="34" charset="0"/>
                <a:ea typeface="Calibri" panose="020F0502020204030204" pitchFamily="34" charset="0"/>
                <a:cs typeface="Arial" panose="020B0604020202020204" pitchFamily="34" charset="0"/>
              </a:rPr>
              <a:t>Airbus is a European multinational aerospace corporation founded in 1970.</a:t>
            </a:r>
          </a:p>
          <a:p>
            <a:pPr marL="342900" lvl="0" indent="-342900">
              <a:spcAft>
                <a:spcPts val="800"/>
              </a:spcAft>
              <a:buFont typeface="Symbol" panose="05050102010706020507" pitchFamily="18" charset="2"/>
              <a:buChar char=""/>
            </a:pPr>
            <a:r>
              <a:rPr lang="en-GB" sz="1500" kern="100">
                <a:effectLst/>
                <a:latin typeface="Calibri" panose="020F0502020204030204" pitchFamily="34" charset="0"/>
                <a:ea typeface="Calibri" panose="020F0502020204030204" pitchFamily="34" charset="0"/>
                <a:cs typeface="Arial" panose="020B0604020202020204" pitchFamily="34" charset="0"/>
              </a:rPr>
              <a:t>Airbus's products range from commercial aircraft to defence and space vehicles.</a:t>
            </a:r>
          </a:p>
          <a:p>
            <a:pPr marL="0" indent="0">
              <a:buNone/>
            </a:pPr>
            <a:endParaRPr lang="en-GB" sz="1500"/>
          </a:p>
        </p:txBody>
      </p:sp>
    </p:spTree>
    <p:extLst>
      <p:ext uri="{BB962C8B-B14F-4D97-AF65-F5344CB8AC3E}">
        <p14:creationId xmlns:p14="http://schemas.microsoft.com/office/powerpoint/2010/main" val="36550480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BBD4C4-6ACD-13AA-B262-26741E5B3FB4}"/>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kern="1200">
                <a:solidFill>
                  <a:srgbClr val="FFFFFF"/>
                </a:solidFill>
                <a:latin typeface="+mj-lt"/>
                <a:ea typeface="+mj-ea"/>
                <a:cs typeface="+mj-cs"/>
              </a:rPr>
              <a:t>The TOWS analysis knowledge management within British Airways</a:t>
            </a:r>
          </a:p>
        </p:txBody>
      </p:sp>
      <p:graphicFrame>
        <p:nvGraphicFramePr>
          <p:cNvPr id="4" name="Table 3">
            <a:extLst>
              <a:ext uri="{FF2B5EF4-FFF2-40B4-BE49-F238E27FC236}">
                <a16:creationId xmlns:a16="http://schemas.microsoft.com/office/drawing/2014/main" id="{6081845D-B3D1-2F51-EB0F-D74964234C36}"/>
              </a:ext>
            </a:extLst>
          </p:cNvPr>
          <p:cNvGraphicFramePr>
            <a:graphicFrameLocks noGrp="1"/>
          </p:cNvGraphicFramePr>
          <p:nvPr>
            <p:extLst>
              <p:ext uri="{D42A27DB-BD31-4B8C-83A1-F6EECF244321}">
                <p14:modId xmlns:p14="http://schemas.microsoft.com/office/powerpoint/2010/main" val="454607097"/>
              </p:ext>
            </p:extLst>
          </p:nvPr>
        </p:nvGraphicFramePr>
        <p:xfrm>
          <a:off x="432225" y="2186705"/>
          <a:ext cx="11327550" cy="4011337"/>
        </p:xfrm>
        <a:graphic>
          <a:graphicData uri="http://schemas.openxmlformats.org/drawingml/2006/table">
            <a:tbl>
              <a:tblPr firstRow="1" firstCol="1" bandRow="1">
                <a:solidFill>
                  <a:srgbClr val="F2F2F2">
                    <a:alpha val="45098"/>
                  </a:srgbClr>
                </a:solidFill>
                <a:tableStyleId>{5C22544A-7EE6-4342-B048-85BDC9FD1C3A}</a:tableStyleId>
              </a:tblPr>
              <a:tblGrid>
                <a:gridCol w="3872045">
                  <a:extLst>
                    <a:ext uri="{9D8B030D-6E8A-4147-A177-3AD203B41FA5}">
                      <a16:colId xmlns:a16="http://schemas.microsoft.com/office/drawing/2014/main" val="744482261"/>
                    </a:ext>
                  </a:extLst>
                </a:gridCol>
                <a:gridCol w="3879741">
                  <a:extLst>
                    <a:ext uri="{9D8B030D-6E8A-4147-A177-3AD203B41FA5}">
                      <a16:colId xmlns:a16="http://schemas.microsoft.com/office/drawing/2014/main" val="641798532"/>
                    </a:ext>
                  </a:extLst>
                </a:gridCol>
                <a:gridCol w="3575764">
                  <a:extLst>
                    <a:ext uri="{9D8B030D-6E8A-4147-A177-3AD203B41FA5}">
                      <a16:colId xmlns:a16="http://schemas.microsoft.com/office/drawing/2014/main" val="2027792216"/>
                    </a:ext>
                  </a:extLst>
                </a:gridCol>
              </a:tblGrid>
              <a:tr h="1448545">
                <a:tc>
                  <a:txBody>
                    <a:bodyPr/>
                    <a:lstStyle/>
                    <a:p>
                      <a:pPr algn="just">
                        <a:lnSpc>
                          <a:spcPct val="115000"/>
                        </a:lnSpc>
                        <a:spcAft>
                          <a:spcPts val="800"/>
                        </a:spcAft>
                      </a:pPr>
                      <a:r>
                        <a:rPr lang="en-GB" sz="1700" b="0" kern="100" cap="none" spc="0">
                          <a:solidFill>
                            <a:schemeClr val="bg1"/>
                          </a:solidFill>
                          <a:effectLst/>
                        </a:rPr>
                        <a:t> </a:t>
                      </a:r>
                      <a:endParaRPr lang="en-GB" sz="1700" b="0" kern="100" cap="none" spc="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83113" marR="83113" marT="110817" marB="0" anchor="ctr">
                    <a:lnL w="12700" cmpd="sng">
                      <a:noFill/>
                    </a:lnL>
                    <a:lnR w="12700" cmpd="sng">
                      <a:noFill/>
                    </a:lnR>
                    <a:lnT w="19050" cap="flat" cmpd="sng" algn="ctr">
                      <a:noFill/>
                      <a:prstDash val="solid"/>
                    </a:lnT>
                    <a:lnB w="38100" cmpd="sng">
                      <a:noFill/>
                    </a:lnB>
                    <a:solidFill>
                      <a:schemeClr val="tx1"/>
                    </a:solidFill>
                  </a:tcPr>
                </a:tc>
                <a:tc>
                  <a:txBody>
                    <a:bodyPr/>
                    <a:lstStyle/>
                    <a:p>
                      <a:pPr algn="just">
                        <a:lnSpc>
                          <a:spcPct val="115000"/>
                        </a:lnSpc>
                        <a:spcAft>
                          <a:spcPts val="800"/>
                        </a:spcAft>
                      </a:pPr>
                      <a:r>
                        <a:rPr lang="en-GB" sz="1700" b="0" kern="100" cap="none" spc="0">
                          <a:solidFill>
                            <a:schemeClr val="bg1"/>
                          </a:solidFill>
                          <a:effectLst/>
                        </a:rPr>
                        <a:t>Strengths</a:t>
                      </a:r>
                    </a:p>
                    <a:p>
                      <a:pPr algn="just">
                        <a:lnSpc>
                          <a:spcPct val="115000"/>
                        </a:lnSpc>
                        <a:spcAft>
                          <a:spcPts val="800"/>
                        </a:spcAft>
                      </a:pPr>
                      <a:r>
                        <a:rPr lang="en-GB" sz="1700" b="0" kern="100" cap="none" spc="0">
                          <a:solidFill>
                            <a:schemeClr val="bg1"/>
                          </a:solidFill>
                          <a:effectLst/>
                        </a:rPr>
                        <a:t>Robust KM systems, efficient knowledge collation, and a commitment to continuous learning.</a:t>
                      </a:r>
                      <a:endParaRPr lang="en-GB" sz="1700" b="0" kern="100" cap="none" spc="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83113" marR="83113" marT="110817" marB="0" anchor="ctr">
                    <a:lnL w="12700" cmpd="sng">
                      <a:noFill/>
                    </a:lnL>
                    <a:lnR w="12700" cmpd="sng">
                      <a:noFill/>
                    </a:lnR>
                    <a:lnT w="19050" cap="flat" cmpd="sng" algn="ctr">
                      <a:noFill/>
                      <a:prstDash val="solid"/>
                    </a:lnT>
                    <a:lnB w="38100" cmpd="sng">
                      <a:noFill/>
                    </a:lnB>
                    <a:solidFill>
                      <a:schemeClr val="tx1"/>
                    </a:solidFill>
                  </a:tcPr>
                </a:tc>
                <a:tc>
                  <a:txBody>
                    <a:bodyPr/>
                    <a:lstStyle/>
                    <a:p>
                      <a:pPr algn="just">
                        <a:lnSpc>
                          <a:spcPct val="115000"/>
                        </a:lnSpc>
                        <a:spcAft>
                          <a:spcPts val="800"/>
                        </a:spcAft>
                      </a:pPr>
                      <a:r>
                        <a:rPr lang="en-GB" sz="1700" b="0" kern="100" cap="none" spc="0">
                          <a:solidFill>
                            <a:schemeClr val="bg1"/>
                          </a:solidFill>
                          <a:effectLst/>
                        </a:rPr>
                        <a:t>Weaknesses</a:t>
                      </a:r>
                    </a:p>
                    <a:p>
                      <a:pPr algn="just">
                        <a:lnSpc>
                          <a:spcPct val="115000"/>
                        </a:lnSpc>
                        <a:spcAft>
                          <a:spcPts val="800"/>
                        </a:spcAft>
                      </a:pPr>
                      <a:r>
                        <a:rPr lang="en-GB" sz="1700" b="0" kern="100" cap="none" spc="0">
                          <a:solidFill>
                            <a:schemeClr val="bg1"/>
                          </a:solidFill>
                          <a:effectLst/>
                        </a:rPr>
                        <a:t>Knowledge silos, data overload risk, and challenges in information accuracy.</a:t>
                      </a:r>
                      <a:endParaRPr lang="en-GB" sz="1700" b="0" kern="100" cap="none" spc="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83113" marR="83113" marT="110817" marB="0"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2298283276"/>
                  </a:ext>
                </a:extLst>
              </a:tr>
              <a:tr h="1281396">
                <a:tc>
                  <a:txBody>
                    <a:bodyPr/>
                    <a:lstStyle/>
                    <a:p>
                      <a:pPr algn="just">
                        <a:lnSpc>
                          <a:spcPct val="115000"/>
                        </a:lnSpc>
                        <a:spcAft>
                          <a:spcPts val="800"/>
                        </a:spcAft>
                      </a:pPr>
                      <a:r>
                        <a:rPr lang="en-GB" sz="1500" b="1" kern="100" cap="none" spc="0">
                          <a:solidFill>
                            <a:schemeClr val="tx1"/>
                          </a:solidFill>
                          <a:effectLst/>
                        </a:rPr>
                        <a:t>Opportunities</a:t>
                      </a:r>
                    </a:p>
                    <a:p>
                      <a:pPr algn="just">
                        <a:lnSpc>
                          <a:spcPct val="115000"/>
                        </a:lnSpc>
                        <a:spcAft>
                          <a:spcPts val="800"/>
                        </a:spcAft>
                      </a:pPr>
                      <a:r>
                        <a:rPr lang="en-GB" sz="1500" b="1" kern="100" cap="none" spc="0">
                          <a:solidFill>
                            <a:schemeClr val="tx1"/>
                          </a:solidFill>
                          <a:effectLst/>
                        </a:rPr>
                        <a:t>Enhanced data analytics, AI in KM, collaborative tools, and converting tacit knowledge.</a:t>
                      </a:r>
                      <a:endParaRPr lang="en-GB" sz="1500" b="1" kern="100" cap="none" spc="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83113" marR="83113" marT="110817"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algn="just">
                        <a:lnSpc>
                          <a:spcPct val="115000"/>
                        </a:lnSpc>
                        <a:spcAft>
                          <a:spcPts val="800"/>
                        </a:spcAft>
                      </a:pPr>
                      <a:r>
                        <a:rPr lang="en-GB" sz="1500" kern="100" cap="none" spc="0">
                          <a:solidFill>
                            <a:schemeClr val="tx1"/>
                          </a:solidFill>
                          <a:effectLst/>
                        </a:rPr>
                        <a:t>Strengths/Opportunities (SO)</a:t>
                      </a:r>
                    </a:p>
                    <a:p>
                      <a:pPr algn="just">
                        <a:lnSpc>
                          <a:spcPct val="115000"/>
                        </a:lnSpc>
                        <a:spcAft>
                          <a:spcPts val="800"/>
                        </a:spcAft>
                      </a:pPr>
                      <a:r>
                        <a:rPr lang="en-GB" sz="1500" kern="100" cap="none" spc="0">
                          <a:solidFill>
                            <a:schemeClr val="tx1"/>
                          </a:solidFill>
                          <a:effectLst/>
                        </a:rPr>
                        <a:t>Integrate data analytics and AI with existing strong KM systems.</a:t>
                      </a:r>
                      <a:endParaRPr lang="en-GB" sz="1500" kern="100" cap="none" spc="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83113" marR="83113" marT="110817"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algn="just">
                        <a:lnSpc>
                          <a:spcPct val="115000"/>
                        </a:lnSpc>
                        <a:spcAft>
                          <a:spcPts val="800"/>
                        </a:spcAft>
                      </a:pPr>
                      <a:r>
                        <a:rPr lang="en-GB" sz="1500" kern="100" cap="none" spc="0">
                          <a:solidFill>
                            <a:schemeClr val="tx1"/>
                          </a:solidFill>
                          <a:effectLst/>
                        </a:rPr>
                        <a:t>Weaknesses and Opportunities (WO)</a:t>
                      </a:r>
                    </a:p>
                    <a:p>
                      <a:pPr algn="just">
                        <a:lnSpc>
                          <a:spcPct val="115000"/>
                        </a:lnSpc>
                        <a:spcAft>
                          <a:spcPts val="800"/>
                        </a:spcAft>
                      </a:pPr>
                      <a:r>
                        <a:rPr lang="en-GB" sz="1500" kern="100" cap="none" spc="0">
                          <a:solidFill>
                            <a:schemeClr val="tx1"/>
                          </a:solidFill>
                          <a:effectLst/>
                        </a:rPr>
                        <a:t>Use AI and collaborative tools to combat data overload and silos.</a:t>
                      </a:r>
                      <a:endParaRPr lang="en-GB" sz="1500" kern="100" cap="none" spc="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83113" marR="83113" marT="110817"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3961949302"/>
                  </a:ext>
                </a:extLst>
              </a:tr>
              <a:tr h="1281396">
                <a:tc>
                  <a:txBody>
                    <a:bodyPr/>
                    <a:lstStyle/>
                    <a:p>
                      <a:pPr algn="just">
                        <a:lnSpc>
                          <a:spcPct val="115000"/>
                        </a:lnSpc>
                        <a:spcAft>
                          <a:spcPts val="800"/>
                        </a:spcAft>
                      </a:pPr>
                      <a:r>
                        <a:rPr lang="en-GB" sz="1500" b="1" kern="100" cap="none" spc="0">
                          <a:solidFill>
                            <a:schemeClr val="tx1"/>
                          </a:solidFill>
                          <a:effectLst/>
                        </a:rPr>
                        <a:t>Threats</a:t>
                      </a:r>
                    </a:p>
                    <a:p>
                      <a:pPr algn="just">
                        <a:lnSpc>
                          <a:spcPct val="115000"/>
                        </a:lnSpc>
                        <a:spcAft>
                          <a:spcPts val="800"/>
                        </a:spcAft>
                      </a:pPr>
                      <a:r>
                        <a:rPr lang="en-GB" sz="1500" b="1" kern="100" cap="none" spc="0">
                          <a:solidFill>
                            <a:schemeClr val="tx1"/>
                          </a:solidFill>
                          <a:effectLst/>
                        </a:rPr>
                        <a:t>Technological changes, cyber-attacks, loss of tacit knowledge, and industry competition.</a:t>
                      </a:r>
                      <a:endParaRPr lang="en-GB" sz="1500" b="1" kern="100" cap="none" spc="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83113" marR="83113" marT="110817"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just">
                        <a:lnSpc>
                          <a:spcPct val="115000"/>
                        </a:lnSpc>
                        <a:spcAft>
                          <a:spcPts val="800"/>
                        </a:spcAft>
                      </a:pPr>
                      <a:r>
                        <a:rPr lang="en-GB" sz="1500" kern="100" cap="none" spc="0">
                          <a:solidFill>
                            <a:schemeClr val="tx1"/>
                          </a:solidFill>
                          <a:effectLst/>
                        </a:rPr>
                        <a:t>Strengths and Threats (ST)</a:t>
                      </a:r>
                    </a:p>
                    <a:p>
                      <a:pPr algn="just">
                        <a:lnSpc>
                          <a:spcPct val="115000"/>
                        </a:lnSpc>
                        <a:spcAft>
                          <a:spcPts val="800"/>
                        </a:spcAft>
                      </a:pPr>
                      <a:r>
                        <a:rPr lang="en-GB" sz="1500" kern="100" cap="none" spc="0">
                          <a:solidFill>
                            <a:schemeClr val="tx1"/>
                          </a:solidFill>
                          <a:effectLst/>
                        </a:rPr>
                        <a:t>Adapt KM systems for tech changes.</a:t>
                      </a:r>
                      <a:endParaRPr lang="en-GB" sz="1500" kern="100" cap="none" spc="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83113" marR="83113" marT="110817"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just">
                        <a:lnSpc>
                          <a:spcPct val="115000"/>
                        </a:lnSpc>
                        <a:spcAft>
                          <a:spcPts val="800"/>
                        </a:spcAft>
                      </a:pPr>
                      <a:r>
                        <a:rPr lang="en-GB" sz="1500" kern="100" cap="none" spc="0">
                          <a:solidFill>
                            <a:schemeClr val="tx1"/>
                          </a:solidFill>
                          <a:effectLst/>
                        </a:rPr>
                        <a:t>Weaknesses and Threats (WT)</a:t>
                      </a:r>
                    </a:p>
                    <a:p>
                      <a:pPr algn="just">
                        <a:lnSpc>
                          <a:spcPct val="115000"/>
                        </a:lnSpc>
                        <a:spcAft>
                          <a:spcPts val="800"/>
                        </a:spcAft>
                      </a:pPr>
                      <a:r>
                        <a:rPr lang="en-GB" sz="1500" kern="100" cap="none" spc="0">
                          <a:solidFill>
                            <a:schemeClr val="tx1"/>
                          </a:solidFill>
                          <a:effectLst/>
                        </a:rPr>
                        <a:t>Prioritise tacit knowledge conversion.</a:t>
                      </a:r>
                      <a:endParaRPr lang="en-GB" sz="1500" kern="100" cap="none" spc="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83113" marR="83113" marT="110817"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1051292174"/>
                  </a:ext>
                </a:extLst>
              </a:tr>
            </a:tbl>
          </a:graphicData>
        </a:graphic>
      </p:graphicFrame>
    </p:spTree>
    <p:extLst>
      <p:ext uri="{BB962C8B-B14F-4D97-AF65-F5344CB8AC3E}">
        <p14:creationId xmlns:p14="http://schemas.microsoft.com/office/powerpoint/2010/main" val="16867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11762D-0120-43DD-4C07-0FBF5099F01A}"/>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kern="1200">
                <a:solidFill>
                  <a:srgbClr val="FFFFFF"/>
                </a:solidFill>
                <a:latin typeface="+mj-lt"/>
                <a:ea typeface="+mj-ea"/>
                <a:cs typeface="+mj-cs"/>
              </a:rPr>
              <a:t>The TOWS analysis knowledge management within Airbus</a:t>
            </a:r>
          </a:p>
        </p:txBody>
      </p:sp>
      <p:graphicFrame>
        <p:nvGraphicFramePr>
          <p:cNvPr id="4" name="Table 3">
            <a:extLst>
              <a:ext uri="{FF2B5EF4-FFF2-40B4-BE49-F238E27FC236}">
                <a16:creationId xmlns:a16="http://schemas.microsoft.com/office/drawing/2014/main" id="{B3D49EC5-78E3-DA47-9F1F-687F19042356}"/>
              </a:ext>
            </a:extLst>
          </p:cNvPr>
          <p:cNvGraphicFramePr>
            <a:graphicFrameLocks noGrp="1"/>
          </p:cNvGraphicFramePr>
          <p:nvPr>
            <p:extLst>
              <p:ext uri="{D42A27DB-BD31-4B8C-83A1-F6EECF244321}">
                <p14:modId xmlns:p14="http://schemas.microsoft.com/office/powerpoint/2010/main" val="1155238078"/>
              </p:ext>
            </p:extLst>
          </p:nvPr>
        </p:nvGraphicFramePr>
        <p:xfrm>
          <a:off x="432225" y="2338666"/>
          <a:ext cx="11327550" cy="3707565"/>
        </p:xfrm>
        <a:graphic>
          <a:graphicData uri="http://schemas.openxmlformats.org/drawingml/2006/table">
            <a:tbl>
              <a:tblPr firstRow="1" firstCol="1" bandRow="1">
                <a:noFill/>
                <a:tableStyleId>{5C22544A-7EE6-4342-B048-85BDC9FD1C3A}</a:tableStyleId>
              </a:tblPr>
              <a:tblGrid>
                <a:gridCol w="3703344">
                  <a:extLst>
                    <a:ext uri="{9D8B030D-6E8A-4147-A177-3AD203B41FA5}">
                      <a16:colId xmlns:a16="http://schemas.microsoft.com/office/drawing/2014/main" val="4086489530"/>
                    </a:ext>
                  </a:extLst>
                </a:gridCol>
                <a:gridCol w="3843728">
                  <a:extLst>
                    <a:ext uri="{9D8B030D-6E8A-4147-A177-3AD203B41FA5}">
                      <a16:colId xmlns:a16="http://schemas.microsoft.com/office/drawing/2014/main" val="1573783745"/>
                    </a:ext>
                  </a:extLst>
                </a:gridCol>
                <a:gridCol w="3780478">
                  <a:extLst>
                    <a:ext uri="{9D8B030D-6E8A-4147-A177-3AD203B41FA5}">
                      <a16:colId xmlns:a16="http://schemas.microsoft.com/office/drawing/2014/main" val="1113503416"/>
                    </a:ext>
                  </a:extLst>
                </a:gridCol>
              </a:tblGrid>
              <a:tr h="1116341">
                <a:tc>
                  <a:txBody>
                    <a:bodyPr/>
                    <a:lstStyle/>
                    <a:p>
                      <a:pPr algn="just">
                        <a:lnSpc>
                          <a:spcPct val="115000"/>
                        </a:lnSpc>
                        <a:spcAft>
                          <a:spcPts val="800"/>
                        </a:spcAft>
                      </a:pPr>
                      <a:r>
                        <a:rPr lang="en-GB" sz="1200" b="1" kern="100" cap="all" spc="60">
                          <a:solidFill>
                            <a:schemeClr val="tx1"/>
                          </a:solidFill>
                          <a:effectLst/>
                        </a:rPr>
                        <a:t> </a:t>
                      </a:r>
                      <a:endParaRPr lang="en-GB" sz="1200" b="1" kern="100" cap="all" spc="6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5874" marR="65874" marT="88858" marB="88858" anchor="b">
                    <a:lnL w="12700" cmpd="sng">
                      <a:noFill/>
                    </a:lnL>
                    <a:lnR w="12700" cmpd="sng">
                      <a:noFill/>
                    </a:lnR>
                    <a:lnT w="12700" cmpd="sng">
                      <a:noFill/>
                    </a:lnT>
                    <a:lnB w="38100" cmpd="sng">
                      <a:noFill/>
                    </a:lnB>
                    <a:noFill/>
                  </a:tcPr>
                </a:tc>
                <a:tc>
                  <a:txBody>
                    <a:bodyPr/>
                    <a:lstStyle/>
                    <a:p>
                      <a:pPr algn="just">
                        <a:lnSpc>
                          <a:spcPct val="115000"/>
                        </a:lnSpc>
                        <a:spcAft>
                          <a:spcPts val="800"/>
                        </a:spcAft>
                      </a:pPr>
                      <a:r>
                        <a:rPr lang="en-GB" sz="1200" b="1" kern="100" cap="all" spc="60">
                          <a:solidFill>
                            <a:schemeClr val="tx1"/>
                          </a:solidFill>
                          <a:effectLst/>
                        </a:rPr>
                        <a:t>Strengths</a:t>
                      </a:r>
                    </a:p>
                    <a:p>
                      <a:pPr algn="just">
                        <a:lnSpc>
                          <a:spcPct val="115000"/>
                        </a:lnSpc>
                        <a:spcAft>
                          <a:spcPts val="800"/>
                        </a:spcAft>
                      </a:pPr>
                      <a:r>
                        <a:rPr lang="en-GB" sz="1200" b="1" kern="100" cap="all" spc="60">
                          <a:solidFill>
                            <a:schemeClr val="tx1"/>
                          </a:solidFill>
                          <a:effectLst/>
                        </a:rPr>
                        <a:t>Holistic KM approach, diverse knowledge repositories, and a robust KM value chain.</a:t>
                      </a:r>
                      <a:endParaRPr lang="en-GB" sz="1200" b="1" kern="100" cap="all" spc="6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5874" marR="65874" marT="88858" marB="88858" anchor="b">
                    <a:lnL w="12700" cmpd="sng">
                      <a:noFill/>
                    </a:lnL>
                    <a:lnR w="12700" cmpd="sng">
                      <a:noFill/>
                    </a:lnR>
                    <a:lnT w="12700" cmpd="sng">
                      <a:noFill/>
                    </a:lnT>
                    <a:lnB w="38100" cmpd="sng">
                      <a:noFill/>
                    </a:lnB>
                    <a:noFill/>
                  </a:tcPr>
                </a:tc>
                <a:tc>
                  <a:txBody>
                    <a:bodyPr/>
                    <a:lstStyle/>
                    <a:p>
                      <a:pPr algn="just">
                        <a:lnSpc>
                          <a:spcPct val="115000"/>
                        </a:lnSpc>
                        <a:spcAft>
                          <a:spcPts val="800"/>
                        </a:spcAft>
                      </a:pPr>
                      <a:r>
                        <a:rPr lang="en-GB" sz="1200" b="1" kern="100" cap="all" spc="60">
                          <a:solidFill>
                            <a:schemeClr val="tx1"/>
                          </a:solidFill>
                          <a:effectLst/>
                        </a:rPr>
                        <a:t>Weaknesses</a:t>
                      </a:r>
                    </a:p>
                    <a:p>
                      <a:pPr algn="just">
                        <a:lnSpc>
                          <a:spcPct val="115000"/>
                        </a:lnSpc>
                        <a:spcAft>
                          <a:spcPts val="800"/>
                        </a:spcAft>
                      </a:pPr>
                      <a:r>
                        <a:rPr lang="en-GB" sz="1200" b="1" kern="100" cap="all" spc="60">
                          <a:solidFill>
                            <a:schemeClr val="tx1"/>
                          </a:solidFill>
                          <a:effectLst/>
                        </a:rPr>
                        <a:t>Knowledge silos, data overload, and platform integration issues.</a:t>
                      </a:r>
                      <a:endParaRPr lang="en-GB" sz="1200" b="1" kern="100" cap="all" spc="6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5874" marR="65874" marT="88858" marB="88858" anchor="b">
                    <a:lnL w="12700" cmpd="sng">
                      <a:noFill/>
                    </a:lnL>
                    <a:lnR w="12700" cmpd="sng">
                      <a:noFill/>
                    </a:lnR>
                    <a:lnT w="12700" cmpd="sng">
                      <a:noFill/>
                    </a:lnT>
                    <a:lnB w="38100" cmpd="sng">
                      <a:noFill/>
                    </a:lnB>
                    <a:noFill/>
                  </a:tcPr>
                </a:tc>
                <a:extLst>
                  <a:ext uri="{0D108BD9-81ED-4DB2-BD59-A6C34878D82A}">
                    <a16:rowId xmlns:a16="http://schemas.microsoft.com/office/drawing/2014/main" val="3535462973"/>
                  </a:ext>
                </a:extLst>
              </a:tr>
              <a:tr h="1295538">
                <a:tc>
                  <a:txBody>
                    <a:bodyPr/>
                    <a:lstStyle/>
                    <a:p>
                      <a:pPr algn="just">
                        <a:lnSpc>
                          <a:spcPct val="115000"/>
                        </a:lnSpc>
                        <a:spcAft>
                          <a:spcPts val="800"/>
                        </a:spcAft>
                      </a:pPr>
                      <a:r>
                        <a:rPr lang="en-GB" sz="1200" b="1" kern="100" cap="none" spc="0">
                          <a:solidFill>
                            <a:schemeClr val="tx1"/>
                          </a:solidFill>
                          <a:effectLst/>
                        </a:rPr>
                        <a:t>Opportunities</a:t>
                      </a:r>
                    </a:p>
                    <a:p>
                      <a:pPr algn="just">
                        <a:lnSpc>
                          <a:spcPct val="115000"/>
                        </a:lnSpc>
                        <a:spcAft>
                          <a:spcPts val="800"/>
                        </a:spcAft>
                      </a:pPr>
                      <a:r>
                        <a:rPr lang="en-GB" sz="1200" b="1" kern="100" cap="none" spc="0">
                          <a:solidFill>
                            <a:schemeClr val="tx1"/>
                          </a:solidFill>
                          <a:effectLst/>
                        </a:rPr>
                        <a:t>AI expanded Communities of Practice and agile technology integrations.</a:t>
                      </a:r>
                      <a:endParaRPr lang="en-GB" sz="1200" b="1" kern="100" cap="none" spc="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5874" marR="65874" marT="0" marB="88858">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pPr algn="just">
                        <a:lnSpc>
                          <a:spcPct val="115000"/>
                        </a:lnSpc>
                        <a:spcAft>
                          <a:spcPts val="800"/>
                        </a:spcAft>
                      </a:pPr>
                      <a:r>
                        <a:rPr lang="en-GB" sz="1600" kern="100" cap="none" spc="0">
                          <a:solidFill>
                            <a:schemeClr val="tx1"/>
                          </a:solidFill>
                          <a:effectLst/>
                        </a:rPr>
                        <a:t>Strengths/Opportunities (SO)</a:t>
                      </a:r>
                    </a:p>
                    <a:p>
                      <a:pPr algn="just">
                        <a:lnSpc>
                          <a:spcPct val="115000"/>
                        </a:lnSpc>
                        <a:spcAft>
                          <a:spcPts val="800"/>
                        </a:spcAft>
                      </a:pPr>
                      <a:r>
                        <a:rPr lang="en-GB" sz="1600" kern="100" cap="none" spc="0">
                          <a:solidFill>
                            <a:schemeClr val="tx1"/>
                          </a:solidFill>
                          <a:effectLst/>
                        </a:rPr>
                        <a:t>Use of KM approach and value chain to integrate AI, expand Communities of Practice, and seek tech partnerships.</a:t>
                      </a:r>
                      <a:endParaRPr lang="en-GB" sz="1600" kern="100" cap="none" spc="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5874" marR="65874" marT="0" marB="88858">
                    <a:lnL w="12700" cmpd="sng">
                      <a:noFill/>
                      <a:prstDash val="solid"/>
                    </a:lnL>
                    <a:lnR w="12700" cmpd="sng">
                      <a:noFill/>
                      <a:prstDash val="solid"/>
                    </a:lnR>
                    <a:lnT w="38100" cmpd="sng">
                      <a:noFill/>
                    </a:lnT>
                    <a:lnB w="12700" cmpd="sng">
                      <a:noFill/>
                      <a:prstDash val="solid"/>
                    </a:lnB>
                    <a:noFill/>
                  </a:tcPr>
                </a:tc>
                <a:tc>
                  <a:txBody>
                    <a:bodyPr/>
                    <a:lstStyle/>
                    <a:p>
                      <a:pPr algn="just">
                        <a:lnSpc>
                          <a:spcPct val="115000"/>
                        </a:lnSpc>
                        <a:spcAft>
                          <a:spcPts val="800"/>
                        </a:spcAft>
                      </a:pPr>
                      <a:r>
                        <a:rPr lang="en-GB" sz="1600" kern="100" cap="none" spc="0">
                          <a:solidFill>
                            <a:schemeClr val="tx1"/>
                          </a:solidFill>
                          <a:effectLst/>
                        </a:rPr>
                        <a:t>Weaknesses and Opportunities (WO)</a:t>
                      </a:r>
                    </a:p>
                    <a:p>
                      <a:pPr algn="just">
                        <a:lnSpc>
                          <a:spcPct val="115000"/>
                        </a:lnSpc>
                        <a:spcAft>
                          <a:spcPts val="800"/>
                        </a:spcAft>
                      </a:pPr>
                      <a:r>
                        <a:rPr lang="en-GB" sz="1600" kern="100" cap="none" spc="0">
                          <a:solidFill>
                            <a:schemeClr val="tx1"/>
                          </a:solidFill>
                          <a:effectLst/>
                        </a:rPr>
                        <a:t>Address knowledge silos via agile tech and enhance cross-functional collaboration.</a:t>
                      </a:r>
                      <a:endParaRPr lang="en-GB" sz="1600" kern="100" cap="none" spc="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5874" marR="65874" marT="0" marB="88858">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923854858"/>
                  </a:ext>
                </a:extLst>
              </a:tr>
              <a:tr h="1295538">
                <a:tc>
                  <a:txBody>
                    <a:bodyPr/>
                    <a:lstStyle/>
                    <a:p>
                      <a:pPr algn="just">
                        <a:lnSpc>
                          <a:spcPct val="115000"/>
                        </a:lnSpc>
                        <a:spcAft>
                          <a:spcPts val="800"/>
                        </a:spcAft>
                      </a:pPr>
                      <a:r>
                        <a:rPr lang="en-GB" sz="1200" b="1" kern="100" cap="none" spc="0">
                          <a:solidFill>
                            <a:schemeClr val="tx1"/>
                          </a:solidFill>
                          <a:effectLst/>
                        </a:rPr>
                        <a:t>Threats</a:t>
                      </a:r>
                    </a:p>
                    <a:p>
                      <a:pPr algn="just">
                        <a:lnSpc>
                          <a:spcPct val="115000"/>
                        </a:lnSpc>
                        <a:spcAft>
                          <a:spcPts val="800"/>
                        </a:spcAft>
                      </a:pPr>
                      <a:r>
                        <a:rPr lang="en-GB" sz="1200" b="1" kern="100" cap="none" spc="0">
                          <a:solidFill>
                            <a:schemeClr val="tx1"/>
                          </a:solidFill>
                          <a:effectLst/>
                        </a:rPr>
                        <a:t>Cybersecurity, rapid KM tech changes, and aerospace competition.</a:t>
                      </a:r>
                      <a:endParaRPr lang="en-GB" sz="1200" b="1" kern="100" cap="none" spc="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5874" marR="65874" marT="0" marB="8885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just">
                        <a:lnSpc>
                          <a:spcPct val="115000"/>
                        </a:lnSpc>
                        <a:spcAft>
                          <a:spcPts val="800"/>
                        </a:spcAft>
                      </a:pPr>
                      <a:r>
                        <a:rPr lang="en-GB" sz="1600" kern="100" cap="none" spc="0">
                          <a:solidFill>
                            <a:schemeClr val="tx1"/>
                          </a:solidFill>
                          <a:effectLst/>
                        </a:rPr>
                        <a:t>Strengths and Threats (ST)</a:t>
                      </a:r>
                    </a:p>
                    <a:p>
                      <a:pPr algn="just">
                        <a:lnSpc>
                          <a:spcPct val="115000"/>
                        </a:lnSpc>
                        <a:spcAft>
                          <a:spcPts val="800"/>
                        </a:spcAft>
                      </a:pPr>
                      <a:r>
                        <a:rPr lang="en-GB" sz="1600" kern="100" cap="none" spc="0">
                          <a:solidFill>
                            <a:schemeClr val="tx1"/>
                          </a:solidFill>
                          <a:effectLst/>
                        </a:rPr>
                        <a:t>Fortify cybersecurity with advanced tech platforms and ensure tacit knowledge retention.</a:t>
                      </a:r>
                      <a:endParaRPr lang="en-GB" sz="1600" kern="100" cap="none" spc="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5874" marR="65874" marT="0" marB="8885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just">
                        <a:lnSpc>
                          <a:spcPct val="115000"/>
                        </a:lnSpc>
                        <a:spcAft>
                          <a:spcPts val="800"/>
                        </a:spcAft>
                      </a:pPr>
                      <a:r>
                        <a:rPr lang="en-GB" sz="1600" kern="100" cap="none" spc="0">
                          <a:solidFill>
                            <a:schemeClr val="tx1"/>
                          </a:solidFill>
                          <a:effectLst/>
                        </a:rPr>
                        <a:t>Weaknesses and Threats (WT)</a:t>
                      </a:r>
                    </a:p>
                    <a:p>
                      <a:pPr algn="just">
                        <a:lnSpc>
                          <a:spcPct val="115000"/>
                        </a:lnSpc>
                        <a:spcAft>
                          <a:spcPts val="800"/>
                        </a:spcAft>
                      </a:pPr>
                      <a:r>
                        <a:rPr lang="en-GB" sz="1600" kern="100" cap="none" spc="0">
                          <a:solidFill>
                            <a:schemeClr val="tx1"/>
                          </a:solidFill>
                          <a:effectLst/>
                        </a:rPr>
                        <a:t>Emphasise training for tech adaptability and introduce tailored analytics for data management.</a:t>
                      </a:r>
                      <a:endParaRPr lang="en-GB" sz="1600" kern="100" cap="none" spc="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5874" marR="65874" marT="0" marB="8885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540578576"/>
                  </a:ext>
                </a:extLst>
              </a:tr>
            </a:tbl>
          </a:graphicData>
        </a:graphic>
      </p:graphicFrame>
    </p:spTree>
    <p:extLst>
      <p:ext uri="{BB962C8B-B14F-4D97-AF65-F5344CB8AC3E}">
        <p14:creationId xmlns:p14="http://schemas.microsoft.com/office/powerpoint/2010/main" val="3000125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BEEF53-CF77-98E4-B470-81200FF0EA3A}"/>
              </a:ext>
            </a:extLst>
          </p:cNvPr>
          <p:cNvSpPr>
            <a:spLocks noGrp="1"/>
          </p:cNvSpPr>
          <p:nvPr>
            <p:ph type="title"/>
          </p:nvPr>
        </p:nvSpPr>
        <p:spPr>
          <a:xfrm>
            <a:off x="8643193" y="489507"/>
            <a:ext cx="3091607" cy="1655483"/>
          </a:xfrm>
        </p:spPr>
        <p:txBody>
          <a:bodyPr anchor="b">
            <a:normAutofit/>
          </a:bodyPr>
          <a:lstStyle/>
          <a:p>
            <a:r>
              <a:rPr lang="en-US" sz="2800"/>
              <a:t>Similarities and differences in the context of the organisations’ KM</a:t>
            </a:r>
            <a:endParaRPr lang="en-GB" sz="2800"/>
          </a:p>
        </p:txBody>
      </p:sp>
      <p:pic>
        <p:nvPicPr>
          <p:cNvPr id="5" name="Picture 4" descr="Plane on tarmac">
            <a:extLst>
              <a:ext uri="{FF2B5EF4-FFF2-40B4-BE49-F238E27FC236}">
                <a16:creationId xmlns:a16="http://schemas.microsoft.com/office/drawing/2014/main" id="{62DC32CA-E3CF-A694-75D2-420FFB2136C3}"/>
              </a:ext>
            </a:extLst>
          </p:cNvPr>
          <p:cNvPicPr>
            <a:picLocks noChangeAspect="1"/>
          </p:cNvPicPr>
          <p:nvPr/>
        </p:nvPicPr>
        <p:blipFill rotWithShape="1">
          <a:blip r:embed="rId3"/>
          <a:srcRect l="15470" r="-1" b="-1"/>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87CF7331-7992-7C67-1084-F5598512DA72}"/>
              </a:ext>
            </a:extLst>
          </p:cNvPr>
          <p:cNvSpPr>
            <a:spLocks noGrp="1"/>
          </p:cNvSpPr>
          <p:nvPr>
            <p:ph idx="1"/>
          </p:nvPr>
        </p:nvSpPr>
        <p:spPr>
          <a:xfrm>
            <a:off x="8643193" y="2418408"/>
            <a:ext cx="2942813" cy="3540265"/>
          </a:xfrm>
        </p:spPr>
        <p:txBody>
          <a:bodyPr>
            <a:normAutofit/>
          </a:bodyPr>
          <a:lstStyle/>
          <a:p>
            <a:r>
              <a:rPr lang="en-US" sz="1400"/>
              <a:t>Both British Airways and Airbus emphasise technological integration in their KM approaches.</a:t>
            </a:r>
          </a:p>
          <a:p>
            <a:r>
              <a:rPr lang="en-US" sz="1400"/>
              <a:t>The companies confront challenges like knowledge silos due to their large operational scales.</a:t>
            </a:r>
          </a:p>
          <a:p>
            <a:r>
              <a:rPr lang="en-US" sz="1400"/>
              <a:t>Airbus places significant importance on its tacit and explicit knowledge repositories.</a:t>
            </a:r>
          </a:p>
          <a:p>
            <a:r>
              <a:rPr lang="en-US" sz="1400"/>
              <a:t>British Airways prioritises external knowledge acquisition.</a:t>
            </a:r>
          </a:p>
        </p:txBody>
      </p:sp>
      <p:sp>
        <p:nvSpPr>
          <p:cNvPr id="11" name="Rectangle 1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209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7FDDB-5D36-146E-753A-8537C9194DD1}"/>
              </a:ext>
            </a:extLst>
          </p:cNvPr>
          <p:cNvSpPr>
            <a:spLocks noGrp="1"/>
          </p:cNvSpPr>
          <p:nvPr>
            <p:ph type="title"/>
          </p:nvPr>
        </p:nvSpPr>
        <p:spPr>
          <a:xfrm>
            <a:off x="8643193" y="489507"/>
            <a:ext cx="3091607" cy="1655483"/>
          </a:xfrm>
        </p:spPr>
        <p:txBody>
          <a:bodyPr anchor="b">
            <a:normAutofit/>
          </a:bodyPr>
          <a:lstStyle/>
          <a:p>
            <a:r>
              <a:rPr lang="en-US" sz="3700"/>
              <a:t>KM Value Chain at British Airways</a:t>
            </a:r>
            <a:endParaRPr lang="en-GB" sz="3700"/>
          </a:p>
        </p:txBody>
      </p:sp>
      <p:pic>
        <p:nvPicPr>
          <p:cNvPr id="5" name="Picture 4" descr="Plane in red circle">
            <a:extLst>
              <a:ext uri="{FF2B5EF4-FFF2-40B4-BE49-F238E27FC236}">
                <a16:creationId xmlns:a16="http://schemas.microsoft.com/office/drawing/2014/main" id="{2D1E1CBC-6EDF-2126-AE6E-C4AA92AAEE58}"/>
              </a:ext>
            </a:extLst>
          </p:cNvPr>
          <p:cNvPicPr>
            <a:picLocks noChangeAspect="1"/>
          </p:cNvPicPr>
          <p:nvPr/>
        </p:nvPicPr>
        <p:blipFill rotWithShape="1">
          <a:blip r:embed="rId3"/>
          <a:srcRect l="5278" r="6077" b="1"/>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7BF7342B-5DEC-1451-C4A1-EE783D940109}"/>
              </a:ext>
            </a:extLst>
          </p:cNvPr>
          <p:cNvSpPr>
            <a:spLocks noGrp="1"/>
          </p:cNvSpPr>
          <p:nvPr>
            <p:ph idx="1"/>
          </p:nvPr>
        </p:nvSpPr>
        <p:spPr>
          <a:xfrm>
            <a:off x="8643193" y="2418408"/>
            <a:ext cx="2942813" cy="3540265"/>
          </a:xfrm>
        </p:spPr>
        <p:txBody>
          <a:bodyPr>
            <a:normAutofit/>
          </a:bodyPr>
          <a:lstStyle/>
          <a:p>
            <a:r>
              <a:rPr lang="en-US" sz="1700"/>
              <a:t>British Airways utilises both external and internal mechanisms.</a:t>
            </a:r>
          </a:p>
          <a:p>
            <a:r>
              <a:rPr lang="en-US" sz="1700"/>
              <a:t>The airline commits to structured data storage.</a:t>
            </a:r>
          </a:p>
          <a:p>
            <a:r>
              <a:rPr lang="en-US" sz="1700"/>
              <a:t>Knowledge dissemination at British Airways is achieved through intranet portals.</a:t>
            </a:r>
          </a:p>
          <a:p>
            <a:r>
              <a:rPr lang="en-US" sz="1700"/>
              <a:t>Application of the KM Value Chain at British Airways directs both strategic and operational decisions.</a:t>
            </a:r>
          </a:p>
          <a:p>
            <a:endParaRPr lang="en-GB" sz="1700"/>
          </a:p>
        </p:txBody>
      </p:sp>
      <p:sp>
        <p:nvSpPr>
          <p:cNvPr id="11" name="Rectangle 1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352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57D37-9C37-E526-7A0E-54F07599C8C2}"/>
              </a:ext>
            </a:extLst>
          </p:cNvPr>
          <p:cNvSpPr>
            <a:spLocks noGrp="1"/>
          </p:cNvSpPr>
          <p:nvPr>
            <p:ph type="title"/>
          </p:nvPr>
        </p:nvSpPr>
        <p:spPr>
          <a:xfrm>
            <a:off x="481013" y="3752849"/>
            <a:ext cx="3290887" cy="2452687"/>
          </a:xfrm>
        </p:spPr>
        <p:txBody>
          <a:bodyPr anchor="ctr">
            <a:normAutofit/>
          </a:bodyPr>
          <a:lstStyle/>
          <a:p>
            <a:r>
              <a:rPr lang="en-US" sz="3600"/>
              <a:t>KM Value Chain at Airbus</a:t>
            </a:r>
            <a:endParaRPr lang="en-GB" sz="3600"/>
          </a:p>
        </p:txBody>
      </p:sp>
      <p:pic>
        <p:nvPicPr>
          <p:cNvPr id="5" name="Picture 4" descr="3D box skeletons">
            <a:extLst>
              <a:ext uri="{FF2B5EF4-FFF2-40B4-BE49-F238E27FC236}">
                <a16:creationId xmlns:a16="http://schemas.microsoft.com/office/drawing/2014/main" id="{D506BE89-2A57-A952-8074-BDE3B9EEACA0}"/>
              </a:ext>
            </a:extLst>
          </p:cNvPr>
          <p:cNvPicPr>
            <a:picLocks noChangeAspect="1"/>
          </p:cNvPicPr>
          <p:nvPr/>
        </p:nvPicPr>
        <p:blipFill rotWithShape="1">
          <a:blip r:embed="rId3"/>
          <a:srcRect t="27709" b="26695"/>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2EF1E64C-DD4C-C6F9-0CF7-AAB9EDF34471}"/>
              </a:ext>
            </a:extLst>
          </p:cNvPr>
          <p:cNvSpPr>
            <a:spLocks noGrp="1"/>
          </p:cNvSpPr>
          <p:nvPr>
            <p:ph idx="1"/>
          </p:nvPr>
        </p:nvSpPr>
        <p:spPr>
          <a:xfrm>
            <a:off x="4223982" y="3752850"/>
            <a:ext cx="7485413" cy="2452687"/>
          </a:xfrm>
        </p:spPr>
        <p:txBody>
          <a:bodyPr anchor="ctr">
            <a:normAutofit/>
          </a:bodyPr>
          <a:lstStyle/>
          <a:p>
            <a:r>
              <a:rPr lang="en-US" sz="1800"/>
              <a:t>Airbus engages in extensive knowledge capture.</a:t>
            </a:r>
          </a:p>
          <a:p>
            <a:r>
              <a:rPr lang="en-US" sz="1800"/>
              <a:t>Prioritises secure knowledge storage systems.</a:t>
            </a:r>
          </a:p>
          <a:p>
            <a:r>
              <a:rPr lang="en-US" sz="1800"/>
              <a:t>Harnesses intranet for knowledge dissemination.</a:t>
            </a:r>
          </a:p>
          <a:p>
            <a:r>
              <a:rPr lang="en-US" sz="1800"/>
              <a:t>Employs Decision Support Systems in application.</a:t>
            </a:r>
          </a:p>
          <a:p>
            <a:pPr marL="0" indent="0">
              <a:buNone/>
            </a:pPr>
            <a:endParaRPr lang="en-GB" sz="1800"/>
          </a:p>
        </p:txBody>
      </p:sp>
    </p:spTree>
    <p:extLst>
      <p:ext uri="{BB962C8B-B14F-4D97-AF65-F5344CB8AC3E}">
        <p14:creationId xmlns:p14="http://schemas.microsoft.com/office/powerpoint/2010/main" val="4209141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ED702-95A5-3B85-785D-452019B07B10}"/>
              </a:ext>
            </a:extLst>
          </p:cNvPr>
          <p:cNvSpPr>
            <a:spLocks noGrp="1"/>
          </p:cNvSpPr>
          <p:nvPr>
            <p:ph type="title"/>
          </p:nvPr>
        </p:nvSpPr>
        <p:spPr>
          <a:xfrm>
            <a:off x="481011" y="327025"/>
            <a:ext cx="5324477" cy="1630363"/>
          </a:xfrm>
        </p:spPr>
        <p:txBody>
          <a:bodyPr anchor="b">
            <a:normAutofit/>
          </a:bodyPr>
          <a:lstStyle/>
          <a:p>
            <a:r>
              <a:rPr lang="en-US" sz="3600"/>
              <a:t>Supporting systems at British Airways</a:t>
            </a:r>
            <a:endParaRPr lang="en-GB" sz="3600"/>
          </a:p>
        </p:txBody>
      </p:sp>
      <p:pic>
        <p:nvPicPr>
          <p:cNvPr id="6" name="Picture 5">
            <a:extLst>
              <a:ext uri="{FF2B5EF4-FFF2-40B4-BE49-F238E27FC236}">
                <a16:creationId xmlns:a16="http://schemas.microsoft.com/office/drawing/2014/main" id="{E8B4BE5A-4D98-47F3-9071-27E6BF0D9CBE}"/>
              </a:ext>
            </a:extLst>
          </p:cNvPr>
          <p:cNvPicPr>
            <a:picLocks noChangeAspect="1"/>
          </p:cNvPicPr>
          <p:nvPr/>
        </p:nvPicPr>
        <p:blipFill rotWithShape="1">
          <a:blip r:embed="rId3"/>
          <a:srcRect l="5760" r="39759" b="-1"/>
          <a:stretch/>
        </p:blipFill>
        <p:spPr>
          <a:xfrm>
            <a:off x="5966355" y="1"/>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7" name="Content Placeholder 2">
            <a:extLst>
              <a:ext uri="{FF2B5EF4-FFF2-40B4-BE49-F238E27FC236}">
                <a16:creationId xmlns:a16="http://schemas.microsoft.com/office/drawing/2014/main" id="{9D6A6524-9AB9-6407-E510-439F7D758A3E}"/>
              </a:ext>
            </a:extLst>
          </p:cNvPr>
          <p:cNvGraphicFramePr>
            <a:graphicFrameLocks noGrp="1"/>
          </p:cNvGraphicFramePr>
          <p:nvPr>
            <p:ph idx="1"/>
            <p:extLst>
              <p:ext uri="{D42A27DB-BD31-4B8C-83A1-F6EECF244321}">
                <p14:modId xmlns:p14="http://schemas.microsoft.com/office/powerpoint/2010/main" val="1063358184"/>
              </p:ext>
            </p:extLst>
          </p:nvPr>
        </p:nvGraphicFramePr>
        <p:xfrm>
          <a:off x="481013" y="2286001"/>
          <a:ext cx="5324475" cy="39195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634588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190C9-4FB6-FC7B-0C91-CB864D677F42}"/>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Supporting systems at Airbus</a:t>
            </a:r>
          </a:p>
        </p:txBody>
      </p:sp>
      <p:sp>
        <p:nvSpPr>
          <p:cNvPr id="3" name="Content Placeholder 2">
            <a:extLst>
              <a:ext uri="{FF2B5EF4-FFF2-40B4-BE49-F238E27FC236}">
                <a16:creationId xmlns:a16="http://schemas.microsoft.com/office/drawing/2014/main" id="{DA0F1B76-788D-65D4-246B-C7D00A865A16}"/>
              </a:ext>
            </a:extLst>
          </p:cNvPr>
          <p:cNvSpPr>
            <a:spLocks noGrp="1"/>
          </p:cNvSpPr>
          <p:nvPr>
            <p:ph idx="1"/>
          </p:nvPr>
        </p:nvSpPr>
        <p:spPr>
          <a:xfrm>
            <a:off x="1371599" y="2318197"/>
            <a:ext cx="9724031" cy="3683358"/>
          </a:xfrm>
        </p:spPr>
        <p:txBody>
          <a:bodyPr anchor="ctr">
            <a:normAutofit/>
          </a:bodyPr>
          <a:lstStyle/>
          <a:p>
            <a:pPr marL="342900" lvl="0" indent="-342900">
              <a:buFont typeface="Symbol" panose="05050102010706020507" pitchFamily="18"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Document Management Systems ensure regulatory compliance.</a:t>
            </a:r>
          </a:p>
          <a:p>
            <a:pPr marL="342900" lvl="0" indent="-342900">
              <a:buFont typeface="Symbol" panose="05050102010706020507" pitchFamily="18"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Systems enhance access to vital documents.</a:t>
            </a:r>
          </a:p>
          <a:p>
            <a:pPr marL="342900" lvl="0" indent="-342900">
              <a:buFont typeface="Symbol" panose="05050102010706020507" pitchFamily="18"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Business Intelligence tools transform raw data.</a:t>
            </a:r>
          </a:p>
          <a:p>
            <a:pPr marL="342900" lvl="0" indent="-342900">
              <a:buFont typeface="Symbol" panose="05050102010706020507" pitchFamily="18"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BI dashboards aid strategic decision-making.</a:t>
            </a:r>
          </a:p>
          <a:p>
            <a:pPr marL="342900" lvl="0" indent="-342900">
              <a:spcAft>
                <a:spcPts val="800"/>
              </a:spcAft>
              <a:buFont typeface="Symbol" panose="05050102010706020507" pitchFamily="18"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Rigid systems may impede innovation.</a:t>
            </a:r>
          </a:p>
          <a:p>
            <a:endParaRPr lang="en-GB" sz="2000"/>
          </a:p>
        </p:txBody>
      </p:sp>
    </p:spTree>
    <p:extLst>
      <p:ext uri="{BB962C8B-B14F-4D97-AF65-F5344CB8AC3E}">
        <p14:creationId xmlns:p14="http://schemas.microsoft.com/office/powerpoint/2010/main" val="2680586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3A8A6-FF84-710A-D1CA-B6BDF53AFCEE}"/>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KMS at British Airways</a:t>
            </a:r>
          </a:p>
        </p:txBody>
      </p:sp>
      <p:sp>
        <p:nvSpPr>
          <p:cNvPr id="3" name="Content Placeholder 2">
            <a:extLst>
              <a:ext uri="{FF2B5EF4-FFF2-40B4-BE49-F238E27FC236}">
                <a16:creationId xmlns:a16="http://schemas.microsoft.com/office/drawing/2014/main" id="{7E256D86-C481-B756-BC74-B45832540475}"/>
              </a:ext>
            </a:extLst>
          </p:cNvPr>
          <p:cNvSpPr>
            <a:spLocks noGrp="1"/>
          </p:cNvSpPr>
          <p:nvPr>
            <p:ph idx="1"/>
          </p:nvPr>
        </p:nvSpPr>
        <p:spPr>
          <a:xfrm>
            <a:off x="1371599" y="2318197"/>
            <a:ext cx="9724031" cy="3683358"/>
          </a:xfrm>
        </p:spPr>
        <p:txBody>
          <a:bodyPr anchor="ctr">
            <a:normAutofit/>
          </a:bodyPr>
          <a:lstStyle/>
          <a:p>
            <a:pPr marL="342900" lvl="0" indent="-342900">
              <a:buFont typeface="Wingdings" panose="05000000000000000000" pitchFamily="2" charset="2"/>
              <a:buChar char=""/>
            </a:pPr>
            <a:r>
              <a:rPr lang="en-GB" sz="2000" kern="100">
                <a:effectLst/>
                <a:latin typeface="Calibri" panose="020F0502020204030204" pitchFamily="34" charset="0"/>
                <a:ea typeface="Calibri" panose="020F0502020204030204" pitchFamily="34" charset="0"/>
                <a:cs typeface="Arial" panose="020B0604020202020204" pitchFamily="34" charset="0"/>
              </a:rPr>
              <a:t>Business Intelligence drives decision-making.</a:t>
            </a:r>
          </a:p>
          <a:p>
            <a:pPr marL="342900" lvl="0" indent="-342900">
              <a:buFont typeface="Wingdings" panose="05000000000000000000" pitchFamily="2" charset="2"/>
              <a:buChar char=""/>
            </a:pPr>
            <a:r>
              <a:rPr lang="en-GB" sz="2000" kern="100">
                <a:effectLst/>
                <a:latin typeface="Calibri" panose="020F0502020204030204" pitchFamily="34" charset="0"/>
                <a:ea typeface="Calibri" panose="020F0502020204030204" pitchFamily="34" charset="0"/>
                <a:cs typeface="Arial" panose="020B0604020202020204" pitchFamily="34" charset="0"/>
              </a:rPr>
              <a:t>Data analytics refines operational protocols.</a:t>
            </a:r>
          </a:p>
          <a:p>
            <a:pPr marL="342900" lvl="0" indent="-342900">
              <a:buFont typeface="Wingdings" panose="05000000000000000000" pitchFamily="2" charset="2"/>
              <a:buChar char=""/>
            </a:pPr>
            <a:r>
              <a:rPr lang="en-GB" sz="2000" kern="100">
                <a:effectLst/>
                <a:latin typeface="Calibri" panose="020F0502020204030204" pitchFamily="34" charset="0"/>
                <a:ea typeface="Calibri" panose="020F0502020204030204" pitchFamily="34" charset="0"/>
                <a:cs typeface="Arial" panose="020B0604020202020204" pitchFamily="34" charset="0"/>
              </a:rPr>
              <a:t>Collaboration tools enhance knowledge sharing.</a:t>
            </a:r>
          </a:p>
          <a:p>
            <a:pPr marL="342900" lvl="0" indent="-342900">
              <a:buFont typeface="Wingdings" panose="05000000000000000000" pitchFamily="2" charset="2"/>
              <a:buChar char=""/>
            </a:pPr>
            <a:r>
              <a:rPr lang="en-GB" sz="2000" kern="100">
                <a:effectLst/>
                <a:latin typeface="Calibri" panose="020F0502020204030204" pitchFamily="34" charset="0"/>
                <a:ea typeface="Calibri" panose="020F0502020204030204" pitchFamily="34" charset="0"/>
                <a:cs typeface="Arial" panose="020B0604020202020204" pitchFamily="34" charset="0"/>
              </a:rPr>
              <a:t>Content Management streamlines document access.</a:t>
            </a:r>
          </a:p>
          <a:p>
            <a:pPr marL="342900" lvl="0" indent="-342900">
              <a:buFont typeface="Wingdings" panose="05000000000000000000" pitchFamily="2" charset="2"/>
              <a:buChar char=""/>
            </a:pPr>
            <a:r>
              <a:rPr lang="en-GB" sz="2000" kern="100">
                <a:effectLst/>
                <a:latin typeface="Calibri" panose="020F0502020204030204" pitchFamily="34" charset="0"/>
                <a:ea typeface="Calibri" panose="020F0502020204030204" pitchFamily="34" charset="0"/>
                <a:cs typeface="Arial" panose="020B0604020202020204" pitchFamily="34" charset="0"/>
              </a:rPr>
              <a:t>Training platforms bolster continuous learning.</a:t>
            </a:r>
          </a:p>
          <a:p>
            <a:pPr marL="342900" lvl="0" indent="-342900">
              <a:spcAft>
                <a:spcPts val="800"/>
              </a:spcAft>
              <a:buFont typeface="Wingdings" panose="05000000000000000000" pitchFamily="2" charset="2"/>
              <a:buChar char=""/>
            </a:pPr>
            <a:r>
              <a:rPr lang="en-GB" sz="2000" kern="100">
                <a:effectLst/>
                <a:latin typeface="Calibri" panose="020F0502020204030204" pitchFamily="34" charset="0"/>
                <a:ea typeface="Calibri" panose="020F0502020204030204" pitchFamily="34" charset="0"/>
                <a:cs typeface="Arial" panose="020B0604020202020204" pitchFamily="34" charset="0"/>
              </a:rPr>
              <a:t>E-learning tailors to operational roles.</a:t>
            </a:r>
          </a:p>
          <a:p>
            <a:endParaRPr lang="en-GB" sz="2000"/>
          </a:p>
        </p:txBody>
      </p:sp>
    </p:spTree>
    <p:extLst>
      <p:ext uri="{BB962C8B-B14F-4D97-AF65-F5344CB8AC3E}">
        <p14:creationId xmlns:p14="http://schemas.microsoft.com/office/powerpoint/2010/main" val="2324423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BBBB39-12D1-F3A8-BA61-147059F982EE}"/>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KMS at Airbus</a:t>
            </a:r>
          </a:p>
        </p:txBody>
      </p:sp>
      <p:sp>
        <p:nvSpPr>
          <p:cNvPr id="3" name="Content Placeholder 2">
            <a:extLst>
              <a:ext uri="{FF2B5EF4-FFF2-40B4-BE49-F238E27FC236}">
                <a16:creationId xmlns:a16="http://schemas.microsoft.com/office/drawing/2014/main" id="{CDB255BF-0DEE-3D78-ED81-9F44B30889CD}"/>
              </a:ext>
            </a:extLst>
          </p:cNvPr>
          <p:cNvSpPr>
            <a:spLocks noGrp="1"/>
          </p:cNvSpPr>
          <p:nvPr>
            <p:ph idx="1"/>
          </p:nvPr>
        </p:nvSpPr>
        <p:spPr>
          <a:xfrm>
            <a:off x="1371599" y="2318197"/>
            <a:ext cx="9724031" cy="3683358"/>
          </a:xfrm>
        </p:spPr>
        <p:txBody>
          <a:bodyPr anchor="ctr">
            <a:normAutofit/>
          </a:bodyPr>
          <a:lstStyle/>
          <a:p>
            <a:pPr marL="342900" lvl="0" indent="-342900">
              <a:buFont typeface="Wingdings" panose="05000000000000000000" pitchFamily="2" charset="2"/>
              <a:buChar char=""/>
            </a:pPr>
            <a:r>
              <a:rPr lang="en-GB" sz="2000" kern="100">
                <a:effectLst/>
                <a:latin typeface="Calibri" panose="020F0502020204030204" pitchFamily="34" charset="0"/>
                <a:ea typeface="Calibri" panose="020F0502020204030204" pitchFamily="34" charset="0"/>
                <a:cs typeface="Arial" panose="020B0604020202020204" pitchFamily="34" charset="0"/>
              </a:rPr>
              <a:t>Knowledge Capture central to Airbus's strategy.</a:t>
            </a:r>
          </a:p>
          <a:p>
            <a:pPr marL="342900" lvl="0" indent="-342900">
              <a:buFont typeface="Wingdings" panose="05000000000000000000" pitchFamily="2" charset="2"/>
              <a:buChar char=""/>
            </a:pPr>
            <a:r>
              <a:rPr lang="en-GB" sz="2000" kern="100">
                <a:effectLst/>
                <a:latin typeface="Calibri" panose="020F0502020204030204" pitchFamily="34" charset="0"/>
                <a:ea typeface="Calibri" panose="020F0502020204030204" pitchFamily="34" charset="0"/>
                <a:cs typeface="Arial" panose="020B0604020202020204" pitchFamily="34" charset="0"/>
              </a:rPr>
              <a:t>Secure repositories store vital information.</a:t>
            </a:r>
          </a:p>
          <a:p>
            <a:pPr marL="342900" lvl="0" indent="-342900">
              <a:buFont typeface="Wingdings" panose="05000000000000000000" pitchFamily="2" charset="2"/>
              <a:buChar char=""/>
            </a:pPr>
            <a:r>
              <a:rPr lang="en-GB" sz="2000" kern="100">
                <a:effectLst/>
                <a:latin typeface="Calibri" panose="020F0502020204030204" pitchFamily="34" charset="0"/>
                <a:ea typeface="Calibri" panose="020F0502020204030204" pitchFamily="34" charset="0"/>
                <a:cs typeface="Arial" panose="020B0604020202020204" pitchFamily="34" charset="0"/>
              </a:rPr>
              <a:t>Intra-company portals ensure standardisation.</a:t>
            </a:r>
          </a:p>
          <a:p>
            <a:pPr marL="342900" lvl="0" indent="-342900">
              <a:buFont typeface="Wingdings" panose="05000000000000000000" pitchFamily="2" charset="2"/>
              <a:buChar char=""/>
            </a:pPr>
            <a:r>
              <a:rPr lang="en-GB" sz="2000" kern="100">
                <a:effectLst/>
                <a:latin typeface="Calibri" panose="020F0502020204030204" pitchFamily="34" charset="0"/>
                <a:ea typeface="Calibri" panose="020F0502020204030204" pitchFamily="34" charset="0"/>
                <a:cs typeface="Arial" panose="020B0604020202020204" pitchFamily="34" charset="0"/>
              </a:rPr>
              <a:t>Decision Support Systems guide operations.</a:t>
            </a:r>
          </a:p>
          <a:p>
            <a:pPr marL="342900" lvl="0" indent="-342900">
              <a:spcAft>
                <a:spcPts val="800"/>
              </a:spcAft>
              <a:buFont typeface="Wingdings" panose="05000000000000000000" pitchFamily="2" charset="2"/>
              <a:buChar char=""/>
            </a:pPr>
            <a:r>
              <a:rPr lang="en-GB" sz="2000" kern="100">
                <a:effectLst/>
                <a:latin typeface="Calibri" panose="020F0502020204030204" pitchFamily="34" charset="0"/>
                <a:ea typeface="Calibri" panose="020F0502020204030204" pitchFamily="34" charset="0"/>
                <a:cs typeface="Arial" panose="020B0604020202020204" pitchFamily="34" charset="0"/>
              </a:rPr>
              <a:t>Collaboration tools promote information flow.</a:t>
            </a:r>
          </a:p>
          <a:p>
            <a:endParaRPr lang="en-GB" sz="2000"/>
          </a:p>
        </p:txBody>
      </p:sp>
    </p:spTree>
    <p:extLst>
      <p:ext uri="{BB962C8B-B14F-4D97-AF65-F5344CB8AC3E}">
        <p14:creationId xmlns:p14="http://schemas.microsoft.com/office/powerpoint/2010/main" val="9436231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363C97-17CE-C6A4-ADD7-8181996B6874}"/>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Recommendations for British Airways</a:t>
            </a:r>
          </a:p>
        </p:txBody>
      </p:sp>
      <p:sp>
        <p:nvSpPr>
          <p:cNvPr id="3" name="Content Placeholder 2">
            <a:extLst>
              <a:ext uri="{FF2B5EF4-FFF2-40B4-BE49-F238E27FC236}">
                <a16:creationId xmlns:a16="http://schemas.microsoft.com/office/drawing/2014/main" id="{791A1CB9-8F43-E6ED-8A2E-33076B7FC8B4}"/>
              </a:ext>
            </a:extLst>
          </p:cNvPr>
          <p:cNvSpPr>
            <a:spLocks noGrp="1"/>
          </p:cNvSpPr>
          <p:nvPr>
            <p:ph idx="1"/>
          </p:nvPr>
        </p:nvSpPr>
        <p:spPr>
          <a:xfrm>
            <a:off x="1371599" y="2318197"/>
            <a:ext cx="9724031" cy="3683358"/>
          </a:xfrm>
        </p:spPr>
        <p:txBody>
          <a:bodyPr anchor="ctr">
            <a:normAutofit/>
          </a:bodyPr>
          <a:lstStyle/>
          <a:p>
            <a:pPr marL="342900" lvl="0" indent="-342900">
              <a:buFont typeface="Wingdings" panose="05000000000000000000" pitchFamily="2" charset="2"/>
              <a:buChar char=""/>
            </a:pPr>
            <a:r>
              <a:rPr lang="en-GB" sz="2000" kern="100">
                <a:effectLst/>
                <a:latin typeface="Calibri" panose="020F0502020204030204" pitchFamily="34" charset="0"/>
                <a:ea typeface="Calibri" panose="020F0502020204030204" pitchFamily="34" charset="0"/>
                <a:cs typeface="Arial" panose="020B0604020202020204" pitchFamily="34" charset="0"/>
              </a:rPr>
              <a:t>Introduce Advanced Data Analytics Tools</a:t>
            </a:r>
          </a:p>
          <a:p>
            <a:pPr marL="342900" lvl="0" indent="-342900">
              <a:buFont typeface="Wingdings" panose="05000000000000000000" pitchFamily="2" charset="2"/>
              <a:buChar char=""/>
            </a:pPr>
            <a:r>
              <a:rPr lang="en-GB" sz="2000" kern="100">
                <a:effectLst/>
                <a:latin typeface="Calibri" panose="020F0502020204030204" pitchFamily="34" charset="0"/>
                <a:ea typeface="Calibri" panose="020F0502020204030204" pitchFamily="34" charset="0"/>
                <a:cs typeface="Arial" panose="020B0604020202020204" pitchFamily="34" charset="0"/>
              </a:rPr>
              <a:t>Unified Collaboration Platform</a:t>
            </a:r>
          </a:p>
          <a:p>
            <a:pPr marL="342900" lvl="0" indent="-342900">
              <a:spcAft>
                <a:spcPts val="800"/>
              </a:spcAft>
              <a:buFont typeface="Wingdings" panose="05000000000000000000" pitchFamily="2" charset="2"/>
              <a:buChar char=""/>
            </a:pPr>
            <a:r>
              <a:rPr lang="en-GB" sz="2000" kern="100">
                <a:effectLst/>
                <a:latin typeface="Calibri" panose="020F0502020204030204" pitchFamily="34" charset="0"/>
                <a:ea typeface="Calibri" panose="020F0502020204030204" pitchFamily="34" charset="0"/>
                <a:cs typeface="Arial" panose="020B0604020202020204" pitchFamily="34" charset="0"/>
              </a:rPr>
              <a:t>Regular Training &amp; Dynamic Feedback Mechanism</a:t>
            </a:r>
          </a:p>
          <a:p>
            <a:endParaRPr lang="en-GB" sz="2000"/>
          </a:p>
        </p:txBody>
      </p:sp>
    </p:spTree>
    <p:extLst>
      <p:ext uri="{BB962C8B-B14F-4D97-AF65-F5344CB8AC3E}">
        <p14:creationId xmlns:p14="http://schemas.microsoft.com/office/powerpoint/2010/main" val="35871128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47899D-AFCA-4C8B-27EE-EEDC39A3F35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Recommendations for Airbus</a:t>
            </a:r>
          </a:p>
        </p:txBody>
      </p:sp>
      <p:sp>
        <p:nvSpPr>
          <p:cNvPr id="3" name="Content Placeholder 2">
            <a:extLst>
              <a:ext uri="{FF2B5EF4-FFF2-40B4-BE49-F238E27FC236}">
                <a16:creationId xmlns:a16="http://schemas.microsoft.com/office/drawing/2014/main" id="{82DBDAE6-4BB8-FB6A-EA3F-614DE655A4EF}"/>
              </a:ext>
            </a:extLst>
          </p:cNvPr>
          <p:cNvSpPr>
            <a:spLocks noGrp="1"/>
          </p:cNvSpPr>
          <p:nvPr>
            <p:ph idx="1"/>
          </p:nvPr>
        </p:nvSpPr>
        <p:spPr>
          <a:xfrm>
            <a:off x="1371599" y="2318197"/>
            <a:ext cx="9724031" cy="3683358"/>
          </a:xfrm>
        </p:spPr>
        <p:txBody>
          <a:bodyPr anchor="ctr">
            <a:normAutofit/>
          </a:bodyPr>
          <a:lstStyle/>
          <a:p>
            <a:pPr marL="342900" lvl="0" indent="-342900">
              <a:buFont typeface="Wingdings" panose="05000000000000000000" pitchFamily="2" charset="2"/>
              <a:buChar char=""/>
            </a:pPr>
            <a:r>
              <a:rPr lang="en-GB" sz="2000" kern="100">
                <a:effectLst/>
                <a:latin typeface="Calibri" panose="020F0502020204030204" pitchFamily="34" charset="0"/>
                <a:ea typeface="Calibri" panose="020F0502020204030204" pitchFamily="34" charset="0"/>
                <a:cs typeface="Arial" panose="020B0604020202020204" pitchFamily="34" charset="0"/>
              </a:rPr>
              <a:t>Hybrid Knowledge Management Approach</a:t>
            </a:r>
          </a:p>
          <a:p>
            <a:pPr marL="342900" lvl="0" indent="-342900">
              <a:buFont typeface="Wingdings" panose="05000000000000000000" pitchFamily="2" charset="2"/>
              <a:buChar char=""/>
            </a:pPr>
            <a:r>
              <a:rPr lang="en-GB" sz="2000" kern="100">
                <a:effectLst/>
                <a:latin typeface="Calibri" panose="020F0502020204030204" pitchFamily="34" charset="0"/>
                <a:ea typeface="Calibri" panose="020F0502020204030204" pitchFamily="34" charset="0"/>
                <a:cs typeface="Arial" panose="020B0604020202020204" pitchFamily="34" charset="0"/>
              </a:rPr>
              <a:t>Enhanced Cybersecurity Measures</a:t>
            </a:r>
          </a:p>
          <a:p>
            <a:pPr marL="342900" lvl="0" indent="-342900">
              <a:spcAft>
                <a:spcPts val="800"/>
              </a:spcAft>
              <a:buFont typeface="Wingdings" panose="05000000000000000000" pitchFamily="2" charset="2"/>
              <a:buChar char=""/>
            </a:pPr>
            <a:r>
              <a:rPr lang="en-GB" sz="2000" kern="100">
                <a:effectLst/>
                <a:latin typeface="Calibri" panose="020F0502020204030204" pitchFamily="34" charset="0"/>
                <a:ea typeface="Calibri" panose="020F0502020204030204" pitchFamily="34" charset="0"/>
                <a:cs typeface="Arial" panose="020B0604020202020204" pitchFamily="34" charset="0"/>
              </a:rPr>
              <a:t>Data Management and Categorization</a:t>
            </a:r>
          </a:p>
          <a:p>
            <a:endParaRPr lang="en-GB" sz="2000"/>
          </a:p>
        </p:txBody>
      </p:sp>
    </p:spTree>
    <p:extLst>
      <p:ext uri="{BB962C8B-B14F-4D97-AF65-F5344CB8AC3E}">
        <p14:creationId xmlns:p14="http://schemas.microsoft.com/office/powerpoint/2010/main" val="18083483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47FA165-424E-BEB7-457F-DD6833CC7160}"/>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Conclusion</a:t>
            </a:r>
          </a:p>
        </p:txBody>
      </p:sp>
      <p:graphicFrame>
        <p:nvGraphicFramePr>
          <p:cNvPr id="5" name="Content Placeholder 2">
            <a:extLst>
              <a:ext uri="{FF2B5EF4-FFF2-40B4-BE49-F238E27FC236}">
                <a16:creationId xmlns:a16="http://schemas.microsoft.com/office/drawing/2014/main" id="{7677EEE9-BF16-A328-5E7D-D3830F70FFDB}"/>
              </a:ext>
            </a:extLst>
          </p:cNvPr>
          <p:cNvGraphicFramePr>
            <a:graphicFrameLocks noGrp="1"/>
          </p:cNvGraphicFramePr>
          <p:nvPr>
            <p:ph idx="1"/>
            <p:extLst>
              <p:ext uri="{D42A27DB-BD31-4B8C-83A1-F6EECF244321}">
                <p14:modId xmlns:p14="http://schemas.microsoft.com/office/powerpoint/2010/main" val="424331091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245942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99C10-AD6B-6B10-32F5-78D61135EAE0}"/>
              </a:ext>
            </a:extLst>
          </p:cNvPr>
          <p:cNvSpPr>
            <a:spLocks noGrp="1"/>
          </p:cNvSpPr>
          <p:nvPr>
            <p:ph type="title"/>
          </p:nvPr>
        </p:nvSpPr>
        <p:spPr>
          <a:xfrm>
            <a:off x="838200" y="365126"/>
            <a:ext cx="10515600" cy="315912"/>
          </a:xfrm>
        </p:spPr>
        <p:txBody>
          <a:bodyPr>
            <a:noAutofit/>
          </a:bodyPr>
          <a:lstStyle/>
          <a:p>
            <a:r>
              <a:rPr lang="en-GB" sz="2800" b="1" dirty="0"/>
              <a:t>References</a:t>
            </a:r>
          </a:p>
        </p:txBody>
      </p:sp>
      <p:sp>
        <p:nvSpPr>
          <p:cNvPr id="3" name="Content Placeholder 2">
            <a:extLst>
              <a:ext uri="{FF2B5EF4-FFF2-40B4-BE49-F238E27FC236}">
                <a16:creationId xmlns:a16="http://schemas.microsoft.com/office/drawing/2014/main" id="{2EC32A1C-BAD3-3112-18F1-D8DC9AAE33CC}"/>
              </a:ext>
            </a:extLst>
          </p:cNvPr>
          <p:cNvSpPr>
            <a:spLocks noGrp="1"/>
          </p:cNvSpPr>
          <p:nvPr>
            <p:ph idx="1"/>
          </p:nvPr>
        </p:nvSpPr>
        <p:spPr>
          <a:xfrm>
            <a:off x="716280" y="1021080"/>
            <a:ext cx="10881360" cy="5349240"/>
          </a:xfrm>
        </p:spPr>
        <p:txBody>
          <a:bodyPr>
            <a:normAutofit/>
          </a:bodyPr>
          <a:lstStyle/>
          <a:p>
            <a:pPr>
              <a:lnSpc>
                <a:spcPct val="120000"/>
              </a:lnSpc>
              <a:spcAft>
                <a:spcPts val="800"/>
              </a:spcAft>
            </a:pPr>
            <a:r>
              <a:rPr lang="en-GB" sz="1300" kern="100" dirty="0" err="1">
                <a:solidFill>
                  <a:srgbClr val="000000"/>
                </a:solidFill>
                <a:effectLst/>
                <a:ea typeface="Calibri" panose="020F0502020204030204" pitchFamily="34" charset="0"/>
                <a:cs typeface="Calibri" panose="020F0502020204030204" pitchFamily="34" charset="0"/>
              </a:rPr>
              <a:t>Abualoush</a:t>
            </a:r>
            <a:r>
              <a:rPr lang="en-GB" sz="1300" kern="100" dirty="0">
                <a:solidFill>
                  <a:srgbClr val="000000"/>
                </a:solidFill>
                <a:effectLst/>
                <a:ea typeface="Calibri" panose="020F0502020204030204" pitchFamily="34" charset="0"/>
                <a:cs typeface="Calibri" panose="020F0502020204030204" pitchFamily="34" charset="0"/>
              </a:rPr>
              <a:t>, S. H., </a:t>
            </a:r>
            <a:r>
              <a:rPr lang="en-GB" sz="1300" kern="100" dirty="0" err="1">
                <a:solidFill>
                  <a:srgbClr val="000000"/>
                </a:solidFill>
                <a:effectLst/>
                <a:ea typeface="Calibri" panose="020F0502020204030204" pitchFamily="34" charset="0"/>
                <a:cs typeface="Calibri" panose="020F0502020204030204" pitchFamily="34" charset="0"/>
              </a:rPr>
              <a:t>Obeidat</a:t>
            </a:r>
            <a:r>
              <a:rPr lang="en-GB" sz="1300" kern="100" dirty="0">
                <a:solidFill>
                  <a:srgbClr val="000000"/>
                </a:solidFill>
                <a:effectLst/>
                <a:ea typeface="Calibri" panose="020F0502020204030204" pitchFamily="34" charset="0"/>
                <a:cs typeface="Calibri" panose="020F0502020204030204" pitchFamily="34" charset="0"/>
              </a:rPr>
              <a:t>, A. M., </a:t>
            </a:r>
            <a:r>
              <a:rPr lang="en-GB" sz="1300" kern="100" dirty="0" err="1">
                <a:solidFill>
                  <a:srgbClr val="000000"/>
                </a:solidFill>
                <a:effectLst/>
                <a:ea typeface="Calibri" panose="020F0502020204030204" pitchFamily="34" charset="0"/>
                <a:cs typeface="Calibri" panose="020F0502020204030204" pitchFamily="34" charset="0"/>
              </a:rPr>
              <a:t>Tarhini</a:t>
            </a:r>
            <a:r>
              <a:rPr lang="en-GB" sz="1300" kern="100" dirty="0">
                <a:solidFill>
                  <a:srgbClr val="000000"/>
                </a:solidFill>
                <a:effectLst/>
                <a:ea typeface="Calibri" panose="020F0502020204030204" pitchFamily="34" charset="0"/>
                <a:cs typeface="Calibri" panose="020F0502020204030204" pitchFamily="34" charset="0"/>
              </a:rPr>
              <a:t>, A., </a:t>
            </a:r>
            <a:r>
              <a:rPr lang="en-GB" sz="1300" kern="100" dirty="0" err="1">
                <a:solidFill>
                  <a:srgbClr val="000000"/>
                </a:solidFill>
                <a:effectLst/>
                <a:ea typeface="Calibri" panose="020F0502020204030204" pitchFamily="34" charset="0"/>
                <a:cs typeface="Calibri" panose="020F0502020204030204" pitchFamily="34" charset="0"/>
              </a:rPr>
              <a:t>Masa’deh</a:t>
            </a:r>
            <a:r>
              <a:rPr lang="en-GB" sz="1300" kern="100" dirty="0">
                <a:solidFill>
                  <a:srgbClr val="000000"/>
                </a:solidFill>
                <a:effectLst/>
                <a:ea typeface="Calibri" panose="020F0502020204030204" pitchFamily="34" charset="0"/>
                <a:cs typeface="Calibri" panose="020F0502020204030204" pitchFamily="34" charset="0"/>
              </a:rPr>
              <a:t>, R. E., and Al-Badi, A. (2018). The role of employees’ empowerment as an intermediary variable between knowledge management and information systems on employees’ performance. </a:t>
            </a:r>
            <a:r>
              <a:rPr lang="en-GB" sz="1300" i="1" kern="100" dirty="0">
                <a:effectLst/>
                <a:ea typeface="Calibri" panose="020F0502020204030204" pitchFamily="34" charset="0"/>
                <a:cs typeface="Arial" panose="020B0604020202020204" pitchFamily="34" charset="0"/>
              </a:rPr>
              <a:t>VINE Journal of Information and Knowledge Management Systems</a:t>
            </a:r>
            <a:r>
              <a:rPr lang="en-GB" sz="1300" kern="100" dirty="0">
                <a:effectLst/>
                <a:ea typeface="Calibri" panose="020F0502020204030204" pitchFamily="34" charset="0"/>
                <a:cs typeface="Arial" panose="020B0604020202020204" pitchFamily="34" charset="0"/>
              </a:rPr>
              <a:t>, </a:t>
            </a:r>
            <a:r>
              <a:rPr lang="en-GB" sz="1300" i="1" kern="100" dirty="0">
                <a:effectLst/>
                <a:ea typeface="Calibri" panose="020F0502020204030204" pitchFamily="34" charset="0"/>
                <a:cs typeface="Arial" panose="020B0604020202020204" pitchFamily="34" charset="0"/>
              </a:rPr>
              <a:t>48</a:t>
            </a:r>
            <a:r>
              <a:rPr lang="en-GB" sz="1300" kern="100" dirty="0">
                <a:effectLst/>
                <a:ea typeface="Calibri" panose="020F0502020204030204" pitchFamily="34" charset="0"/>
                <a:cs typeface="Arial" panose="020B0604020202020204" pitchFamily="34" charset="0"/>
              </a:rPr>
              <a:t>(2), 217-237.</a:t>
            </a:r>
          </a:p>
          <a:p>
            <a:pPr>
              <a:lnSpc>
                <a:spcPct val="120000"/>
              </a:lnSpc>
              <a:spcAft>
                <a:spcPts val="800"/>
              </a:spcAft>
            </a:pPr>
            <a:r>
              <a:rPr lang="en-GB" sz="1300" kern="100" dirty="0">
                <a:solidFill>
                  <a:srgbClr val="000000"/>
                </a:solidFill>
                <a:effectLst/>
                <a:ea typeface="Calibri" panose="020F0502020204030204" pitchFamily="34" charset="0"/>
                <a:cs typeface="Calibri" panose="020F0502020204030204" pitchFamily="34" charset="0"/>
              </a:rPr>
              <a:t>Airbus, (2022) </a:t>
            </a:r>
            <a:r>
              <a:rPr lang="en-GB" sz="1300" i="1" kern="100" dirty="0">
                <a:solidFill>
                  <a:srgbClr val="000000"/>
                </a:solidFill>
                <a:effectLst/>
                <a:ea typeface="Calibri" panose="020F0502020204030204" pitchFamily="34" charset="0"/>
                <a:cs typeface="Calibri" panose="020F0502020204030204" pitchFamily="34" charset="0"/>
              </a:rPr>
              <a:t>Airbus annual report 2022</a:t>
            </a:r>
            <a:r>
              <a:rPr lang="en-GB" sz="1300" kern="100" dirty="0">
                <a:solidFill>
                  <a:srgbClr val="000000"/>
                </a:solidFill>
                <a:effectLst/>
                <a:ea typeface="Calibri" panose="020F0502020204030204" pitchFamily="34" charset="0"/>
                <a:cs typeface="Calibri" panose="020F0502020204030204" pitchFamily="34" charset="0"/>
              </a:rPr>
              <a:t>. </a:t>
            </a:r>
            <a:r>
              <a:rPr lang="en-GB" sz="1300" kern="100" dirty="0">
                <a:solidFill>
                  <a:srgbClr val="000000"/>
                </a:solidFill>
                <a:effectLst/>
                <a:ea typeface="Calibri" panose="020F0502020204030204" pitchFamily="34" charset="0"/>
                <a:cs typeface="Arial" panose="020B0604020202020204" pitchFamily="34" charset="0"/>
              </a:rPr>
              <a:t>[Online] Available at </a:t>
            </a:r>
            <a:r>
              <a:rPr lang="en-GB" sz="1300" u="sng" kern="100" dirty="0">
                <a:solidFill>
                  <a:srgbClr val="000000"/>
                </a:solidFill>
                <a:effectLst/>
                <a:ea typeface="Calibri" panose="020F0502020204030204" pitchFamily="34" charset="0"/>
                <a:cs typeface="Arial" panose="020B0604020202020204" pitchFamily="34" charset="0"/>
                <a:hlinkClick r:id="rId2"/>
              </a:rPr>
              <a:t>https://www.airbus.com/sites/g/files/jlcbta136/files/2023-05/Airbus_SE_2022_Annual_Report.pdf</a:t>
            </a:r>
            <a:r>
              <a:rPr lang="en-GB" sz="1300" kern="100" dirty="0">
                <a:solidFill>
                  <a:srgbClr val="000000"/>
                </a:solidFill>
                <a:effectLst/>
                <a:ea typeface="Calibri" panose="020F0502020204030204" pitchFamily="34" charset="0"/>
                <a:cs typeface="Arial" panose="020B0604020202020204" pitchFamily="34" charset="0"/>
              </a:rPr>
              <a:t> [Assessed date 16 October 2023]</a:t>
            </a:r>
            <a:endParaRPr lang="en-GB" sz="1300" kern="100" dirty="0">
              <a:effectLst/>
              <a:ea typeface="Calibri" panose="020F0502020204030204" pitchFamily="34" charset="0"/>
              <a:cs typeface="Arial" panose="020B0604020202020204" pitchFamily="34" charset="0"/>
            </a:endParaRPr>
          </a:p>
          <a:p>
            <a:pPr>
              <a:lnSpc>
                <a:spcPct val="120000"/>
              </a:lnSpc>
              <a:spcAft>
                <a:spcPts val="800"/>
              </a:spcAft>
            </a:pPr>
            <a:r>
              <a:rPr lang="en-GB" sz="1300" kern="100" dirty="0">
                <a:solidFill>
                  <a:srgbClr val="000000"/>
                </a:solidFill>
                <a:effectLst/>
                <a:ea typeface="Calibri" panose="020F0502020204030204" pitchFamily="34" charset="0"/>
                <a:cs typeface="Calibri" panose="020F0502020204030204" pitchFamily="34" charset="0"/>
              </a:rPr>
              <a:t>Anjum, N. A. (2017). Knowledge management dilemma at Airbus. </a:t>
            </a:r>
            <a:r>
              <a:rPr lang="en-GB" sz="1300" i="1" kern="100" dirty="0" err="1">
                <a:effectLst/>
                <a:ea typeface="Calibri" panose="020F0502020204030204" pitchFamily="34" charset="0"/>
                <a:cs typeface="Arial" panose="020B0604020202020204" pitchFamily="34" charset="0"/>
              </a:rPr>
              <a:t>Abasyn</a:t>
            </a:r>
            <a:r>
              <a:rPr lang="en-GB" sz="1300" i="1" kern="100" dirty="0">
                <a:effectLst/>
                <a:ea typeface="Calibri" panose="020F0502020204030204" pitchFamily="34" charset="0"/>
                <a:cs typeface="Arial" panose="020B0604020202020204" pitchFamily="34" charset="0"/>
              </a:rPr>
              <a:t> Journal of Social Sciences</a:t>
            </a:r>
            <a:r>
              <a:rPr lang="en-GB" sz="1300" kern="100" dirty="0">
                <a:effectLst/>
                <a:ea typeface="Calibri" panose="020F0502020204030204" pitchFamily="34" charset="0"/>
                <a:cs typeface="Arial" panose="020B0604020202020204" pitchFamily="34" charset="0"/>
              </a:rPr>
              <a:t>, </a:t>
            </a:r>
            <a:r>
              <a:rPr lang="en-GB" sz="1300" i="1" kern="100" dirty="0">
                <a:effectLst/>
                <a:ea typeface="Calibri" panose="020F0502020204030204" pitchFamily="34" charset="0"/>
                <a:cs typeface="Arial" panose="020B0604020202020204" pitchFamily="34" charset="0"/>
              </a:rPr>
              <a:t>10</a:t>
            </a:r>
            <a:r>
              <a:rPr lang="en-GB" sz="1300" kern="100" dirty="0">
                <a:effectLst/>
                <a:ea typeface="Calibri" panose="020F0502020204030204" pitchFamily="34" charset="0"/>
                <a:cs typeface="Arial" panose="020B0604020202020204" pitchFamily="34" charset="0"/>
              </a:rPr>
              <a:t>(2), 235-251.</a:t>
            </a:r>
          </a:p>
          <a:p>
            <a:pPr algn="just">
              <a:lnSpc>
                <a:spcPct val="120000"/>
              </a:lnSpc>
              <a:spcAft>
                <a:spcPts val="800"/>
              </a:spcAft>
            </a:pPr>
            <a:r>
              <a:rPr lang="en-GB" sz="1300" kern="100" dirty="0">
                <a:solidFill>
                  <a:srgbClr val="000000"/>
                </a:solidFill>
                <a:effectLst/>
                <a:ea typeface="Calibri" panose="020F0502020204030204" pitchFamily="34" charset="0"/>
                <a:cs typeface="Arial" panose="020B0604020202020204" pitchFamily="34" charset="0"/>
              </a:rPr>
              <a:t>British Airways Plc., (2022). </a:t>
            </a:r>
            <a:r>
              <a:rPr lang="en-GB" sz="1300" i="1" kern="100" dirty="0">
                <a:solidFill>
                  <a:srgbClr val="000000"/>
                </a:solidFill>
                <a:effectLst/>
                <a:ea typeface="Calibri" panose="020F0502020204030204" pitchFamily="34" charset="0"/>
                <a:cs typeface="Arial" panose="020B0604020202020204" pitchFamily="34" charset="0"/>
              </a:rPr>
              <a:t>Annual Report and Accounts, Year ended 31 December 2021</a:t>
            </a:r>
            <a:r>
              <a:rPr lang="en-GB" sz="1300" kern="100" dirty="0">
                <a:solidFill>
                  <a:srgbClr val="000000"/>
                </a:solidFill>
                <a:effectLst/>
                <a:ea typeface="Calibri" panose="020F0502020204030204" pitchFamily="34" charset="0"/>
                <a:cs typeface="Arial" panose="020B0604020202020204" pitchFamily="34" charset="0"/>
              </a:rPr>
              <a:t>. [Online] Available at </a:t>
            </a:r>
            <a:r>
              <a:rPr lang="en-GB" sz="1300" u="sng" kern="100" dirty="0">
                <a:solidFill>
                  <a:srgbClr val="000000"/>
                </a:solidFill>
                <a:effectLst/>
                <a:ea typeface="Calibri" panose="020F0502020204030204" pitchFamily="34" charset="0"/>
                <a:cs typeface="Arial" panose="020B0604020202020204" pitchFamily="34" charset="0"/>
                <a:hlinkClick r:id="rId3"/>
              </a:rPr>
              <a:t>https://www.iairgroup.com/~/media/Files/I/IAG/annual-reports/ba/en/british-airways-plc-signed-ara-31-dec-2021-hd.pdf</a:t>
            </a:r>
            <a:r>
              <a:rPr lang="en-GB" sz="1300" kern="100" dirty="0">
                <a:solidFill>
                  <a:srgbClr val="000000"/>
                </a:solidFill>
                <a:effectLst/>
                <a:ea typeface="Calibri" panose="020F0502020204030204" pitchFamily="34" charset="0"/>
                <a:cs typeface="Arial" panose="020B0604020202020204" pitchFamily="34" charset="0"/>
              </a:rPr>
              <a:t> [Assessed date 16 October 2023]</a:t>
            </a:r>
            <a:endParaRPr lang="en-GB" sz="1300" kern="100" dirty="0">
              <a:effectLst/>
              <a:ea typeface="Calibri" panose="020F0502020204030204" pitchFamily="34" charset="0"/>
              <a:cs typeface="Arial" panose="020B0604020202020204" pitchFamily="34" charset="0"/>
            </a:endParaRPr>
          </a:p>
          <a:p>
            <a:pPr>
              <a:lnSpc>
                <a:spcPct val="120000"/>
              </a:lnSpc>
              <a:spcAft>
                <a:spcPts val="800"/>
              </a:spcAft>
            </a:pPr>
            <a:r>
              <a:rPr lang="en-GB" sz="1300" kern="100" dirty="0" err="1">
                <a:solidFill>
                  <a:srgbClr val="000000"/>
                </a:solidFill>
                <a:effectLst/>
                <a:ea typeface="Calibri" panose="020F0502020204030204" pitchFamily="34" charset="0"/>
                <a:cs typeface="Calibri" panose="020F0502020204030204" pitchFamily="34" charset="0"/>
              </a:rPr>
              <a:t>Coller</a:t>
            </a:r>
            <a:r>
              <a:rPr lang="en-GB" sz="1300" kern="100" dirty="0">
                <a:solidFill>
                  <a:srgbClr val="000000"/>
                </a:solidFill>
                <a:effectLst/>
                <a:ea typeface="Calibri" panose="020F0502020204030204" pitchFamily="34" charset="0"/>
                <a:cs typeface="Calibri" panose="020F0502020204030204" pitchFamily="34" charset="0"/>
              </a:rPr>
              <a:t>, K. E., Helms Mills, J., and Mills, A. J. (2016). The British Airways heritage collection: An ethnographic ‘history’. </a:t>
            </a:r>
            <a:r>
              <a:rPr lang="en-GB" sz="1300" i="1" kern="100" dirty="0">
                <a:effectLst/>
                <a:ea typeface="Calibri" panose="020F0502020204030204" pitchFamily="34" charset="0"/>
                <a:cs typeface="Arial" panose="020B0604020202020204" pitchFamily="34" charset="0"/>
              </a:rPr>
              <a:t>Business History</a:t>
            </a:r>
            <a:r>
              <a:rPr lang="en-GB" sz="1300" kern="100" dirty="0">
                <a:effectLst/>
                <a:ea typeface="Calibri" panose="020F0502020204030204" pitchFamily="34" charset="0"/>
                <a:cs typeface="Arial" panose="020B0604020202020204" pitchFamily="34" charset="0"/>
              </a:rPr>
              <a:t>, </a:t>
            </a:r>
            <a:r>
              <a:rPr lang="en-GB" sz="1300" i="1" kern="100" dirty="0">
                <a:effectLst/>
                <a:ea typeface="Calibri" panose="020F0502020204030204" pitchFamily="34" charset="0"/>
                <a:cs typeface="Arial" panose="020B0604020202020204" pitchFamily="34" charset="0"/>
              </a:rPr>
              <a:t>58</a:t>
            </a:r>
            <a:r>
              <a:rPr lang="en-GB" sz="1300" kern="100" dirty="0">
                <a:effectLst/>
                <a:ea typeface="Calibri" panose="020F0502020204030204" pitchFamily="34" charset="0"/>
                <a:cs typeface="Arial" panose="020B0604020202020204" pitchFamily="34" charset="0"/>
              </a:rPr>
              <a:t>(4), 547-570.</a:t>
            </a:r>
          </a:p>
          <a:p>
            <a:pPr>
              <a:lnSpc>
                <a:spcPct val="120000"/>
              </a:lnSpc>
              <a:spcAft>
                <a:spcPts val="800"/>
              </a:spcAft>
            </a:pPr>
            <a:r>
              <a:rPr lang="en-GB" sz="1300" kern="100" dirty="0" err="1">
                <a:solidFill>
                  <a:srgbClr val="000000"/>
                </a:solidFill>
                <a:effectLst/>
                <a:ea typeface="Calibri" panose="020F0502020204030204" pitchFamily="34" charset="0"/>
                <a:cs typeface="Calibri" panose="020F0502020204030204" pitchFamily="34" charset="0"/>
              </a:rPr>
              <a:t>Handzic</a:t>
            </a:r>
            <a:r>
              <a:rPr lang="en-GB" sz="1300" kern="100" dirty="0">
                <a:solidFill>
                  <a:srgbClr val="000000"/>
                </a:solidFill>
                <a:effectLst/>
                <a:ea typeface="Calibri" panose="020F0502020204030204" pitchFamily="34" charset="0"/>
                <a:cs typeface="Calibri" panose="020F0502020204030204" pitchFamily="34" charset="0"/>
              </a:rPr>
              <a:t>, M., </a:t>
            </a:r>
            <a:r>
              <a:rPr lang="en-GB" sz="1300" kern="100" dirty="0" err="1">
                <a:solidFill>
                  <a:srgbClr val="000000"/>
                </a:solidFill>
                <a:effectLst/>
                <a:ea typeface="Calibri" panose="020F0502020204030204" pitchFamily="34" charset="0"/>
                <a:cs typeface="Calibri" panose="020F0502020204030204" pitchFamily="34" charset="0"/>
              </a:rPr>
              <a:t>Ozlen</a:t>
            </a:r>
            <a:r>
              <a:rPr lang="en-GB" sz="1300" kern="100" dirty="0">
                <a:solidFill>
                  <a:srgbClr val="000000"/>
                </a:solidFill>
                <a:effectLst/>
                <a:ea typeface="Calibri" panose="020F0502020204030204" pitchFamily="34" charset="0"/>
                <a:cs typeface="Calibri" panose="020F0502020204030204" pitchFamily="34" charset="0"/>
              </a:rPr>
              <a:t>, K., and </a:t>
            </a:r>
            <a:r>
              <a:rPr lang="en-GB" sz="1300" kern="100" dirty="0" err="1">
                <a:solidFill>
                  <a:srgbClr val="000000"/>
                </a:solidFill>
                <a:effectLst/>
                <a:ea typeface="Calibri" panose="020F0502020204030204" pitchFamily="34" charset="0"/>
                <a:cs typeface="Calibri" panose="020F0502020204030204" pitchFamily="34" charset="0"/>
              </a:rPr>
              <a:t>Durmic</a:t>
            </a:r>
            <a:r>
              <a:rPr lang="en-GB" sz="1300" kern="100" dirty="0">
                <a:solidFill>
                  <a:srgbClr val="000000"/>
                </a:solidFill>
                <a:effectLst/>
                <a:ea typeface="Calibri" panose="020F0502020204030204" pitchFamily="34" charset="0"/>
                <a:cs typeface="Calibri" panose="020F0502020204030204" pitchFamily="34" charset="0"/>
              </a:rPr>
              <a:t>, N. (2016). A contingency approach to knowledge management: Finding the best fit. </a:t>
            </a:r>
            <a:r>
              <a:rPr lang="en-GB" sz="1300" i="1" kern="100" dirty="0">
                <a:effectLst/>
                <a:ea typeface="Calibri" panose="020F0502020204030204" pitchFamily="34" charset="0"/>
                <a:cs typeface="Arial" panose="020B0604020202020204" pitchFamily="34" charset="0"/>
              </a:rPr>
              <a:t>International Journal of Knowledge Management (IJKM)</a:t>
            </a:r>
            <a:r>
              <a:rPr lang="en-GB" sz="1300" kern="100" dirty="0">
                <a:effectLst/>
                <a:ea typeface="Calibri" panose="020F0502020204030204" pitchFamily="34" charset="0"/>
                <a:cs typeface="Arial" panose="020B0604020202020204" pitchFamily="34" charset="0"/>
              </a:rPr>
              <a:t>, </a:t>
            </a:r>
            <a:r>
              <a:rPr lang="en-GB" sz="1300" i="1" kern="100" dirty="0">
                <a:effectLst/>
                <a:ea typeface="Calibri" panose="020F0502020204030204" pitchFamily="34" charset="0"/>
                <a:cs typeface="Arial" panose="020B0604020202020204" pitchFamily="34" charset="0"/>
              </a:rPr>
              <a:t>12</a:t>
            </a:r>
            <a:r>
              <a:rPr lang="en-GB" sz="1300" kern="100" dirty="0">
                <a:effectLst/>
                <a:ea typeface="Calibri" panose="020F0502020204030204" pitchFamily="34" charset="0"/>
                <a:cs typeface="Arial" panose="020B0604020202020204" pitchFamily="34" charset="0"/>
              </a:rPr>
              <a:t>(1), 31-44.</a:t>
            </a:r>
          </a:p>
          <a:p>
            <a:pPr>
              <a:lnSpc>
                <a:spcPct val="120000"/>
              </a:lnSpc>
              <a:spcAft>
                <a:spcPts val="800"/>
              </a:spcAft>
            </a:pPr>
            <a:r>
              <a:rPr lang="en-GB" sz="1300" kern="100" dirty="0">
                <a:solidFill>
                  <a:srgbClr val="000000"/>
                </a:solidFill>
                <a:effectLst/>
                <a:ea typeface="Calibri" panose="020F0502020204030204" pitchFamily="34" charset="0"/>
                <a:cs typeface="Calibri" panose="020F0502020204030204" pitchFamily="34" charset="0"/>
              </a:rPr>
              <a:t>Kannan, G., </a:t>
            </a:r>
            <a:r>
              <a:rPr lang="en-GB" sz="1300" kern="100" dirty="0" err="1">
                <a:solidFill>
                  <a:srgbClr val="000000"/>
                </a:solidFill>
                <a:effectLst/>
                <a:ea typeface="Calibri" panose="020F0502020204030204" pitchFamily="34" charset="0"/>
                <a:cs typeface="Calibri" panose="020F0502020204030204" pitchFamily="34" charset="0"/>
              </a:rPr>
              <a:t>Aulbur</a:t>
            </a:r>
            <a:r>
              <a:rPr lang="en-GB" sz="1300" kern="100" dirty="0">
                <a:solidFill>
                  <a:srgbClr val="000000"/>
                </a:solidFill>
                <a:effectLst/>
                <a:ea typeface="Calibri" panose="020F0502020204030204" pitchFamily="34" charset="0"/>
                <a:cs typeface="Calibri" panose="020F0502020204030204" pitchFamily="34" charset="0"/>
              </a:rPr>
              <a:t>, W., and Haas, R. (2012). Knowledge management in practice: Making technology work at DaimlerChrysler. In </a:t>
            </a:r>
            <a:r>
              <a:rPr lang="en-GB" sz="1300" i="1" kern="100" dirty="0">
                <a:effectLst/>
                <a:ea typeface="Calibri" panose="020F0502020204030204" pitchFamily="34" charset="0"/>
                <a:cs typeface="Arial" panose="020B0604020202020204" pitchFamily="34" charset="0"/>
              </a:rPr>
              <a:t>Knowledge Management Tools and Techniques</a:t>
            </a:r>
            <a:r>
              <a:rPr lang="en-GB" sz="1300" kern="100" dirty="0">
                <a:effectLst/>
                <a:ea typeface="Calibri" panose="020F0502020204030204" pitchFamily="34" charset="0"/>
                <a:cs typeface="Arial" panose="020B0604020202020204" pitchFamily="34" charset="0"/>
              </a:rPr>
              <a:t> (pp. 137-146). Routledge.</a:t>
            </a:r>
          </a:p>
          <a:p>
            <a:pPr>
              <a:lnSpc>
                <a:spcPct val="120000"/>
              </a:lnSpc>
            </a:pPr>
            <a:r>
              <a:rPr lang="en-GB" sz="1300" dirty="0" err="1">
                <a:solidFill>
                  <a:srgbClr val="000000"/>
                </a:solidFill>
                <a:effectLst/>
                <a:ea typeface="Calibri" panose="020F0502020204030204" pitchFamily="34" charset="0"/>
              </a:rPr>
              <a:t>Kivits</a:t>
            </a:r>
            <a:r>
              <a:rPr lang="en-GB" sz="1300" dirty="0">
                <a:solidFill>
                  <a:srgbClr val="000000"/>
                </a:solidFill>
                <a:effectLst/>
                <a:ea typeface="Calibri" panose="020F0502020204030204" pitchFamily="34" charset="0"/>
              </a:rPr>
              <a:t>, R. A., and </a:t>
            </a:r>
            <a:r>
              <a:rPr lang="en-GB" sz="1300" dirty="0" err="1">
                <a:solidFill>
                  <a:srgbClr val="000000"/>
                </a:solidFill>
                <a:effectLst/>
                <a:ea typeface="Calibri" panose="020F0502020204030204" pitchFamily="34" charset="0"/>
              </a:rPr>
              <a:t>Furneaux</a:t>
            </a:r>
            <a:r>
              <a:rPr lang="en-GB" sz="1300" dirty="0">
                <a:solidFill>
                  <a:srgbClr val="000000"/>
                </a:solidFill>
                <a:effectLst/>
                <a:ea typeface="Calibri" panose="020F0502020204030204" pitchFamily="34" charset="0"/>
              </a:rPr>
              <a:t>, C. (2013). BIM: Enabling sustainability and asset management through knowledge management. </a:t>
            </a:r>
            <a:r>
              <a:rPr lang="en-GB" sz="1300" i="1" dirty="0">
                <a:effectLst/>
              </a:rPr>
              <a:t>The Scientific World Journal</a:t>
            </a:r>
            <a:r>
              <a:rPr lang="en-GB" sz="1300" dirty="0">
                <a:effectLst/>
              </a:rPr>
              <a:t>, </a:t>
            </a:r>
            <a:r>
              <a:rPr lang="en-GB" sz="1300" i="1" dirty="0">
                <a:effectLst/>
              </a:rPr>
              <a:t>2013</a:t>
            </a:r>
            <a:r>
              <a:rPr lang="en-GB" sz="1300" dirty="0">
                <a:effectLst/>
              </a:rPr>
              <a:t>.</a:t>
            </a:r>
            <a:endParaRPr lang="en-GB" sz="1300" dirty="0"/>
          </a:p>
        </p:txBody>
      </p:sp>
    </p:spTree>
    <p:extLst>
      <p:ext uri="{BB962C8B-B14F-4D97-AF65-F5344CB8AC3E}">
        <p14:creationId xmlns:p14="http://schemas.microsoft.com/office/powerpoint/2010/main" val="39709486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99C10-AD6B-6B10-32F5-78D61135EAE0}"/>
              </a:ext>
            </a:extLst>
          </p:cNvPr>
          <p:cNvSpPr>
            <a:spLocks noGrp="1"/>
          </p:cNvSpPr>
          <p:nvPr>
            <p:ph type="title"/>
          </p:nvPr>
        </p:nvSpPr>
        <p:spPr>
          <a:xfrm>
            <a:off x="838200" y="365126"/>
            <a:ext cx="10515600" cy="315912"/>
          </a:xfrm>
        </p:spPr>
        <p:txBody>
          <a:bodyPr>
            <a:noAutofit/>
          </a:bodyPr>
          <a:lstStyle/>
          <a:p>
            <a:r>
              <a:rPr lang="en-GB" sz="2800" b="1" dirty="0"/>
              <a:t>References</a:t>
            </a:r>
          </a:p>
        </p:txBody>
      </p:sp>
      <p:sp>
        <p:nvSpPr>
          <p:cNvPr id="3" name="Content Placeholder 2">
            <a:extLst>
              <a:ext uri="{FF2B5EF4-FFF2-40B4-BE49-F238E27FC236}">
                <a16:creationId xmlns:a16="http://schemas.microsoft.com/office/drawing/2014/main" id="{2EC32A1C-BAD3-3112-18F1-D8DC9AAE33CC}"/>
              </a:ext>
            </a:extLst>
          </p:cNvPr>
          <p:cNvSpPr>
            <a:spLocks noGrp="1"/>
          </p:cNvSpPr>
          <p:nvPr>
            <p:ph idx="1"/>
          </p:nvPr>
        </p:nvSpPr>
        <p:spPr>
          <a:xfrm>
            <a:off x="640080" y="899160"/>
            <a:ext cx="11094720" cy="5760720"/>
          </a:xfrm>
        </p:spPr>
        <p:txBody>
          <a:bodyPr>
            <a:noAutofit/>
          </a:bodyPr>
          <a:lstStyle/>
          <a:p>
            <a:pPr>
              <a:lnSpc>
                <a:spcPct val="120000"/>
              </a:lnSpc>
              <a:spcAft>
                <a:spcPts val="800"/>
              </a:spcAft>
            </a:pPr>
            <a:r>
              <a:rPr lang="en-GB" sz="1200" kern="100" dirty="0" err="1">
                <a:solidFill>
                  <a:srgbClr val="000000"/>
                </a:solidFill>
                <a:effectLst/>
                <a:ea typeface="Calibri" panose="020F0502020204030204" pitchFamily="34" charset="0"/>
                <a:cs typeface="Calibri" panose="020F0502020204030204" pitchFamily="34" charset="0"/>
              </a:rPr>
              <a:t>Krenz</a:t>
            </a:r>
            <a:r>
              <a:rPr lang="en-GB" sz="1200" kern="100" dirty="0">
                <a:solidFill>
                  <a:srgbClr val="000000"/>
                </a:solidFill>
                <a:effectLst/>
                <a:ea typeface="Calibri" panose="020F0502020204030204" pitchFamily="34" charset="0"/>
                <a:cs typeface="Calibri" panose="020F0502020204030204" pitchFamily="34" charset="0"/>
              </a:rPr>
              <a:t>, P., </a:t>
            </a:r>
            <a:r>
              <a:rPr lang="en-GB" sz="1200" kern="100" dirty="0" err="1">
                <a:solidFill>
                  <a:srgbClr val="000000"/>
                </a:solidFill>
                <a:effectLst/>
                <a:ea typeface="Calibri" panose="020F0502020204030204" pitchFamily="34" charset="0"/>
                <a:cs typeface="Calibri" panose="020F0502020204030204" pitchFamily="34" charset="0"/>
              </a:rPr>
              <a:t>Basmer</a:t>
            </a:r>
            <a:r>
              <a:rPr lang="en-GB" sz="1200" kern="100" dirty="0">
                <a:solidFill>
                  <a:srgbClr val="000000"/>
                </a:solidFill>
                <a:effectLst/>
                <a:ea typeface="Calibri" panose="020F0502020204030204" pitchFamily="34" charset="0"/>
                <a:cs typeface="Calibri" panose="020F0502020204030204" pitchFamily="34" charset="0"/>
              </a:rPr>
              <a:t>, S. V., Buxbaum-</a:t>
            </a:r>
            <a:r>
              <a:rPr lang="en-GB" sz="1200" kern="100" dirty="0" err="1">
                <a:solidFill>
                  <a:srgbClr val="000000"/>
                </a:solidFill>
                <a:effectLst/>
                <a:ea typeface="Calibri" panose="020F0502020204030204" pitchFamily="34" charset="0"/>
                <a:cs typeface="Calibri" panose="020F0502020204030204" pitchFamily="34" charset="0"/>
              </a:rPr>
              <a:t>Conradi</a:t>
            </a:r>
            <a:r>
              <a:rPr lang="en-GB" sz="1200" kern="100" dirty="0">
                <a:solidFill>
                  <a:srgbClr val="000000"/>
                </a:solidFill>
                <a:effectLst/>
                <a:ea typeface="Calibri" panose="020F0502020204030204" pitchFamily="34" charset="0"/>
                <a:cs typeface="Calibri" panose="020F0502020204030204" pitchFamily="34" charset="0"/>
              </a:rPr>
              <a:t>, S., and </a:t>
            </a:r>
            <a:r>
              <a:rPr lang="en-GB" sz="1200" kern="100" dirty="0" err="1">
                <a:solidFill>
                  <a:srgbClr val="000000"/>
                </a:solidFill>
                <a:effectLst/>
                <a:ea typeface="Calibri" panose="020F0502020204030204" pitchFamily="34" charset="0"/>
                <a:cs typeface="Calibri" panose="020F0502020204030204" pitchFamily="34" charset="0"/>
              </a:rPr>
              <a:t>Wulfsberg</a:t>
            </a:r>
            <a:r>
              <a:rPr lang="en-GB" sz="1200" kern="100" dirty="0">
                <a:solidFill>
                  <a:srgbClr val="000000"/>
                </a:solidFill>
                <a:effectLst/>
                <a:ea typeface="Calibri" panose="020F0502020204030204" pitchFamily="34" charset="0"/>
                <a:cs typeface="Calibri" panose="020F0502020204030204" pitchFamily="34" charset="0"/>
              </a:rPr>
              <a:t>, J. P. (2014a). Hamburg model of knowledge management. In </a:t>
            </a:r>
            <a:r>
              <a:rPr lang="en-GB" sz="1200" i="1" kern="100" dirty="0">
                <a:effectLst/>
                <a:ea typeface="Calibri" panose="020F0502020204030204" pitchFamily="34" charset="0"/>
                <a:cs typeface="Arial" panose="020B0604020202020204" pitchFamily="34" charset="0"/>
              </a:rPr>
              <a:t>Enabling Manufacturing Competitiveness and Economic Sustainability: Proceedings of the 5th International Conference on Changeable, Agile, Reconfigurable and Virtual Production (CARV 2013), Munich, Germany, October 6th-9th, 2013</a:t>
            </a:r>
            <a:r>
              <a:rPr lang="en-GB" sz="1200" kern="100" dirty="0">
                <a:effectLst/>
                <a:ea typeface="Calibri" panose="020F0502020204030204" pitchFamily="34" charset="0"/>
                <a:cs typeface="Arial" panose="020B0604020202020204" pitchFamily="34" charset="0"/>
              </a:rPr>
              <a:t> (pp. 389-394). Springer International Publishing.</a:t>
            </a:r>
          </a:p>
          <a:p>
            <a:pPr>
              <a:lnSpc>
                <a:spcPct val="120000"/>
              </a:lnSpc>
              <a:spcAft>
                <a:spcPts val="800"/>
              </a:spcAft>
            </a:pPr>
            <a:r>
              <a:rPr lang="en-GB" sz="1200" kern="100" dirty="0" err="1">
                <a:solidFill>
                  <a:srgbClr val="000000"/>
                </a:solidFill>
                <a:effectLst/>
                <a:ea typeface="Calibri" panose="020F0502020204030204" pitchFamily="34" charset="0"/>
                <a:cs typeface="Calibri" panose="020F0502020204030204" pitchFamily="34" charset="0"/>
              </a:rPr>
              <a:t>Krenz</a:t>
            </a:r>
            <a:r>
              <a:rPr lang="en-GB" sz="1200" kern="100" dirty="0">
                <a:solidFill>
                  <a:srgbClr val="000000"/>
                </a:solidFill>
                <a:effectLst/>
                <a:ea typeface="Calibri" panose="020F0502020204030204" pitchFamily="34" charset="0"/>
                <a:cs typeface="Calibri" panose="020F0502020204030204" pitchFamily="34" charset="0"/>
              </a:rPr>
              <a:t>, P., </a:t>
            </a:r>
            <a:r>
              <a:rPr lang="en-GB" sz="1200" kern="100" dirty="0" err="1">
                <a:solidFill>
                  <a:srgbClr val="000000"/>
                </a:solidFill>
                <a:effectLst/>
                <a:ea typeface="Calibri" panose="020F0502020204030204" pitchFamily="34" charset="0"/>
                <a:cs typeface="Calibri" panose="020F0502020204030204" pitchFamily="34" charset="0"/>
              </a:rPr>
              <a:t>Basmer</a:t>
            </a:r>
            <a:r>
              <a:rPr lang="en-GB" sz="1200" kern="100" dirty="0">
                <a:solidFill>
                  <a:srgbClr val="000000"/>
                </a:solidFill>
                <a:effectLst/>
                <a:ea typeface="Calibri" panose="020F0502020204030204" pitchFamily="34" charset="0"/>
                <a:cs typeface="Calibri" panose="020F0502020204030204" pitchFamily="34" charset="0"/>
              </a:rPr>
              <a:t>, S., Buxbaum-</a:t>
            </a:r>
            <a:r>
              <a:rPr lang="en-GB" sz="1200" kern="100" dirty="0" err="1">
                <a:solidFill>
                  <a:srgbClr val="000000"/>
                </a:solidFill>
                <a:effectLst/>
                <a:ea typeface="Calibri" panose="020F0502020204030204" pitchFamily="34" charset="0"/>
                <a:cs typeface="Calibri" panose="020F0502020204030204" pitchFamily="34" charset="0"/>
              </a:rPr>
              <a:t>Conradi</a:t>
            </a:r>
            <a:r>
              <a:rPr lang="en-GB" sz="1200" kern="100" dirty="0">
                <a:solidFill>
                  <a:srgbClr val="000000"/>
                </a:solidFill>
                <a:effectLst/>
                <a:ea typeface="Calibri" panose="020F0502020204030204" pitchFamily="34" charset="0"/>
                <a:cs typeface="Calibri" panose="020F0502020204030204" pitchFamily="34" charset="0"/>
              </a:rPr>
              <a:t>, S., Redlich, T., and </a:t>
            </a:r>
            <a:r>
              <a:rPr lang="en-GB" sz="1200" kern="100" dirty="0" err="1">
                <a:solidFill>
                  <a:srgbClr val="000000"/>
                </a:solidFill>
                <a:effectLst/>
                <a:ea typeface="Calibri" panose="020F0502020204030204" pitchFamily="34" charset="0"/>
                <a:cs typeface="Calibri" panose="020F0502020204030204" pitchFamily="34" charset="0"/>
              </a:rPr>
              <a:t>Wulfsberg</a:t>
            </a:r>
            <a:r>
              <a:rPr lang="en-GB" sz="1200" kern="100" dirty="0">
                <a:solidFill>
                  <a:srgbClr val="000000"/>
                </a:solidFill>
                <a:effectLst/>
                <a:ea typeface="Calibri" panose="020F0502020204030204" pitchFamily="34" charset="0"/>
                <a:cs typeface="Calibri" panose="020F0502020204030204" pitchFamily="34" charset="0"/>
              </a:rPr>
              <a:t>, J. P. (2014b). Knowledge management in value creation networks: establishing a new business model through the role of a knowledge-intermediary. </a:t>
            </a:r>
            <a:r>
              <a:rPr lang="en-GB" sz="1200" i="1" kern="100" dirty="0">
                <a:effectLst/>
                <a:ea typeface="Calibri" panose="020F0502020204030204" pitchFamily="34" charset="0"/>
                <a:cs typeface="Arial" panose="020B0604020202020204" pitchFamily="34" charset="0"/>
              </a:rPr>
              <a:t>Procedia CIRP</a:t>
            </a:r>
            <a:r>
              <a:rPr lang="en-GB" sz="1200" kern="100" dirty="0">
                <a:effectLst/>
                <a:ea typeface="Calibri" panose="020F0502020204030204" pitchFamily="34" charset="0"/>
                <a:cs typeface="Arial" panose="020B0604020202020204" pitchFamily="34" charset="0"/>
              </a:rPr>
              <a:t>, </a:t>
            </a:r>
            <a:r>
              <a:rPr lang="en-GB" sz="1200" i="1" kern="100" dirty="0">
                <a:effectLst/>
                <a:ea typeface="Calibri" panose="020F0502020204030204" pitchFamily="34" charset="0"/>
                <a:cs typeface="Arial" panose="020B0604020202020204" pitchFamily="34" charset="0"/>
              </a:rPr>
              <a:t>16</a:t>
            </a:r>
            <a:r>
              <a:rPr lang="en-GB" sz="1200" kern="100" dirty="0">
                <a:effectLst/>
                <a:ea typeface="Calibri" panose="020F0502020204030204" pitchFamily="34" charset="0"/>
                <a:cs typeface="Arial" panose="020B0604020202020204" pitchFamily="34" charset="0"/>
              </a:rPr>
              <a:t>, 38-43.</a:t>
            </a:r>
          </a:p>
          <a:p>
            <a:pPr>
              <a:lnSpc>
                <a:spcPct val="120000"/>
              </a:lnSpc>
              <a:spcAft>
                <a:spcPts val="800"/>
              </a:spcAft>
            </a:pPr>
            <a:r>
              <a:rPr lang="en-GB" sz="1200" kern="100" dirty="0">
                <a:solidFill>
                  <a:srgbClr val="000000"/>
                </a:solidFill>
                <a:effectLst/>
                <a:ea typeface="Calibri" panose="020F0502020204030204" pitchFamily="34" charset="0"/>
                <a:cs typeface="Calibri" panose="020F0502020204030204" pitchFamily="34" charset="0"/>
              </a:rPr>
              <a:t>Lange, K., </a:t>
            </a:r>
            <a:r>
              <a:rPr lang="en-GB" sz="1200" kern="100" dirty="0" err="1">
                <a:solidFill>
                  <a:srgbClr val="000000"/>
                </a:solidFill>
                <a:effectLst/>
                <a:ea typeface="Calibri" panose="020F0502020204030204" pitchFamily="34" charset="0"/>
                <a:cs typeface="Calibri" panose="020F0502020204030204" pitchFamily="34" charset="0"/>
              </a:rPr>
              <a:t>Geppert</a:t>
            </a:r>
            <a:r>
              <a:rPr lang="en-GB" sz="1200" kern="100" dirty="0">
                <a:solidFill>
                  <a:srgbClr val="000000"/>
                </a:solidFill>
                <a:effectLst/>
                <a:ea typeface="Calibri" panose="020F0502020204030204" pitchFamily="34" charset="0"/>
                <a:cs typeface="Calibri" panose="020F0502020204030204" pitchFamily="34" charset="0"/>
              </a:rPr>
              <a:t>, M., Saka‐</a:t>
            </a:r>
            <a:r>
              <a:rPr lang="en-GB" sz="1200" kern="100" dirty="0" err="1">
                <a:solidFill>
                  <a:srgbClr val="000000"/>
                </a:solidFill>
                <a:effectLst/>
                <a:ea typeface="Calibri" panose="020F0502020204030204" pitchFamily="34" charset="0"/>
                <a:cs typeface="Calibri" panose="020F0502020204030204" pitchFamily="34" charset="0"/>
              </a:rPr>
              <a:t>Helmhout</a:t>
            </a:r>
            <a:r>
              <a:rPr lang="en-GB" sz="1200" kern="100" dirty="0">
                <a:solidFill>
                  <a:srgbClr val="000000"/>
                </a:solidFill>
                <a:effectLst/>
                <a:ea typeface="Calibri" panose="020F0502020204030204" pitchFamily="34" charset="0"/>
                <a:cs typeface="Calibri" panose="020F0502020204030204" pitchFamily="34" charset="0"/>
              </a:rPr>
              <a:t>, A., and Becker‐</a:t>
            </a:r>
            <a:r>
              <a:rPr lang="en-GB" sz="1200" kern="100" dirty="0" err="1">
                <a:solidFill>
                  <a:srgbClr val="000000"/>
                </a:solidFill>
                <a:effectLst/>
                <a:ea typeface="Calibri" panose="020F0502020204030204" pitchFamily="34" charset="0"/>
                <a:cs typeface="Calibri" panose="020F0502020204030204" pitchFamily="34" charset="0"/>
              </a:rPr>
              <a:t>Ritterspach</a:t>
            </a:r>
            <a:r>
              <a:rPr lang="en-GB" sz="1200" kern="100" dirty="0">
                <a:solidFill>
                  <a:srgbClr val="000000"/>
                </a:solidFill>
                <a:effectLst/>
                <a:ea typeface="Calibri" panose="020F0502020204030204" pitchFamily="34" charset="0"/>
                <a:cs typeface="Calibri" panose="020F0502020204030204" pitchFamily="34" charset="0"/>
              </a:rPr>
              <a:t>, F. (2015). Changing business models and employee representation in the airline industry: A comparison of British Airways and Deutsche Lufthansa. </a:t>
            </a:r>
            <a:r>
              <a:rPr lang="en-GB" sz="1200" i="1" kern="100" dirty="0">
                <a:effectLst/>
                <a:ea typeface="Calibri" panose="020F0502020204030204" pitchFamily="34" charset="0"/>
                <a:cs typeface="Arial" panose="020B0604020202020204" pitchFamily="34" charset="0"/>
              </a:rPr>
              <a:t>British Journal of Management</a:t>
            </a:r>
            <a:r>
              <a:rPr lang="en-GB" sz="1200" kern="100" dirty="0">
                <a:effectLst/>
                <a:ea typeface="Calibri" panose="020F0502020204030204" pitchFamily="34" charset="0"/>
                <a:cs typeface="Arial" panose="020B0604020202020204" pitchFamily="34" charset="0"/>
              </a:rPr>
              <a:t>, </a:t>
            </a:r>
            <a:r>
              <a:rPr lang="en-GB" sz="1200" i="1" kern="100" dirty="0">
                <a:effectLst/>
                <a:ea typeface="Calibri" panose="020F0502020204030204" pitchFamily="34" charset="0"/>
                <a:cs typeface="Arial" panose="020B0604020202020204" pitchFamily="34" charset="0"/>
              </a:rPr>
              <a:t>26</a:t>
            </a:r>
            <a:r>
              <a:rPr lang="en-GB" sz="1200" kern="100" dirty="0">
                <a:effectLst/>
                <a:ea typeface="Calibri" panose="020F0502020204030204" pitchFamily="34" charset="0"/>
                <a:cs typeface="Arial" panose="020B0604020202020204" pitchFamily="34" charset="0"/>
              </a:rPr>
              <a:t>(3), 388-407.</a:t>
            </a:r>
          </a:p>
          <a:p>
            <a:pPr>
              <a:lnSpc>
                <a:spcPct val="120000"/>
              </a:lnSpc>
              <a:spcAft>
                <a:spcPts val="800"/>
              </a:spcAft>
            </a:pPr>
            <a:r>
              <a:rPr lang="en-GB" sz="1200" kern="100" dirty="0" err="1">
                <a:solidFill>
                  <a:srgbClr val="000000"/>
                </a:solidFill>
                <a:effectLst/>
                <a:ea typeface="Calibri" panose="020F0502020204030204" pitchFamily="34" charset="0"/>
                <a:cs typeface="Calibri" panose="020F0502020204030204" pitchFamily="34" charset="0"/>
              </a:rPr>
              <a:t>Litvaj</a:t>
            </a:r>
            <a:r>
              <a:rPr lang="en-GB" sz="1200" kern="100" dirty="0">
                <a:solidFill>
                  <a:srgbClr val="000000"/>
                </a:solidFill>
                <a:effectLst/>
                <a:ea typeface="Calibri" panose="020F0502020204030204" pitchFamily="34" charset="0"/>
                <a:cs typeface="Calibri" panose="020F0502020204030204" pitchFamily="34" charset="0"/>
              </a:rPr>
              <a:t>, I., and </a:t>
            </a:r>
            <a:r>
              <a:rPr lang="en-GB" sz="1200" kern="100" dirty="0" err="1">
                <a:solidFill>
                  <a:srgbClr val="000000"/>
                </a:solidFill>
                <a:effectLst/>
                <a:ea typeface="Calibri" panose="020F0502020204030204" pitchFamily="34" charset="0"/>
                <a:cs typeface="Calibri" panose="020F0502020204030204" pitchFamily="34" charset="0"/>
              </a:rPr>
              <a:t>Stancekova</a:t>
            </a:r>
            <a:r>
              <a:rPr lang="en-GB" sz="1200" kern="100" dirty="0">
                <a:solidFill>
                  <a:srgbClr val="000000"/>
                </a:solidFill>
                <a:effectLst/>
                <a:ea typeface="Calibri" panose="020F0502020204030204" pitchFamily="34" charset="0"/>
                <a:cs typeface="Calibri" panose="020F0502020204030204" pitchFamily="34" charset="0"/>
              </a:rPr>
              <a:t>, D. (2015). Decision-making, and their relation to the knowledge management, use of knowledge management in decision-making. </a:t>
            </a:r>
            <a:r>
              <a:rPr lang="en-GB" sz="1200" i="1" kern="100" dirty="0">
                <a:effectLst/>
                <a:ea typeface="Calibri" panose="020F0502020204030204" pitchFamily="34" charset="0"/>
                <a:cs typeface="Arial" panose="020B0604020202020204" pitchFamily="34" charset="0"/>
              </a:rPr>
              <a:t>Procedia economics and finance</a:t>
            </a:r>
            <a:r>
              <a:rPr lang="en-GB" sz="1200" kern="100" dirty="0">
                <a:effectLst/>
                <a:ea typeface="Calibri" panose="020F0502020204030204" pitchFamily="34" charset="0"/>
                <a:cs typeface="Arial" panose="020B0604020202020204" pitchFamily="34" charset="0"/>
              </a:rPr>
              <a:t>, </a:t>
            </a:r>
            <a:r>
              <a:rPr lang="en-GB" sz="1200" i="1" kern="100" dirty="0">
                <a:effectLst/>
                <a:ea typeface="Calibri" panose="020F0502020204030204" pitchFamily="34" charset="0"/>
                <a:cs typeface="Arial" panose="020B0604020202020204" pitchFamily="34" charset="0"/>
              </a:rPr>
              <a:t>23</a:t>
            </a:r>
            <a:r>
              <a:rPr lang="en-GB" sz="1200" kern="100" dirty="0">
                <a:effectLst/>
                <a:ea typeface="Calibri" panose="020F0502020204030204" pitchFamily="34" charset="0"/>
                <a:cs typeface="Arial" panose="020B0604020202020204" pitchFamily="34" charset="0"/>
              </a:rPr>
              <a:t>, 467-472.</a:t>
            </a:r>
          </a:p>
          <a:p>
            <a:pPr>
              <a:lnSpc>
                <a:spcPct val="120000"/>
              </a:lnSpc>
              <a:spcAft>
                <a:spcPts val="800"/>
              </a:spcAft>
            </a:pPr>
            <a:r>
              <a:rPr lang="en-GB" sz="1200" kern="100" dirty="0">
                <a:solidFill>
                  <a:srgbClr val="000000"/>
                </a:solidFill>
                <a:effectLst/>
                <a:ea typeface="Calibri" panose="020F0502020204030204" pitchFamily="34" charset="0"/>
                <a:cs typeface="Calibri" panose="020F0502020204030204" pitchFamily="34" charset="0"/>
              </a:rPr>
              <a:t>Mills, A. J. (2017). The gendering of organizational culture: Social and organizational discourses in the making of British Airways</a:t>
            </a:r>
            <a:r>
              <a:rPr lang="en-GB" sz="1200" kern="100" dirty="0">
                <a:solidFill>
                  <a:srgbClr val="000000"/>
                </a:solidFill>
                <a:effectLst/>
                <a:ea typeface="Calibri" panose="020F0502020204030204" pitchFamily="34" charset="0"/>
                <a:cs typeface="Segoe UI Symbol" panose="020B0502040204020203" pitchFamily="34" charset="0"/>
              </a:rPr>
              <a:t>☆</a:t>
            </a:r>
            <a:r>
              <a:rPr lang="en-GB" sz="1200" kern="100" dirty="0">
                <a:solidFill>
                  <a:srgbClr val="000000"/>
                </a:solidFill>
                <a:effectLst/>
                <a:ea typeface="Calibri" panose="020F0502020204030204" pitchFamily="34" charset="0"/>
                <a:cs typeface="Calibri" panose="020F0502020204030204" pitchFamily="34" charset="0"/>
              </a:rPr>
              <a:t>. In </a:t>
            </a:r>
            <a:r>
              <a:rPr lang="en-GB" sz="1200" i="1" kern="100" dirty="0">
                <a:effectLst/>
                <a:ea typeface="Calibri" panose="020F0502020204030204" pitchFamily="34" charset="0"/>
                <a:cs typeface="Arial" panose="020B0604020202020204" pitchFamily="34" charset="0"/>
              </a:rPr>
              <a:t>Insights and Research on the Study of Gender and Intersectionality in International Airline Cultures</a:t>
            </a:r>
            <a:r>
              <a:rPr lang="en-GB" sz="1200" kern="100" dirty="0">
                <a:effectLst/>
                <a:ea typeface="Calibri" panose="020F0502020204030204" pitchFamily="34" charset="0"/>
                <a:cs typeface="Arial" panose="020B0604020202020204" pitchFamily="34" charset="0"/>
              </a:rPr>
              <a:t> (pp. 37-47). Emerald Publishing Limited.</a:t>
            </a:r>
          </a:p>
          <a:p>
            <a:pPr>
              <a:lnSpc>
                <a:spcPct val="120000"/>
              </a:lnSpc>
              <a:spcAft>
                <a:spcPts val="800"/>
              </a:spcAft>
            </a:pPr>
            <a:r>
              <a:rPr lang="en-GB" sz="1200" kern="100" dirty="0">
                <a:solidFill>
                  <a:srgbClr val="000000"/>
                </a:solidFill>
                <a:effectLst/>
                <a:ea typeface="Calibri" panose="020F0502020204030204" pitchFamily="34" charset="0"/>
                <a:cs typeface="Calibri" panose="020F0502020204030204" pitchFamily="34" charset="0"/>
              </a:rPr>
              <a:t>Rao, M. (2012). Overview: the social life of KM tools. </a:t>
            </a:r>
            <a:r>
              <a:rPr lang="en-GB" sz="1200" i="1" kern="100" dirty="0">
                <a:effectLst/>
                <a:ea typeface="Calibri" panose="020F0502020204030204" pitchFamily="34" charset="0"/>
                <a:cs typeface="Arial" panose="020B0604020202020204" pitchFamily="34" charset="0"/>
              </a:rPr>
              <a:t>Knowledge management tools and techniques</a:t>
            </a:r>
            <a:r>
              <a:rPr lang="en-GB" sz="1200" kern="100" dirty="0">
                <a:effectLst/>
                <a:ea typeface="Calibri" panose="020F0502020204030204" pitchFamily="34" charset="0"/>
                <a:cs typeface="Arial" panose="020B0604020202020204" pitchFamily="34" charset="0"/>
              </a:rPr>
              <a:t>, 1-73.</a:t>
            </a:r>
          </a:p>
          <a:p>
            <a:pPr>
              <a:lnSpc>
                <a:spcPct val="120000"/>
              </a:lnSpc>
              <a:spcAft>
                <a:spcPts val="800"/>
              </a:spcAft>
            </a:pPr>
            <a:r>
              <a:rPr lang="en-GB" sz="1200" kern="100" dirty="0">
                <a:solidFill>
                  <a:srgbClr val="000000"/>
                </a:solidFill>
                <a:effectLst/>
                <a:ea typeface="Calibri" panose="020F0502020204030204" pitchFamily="34" charset="0"/>
                <a:cs typeface="Calibri" panose="020F0502020204030204" pitchFamily="34" charset="0"/>
              </a:rPr>
              <a:t>Rao, M. (2012). </a:t>
            </a:r>
            <a:r>
              <a:rPr lang="en-GB" sz="1200" i="1" kern="100" dirty="0">
                <a:effectLst/>
                <a:ea typeface="Calibri" panose="020F0502020204030204" pitchFamily="34" charset="0"/>
                <a:cs typeface="Arial" panose="020B0604020202020204" pitchFamily="34" charset="0"/>
              </a:rPr>
              <a:t>Knowledge management tools and techniques</a:t>
            </a:r>
            <a:r>
              <a:rPr lang="en-GB" sz="1200" kern="100" dirty="0">
                <a:effectLst/>
                <a:ea typeface="Calibri" panose="020F0502020204030204" pitchFamily="34" charset="0"/>
                <a:cs typeface="Arial" panose="020B0604020202020204" pitchFamily="34" charset="0"/>
              </a:rPr>
              <a:t>. Routledge.</a:t>
            </a:r>
          </a:p>
          <a:p>
            <a:pPr>
              <a:lnSpc>
                <a:spcPct val="120000"/>
              </a:lnSpc>
              <a:spcAft>
                <a:spcPts val="800"/>
              </a:spcAft>
            </a:pPr>
            <a:r>
              <a:rPr lang="en-GB" sz="1200" kern="100" dirty="0" err="1">
                <a:solidFill>
                  <a:srgbClr val="000000"/>
                </a:solidFill>
                <a:effectLst/>
                <a:ea typeface="Calibri" panose="020F0502020204030204" pitchFamily="34" charset="0"/>
                <a:cs typeface="Calibri" panose="020F0502020204030204" pitchFamily="34" charset="0"/>
              </a:rPr>
              <a:t>Thambi</a:t>
            </a:r>
            <a:r>
              <a:rPr lang="en-GB" sz="1200" kern="100" dirty="0">
                <a:solidFill>
                  <a:srgbClr val="000000"/>
                </a:solidFill>
                <a:effectLst/>
                <a:ea typeface="Calibri" panose="020F0502020204030204" pitchFamily="34" charset="0"/>
                <a:cs typeface="Calibri" panose="020F0502020204030204" pitchFamily="34" charset="0"/>
              </a:rPr>
              <a:t>, M., and O'Toole, P. (2012). Applying a knowledge management taxonomy to secondary schools. </a:t>
            </a:r>
            <a:r>
              <a:rPr lang="en-GB" sz="1200" i="1" kern="100" dirty="0">
                <a:effectLst/>
                <a:ea typeface="Calibri" panose="020F0502020204030204" pitchFamily="34" charset="0"/>
                <a:cs typeface="Arial" panose="020B0604020202020204" pitchFamily="34" charset="0"/>
              </a:rPr>
              <a:t>School Leadership </a:t>
            </a:r>
            <a:r>
              <a:rPr lang="en-GB" sz="1200" i="1" kern="100" dirty="0">
                <a:solidFill>
                  <a:srgbClr val="000000"/>
                </a:solidFill>
                <a:effectLst/>
                <a:ea typeface="Calibri" panose="020F0502020204030204" pitchFamily="34" charset="0"/>
                <a:cs typeface="Calibri" panose="020F0502020204030204" pitchFamily="34" charset="0"/>
              </a:rPr>
              <a:t>and Management</a:t>
            </a:r>
            <a:r>
              <a:rPr lang="en-GB" sz="1200" kern="100" dirty="0">
                <a:solidFill>
                  <a:srgbClr val="000000"/>
                </a:solidFill>
                <a:effectLst/>
                <a:ea typeface="Calibri" panose="020F0502020204030204" pitchFamily="34" charset="0"/>
                <a:cs typeface="Calibri" panose="020F0502020204030204" pitchFamily="34" charset="0"/>
              </a:rPr>
              <a:t>, </a:t>
            </a:r>
            <a:r>
              <a:rPr lang="en-GB" sz="1200" i="1" kern="100" dirty="0">
                <a:solidFill>
                  <a:srgbClr val="000000"/>
                </a:solidFill>
                <a:effectLst/>
                <a:ea typeface="Calibri" panose="020F0502020204030204" pitchFamily="34" charset="0"/>
                <a:cs typeface="Calibri" panose="020F0502020204030204" pitchFamily="34" charset="0"/>
              </a:rPr>
              <a:t>32</a:t>
            </a:r>
            <a:r>
              <a:rPr lang="en-GB" sz="1200" kern="100" dirty="0">
                <a:solidFill>
                  <a:srgbClr val="000000"/>
                </a:solidFill>
                <a:effectLst/>
                <a:ea typeface="Calibri" panose="020F0502020204030204" pitchFamily="34" charset="0"/>
                <a:cs typeface="Calibri" panose="020F0502020204030204" pitchFamily="34" charset="0"/>
              </a:rPr>
              <a:t>(1), 91-102.</a:t>
            </a:r>
            <a:endParaRPr lang="en-GB" sz="1200" kern="100" dirty="0">
              <a:effectLst/>
              <a:ea typeface="Calibri" panose="020F0502020204030204" pitchFamily="34" charset="0"/>
              <a:cs typeface="Arial" panose="020B0604020202020204" pitchFamily="34" charset="0"/>
            </a:endParaRPr>
          </a:p>
          <a:p>
            <a:pPr>
              <a:lnSpc>
                <a:spcPct val="120000"/>
              </a:lnSpc>
              <a:spcAft>
                <a:spcPts val="800"/>
              </a:spcAft>
            </a:pPr>
            <a:r>
              <a:rPr lang="en-GB" sz="1200" kern="100" dirty="0" err="1">
                <a:solidFill>
                  <a:srgbClr val="000000"/>
                </a:solidFill>
                <a:effectLst/>
                <a:ea typeface="Calibri" panose="020F0502020204030204" pitchFamily="34" charset="0"/>
                <a:cs typeface="Calibri" panose="020F0502020204030204" pitchFamily="34" charset="0"/>
              </a:rPr>
              <a:t>Tzortzaki</a:t>
            </a:r>
            <a:r>
              <a:rPr lang="en-GB" sz="1200" kern="100" dirty="0">
                <a:solidFill>
                  <a:srgbClr val="000000"/>
                </a:solidFill>
                <a:effectLst/>
                <a:ea typeface="Calibri" panose="020F0502020204030204" pitchFamily="34" charset="0"/>
                <a:cs typeface="Calibri" panose="020F0502020204030204" pitchFamily="34" charset="0"/>
              </a:rPr>
              <a:t>, A. M., and </a:t>
            </a:r>
            <a:r>
              <a:rPr lang="en-GB" sz="1200" kern="100" dirty="0" err="1">
                <a:solidFill>
                  <a:srgbClr val="000000"/>
                </a:solidFill>
                <a:effectLst/>
                <a:ea typeface="Calibri" panose="020F0502020204030204" pitchFamily="34" charset="0"/>
                <a:cs typeface="Calibri" panose="020F0502020204030204" pitchFamily="34" charset="0"/>
              </a:rPr>
              <a:t>Mihiotis</a:t>
            </a:r>
            <a:r>
              <a:rPr lang="en-GB" sz="1200" kern="100" dirty="0">
                <a:solidFill>
                  <a:srgbClr val="000000"/>
                </a:solidFill>
                <a:effectLst/>
                <a:ea typeface="Calibri" panose="020F0502020204030204" pitchFamily="34" charset="0"/>
                <a:cs typeface="Calibri" panose="020F0502020204030204" pitchFamily="34" charset="0"/>
              </a:rPr>
              <a:t>, A. (2014). A review of knowledge management theory and future directions. </a:t>
            </a:r>
            <a:r>
              <a:rPr lang="en-GB" sz="1200" i="1" kern="100" dirty="0">
                <a:effectLst/>
                <a:ea typeface="Calibri" panose="020F0502020204030204" pitchFamily="34" charset="0"/>
                <a:cs typeface="Arial" panose="020B0604020202020204" pitchFamily="34" charset="0"/>
              </a:rPr>
              <a:t>Knowledge and Process Management</a:t>
            </a:r>
            <a:r>
              <a:rPr lang="en-GB" sz="1200" kern="100" dirty="0">
                <a:effectLst/>
                <a:ea typeface="Calibri" panose="020F0502020204030204" pitchFamily="34" charset="0"/>
                <a:cs typeface="Arial" panose="020B0604020202020204" pitchFamily="34" charset="0"/>
              </a:rPr>
              <a:t>, </a:t>
            </a:r>
            <a:r>
              <a:rPr lang="en-GB" sz="1200" i="1" kern="100" dirty="0">
                <a:effectLst/>
                <a:ea typeface="Calibri" panose="020F0502020204030204" pitchFamily="34" charset="0"/>
                <a:cs typeface="Arial" panose="020B0604020202020204" pitchFamily="34" charset="0"/>
              </a:rPr>
              <a:t>21</a:t>
            </a:r>
            <a:r>
              <a:rPr lang="en-GB" sz="1200" kern="100" dirty="0">
                <a:effectLst/>
                <a:ea typeface="Calibri" panose="020F0502020204030204" pitchFamily="34" charset="0"/>
                <a:cs typeface="Arial" panose="020B0604020202020204" pitchFamily="34" charset="0"/>
              </a:rPr>
              <a:t>(1), 29-41.</a:t>
            </a:r>
          </a:p>
          <a:p>
            <a:pPr>
              <a:lnSpc>
                <a:spcPct val="120000"/>
              </a:lnSpc>
              <a:spcAft>
                <a:spcPts val="800"/>
              </a:spcAft>
            </a:pPr>
            <a:r>
              <a:rPr lang="en-GB" sz="1200" kern="100" dirty="0">
                <a:solidFill>
                  <a:srgbClr val="000000"/>
                </a:solidFill>
                <a:effectLst/>
                <a:ea typeface="Calibri" panose="020F0502020204030204" pitchFamily="34" charset="0"/>
                <a:cs typeface="Calibri" panose="020F0502020204030204" pitchFamily="34" charset="0"/>
              </a:rPr>
              <a:t>Yin, X., Chen, J., and Zhao, C. (2019). Double Screen Innovation: Building sustainable core competence through knowledge management. </a:t>
            </a:r>
            <a:r>
              <a:rPr lang="en-GB" sz="1200" i="1" kern="100" dirty="0">
                <a:effectLst/>
                <a:ea typeface="Calibri" panose="020F0502020204030204" pitchFamily="34" charset="0"/>
                <a:cs typeface="Arial" panose="020B0604020202020204" pitchFamily="34" charset="0"/>
              </a:rPr>
              <a:t>Sustainability</a:t>
            </a:r>
            <a:r>
              <a:rPr lang="en-GB" sz="1200" kern="100" dirty="0">
                <a:effectLst/>
                <a:ea typeface="Calibri" panose="020F0502020204030204" pitchFamily="34" charset="0"/>
                <a:cs typeface="Arial" panose="020B0604020202020204" pitchFamily="34" charset="0"/>
              </a:rPr>
              <a:t>, </a:t>
            </a:r>
            <a:r>
              <a:rPr lang="en-GB" sz="1200" i="1" kern="100" dirty="0">
                <a:effectLst/>
                <a:ea typeface="Calibri" panose="020F0502020204030204" pitchFamily="34" charset="0"/>
                <a:cs typeface="Arial" panose="020B0604020202020204" pitchFamily="34" charset="0"/>
              </a:rPr>
              <a:t>11</a:t>
            </a:r>
            <a:r>
              <a:rPr lang="en-GB" sz="1200" kern="100" dirty="0">
                <a:effectLst/>
                <a:ea typeface="Calibri" panose="020F0502020204030204" pitchFamily="34" charset="0"/>
                <a:cs typeface="Arial" panose="020B0604020202020204" pitchFamily="34" charset="0"/>
              </a:rPr>
              <a:t>(16), 4266.</a:t>
            </a:r>
          </a:p>
        </p:txBody>
      </p:sp>
    </p:spTree>
    <p:extLst>
      <p:ext uri="{BB962C8B-B14F-4D97-AF65-F5344CB8AC3E}">
        <p14:creationId xmlns:p14="http://schemas.microsoft.com/office/powerpoint/2010/main" val="22654789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2563</Words>
  <PresentationFormat>Widescreen</PresentationFormat>
  <Paragraphs>144</Paragraphs>
  <Slides>16</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Symbol</vt:lpstr>
      <vt:lpstr>Wingdings</vt:lpstr>
      <vt:lpstr>Office Theme</vt:lpstr>
      <vt:lpstr>BMSW5106: Knowledge and Information Management Skills for the Workplace</vt:lpstr>
      <vt:lpstr>Introduction</vt:lpstr>
      <vt:lpstr>The TOWS analysis knowledge management within British Airways</vt:lpstr>
      <vt:lpstr>The TOWS analysis knowledge management within Airbus</vt:lpstr>
      <vt:lpstr>Similarities and differences in the context of the organisations’ KM</vt:lpstr>
      <vt:lpstr>KM Value Chain at British Airways</vt:lpstr>
      <vt:lpstr>KM Value Chain at Airbus</vt:lpstr>
      <vt:lpstr>Supporting systems at British Airways</vt:lpstr>
      <vt:lpstr>Supporting systems at Airbus</vt:lpstr>
      <vt:lpstr>KMS at British Airways</vt:lpstr>
      <vt:lpstr>KMS at Airbus</vt:lpstr>
      <vt:lpstr>Recommendations for British Airways</vt:lpstr>
      <vt:lpstr>Recommendations for Airbus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BMSW5106: Knowledge and Information Management Skills for the Workplace</dc:title>
  <dc:creator>Ashfaq Ahmed</dc:creator>
  <dcterms:created xsi:type="dcterms:W3CDTF">2023-10-21T18:36:19Z</dcterms:created>
  <dcterms:modified xsi:type="dcterms:W3CDTF">2023-10-21T18:48:16Z</dcterms:modified>
</cp:coreProperties>
</file>