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  <p:sldMasterId id="2147483746" r:id="rId3"/>
  </p:sldMasterIdLst>
  <p:notesMasterIdLst>
    <p:notesMasterId r:id="rId23"/>
  </p:notesMasterIdLst>
  <p:handoutMasterIdLst>
    <p:handoutMasterId r:id="rId24"/>
  </p:handoutMasterIdLst>
  <p:sldIdLst>
    <p:sldId id="257" r:id="rId4"/>
    <p:sldId id="273" r:id="rId5"/>
    <p:sldId id="261" r:id="rId6"/>
    <p:sldId id="262" r:id="rId7"/>
    <p:sldId id="263" r:id="rId8"/>
    <p:sldId id="266" r:id="rId9"/>
    <p:sldId id="267" r:id="rId10"/>
    <p:sldId id="272" r:id="rId11"/>
    <p:sldId id="271" r:id="rId12"/>
    <p:sldId id="270" r:id="rId13"/>
    <p:sldId id="269" r:id="rId14"/>
    <p:sldId id="268" r:id="rId15"/>
    <p:sldId id="280" r:id="rId16"/>
    <p:sldId id="279" r:id="rId17"/>
    <p:sldId id="278" r:id="rId18"/>
    <p:sldId id="277" r:id="rId19"/>
    <p:sldId id="276" r:id="rId20"/>
    <p:sldId id="275" r:id="rId21"/>
    <p:sldId id="274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DF99E7-3175-F815-DC02-3EA0EE22D41C}" v="14" dt="2023-04-15T14:13:52.587"/>
    <p1510:client id="{DC57253D-E4FA-3C1B-89DF-8BDB05DCD1F1}" v="221" dt="2023-04-15T15:08:55.2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179675-E6F3-44CC-8B31-340BA87B12E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BF7CF8-7489-4D56-86D0-78C8FD517BEB}">
      <dgm:prSet/>
      <dgm:spPr/>
      <dgm:t>
        <a:bodyPr/>
        <a:lstStyle/>
        <a:p>
          <a:r>
            <a:rPr lang="en-US"/>
            <a:t>When you are handling information in a care setting you must at all times, respect people’s right to confidentiality. </a:t>
          </a:r>
        </a:p>
      </dgm:t>
    </dgm:pt>
    <dgm:pt modelId="{27ADC9E6-8900-48EC-9F02-AF26E2018E8B}" type="parTrans" cxnId="{38726DC0-5070-4054-AD54-2DD199100F01}">
      <dgm:prSet/>
      <dgm:spPr/>
      <dgm:t>
        <a:bodyPr/>
        <a:lstStyle/>
        <a:p>
          <a:endParaRPr lang="en-US"/>
        </a:p>
      </dgm:t>
    </dgm:pt>
    <dgm:pt modelId="{C133AA44-B4F2-454F-9B2A-1BF9995A5314}" type="sibTrans" cxnId="{38726DC0-5070-4054-AD54-2DD199100F01}">
      <dgm:prSet/>
      <dgm:spPr/>
      <dgm:t>
        <a:bodyPr/>
        <a:lstStyle/>
        <a:p>
          <a:endParaRPr lang="en-US"/>
        </a:p>
      </dgm:t>
    </dgm:pt>
    <dgm:pt modelId="{F66DFDA3-273C-457C-BD1F-D26BEDA9F95B}">
      <dgm:prSet/>
      <dgm:spPr/>
      <dgm:t>
        <a:bodyPr/>
        <a:lstStyle/>
        <a:p>
          <a:r>
            <a:rPr lang="en-US"/>
            <a:t>Whenever a service user tells a member of staff anything, unless they make it explicit that the information can be shared, the </a:t>
          </a:r>
        </a:p>
      </dgm:t>
    </dgm:pt>
    <dgm:pt modelId="{26E5AACB-12C9-4A3C-876B-058705E67868}" type="parTrans" cxnId="{188B8782-CC3E-41F4-BCEB-E893CA18AE5E}">
      <dgm:prSet/>
      <dgm:spPr/>
      <dgm:t>
        <a:bodyPr/>
        <a:lstStyle/>
        <a:p>
          <a:endParaRPr lang="en-US"/>
        </a:p>
      </dgm:t>
    </dgm:pt>
    <dgm:pt modelId="{571BD35B-7495-4404-A7FE-AC434C613C6E}" type="sibTrans" cxnId="{188B8782-CC3E-41F4-BCEB-E893CA18AE5E}">
      <dgm:prSet/>
      <dgm:spPr/>
      <dgm:t>
        <a:bodyPr/>
        <a:lstStyle/>
        <a:p>
          <a:endParaRPr lang="en-US"/>
        </a:p>
      </dgm:t>
    </dgm:pt>
    <dgm:pt modelId="{9E0ACAF5-58CD-4112-B53E-ACD0E95A0F27}">
      <dgm:prSet/>
      <dgm:spPr/>
      <dgm:t>
        <a:bodyPr/>
        <a:lstStyle/>
        <a:p>
          <a:r>
            <a:rPr lang="en-US"/>
            <a:t>information should be considered confidential and not passed to any third party without the permission of the care user.</a:t>
          </a:r>
        </a:p>
      </dgm:t>
    </dgm:pt>
    <dgm:pt modelId="{57135EF4-A81E-4625-BDF7-B2E24DBE4B87}" type="parTrans" cxnId="{EF6CF827-733E-4942-B8A9-1EC11EC4D4F6}">
      <dgm:prSet/>
      <dgm:spPr/>
      <dgm:t>
        <a:bodyPr/>
        <a:lstStyle/>
        <a:p>
          <a:endParaRPr lang="en-US"/>
        </a:p>
      </dgm:t>
    </dgm:pt>
    <dgm:pt modelId="{EBAF66C2-8BEB-4FC5-A9FE-A3E67760DB37}" type="sibTrans" cxnId="{EF6CF827-733E-4942-B8A9-1EC11EC4D4F6}">
      <dgm:prSet/>
      <dgm:spPr/>
      <dgm:t>
        <a:bodyPr/>
        <a:lstStyle/>
        <a:p>
          <a:endParaRPr lang="en-US"/>
        </a:p>
      </dgm:t>
    </dgm:pt>
    <dgm:pt modelId="{32D9C383-DD8D-418B-B056-B5914DF975DF}">
      <dgm:prSet/>
      <dgm:spPr/>
      <dgm:t>
        <a:bodyPr/>
        <a:lstStyle/>
        <a:p>
          <a:r>
            <a:rPr lang="en-US"/>
            <a:t>It must be handled in such a way that it is not accessible to anyone who does not have the authority to access it.</a:t>
          </a:r>
        </a:p>
      </dgm:t>
    </dgm:pt>
    <dgm:pt modelId="{11DEC73D-B9AE-40D1-A1E0-B8834F62A08E}" type="parTrans" cxnId="{CD55D619-817A-48E8-B554-1D5DB5430D32}">
      <dgm:prSet/>
      <dgm:spPr/>
      <dgm:t>
        <a:bodyPr/>
        <a:lstStyle/>
        <a:p>
          <a:endParaRPr lang="en-US"/>
        </a:p>
      </dgm:t>
    </dgm:pt>
    <dgm:pt modelId="{DC2ADE78-5D89-4FA1-BBF8-963DCB023E29}" type="sibTrans" cxnId="{CD55D619-817A-48E8-B554-1D5DB5430D32}">
      <dgm:prSet/>
      <dgm:spPr/>
      <dgm:t>
        <a:bodyPr/>
        <a:lstStyle/>
        <a:p>
          <a:endParaRPr lang="en-US"/>
        </a:p>
      </dgm:t>
    </dgm:pt>
    <dgm:pt modelId="{BB55200F-D130-494B-8CDA-DCE2D5EDBB7A}">
      <dgm:prSet/>
      <dgm:spPr/>
      <dgm:t>
        <a:bodyPr/>
        <a:lstStyle/>
        <a:p>
          <a:r>
            <a:rPr lang="en-US"/>
            <a:t>All confidential information should only be kept by a care setting for the legally required period of time and must be archived and disposed of securely.</a:t>
          </a:r>
        </a:p>
      </dgm:t>
    </dgm:pt>
    <dgm:pt modelId="{90921A76-FFD7-4301-A19C-3F24BACF5E77}" type="parTrans" cxnId="{FC07E1D6-1A52-42CB-B4A1-FDCBEA815FD3}">
      <dgm:prSet/>
      <dgm:spPr/>
      <dgm:t>
        <a:bodyPr/>
        <a:lstStyle/>
        <a:p>
          <a:endParaRPr lang="en-US"/>
        </a:p>
      </dgm:t>
    </dgm:pt>
    <dgm:pt modelId="{7E6A4657-0F15-4748-B6BC-7237B6A6DE6D}" type="sibTrans" cxnId="{FC07E1D6-1A52-42CB-B4A1-FDCBEA815FD3}">
      <dgm:prSet/>
      <dgm:spPr/>
      <dgm:t>
        <a:bodyPr/>
        <a:lstStyle/>
        <a:p>
          <a:endParaRPr lang="en-US"/>
        </a:p>
      </dgm:t>
    </dgm:pt>
    <dgm:pt modelId="{44D8A582-126C-E74C-BD7D-4DF2BA2B2C18}" type="pres">
      <dgm:prSet presAssocID="{B4179675-E6F3-44CC-8B31-340BA87B12E7}" presName="linear" presStyleCnt="0">
        <dgm:presLayoutVars>
          <dgm:animLvl val="lvl"/>
          <dgm:resizeHandles val="exact"/>
        </dgm:presLayoutVars>
      </dgm:prSet>
      <dgm:spPr/>
    </dgm:pt>
    <dgm:pt modelId="{53234D0A-0EBA-384C-9449-8547F588CD57}" type="pres">
      <dgm:prSet presAssocID="{DBBF7CF8-7489-4D56-86D0-78C8FD517BE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99377F3-3E0B-A44D-8C16-EB2453A7AF47}" type="pres">
      <dgm:prSet presAssocID="{C133AA44-B4F2-454F-9B2A-1BF9995A5314}" presName="spacer" presStyleCnt="0"/>
      <dgm:spPr/>
    </dgm:pt>
    <dgm:pt modelId="{6BA9F611-4CE6-6F40-B4DC-13596F4AF3E2}" type="pres">
      <dgm:prSet presAssocID="{F66DFDA3-273C-457C-BD1F-D26BEDA9F9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879A644-E8BA-8B48-BEB0-BD396C0BCA18}" type="pres">
      <dgm:prSet presAssocID="{571BD35B-7495-4404-A7FE-AC434C613C6E}" presName="spacer" presStyleCnt="0"/>
      <dgm:spPr/>
    </dgm:pt>
    <dgm:pt modelId="{C6BDA91D-599D-6140-BBDE-4D8DAE1CDC58}" type="pres">
      <dgm:prSet presAssocID="{9E0ACAF5-58CD-4112-B53E-ACD0E95A0F2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50E4B8E-129B-E147-B0EE-4C58C88C73C5}" type="pres">
      <dgm:prSet presAssocID="{EBAF66C2-8BEB-4FC5-A9FE-A3E67760DB37}" presName="spacer" presStyleCnt="0"/>
      <dgm:spPr/>
    </dgm:pt>
    <dgm:pt modelId="{02FFEF84-A17B-B448-AD89-1A54F1B24D24}" type="pres">
      <dgm:prSet presAssocID="{32D9C383-DD8D-418B-B056-B5914DF975D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B62C50-C231-0B4C-956D-F05FA2E0E866}" type="pres">
      <dgm:prSet presAssocID="{DC2ADE78-5D89-4FA1-BBF8-963DCB023E29}" presName="spacer" presStyleCnt="0"/>
      <dgm:spPr/>
    </dgm:pt>
    <dgm:pt modelId="{2E7EF045-9EC8-8F4B-BA51-300027AC217A}" type="pres">
      <dgm:prSet presAssocID="{BB55200F-D130-494B-8CDA-DCE2D5EDBB7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9E75B08-C7B2-1744-B0B1-0A2A6ACD7A08}" type="presOf" srcId="{9E0ACAF5-58CD-4112-B53E-ACD0E95A0F27}" destId="{C6BDA91D-599D-6140-BBDE-4D8DAE1CDC58}" srcOrd="0" destOrd="0" presId="urn:microsoft.com/office/officeart/2005/8/layout/vList2"/>
    <dgm:cxn modelId="{CD04FC15-46D0-A94F-A244-818139276893}" type="presOf" srcId="{BB55200F-D130-494B-8CDA-DCE2D5EDBB7A}" destId="{2E7EF045-9EC8-8F4B-BA51-300027AC217A}" srcOrd="0" destOrd="0" presId="urn:microsoft.com/office/officeart/2005/8/layout/vList2"/>
    <dgm:cxn modelId="{CD55D619-817A-48E8-B554-1D5DB5430D32}" srcId="{B4179675-E6F3-44CC-8B31-340BA87B12E7}" destId="{32D9C383-DD8D-418B-B056-B5914DF975DF}" srcOrd="3" destOrd="0" parTransId="{11DEC73D-B9AE-40D1-A1E0-B8834F62A08E}" sibTransId="{DC2ADE78-5D89-4FA1-BBF8-963DCB023E29}"/>
    <dgm:cxn modelId="{EF6CF827-733E-4942-B8A9-1EC11EC4D4F6}" srcId="{B4179675-E6F3-44CC-8B31-340BA87B12E7}" destId="{9E0ACAF5-58CD-4112-B53E-ACD0E95A0F27}" srcOrd="2" destOrd="0" parTransId="{57135EF4-A81E-4625-BDF7-B2E24DBE4B87}" sibTransId="{EBAF66C2-8BEB-4FC5-A9FE-A3E67760DB37}"/>
    <dgm:cxn modelId="{EF9B9661-98F4-8644-B7D7-BFC65FE4E7F4}" type="presOf" srcId="{F66DFDA3-273C-457C-BD1F-D26BEDA9F95B}" destId="{6BA9F611-4CE6-6F40-B4DC-13596F4AF3E2}" srcOrd="0" destOrd="0" presId="urn:microsoft.com/office/officeart/2005/8/layout/vList2"/>
    <dgm:cxn modelId="{0E15F672-A38B-E34C-A1D4-E3509A2C1C02}" type="presOf" srcId="{B4179675-E6F3-44CC-8B31-340BA87B12E7}" destId="{44D8A582-126C-E74C-BD7D-4DF2BA2B2C18}" srcOrd="0" destOrd="0" presId="urn:microsoft.com/office/officeart/2005/8/layout/vList2"/>
    <dgm:cxn modelId="{188B8782-CC3E-41F4-BCEB-E893CA18AE5E}" srcId="{B4179675-E6F3-44CC-8B31-340BA87B12E7}" destId="{F66DFDA3-273C-457C-BD1F-D26BEDA9F95B}" srcOrd="1" destOrd="0" parTransId="{26E5AACB-12C9-4A3C-876B-058705E67868}" sibTransId="{571BD35B-7495-4404-A7FE-AC434C613C6E}"/>
    <dgm:cxn modelId="{CD94F995-BA2F-EC41-AF9D-6AC424DE83A6}" type="presOf" srcId="{32D9C383-DD8D-418B-B056-B5914DF975DF}" destId="{02FFEF84-A17B-B448-AD89-1A54F1B24D24}" srcOrd="0" destOrd="0" presId="urn:microsoft.com/office/officeart/2005/8/layout/vList2"/>
    <dgm:cxn modelId="{38726DC0-5070-4054-AD54-2DD199100F01}" srcId="{B4179675-E6F3-44CC-8B31-340BA87B12E7}" destId="{DBBF7CF8-7489-4D56-86D0-78C8FD517BEB}" srcOrd="0" destOrd="0" parTransId="{27ADC9E6-8900-48EC-9F02-AF26E2018E8B}" sibTransId="{C133AA44-B4F2-454F-9B2A-1BF9995A5314}"/>
    <dgm:cxn modelId="{89C465CC-0FAB-9243-9053-2E9AD7DB89C6}" type="presOf" srcId="{DBBF7CF8-7489-4D56-86D0-78C8FD517BEB}" destId="{53234D0A-0EBA-384C-9449-8547F588CD57}" srcOrd="0" destOrd="0" presId="urn:microsoft.com/office/officeart/2005/8/layout/vList2"/>
    <dgm:cxn modelId="{FC07E1D6-1A52-42CB-B4A1-FDCBEA815FD3}" srcId="{B4179675-E6F3-44CC-8B31-340BA87B12E7}" destId="{BB55200F-D130-494B-8CDA-DCE2D5EDBB7A}" srcOrd="4" destOrd="0" parTransId="{90921A76-FFD7-4301-A19C-3F24BACF5E77}" sibTransId="{7E6A4657-0F15-4748-B6BC-7237B6A6DE6D}"/>
    <dgm:cxn modelId="{D901D7DE-56EC-4745-881D-0F45573609AF}" type="presParOf" srcId="{44D8A582-126C-E74C-BD7D-4DF2BA2B2C18}" destId="{53234D0A-0EBA-384C-9449-8547F588CD57}" srcOrd="0" destOrd="0" presId="urn:microsoft.com/office/officeart/2005/8/layout/vList2"/>
    <dgm:cxn modelId="{83544641-4EA9-D045-AD80-5D0114ADE4D1}" type="presParOf" srcId="{44D8A582-126C-E74C-BD7D-4DF2BA2B2C18}" destId="{099377F3-3E0B-A44D-8C16-EB2453A7AF47}" srcOrd="1" destOrd="0" presId="urn:microsoft.com/office/officeart/2005/8/layout/vList2"/>
    <dgm:cxn modelId="{6AD38472-719B-D043-A416-8D3C376E91E3}" type="presParOf" srcId="{44D8A582-126C-E74C-BD7D-4DF2BA2B2C18}" destId="{6BA9F611-4CE6-6F40-B4DC-13596F4AF3E2}" srcOrd="2" destOrd="0" presId="urn:microsoft.com/office/officeart/2005/8/layout/vList2"/>
    <dgm:cxn modelId="{9153C546-1F0C-C24B-85F7-1C850DB1AC9E}" type="presParOf" srcId="{44D8A582-126C-E74C-BD7D-4DF2BA2B2C18}" destId="{9879A644-E8BA-8B48-BEB0-BD396C0BCA18}" srcOrd="3" destOrd="0" presId="urn:microsoft.com/office/officeart/2005/8/layout/vList2"/>
    <dgm:cxn modelId="{116A0422-4A19-D245-BCE8-0FAB7E097157}" type="presParOf" srcId="{44D8A582-126C-E74C-BD7D-4DF2BA2B2C18}" destId="{C6BDA91D-599D-6140-BBDE-4D8DAE1CDC58}" srcOrd="4" destOrd="0" presId="urn:microsoft.com/office/officeart/2005/8/layout/vList2"/>
    <dgm:cxn modelId="{14E1B3E9-AA80-3740-8D2F-0B7E6BDD360C}" type="presParOf" srcId="{44D8A582-126C-E74C-BD7D-4DF2BA2B2C18}" destId="{E50E4B8E-129B-E147-B0EE-4C58C88C73C5}" srcOrd="5" destOrd="0" presId="urn:microsoft.com/office/officeart/2005/8/layout/vList2"/>
    <dgm:cxn modelId="{16A2FA68-C105-3742-B9C0-92CD3FBDD105}" type="presParOf" srcId="{44D8A582-126C-E74C-BD7D-4DF2BA2B2C18}" destId="{02FFEF84-A17B-B448-AD89-1A54F1B24D24}" srcOrd="6" destOrd="0" presId="urn:microsoft.com/office/officeart/2005/8/layout/vList2"/>
    <dgm:cxn modelId="{54C14F33-0E32-2A4D-97A3-E0BC93CC496A}" type="presParOf" srcId="{44D8A582-126C-E74C-BD7D-4DF2BA2B2C18}" destId="{EFB62C50-C231-0B4C-956D-F05FA2E0E866}" srcOrd="7" destOrd="0" presId="urn:microsoft.com/office/officeart/2005/8/layout/vList2"/>
    <dgm:cxn modelId="{D49E9778-7FAA-914E-A688-B0F249425B59}" type="presParOf" srcId="{44D8A582-126C-E74C-BD7D-4DF2BA2B2C18}" destId="{2E7EF045-9EC8-8F4B-BA51-300027AC217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50F1A4-8D57-4C30-BDA4-D2B80C1FA866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B91C97-3D91-422F-A31C-4E58DB0D3FB3}">
      <dgm:prSet/>
      <dgm:spPr/>
      <dgm:t>
        <a:bodyPr/>
        <a:lstStyle/>
        <a:p>
          <a:r>
            <a:rPr lang="en-GB"/>
            <a:t>Healthcare organisations use electronic data interchange systems to exchange information such as patient medical reports, between different institutions.</a:t>
          </a:r>
          <a:endParaRPr lang="en-US"/>
        </a:p>
      </dgm:t>
    </dgm:pt>
    <dgm:pt modelId="{7E4C442B-11D9-448E-B32B-22A7C3E93DF5}" type="parTrans" cxnId="{8031A3D6-772C-466F-B907-B37208BB0EE2}">
      <dgm:prSet/>
      <dgm:spPr/>
      <dgm:t>
        <a:bodyPr/>
        <a:lstStyle/>
        <a:p>
          <a:endParaRPr lang="en-US"/>
        </a:p>
      </dgm:t>
    </dgm:pt>
    <dgm:pt modelId="{30AA82BE-68DB-4CE5-B214-A90D4B8BC5FD}" type="sibTrans" cxnId="{8031A3D6-772C-466F-B907-B37208BB0EE2}">
      <dgm:prSet/>
      <dgm:spPr/>
      <dgm:t>
        <a:bodyPr/>
        <a:lstStyle/>
        <a:p>
          <a:endParaRPr lang="en-US"/>
        </a:p>
      </dgm:t>
    </dgm:pt>
    <dgm:pt modelId="{C2C6BA7C-F5C7-4BB6-8220-E363E1E425A2}">
      <dgm:prSet/>
      <dgm:spPr/>
      <dgm:t>
        <a:bodyPr/>
        <a:lstStyle/>
        <a:p>
          <a:r>
            <a:rPr lang="en-GB"/>
            <a:t>For example, an NHS hospital can send confidential data concerning a patient to a GP surgery using electronic interchange.</a:t>
          </a:r>
          <a:endParaRPr lang="en-US"/>
        </a:p>
      </dgm:t>
    </dgm:pt>
    <dgm:pt modelId="{96B49604-9100-4D5C-8BC3-9E83E020E36D}" type="parTrans" cxnId="{0CE13F20-ACBA-4632-AD6D-EB1F5977F016}">
      <dgm:prSet/>
      <dgm:spPr/>
      <dgm:t>
        <a:bodyPr/>
        <a:lstStyle/>
        <a:p>
          <a:endParaRPr lang="en-US"/>
        </a:p>
      </dgm:t>
    </dgm:pt>
    <dgm:pt modelId="{A843A7BE-DE2A-4825-AA69-D5911D061602}" type="sibTrans" cxnId="{0CE13F20-ACBA-4632-AD6D-EB1F5977F016}">
      <dgm:prSet/>
      <dgm:spPr/>
      <dgm:t>
        <a:bodyPr/>
        <a:lstStyle/>
        <a:p>
          <a:endParaRPr lang="en-US"/>
        </a:p>
      </dgm:t>
    </dgm:pt>
    <dgm:pt modelId="{16776620-7D0A-4663-8FCB-38724C5094A5}">
      <dgm:prSet/>
      <dgm:spPr/>
      <dgm:t>
        <a:bodyPr/>
        <a:lstStyle/>
        <a:p>
          <a:r>
            <a:rPr lang="en-GB"/>
            <a:t>This is a highly secure system which protects confidentiality from unauthorised institutions.</a:t>
          </a:r>
          <a:endParaRPr lang="en-US"/>
        </a:p>
      </dgm:t>
    </dgm:pt>
    <dgm:pt modelId="{F8E68755-6313-486D-BBC3-2ED83BD441B8}" type="parTrans" cxnId="{A6214AD0-9617-4E0A-AC61-70DFCF602538}">
      <dgm:prSet/>
      <dgm:spPr/>
      <dgm:t>
        <a:bodyPr/>
        <a:lstStyle/>
        <a:p>
          <a:endParaRPr lang="en-US"/>
        </a:p>
      </dgm:t>
    </dgm:pt>
    <dgm:pt modelId="{0327ADB9-41F2-48FD-A5E8-9D6F34098615}" type="sibTrans" cxnId="{A6214AD0-9617-4E0A-AC61-70DFCF602538}">
      <dgm:prSet/>
      <dgm:spPr/>
      <dgm:t>
        <a:bodyPr/>
        <a:lstStyle/>
        <a:p>
          <a:endParaRPr lang="en-US"/>
        </a:p>
      </dgm:t>
    </dgm:pt>
    <dgm:pt modelId="{D3E9B69C-E64C-4754-AE80-75599EFFC2E3}" type="pres">
      <dgm:prSet presAssocID="{0550F1A4-8D57-4C30-BDA4-D2B80C1FA8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72B95BE-6AB7-45DF-9E80-ED16544E70B3}" type="pres">
      <dgm:prSet presAssocID="{0FB91C97-3D91-422F-A31C-4E58DB0D3FB3}" presName="hierRoot1" presStyleCnt="0"/>
      <dgm:spPr/>
    </dgm:pt>
    <dgm:pt modelId="{64D3C6EC-D7B3-4D9A-9569-D8DC0A16E193}" type="pres">
      <dgm:prSet presAssocID="{0FB91C97-3D91-422F-A31C-4E58DB0D3FB3}" presName="composite" presStyleCnt="0"/>
      <dgm:spPr/>
    </dgm:pt>
    <dgm:pt modelId="{C2C97B4C-83FB-4694-AF2B-16026CF05005}" type="pres">
      <dgm:prSet presAssocID="{0FB91C97-3D91-422F-A31C-4E58DB0D3FB3}" presName="background" presStyleLbl="node0" presStyleIdx="0" presStyleCnt="3"/>
      <dgm:spPr/>
    </dgm:pt>
    <dgm:pt modelId="{AD5185B2-9128-4BBC-9ABF-E53BC37E3461}" type="pres">
      <dgm:prSet presAssocID="{0FB91C97-3D91-422F-A31C-4E58DB0D3FB3}" presName="text" presStyleLbl="fgAcc0" presStyleIdx="0" presStyleCnt="3">
        <dgm:presLayoutVars>
          <dgm:chPref val="3"/>
        </dgm:presLayoutVars>
      </dgm:prSet>
      <dgm:spPr/>
    </dgm:pt>
    <dgm:pt modelId="{45A388E7-8EC4-46D0-A159-4D26EC30D03A}" type="pres">
      <dgm:prSet presAssocID="{0FB91C97-3D91-422F-A31C-4E58DB0D3FB3}" presName="hierChild2" presStyleCnt="0"/>
      <dgm:spPr/>
    </dgm:pt>
    <dgm:pt modelId="{07A66D9E-1C99-483D-8E8B-B15C204409E2}" type="pres">
      <dgm:prSet presAssocID="{C2C6BA7C-F5C7-4BB6-8220-E363E1E425A2}" presName="hierRoot1" presStyleCnt="0"/>
      <dgm:spPr/>
    </dgm:pt>
    <dgm:pt modelId="{45C2977C-EB5D-4D77-AB07-84C1EF55F6C0}" type="pres">
      <dgm:prSet presAssocID="{C2C6BA7C-F5C7-4BB6-8220-E363E1E425A2}" presName="composite" presStyleCnt="0"/>
      <dgm:spPr/>
    </dgm:pt>
    <dgm:pt modelId="{7BD93B54-8C2E-414D-98D8-D097807857C2}" type="pres">
      <dgm:prSet presAssocID="{C2C6BA7C-F5C7-4BB6-8220-E363E1E425A2}" presName="background" presStyleLbl="node0" presStyleIdx="1" presStyleCnt="3"/>
      <dgm:spPr/>
    </dgm:pt>
    <dgm:pt modelId="{4F99F2F1-8D77-4CFC-AF7E-60C867C3B5DB}" type="pres">
      <dgm:prSet presAssocID="{C2C6BA7C-F5C7-4BB6-8220-E363E1E425A2}" presName="text" presStyleLbl="fgAcc0" presStyleIdx="1" presStyleCnt="3">
        <dgm:presLayoutVars>
          <dgm:chPref val="3"/>
        </dgm:presLayoutVars>
      </dgm:prSet>
      <dgm:spPr/>
    </dgm:pt>
    <dgm:pt modelId="{5F5477D3-2B5F-487A-8991-1280295CB1E4}" type="pres">
      <dgm:prSet presAssocID="{C2C6BA7C-F5C7-4BB6-8220-E363E1E425A2}" presName="hierChild2" presStyleCnt="0"/>
      <dgm:spPr/>
    </dgm:pt>
    <dgm:pt modelId="{7EC012C7-50BE-40E4-98EC-5366D44F3BA6}" type="pres">
      <dgm:prSet presAssocID="{16776620-7D0A-4663-8FCB-38724C5094A5}" presName="hierRoot1" presStyleCnt="0"/>
      <dgm:spPr/>
    </dgm:pt>
    <dgm:pt modelId="{4ABBFDB5-713C-471D-A78A-2C4989F9DA5B}" type="pres">
      <dgm:prSet presAssocID="{16776620-7D0A-4663-8FCB-38724C5094A5}" presName="composite" presStyleCnt="0"/>
      <dgm:spPr/>
    </dgm:pt>
    <dgm:pt modelId="{A37AFB99-3BC6-46A5-A88A-5E71C0468615}" type="pres">
      <dgm:prSet presAssocID="{16776620-7D0A-4663-8FCB-38724C5094A5}" presName="background" presStyleLbl="node0" presStyleIdx="2" presStyleCnt="3"/>
      <dgm:spPr/>
    </dgm:pt>
    <dgm:pt modelId="{871D6041-63E3-4945-A000-ACFF88CF665D}" type="pres">
      <dgm:prSet presAssocID="{16776620-7D0A-4663-8FCB-38724C5094A5}" presName="text" presStyleLbl="fgAcc0" presStyleIdx="2" presStyleCnt="3">
        <dgm:presLayoutVars>
          <dgm:chPref val="3"/>
        </dgm:presLayoutVars>
      </dgm:prSet>
      <dgm:spPr/>
    </dgm:pt>
    <dgm:pt modelId="{E3A44E0B-144C-49CA-ACDF-11AE5CFBA5B0}" type="pres">
      <dgm:prSet presAssocID="{16776620-7D0A-4663-8FCB-38724C5094A5}" presName="hierChild2" presStyleCnt="0"/>
      <dgm:spPr/>
    </dgm:pt>
  </dgm:ptLst>
  <dgm:cxnLst>
    <dgm:cxn modelId="{77213A0B-2DA6-4C7B-9D2E-FB6154E8F605}" type="presOf" srcId="{0550F1A4-8D57-4C30-BDA4-D2B80C1FA866}" destId="{D3E9B69C-E64C-4754-AE80-75599EFFC2E3}" srcOrd="0" destOrd="0" presId="urn:microsoft.com/office/officeart/2005/8/layout/hierarchy1"/>
    <dgm:cxn modelId="{0CE13F20-ACBA-4632-AD6D-EB1F5977F016}" srcId="{0550F1A4-8D57-4C30-BDA4-D2B80C1FA866}" destId="{C2C6BA7C-F5C7-4BB6-8220-E363E1E425A2}" srcOrd="1" destOrd="0" parTransId="{96B49604-9100-4D5C-8BC3-9E83E020E36D}" sibTransId="{A843A7BE-DE2A-4825-AA69-D5911D061602}"/>
    <dgm:cxn modelId="{415E5471-916E-443E-BDDD-BFB3D9AC02D8}" type="presOf" srcId="{16776620-7D0A-4663-8FCB-38724C5094A5}" destId="{871D6041-63E3-4945-A000-ACFF88CF665D}" srcOrd="0" destOrd="0" presId="urn:microsoft.com/office/officeart/2005/8/layout/hierarchy1"/>
    <dgm:cxn modelId="{D75F8972-7D37-45EC-91B8-62314C530696}" type="presOf" srcId="{C2C6BA7C-F5C7-4BB6-8220-E363E1E425A2}" destId="{4F99F2F1-8D77-4CFC-AF7E-60C867C3B5DB}" srcOrd="0" destOrd="0" presId="urn:microsoft.com/office/officeart/2005/8/layout/hierarchy1"/>
    <dgm:cxn modelId="{A6214AD0-9617-4E0A-AC61-70DFCF602538}" srcId="{0550F1A4-8D57-4C30-BDA4-D2B80C1FA866}" destId="{16776620-7D0A-4663-8FCB-38724C5094A5}" srcOrd="2" destOrd="0" parTransId="{F8E68755-6313-486D-BBC3-2ED83BD441B8}" sibTransId="{0327ADB9-41F2-48FD-A5E8-9D6F34098615}"/>
    <dgm:cxn modelId="{8031A3D6-772C-466F-B907-B37208BB0EE2}" srcId="{0550F1A4-8D57-4C30-BDA4-D2B80C1FA866}" destId="{0FB91C97-3D91-422F-A31C-4E58DB0D3FB3}" srcOrd="0" destOrd="0" parTransId="{7E4C442B-11D9-448E-B32B-22A7C3E93DF5}" sibTransId="{30AA82BE-68DB-4CE5-B214-A90D4B8BC5FD}"/>
    <dgm:cxn modelId="{758CB4E3-4366-4392-BA54-4BC6FB341FA4}" type="presOf" srcId="{0FB91C97-3D91-422F-A31C-4E58DB0D3FB3}" destId="{AD5185B2-9128-4BBC-9ABF-E53BC37E3461}" srcOrd="0" destOrd="0" presId="urn:microsoft.com/office/officeart/2005/8/layout/hierarchy1"/>
    <dgm:cxn modelId="{A66DCBC0-43C8-4D5B-8F69-D6C069CD27AC}" type="presParOf" srcId="{D3E9B69C-E64C-4754-AE80-75599EFFC2E3}" destId="{872B95BE-6AB7-45DF-9E80-ED16544E70B3}" srcOrd="0" destOrd="0" presId="urn:microsoft.com/office/officeart/2005/8/layout/hierarchy1"/>
    <dgm:cxn modelId="{D0D791C4-B7A7-456C-BD5F-F74AD9A286FD}" type="presParOf" srcId="{872B95BE-6AB7-45DF-9E80-ED16544E70B3}" destId="{64D3C6EC-D7B3-4D9A-9569-D8DC0A16E193}" srcOrd="0" destOrd="0" presId="urn:microsoft.com/office/officeart/2005/8/layout/hierarchy1"/>
    <dgm:cxn modelId="{3FB6D597-4C1C-41AF-9A64-22B98B913102}" type="presParOf" srcId="{64D3C6EC-D7B3-4D9A-9569-D8DC0A16E193}" destId="{C2C97B4C-83FB-4694-AF2B-16026CF05005}" srcOrd="0" destOrd="0" presId="urn:microsoft.com/office/officeart/2005/8/layout/hierarchy1"/>
    <dgm:cxn modelId="{462FF739-D9AA-49E4-A55F-3DED1F39653A}" type="presParOf" srcId="{64D3C6EC-D7B3-4D9A-9569-D8DC0A16E193}" destId="{AD5185B2-9128-4BBC-9ABF-E53BC37E3461}" srcOrd="1" destOrd="0" presId="urn:microsoft.com/office/officeart/2005/8/layout/hierarchy1"/>
    <dgm:cxn modelId="{17A0C8A3-3B0D-4F52-8782-607C038FE8F7}" type="presParOf" srcId="{872B95BE-6AB7-45DF-9E80-ED16544E70B3}" destId="{45A388E7-8EC4-46D0-A159-4D26EC30D03A}" srcOrd="1" destOrd="0" presId="urn:microsoft.com/office/officeart/2005/8/layout/hierarchy1"/>
    <dgm:cxn modelId="{1C49F9BE-F068-453D-AAB4-9D55344EB98F}" type="presParOf" srcId="{D3E9B69C-E64C-4754-AE80-75599EFFC2E3}" destId="{07A66D9E-1C99-483D-8E8B-B15C204409E2}" srcOrd="1" destOrd="0" presId="urn:microsoft.com/office/officeart/2005/8/layout/hierarchy1"/>
    <dgm:cxn modelId="{95809B39-C845-41C6-8AD3-BEB0879287B9}" type="presParOf" srcId="{07A66D9E-1C99-483D-8E8B-B15C204409E2}" destId="{45C2977C-EB5D-4D77-AB07-84C1EF55F6C0}" srcOrd="0" destOrd="0" presId="urn:microsoft.com/office/officeart/2005/8/layout/hierarchy1"/>
    <dgm:cxn modelId="{4AA06F00-FD0C-413A-A729-3EB19A582404}" type="presParOf" srcId="{45C2977C-EB5D-4D77-AB07-84C1EF55F6C0}" destId="{7BD93B54-8C2E-414D-98D8-D097807857C2}" srcOrd="0" destOrd="0" presId="urn:microsoft.com/office/officeart/2005/8/layout/hierarchy1"/>
    <dgm:cxn modelId="{D10F8684-8E43-40E2-95A3-6664C40E1B6D}" type="presParOf" srcId="{45C2977C-EB5D-4D77-AB07-84C1EF55F6C0}" destId="{4F99F2F1-8D77-4CFC-AF7E-60C867C3B5DB}" srcOrd="1" destOrd="0" presId="urn:microsoft.com/office/officeart/2005/8/layout/hierarchy1"/>
    <dgm:cxn modelId="{15B93FEE-A77E-43DA-9971-A0C8904C286C}" type="presParOf" srcId="{07A66D9E-1C99-483D-8E8B-B15C204409E2}" destId="{5F5477D3-2B5F-487A-8991-1280295CB1E4}" srcOrd="1" destOrd="0" presId="urn:microsoft.com/office/officeart/2005/8/layout/hierarchy1"/>
    <dgm:cxn modelId="{AF860DF5-812D-4415-9287-F74CCA686509}" type="presParOf" srcId="{D3E9B69C-E64C-4754-AE80-75599EFFC2E3}" destId="{7EC012C7-50BE-40E4-98EC-5366D44F3BA6}" srcOrd="2" destOrd="0" presId="urn:microsoft.com/office/officeart/2005/8/layout/hierarchy1"/>
    <dgm:cxn modelId="{109E8CD6-2682-4773-B05A-ACB42C6CF0CF}" type="presParOf" srcId="{7EC012C7-50BE-40E4-98EC-5366D44F3BA6}" destId="{4ABBFDB5-713C-471D-A78A-2C4989F9DA5B}" srcOrd="0" destOrd="0" presId="urn:microsoft.com/office/officeart/2005/8/layout/hierarchy1"/>
    <dgm:cxn modelId="{EB6B7C49-221D-434F-9993-DA63A66FDB30}" type="presParOf" srcId="{4ABBFDB5-713C-471D-A78A-2C4989F9DA5B}" destId="{A37AFB99-3BC6-46A5-A88A-5E71C0468615}" srcOrd="0" destOrd="0" presId="urn:microsoft.com/office/officeart/2005/8/layout/hierarchy1"/>
    <dgm:cxn modelId="{D3465CFA-D4B6-472E-AE0D-14A44D3498B6}" type="presParOf" srcId="{4ABBFDB5-713C-471D-A78A-2C4989F9DA5B}" destId="{871D6041-63E3-4945-A000-ACFF88CF665D}" srcOrd="1" destOrd="0" presId="urn:microsoft.com/office/officeart/2005/8/layout/hierarchy1"/>
    <dgm:cxn modelId="{2A918C5A-3A82-4585-B653-E6644B2C6A49}" type="presParOf" srcId="{7EC012C7-50BE-40E4-98EC-5366D44F3BA6}" destId="{E3A44E0B-144C-49CA-ACDF-11AE5CFBA5B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234D0A-0EBA-384C-9449-8547F588CD57}">
      <dsp:nvSpPr>
        <dsp:cNvPr id="0" name=""/>
        <dsp:cNvSpPr/>
      </dsp:nvSpPr>
      <dsp:spPr>
        <a:xfrm>
          <a:off x="0" y="105951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When you are handling information in a care setting you must at all times, respect people’s right to confidentiality. </a:t>
          </a:r>
        </a:p>
      </dsp:txBody>
      <dsp:txXfrm>
        <a:off x="49154" y="155105"/>
        <a:ext cx="6568525" cy="908623"/>
      </dsp:txXfrm>
    </dsp:sp>
    <dsp:sp modelId="{6BA9F611-4CE6-6F40-B4DC-13596F4AF3E2}">
      <dsp:nvSpPr>
        <dsp:cNvPr id="0" name=""/>
        <dsp:cNvSpPr/>
      </dsp:nvSpPr>
      <dsp:spPr>
        <a:xfrm>
          <a:off x="0" y="1164723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Whenever a service user tells a member of staff anything, unless they make it explicit that the information can be shared, the </a:t>
          </a:r>
        </a:p>
      </dsp:txBody>
      <dsp:txXfrm>
        <a:off x="49154" y="1213877"/>
        <a:ext cx="6568525" cy="908623"/>
      </dsp:txXfrm>
    </dsp:sp>
    <dsp:sp modelId="{C6BDA91D-599D-6140-BBDE-4D8DAE1CDC58}">
      <dsp:nvSpPr>
        <dsp:cNvPr id="0" name=""/>
        <dsp:cNvSpPr/>
      </dsp:nvSpPr>
      <dsp:spPr>
        <a:xfrm>
          <a:off x="0" y="2223494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information should be considered confidential and not passed to any third party without the permission of the care user.</a:t>
          </a:r>
        </a:p>
      </dsp:txBody>
      <dsp:txXfrm>
        <a:off x="49154" y="2272648"/>
        <a:ext cx="6568525" cy="908623"/>
      </dsp:txXfrm>
    </dsp:sp>
    <dsp:sp modelId="{02FFEF84-A17B-B448-AD89-1A54F1B24D24}">
      <dsp:nvSpPr>
        <dsp:cNvPr id="0" name=""/>
        <dsp:cNvSpPr/>
      </dsp:nvSpPr>
      <dsp:spPr>
        <a:xfrm>
          <a:off x="0" y="3282265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It must be handled in such a way that it is not accessible to anyone who does not have the authority to access it.</a:t>
          </a:r>
        </a:p>
      </dsp:txBody>
      <dsp:txXfrm>
        <a:off x="49154" y="3331419"/>
        <a:ext cx="6568525" cy="908623"/>
      </dsp:txXfrm>
    </dsp:sp>
    <dsp:sp modelId="{2E7EF045-9EC8-8F4B-BA51-300027AC217A}">
      <dsp:nvSpPr>
        <dsp:cNvPr id="0" name=""/>
        <dsp:cNvSpPr/>
      </dsp:nvSpPr>
      <dsp:spPr>
        <a:xfrm>
          <a:off x="0" y="4341036"/>
          <a:ext cx="6666833" cy="1006931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All confidential information should only be kept by a care setting for the legally required period of time and must be archived and disposed of securely.</a:t>
          </a:r>
        </a:p>
      </dsp:txBody>
      <dsp:txXfrm>
        <a:off x="49154" y="4390190"/>
        <a:ext cx="6568525" cy="908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C97B4C-83FB-4694-AF2B-16026CF05005}">
      <dsp:nvSpPr>
        <dsp:cNvPr id="0" name=""/>
        <dsp:cNvSpPr/>
      </dsp:nvSpPr>
      <dsp:spPr>
        <a:xfrm>
          <a:off x="0" y="83295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D5185B2-9128-4BBC-9ABF-E53BC37E3461}">
      <dsp:nvSpPr>
        <dsp:cNvPr id="0" name=""/>
        <dsp:cNvSpPr/>
      </dsp:nvSpPr>
      <dsp:spPr>
        <a:xfrm>
          <a:off x="314325" y="113156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Healthcare organisations use electronic data interchange systems to exchange information such as patient medical reports, between different institutions.</a:t>
          </a:r>
          <a:endParaRPr lang="en-US" sz="1700" kern="1200"/>
        </a:p>
      </dsp:txBody>
      <dsp:txXfrm>
        <a:off x="366939" y="1184180"/>
        <a:ext cx="2723696" cy="1691139"/>
      </dsp:txXfrm>
    </dsp:sp>
    <dsp:sp modelId="{7BD93B54-8C2E-414D-98D8-D097807857C2}">
      <dsp:nvSpPr>
        <dsp:cNvPr id="0" name=""/>
        <dsp:cNvSpPr/>
      </dsp:nvSpPr>
      <dsp:spPr>
        <a:xfrm>
          <a:off x="3457574" y="83295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99F2F1-8D77-4CFC-AF7E-60C867C3B5DB}">
      <dsp:nvSpPr>
        <dsp:cNvPr id="0" name=""/>
        <dsp:cNvSpPr/>
      </dsp:nvSpPr>
      <dsp:spPr>
        <a:xfrm>
          <a:off x="3771899" y="113156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For example, an NHS hospital can send confidential data concerning a patient to a GP surgery using electronic interchange.</a:t>
          </a:r>
          <a:endParaRPr lang="en-US" sz="1700" kern="1200"/>
        </a:p>
      </dsp:txBody>
      <dsp:txXfrm>
        <a:off x="3824513" y="1184180"/>
        <a:ext cx="2723696" cy="1691139"/>
      </dsp:txXfrm>
    </dsp:sp>
    <dsp:sp modelId="{A37AFB99-3BC6-46A5-A88A-5E71C0468615}">
      <dsp:nvSpPr>
        <dsp:cNvPr id="0" name=""/>
        <dsp:cNvSpPr/>
      </dsp:nvSpPr>
      <dsp:spPr>
        <a:xfrm>
          <a:off x="6915149" y="83295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1D6041-63E3-4945-A000-ACFF88CF665D}">
      <dsp:nvSpPr>
        <dsp:cNvPr id="0" name=""/>
        <dsp:cNvSpPr/>
      </dsp:nvSpPr>
      <dsp:spPr>
        <a:xfrm>
          <a:off x="7229475" y="113156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is a highly secure system which protects confidentiality from unauthorised institutions.</a:t>
          </a:r>
          <a:endParaRPr lang="en-US" sz="1700" kern="1200"/>
        </a:p>
      </dsp:txBody>
      <dsp:txXfrm>
        <a:off x="7282089" y="1184180"/>
        <a:ext cx="2723696" cy="1691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BFF01B-4B37-0AFE-5718-BCE5749FED0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697D4D-461B-8A46-EF78-090F00DD93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A299F-9BB9-44CA-BBDD-F388D160DB6C}" type="datetimeFigureOut">
              <a:t>4/15/2023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B3FDB9-A3D8-907E-BEF2-51FC6670F72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2145DA-3C49-E4E0-85A8-D0742C64F01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F1F151-6AB9-4269-ACBE-D9259BB63973}" type="slidenum">
              <a:t>‹#›</a:t>
            </a:fld>
            <a:endParaRPr lang="en-US"/>
          </a:p>
        </p:txBody>
      </p:sp>
      <p:sp>
        <p:nvSpPr>
          <p:cNvPr id="6" name="Header Placeholder 1">
            <a:extLst>
              <a:ext uri="{FF2B5EF4-FFF2-40B4-BE49-F238E27FC236}">
                <a16:creationId xmlns:a16="http://schemas.microsoft.com/office/drawing/2014/main" id="{23FE52E7-98B3-0B50-D9C1-A10092ECC08C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FE6C6BA1-0CFA-8BB2-8367-29286ED04A2F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C4DD3F5-1369-4E1E-8862-03FD97A282CE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4/15/2023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00CBE00-02FC-8C38-18C2-D656A78C941D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D60BDF2B-5BD3-C0A4-0B31-B6450B552DFE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3B145B3-DB5F-4BB9-AE2F-4B0A4D647526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730721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1356885B-9531-70E7-A1B3-49BFAD3FBFAA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6D1B4A47-C16C-F11A-8324-2E17532CE3F9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7B2DECB-9642-4320-B794-98F10C879207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CF861BA7-F0B8-61FC-0EE2-65BDE18DA3E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2D2C5117-D32E-E687-16CB-8F24EAA85D5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  <a:endParaRPr lang="en-US"/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E6B38EA-49A9-7A6D-67F7-1E6B9CA0193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1ACD2CD-981F-3B3D-1225-EB744FE8AB58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AF19791F-98CF-4F0A-B3EE-DDBBB70C5F4B}" type="slidenum">
              <a:t>‹#›</a:t>
            </a:fld>
            <a:endParaRPr lang="en-US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F9519-56EE-46AA-A8ED-F8A980B19A7C}" type="datetimeFigureOut">
              <a:t>4/15/2023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597CF1-AF63-42E1-9D0C-7628F42107A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853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C966F524-EFB7-9798-75E6-D81F542C50D2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CC29CB68-1313-FED0-CA97-7AAB65A3D841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3E4907E1-62EB-22B1-C88C-7056AE7B48AE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D32C2493-4C62-F3E7-7CB0-E6E7232D9F6F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57903F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26BEB04C-D060-DC52-BBF7-B300F44EEFA1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7" name="Straight Connector 16">
              <a:extLst>
                <a:ext uri="{FF2B5EF4-FFF2-40B4-BE49-F238E27FC236}">
                  <a16:creationId xmlns:a16="http://schemas.microsoft.com/office/drawing/2014/main" id="{0FCB3741-02B3-5F5D-4F9D-B2E7C38DC3BD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8" name="Straight Connector 17">
              <a:extLst>
                <a:ext uri="{FF2B5EF4-FFF2-40B4-BE49-F238E27FC236}">
                  <a16:creationId xmlns:a16="http://schemas.microsoft.com/office/drawing/2014/main" id="{7681E5FF-900C-898E-CFA5-3EDBCCA7D768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8">
              <a:extLst>
                <a:ext uri="{FF2B5EF4-FFF2-40B4-BE49-F238E27FC236}">
                  <a16:creationId xmlns:a16="http://schemas.microsoft.com/office/drawing/2014/main" id="{13F26C43-1F81-675C-36B8-7BDFD2BFD58F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7161C2DB-6743-7641-CA39-741AB6EB62F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29104" y="2244833"/>
            <a:ext cx="8933797" cy="243723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FD2948E7-CF25-886B-7071-CDFB2991C4B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29104" y="4682066"/>
            <a:ext cx="8936842" cy="457200"/>
          </a:xfrm>
        </p:spPr>
        <p:txBody>
          <a:bodyPr anchorCtr="1"/>
          <a:lstStyle>
            <a:lvl1pPr marL="0" indent="0" algn="ctr">
              <a:spcBef>
                <a:spcPts val="0"/>
              </a:spcBef>
              <a:buNone/>
              <a:defRPr lang="en-US" sz="1800" spc="8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EFCB49C6-CB11-12FC-38AF-579BE737BD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1260"/>
            <a:ext cx="1554480" cy="485546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A604724E-CB24-4021-ADFF-68177C4686EE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1EF8745C-036E-50F8-0FED-F24C6A261D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04" y="5177405"/>
            <a:ext cx="5730297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41FB31F9-9E99-C505-DD38-1BE2B81C24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6918" y="5177405"/>
            <a:ext cx="195598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B68230BC-422E-4098-99E2-5913FE75BE2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7541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98A871D0-CBED-BF4D-809A-25338C6244D2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FBFF8AC8-71C3-9C19-494A-DB5616876788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D15AEFD8-9BEC-C8F0-F9BE-E249545D9F94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0EEE9E-D822-0224-E5A0-125113D74F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3D4EE-BACE-021A-4E0C-4970F05E997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10058400" cy="3849624"/>
          </a:xfrm>
        </p:spPr>
        <p:txBody>
          <a:bodyPr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C1C576-6AC9-BC7E-B3B5-9EC19223F6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101938C1-292E-41EF-88BA-36C6BFF8BCCF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3A533B-4C7B-947C-3A17-FB52A008B8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510AE-16E8-961F-2B11-1F2F33AB71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3B82887A-F689-4670-A985-843271B6D48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720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CE6037AA-9660-854A-7C3B-3472AD06B71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27AA103B-C5AD-7873-49F9-0461E13C50DC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2099AD68-6A64-6F79-B035-28B8B60FD180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46EFDE56-F178-2C8A-8A41-D2FEFDA43E57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F03F2B"/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44DE396-0A23-C194-2BAF-C79525E5FB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9159" y="2275164"/>
            <a:ext cx="8933688" cy="240689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grpSp>
        <p:nvGrpSpPr>
          <p:cNvPr id="7" name="Group 15">
            <a:extLst>
              <a:ext uri="{FF2B5EF4-FFF2-40B4-BE49-F238E27FC236}">
                <a16:creationId xmlns:a16="http://schemas.microsoft.com/office/drawing/2014/main" id="{DE735394-003F-4536-583E-2E8ED247FF89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8" name="Straight Connector 16">
              <a:extLst>
                <a:ext uri="{FF2B5EF4-FFF2-40B4-BE49-F238E27FC236}">
                  <a16:creationId xmlns:a16="http://schemas.microsoft.com/office/drawing/2014/main" id="{EA04E426-9CA9-3ADB-D9CD-052494AA8CBE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7">
              <a:extLst>
                <a:ext uri="{FF2B5EF4-FFF2-40B4-BE49-F238E27FC236}">
                  <a16:creationId xmlns:a16="http://schemas.microsoft.com/office/drawing/2014/main" id="{11386B6A-51F0-C6BE-25A1-71FB200FFB66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10" name="Straight Connector 18">
              <a:extLst>
                <a:ext uri="{FF2B5EF4-FFF2-40B4-BE49-F238E27FC236}">
                  <a16:creationId xmlns:a16="http://schemas.microsoft.com/office/drawing/2014/main" id="{718F03EC-6C8D-B05B-7219-4A84AB590854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EE8BC055-F0CF-CF62-FD8D-7F89E1F982C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29159" y="4682066"/>
            <a:ext cx="8939787" cy="457200"/>
          </a:xfrm>
        </p:spPr>
        <p:txBody>
          <a:bodyPr anchorCtr="1"/>
          <a:lstStyle>
            <a:lvl1pPr marL="0" indent="0" algn="ctr">
              <a:buNone/>
              <a:tabLst>
                <a:tab pos="2633664" algn="l"/>
              </a:tabLst>
              <a:defRPr lang="en-US"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4B6FF4D5-C313-FF27-B51F-2C71471FFF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4506"/>
            <a:ext cx="1554480" cy="498777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05C7A855-2FBF-4F8D-849E-94A765A427B2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7353A8A-BD90-E5CD-2564-5B0F0F7109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59" y="5177405"/>
            <a:ext cx="5660136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A99EA066-A069-C1EF-B906-787A644DFD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4504" y="5177405"/>
            <a:ext cx="195834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01A9C4B3-7FA5-45F0-A65B-1AAD5F28B5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10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EAF9360D-85C4-362E-ED50-46E67792C7E3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C6C5F4BB-3D78-FB67-F79B-A4EBA1EC4BDD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4AF3EF0F-DBF2-6224-9B10-213E77BF535B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Title 7">
            <a:extLst>
              <a:ext uri="{FF2B5EF4-FFF2-40B4-BE49-F238E27FC236}">
                <a16:creationId xmlns:a16="http://schemas.microsoft.com/office/drawing/2014/main" id="{83EAA341-3674-FFE4-13F9-BC1CDA56BD9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7B132-C1F9-0751-919C-F8F57A6F833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4663440" cy="3749039"/>
          </a:xfrm>
        </p:spPr>
        <p:txBody>
          <a:bodyPr/>
          <a:lstStyle>
            <a:lvl1pPr>
              <a:defRPr lang="en-US" sz="1800"/>
            </a:lvl1pPr>
            <a:lvl2pPr>
              <a:defRPr lang="en-US" sz="1600"/>
            </a:lvl2pPr>
            <a:lvl3pPr>
              <a:defRPr lang="en-US" sz="1400"/>
            </a:lvl3pPr>
            <a:lvl4pPr>
              <a:defRPr lang="en-US" sz="1400"/>
            </a:lvl4pPr>
            <a:lvl5pPr>
              <a:defRPr lang="en-US"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FD730-13FD-8284-9321-E12691C9DF6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61763" y="2103120"/>
            <a:ext cx="4663440" cy="3749039"/>
          </a:xfrm>
        </p:spPr>
        <p:txBody>
          <a:bodyPr/>
          <a:lstStyle>
            <a:lvl1pPr>
              <a:defRPr lang="en-US" sz="1800"/>
            </a:lvl1pPr>
            <a:lvl2pPr>
              <a:defRPr lang="en-US" sz="1600"/>
            </a:lvl2pPr>
            <a:lvl3pPr>
              <a:defRPr lang="en-US" sz="1400"/>
            </a:lvl3pPr>
            <a:lvl4pPr>
              <a:defRPr lang="en-US" sz="1400"/>
            </a:lvl4pPr>
            <a:lvl5pPr>
              <a:defRPr lang="en-US"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2709D9-DD6C-FC9B-8FEB-C7F0575631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05286786-82B6-4196-9CA2-BB696586657D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E4A1D7-F1C7-2C91-05A1-DB146DEDB67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216F3D-BD3F-2563-1B1B-56EEB2B64F9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D4CBC992-835A-4B6B-B53E-9AAD7DB36C8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522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29FA7E1F-6A71-2406-A5C3-09E03F2C22D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BC8EC2C-DA6F-AD5B-2541-4593DC5F18D0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2" name="Rectangle 7">
            <a:extLst>
              <a:ext uri="{FF2B5EF4-FFF2-40B4-BE49-F238E27FC236}">
                <a16:creationId xmlns:a16="http://schemas.microsoft.com/office/drawing/2014/main" id="{832BEA01-670D-1CED-8A50-CA281F13CE55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9CE641-01BE-DE00-E8D3-011837A5F2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E5C872-3DDA-005A-2667-DE0FBABFBDA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lang="en-US"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EC75F5-C7F6-6199-7C87-F75C54801729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92467"/>
            <a:ext cx="4663440" cy="3163824"/>
          </a:xfrm>
        </p:spPr>
        <p:txBody>
          <a:bodyPr/>
          <a:lstStyle>
            <a:lvl1pPr>
              <a:defRPr lang="en-US" sz="1800"/>
            </a:lvl1pPr>
            <a:lvl2pPr>
              <a:defRPr lang="en-US" sz="1600"/>
            </a:lvl2pPr>
            <a:lvl3pPr>
              <a:defRPr lang="en-US" sz="1400"/>
            </a:lvl3pPr>
            <a:lvl4pPr>
              <a:defRPr lang="en-US" sz="1400"/>
            </a:lvl4pPr>
            <a:lvl5pPr>
              <a:defRPr lang="en-US"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AE3B7-286A-0569-0A98-77F2824C486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70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lang="en-US"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D484B8-F4F7-F179-D2C3-5BD786E2FA1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708" y="2792467"/>
            <a:ext cx="4663440" cy="3164509"/>
          </a:xfrm>
        </p:spPr>
        <p:txBody>
          <a:bodyPr/>
          <a:lstStyle>
            <a:lvl1pPr>
              <a:defRPr lang="en-US" sz="1800"/>
            </a:lvl1pPr>
            <a:lvl2pPr>
              <a:defRPr lang="en-US" sz="1600"/>
            </a:lvl2pPr>
            <a:lvl3pPr>
              <a:defRPr lang="en-US" sz="1400"/>
            </a:lvl3pPr>
            <a:lvl4pPr>
              <a:defRPr lang="en-US" sz="1400"/>
            </a:lvl4pPr>
            <a:lvl5pPr>
              <a:defRPr lang="en-US"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CAA057-0B3A-5E8A-7783-CC9D17FB35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0523C0CE-F0BE-4513-B6F5-52DC274E8970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1BFD8-9130-153D-BD13-407CC7FC2C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82756-7CF6-621D-5FE7-30DC2E7D00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2FF4C3EF-2FC7-434E-B8E1-8AB3DCDF11A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163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CC5CFD49-CD92-ACA4-9BF4-3EC3AFD16067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8B9C73-64E1-D83C-0D20-B5F0EEA8C4F2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C3079C9-7D91-D3F4-4BFA-DED1C65715BC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F53B87-5BA2-F513-1388-1EFB96E866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BD6085-FE09-6999-B098-E20461F85B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A5DF74E4-837C-4B96-B86C-64D51A4A46C8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B5B3A-F71A-B2E4-8426-96BFAFB52D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F9A425-7788-5DC7-D5A7-1D8E6AE7DB8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EEF2B26F-A3BC-49B4-922F-212328EADDB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886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8">
            <a:extLst>
              <a:ext uri="{FF2B5EF4-FFF2-40B4-BE49-F238E27FC236}">
                <a16:creationId xmlns:a16="http://schemas.microsoft.com/office/drawing/2014/main" id="{C52A2202-6509-73A5-B8C0-45751BE74C23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CEC1CD8-DF1F-FA10-B648-0EA059C76F84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F9989963-3F4B-A12F-DE9E-1D0D3EA8F216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E527A4-1A04-9E16-0C3C-6BFD610D86D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AC905E66-48CF-40D1-B79F-AD5FF6352E71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4A58D8-7987-96B3-205A-C7D1445BEF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1F151-F97B-4FCF-19BB-FD3D87B42A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494785DF-B544-4ABB-ABDD-5654D98A6C3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546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B1E524AF-892D-7557-F4C0-8348FD639BEF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CF0FAE10-442E-73AB-1C3A-D043D316BF11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6E86884-6426-8F89-88D0-F594DF640F9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58200" y="607390"/>
            <a:ext cx="3161958" cy="1645920"/>
          </a:xfrm>
        </p:spPr>
        <p:txBody>
          <a:bodyPr anchor="b"/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468D76D-9BE1-50CD-E2D6-A85CF5DA0A3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609603"/>
            <a:ext cx="6858000" cy="5333996"/>
          </a:xfrm>
        </p:spPr>
        <p:txBody>
          <a:bodyPr/>
          <a:lstStyle>
            <a:lvl1pPr>
              <a:defRPr lang="en-US" sz="1900"/>
            </a:lvl1pPr>
            <a:lvl2pPr>
              <a:defRPr lang="en-US" sz="1600"/>
            </a:lvl2pPr>
            <a:lvl3pPr>
              <a:defRPr lang="en-US" sz="1400"/>
            </a:lvl3pPr>
            <a:lvl4pPr>
              <a:defRPr lang="en-US" sz="1400"/>
            </a:lvl4pPr>
            <a:lvl5pPr>
              <a:defRPr lang="en-US"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28CA24D3-E862-BE3F-151F-D4F26272DC5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58200" y="2336804"/>
            <a:ext cx="3161958" cy="3606795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lang="en-US"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2B03BF8C-7EA7-AC42-1EC6-2233A348789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587998" y="6035040"/>
            <a:ext cx="1955801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57C4906E-C627-448B-8EE5-F45A27652F5C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2340FD3E-10D0-7C6F-E2B7-21F8B6D165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6035040"/>
            <a:ext cx="4584701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173A312A-2A34-D7F6-7B90-1DE66FFB89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3430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FCB49BBA-3C3F-4BF1-8506-709323E1E7B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583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055E26C8-68E5-55F6-C670-1EF2FF8FCE3B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984467-E522-3073-EA61-97690722BAF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28600" y="237744"/>
            <a:ext cx="7696203" cy="6382512"/>
          </a:xfrm>
          <a:solidFill>
            <a:srgbClr val="96C881"/>
          </a:solidFill>
        </p:spPr>
        <p:txBody>
          <a:bodyPr/>
          <a:lstStyle>
            <a:lvl1pPr marL="0" indent="0">
              <a:buNone/>
              <a:defRPr lang="en-US"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7171CF4-E184-8E4F-A5A4-08F46381CF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662339" y="6035040"/>
            <a:ext cx="2071966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fld id="{D21ED827-6D43-47CF-9024-9CD9A01FFA92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1B11F2F9-D143-EF39-20C8-96490231F1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035040"/>
            <a:ext cx="4588001" cy="365760"/>
          </a:xfrm>
        </p:spPr>
        <p:txBody>
          <a:bodyPr/>
          <a:lstStyle>
            <a:lvl1pPr>
              <a:defRPr sz="1000"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3A8811-78A5-8993-84C9-04639B174B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5296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142369CD-7702-4D0B-9478-9C662C6E9B93}" type="slidenum">
              <a:t>‹#›</a:t>
            </a:fld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0F9CB8BF-C87F-10EA-E54D-8CC2025F4808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D1A35B7-D819-F70F-26A4-08399F40FF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7246" y="603504"/>
            <a:ext cx="3144777" cy="164592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D50BA03D-54BE-BB88-8A19-FC542B0571A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77246" y="2386584"/>
            <a:ext cx="3144777" cy="3511296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lang="en-US"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46671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4C8E3218-47CF-B4E8-0218-B82BD512F4AC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5CF77C14-1E10-B60A-E2C1-8430A58A09C6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173C2D84-72DE-05FE-3307-B34D1CCAE998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95CF1-D40B-47B3-600C-9B4E3EFAF9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DB4A51-CFEE-D949-0202-59EC530AE52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066803" y="2103120"/>
            <a:ext cx="10058400" cy="3849624"/>
          </a:xfrm>
        </p:spPr>
        <p:txBody>
          <a:bodyPr vert="eaVer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5651D-B4C6-32E3-38DD-595997B63BC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02C703BA-D6B7-4387-92ED-19A8F297CE7C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EE0E1-4FD4-C653-2B87-DC69BCF7F5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FADB7-749F-A36D-DE5E-4F3AF843FE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9DED5B89-DAE3-40FA-BF0C-A6F221F071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45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8">
            <a:extLst>
              <a:ext uri="{FF2B5EF4-FFF2-40B4-BE49-F238E27FC236}">
                <a16:creationId xmlns:a16="http://schemas.microsoft.com/office/drawing/2014/main" id="{6B8EFC7B-ED1F-1052-719C-7FBBCB4EBFDE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62D27BB2-65B8-49BE-9962-5C886E48D0B8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9" name="Rectangle 7">
            <a:extLst>
              <a:ext uri="{FF2B5EF4-FFF2-40B4-BE49-F238E27FC236}">
                <a16:creationId xmlns:a16="http://schemas.microsoft.com/office/drawing/2014/main" id="{44EE1019-2509-C168-D6AF-374548F79499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CAC19F-8514-2D30-1E25-F2365B1900F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91596" y="761996"/>
            <a:ext cx="2362196" cy="52578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B8EACF-5126-F7F8-463F-D4CA34C8DC7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761996"/>
            <a:ext cx="8077196" cy="5257800"/>
          </a:xfrm>
        </p:spPr>
        <p:txBody>
          <a:bodyPr vert="eaVert"/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1C8EC-3812-0BA2-6AA9-FC678D5441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6797" y="6035040"/>
            <a:ext cx="2893042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C9CC50FB-CD99-4CF4-B714-B2CFB007410A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BC823-9DB4-3B71-9B9F-C90757F246D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066803" y="6035040"/>
            <a:ext cx="5816598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63558-F8D4-DE4B-7F1A-F986F3CFE3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87000" y="6035040"/>
            <a:ext cx="838203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E815CFF4-9DD9-48E1-99FD-8421B6DF2A8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596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A6C77-B321-4B4C-8C89-557A9A000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DEB0EA-094E-34BD-C9EF-CF93CF1D9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DBB27-76E2-DC00-8698-BCA63B83A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77003-F053-8663-C9D1-2E76D57095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30184C-4C97-B2DD-9039-113A8CBC2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197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8A07F-5E36-996A-CFE6-408A4194D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C4748-5024-D994-52FB-3BACE11DD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EFBBC-CC21-A270-EEC9-B8382AC20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B152C-3FA0-179E-3B34-5D5476A23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DED37-6528-6776-067C-71F128459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263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3D3D4-684A-31F5-7D8D-D97B58761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27583-3DFD-32AE-1E68-8BC830A58A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F8D09-8EDB-3628-38CB-44927DB64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6ABD07-9C96-B2D7-0117-B3FF748CF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26A25-CC86-B1D0-478E-398A676C3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524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65676-2F7F-99E8-742B-BA80C703D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288FD-38F3-E026-3947-8D8F8C707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918715-533A-A494-9BF5-E8BEDEF99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4BF4C-3F91-3D11-1DA7-2B6FF09E6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7B4208-506F-5E1E-4C20-9E370ED7C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76B49D-E735-7E7A-C425-180B46BC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83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DBA83-89F6-61F6-5D44-660291D72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37A44D-C607-A00C-6F42-4C9A74B37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41F589-6F7F-9F18-C1EF-3901987F2B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8ECFAD-D4E8-66DB-5822-721FB0FD4D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DA5ADF-D8E6-9E0A-1719-4C716CF96C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1FE471-1CD7-6F42-B8D7-A64136EB0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719C5E-D6C2-4D75-F2C9-40CCC0D2A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63B6EC-1E01-7C8C-56ED-C3583E338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371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8C870-9143-2AFC-948B-7564FA3C0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02933-88E5-A607-1E2E-52FF5E374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568FF6-F160-6367-7F00-4C9354BB4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3CD10B-243B-9A11-D14F-5F91E73B9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6171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B6E65E-33AF-FDC8-8A77-25719005E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B39C5B-47BA-4A93-D2A4-6DAF8B679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9B3010-344D-017A-BC28-8D9FB6178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1524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3FDD3-21B2-EF78-9B9A-A634CF40B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AB01A-6DE2-CFCC-0E01-800B5070E6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6EDBF2-DEC8-2839-A79B-88683B10B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8409C9-7A76-1266-BD7B-AD09E0B87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4C444A-F85E-E3C3-A6A1-EF4510E05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60F62B-36BB-3D6D-DC2B-A2F0F87F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337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F677-0DCC-A999-513D-EAC5C5C70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7445C1-6771-9B91-1694-B70D3408A3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0D89DD-4B7A-D49B-5A7F-DB35A21272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3D7FBD-FCAB-6EC4-188A-0D89AFC13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2CB99-0354-D8E3-198D-CE3F8F7A2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D31D61-0794-C26B-49CF-B89784E75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9360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C05AC-6D54-7ED5-9883-C94065CC2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49D67-898E-83E4-0273-42F30411AE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036EF-0258-697D-2CB9-069DA8B57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625B1-301E-6120-61F1-12C354BF2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579BE-115F-1337-B89E-7482B1047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932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2F890F-2C5E-C392-BEFB-CB13D34166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C64DCD-54D6-E775-82DC-6BC2CA92F1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BD4E4-A986-4657-41F4-0D78D83FE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6A78C-3845-E7F3-EC91-C3FA4F613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A1FE5-C867-D4C2-1BB4-D58AAD7C3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790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/>
              <a:t>Click to edit Master subtitle style</a:t>
            </a:r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EAE40C9-D0BC-431E-94CA-3A0AFB9CF2DC}" type="datetime1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C8693B-3DD6-45FE-8789-61898B52A928}" type="datetime1">
              <a:rPr lang="en-US" smtClean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2153D3D-6C97-4D7F-B772-F372108194EF}" type="datetime1">
              <a:rPr lang="en-US" smtClean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A98EE32-EA07-47DB-A8CB-BEEA4248E79E}" type="datetime1">
              <a:rPr lang="en-US" smtClean="0"/>
              <a:t>4/15/2023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8F3DCD7-2315-4B3C-A783-152D4A0443CE}" type="datetime1">
              <a:rPr lang="en-US" smtClean="0"/>
              <a:t>4/15/2023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4CA0E2-3171-4709-80F4-3E7D9CEDA1F5}" type="datetime1">
              <a:rPr lang="en-US" smtClean="0"/>
              <a:t>4/15/2023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FE2A55-4918-4B78-B4C1-223F7257E9CD}" type="datetime1">
              <a:rPr lang="en-US" smtClean="0"/>
              <a:t>4/15/2023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5D2B994F-6814-42FC-A99F-20C3AC32CA91}" type="datetime1">
              <a:rPr lang="en-US" smtClean="0"/>
              <a:t>4/15/2023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US" smtClean="0"/>
              <a:pPr rtl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fld id="{5FE6B8DD-2C22-484C-9134-B065A54C675C}" type="datetime1">
              <a:rPr lang="en-US" smtClean="0"/>
              <a:t>4/15/2023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8ACE20-7520-4CBD-AF10-4181E484D505}" type="datetime1">
              <a:rPr lang="en-US" smtClean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 rtlCol="0"/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7010D17-85D8-40AF-A827-D3D53BD21CF7}" type="datetime1">
              <a:rPr lang="en-US" smtClean="0"/>
              <a:t>4/15/2023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CB3344EE-BE2C-2149-FFC7-CD300AA6E910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entury Gothic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7C932D73-2B62-BA59-5CEB-48455B3731AE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A16B1F3F-093F-41EA-5EB0-82204CADE96C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5936B39-B16B-CD5F-95ED-450FC927E4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E9D7DBA-3B77-16DD-256B-B762B8B3B4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103120"/>
            <a:ext cx="10058400" cy="3849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C3AD093-251F-740C-0919-A4AC9F2C832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</a:lstStyle>
          <a:p>
            <a:pPr lvl="0"/>
            <a:fld id="{4B858A5C-3486-40B9-A1B6-2CCD2D3E40C6}" type="datetime1">
              <a:rPr lang="en-US"/>
              <a:pPr lvl="0"/>
              <a:t>4/15/2023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A1826D1-667F-1191-596A-8FACBD74505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6803" y="6035040"/>
            <a:ext cx="5816598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262626"/>
                </a:solidFill>
                <a:uFillTx/>
                <a:latin typeface="Century Gothic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2ACF788-3FBD-C0D1-253B-0EDF9009D6B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3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defRPr>
            </a:lvl1pPr>
          </a:lstStyle>
          <a:p>
            <a:pPr lvl="0"/>
            <a:fld id="{6B22D20B-F3FA-4539-AED4-BCBA93FC3CDE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262626"/>
          </a:solidFill>
          <a:uFillTx/>
          <a:latin typeface="Century Gothic"/>
        </a:defRPr>
      </a:lvl1pPr>
    </p:titleStyle>
    <p:bodyStyle>
      <a:lvl1pPr marL="182880" marR="0" lvl="0" indent="-182880" algn="l" defTabSz="914400" rtl="0" fontAlgn="auto" hangingPunct="1">
        <a:lnSpc>
          <a:spcPct val="110000"/>
        </a:lnSpc>
        <a:spcBef>
          <a:spcPts val="9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500" b="0" i="0" u="none" strike="noStrike" kern="1200" cap="none" spc="0" baseline="0">
          <a:solidFill>
            <a:srgbClr val="000000"/>
          </a:solidFill>
          <a:uFillTx/>
          <a:latin typeface="Century Gothic"/>
        </a:defRPr>
      </a:lvl1pPr>
      <a:lvl2pPr marL="457200" marR="0" lvl="1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300" b="0" i="0" u="none" strike="noStrike" kern="1200" cap="none" spc="0" baseline="0">
          <a:solidFill>
            <a:srgbClr val="000000"/>
          </a:solidFill>
          <a:uFillTx/>
          <a:latin typeface="Century Gothic"/>
        </a:defRPr>
      </a:lvl2pPr>
      <a:lvl3pPr marL="731520" marR="0" lvl="2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Century Gothic"/>
        </a:defRPr>
      </a:lvl3pPr>
      <a:lvl4pPr marL="1005840" marR="0" lvl="3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Century Gothic"/>
        </a:defRPr>
      </a:lvl4pPr>
      <a:lvl5pPr marL="1280160" marR="0" lvl="4" indent="-18288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69343D-418F-589F-51F5-751CA64D2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5D2D97-EA7A-6098-3CFB-E18F640FF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EAAFD-BCBF-53DC-9304-C9E6E48079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4F7FD-B95C-B344-A62F-7DB68DFDC2E9}" type="datetimeFigureOut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8C92D-E89D-0A32-F0DC-D88243EAE4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9502A5-5769-F30F-D712-60FC746FA1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4479D-8E7E-3A47-8DC1-AB9CCC2170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807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5601AA8C-C1C6-4293-BB33-7DEFE4232294}" type="datetime1">
              <a:rPr lang="en-US" smtClean="0"/>
              <a:t>4/15/2023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youtu.be/S9XR8RZxKNo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519821/" TargetMode="External"/><Relationship Id="rId2" Type="http://schemas.openxmlformats.org/officeDocument/2006/relationships/hyperlink" Target="https://doi.org/10.1177/08919887209320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collections/nhs-covid-19-app#:~:text=The%20NHS%20COVID%2D19%20app%20uses%20Bluetooth%20Low%20Energy%20(BLE,tested%20positive%20for%20COVID%2D19." TargetMode="External"/><Relationship Id="rId5" Type="http://schemas.openxmlformats.org/officeDocument/2006/relationships/hyperlink" Target="https://www.gov.uk/government/collections/nhs-covid-19-app:~:text=The%20NHS%20COVID%2D19%20app%20uses%20Bluetooth%20Low%20Energy%20(BLE,tested%20positive%20for%20COVID%2D19." TargetMode="External"/><Relationship Id="rId4" Type="http://schemas.openxmlformats.org/officeDocument/2006/relationships/hyperlink" Target="https://ec.europa.eu/research-and-innovation/en/horizon-magazine/pcr-antigen-and-antibody-five-things-know-about-coronavirus-test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nofunc.com/index.php/leadership-skills-2/career-management/item/technical-skills" TargetMode="External"/><Relationship Id="rId2" Type="http://schemas.openxmlformats.org/officeDocument/2006/relationships/hyperlink" Target="https://www.digitalsocialcare.co.uk/success-story/havering-care-homes-reaping-the-benefits-of-the-data-security-and-protection-toolkit/" TargetMode="Externa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services/message-exchange-for-social-care-and-health-mesh" TargetMode="External"/><Relationship Id="rId2" Type="http://schemas.openxmlformats.org/officeDocument/2006/relationships/hyperlink" Target="https://cpdonline.co.uk/knowledge-base/care/effective-communication/?nowprocket=1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www.england.nhs.uk/blog/your-health-information-at-your-fingerti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CD70A742-DF84-7E0D-A5F4-D713A9D6EC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-62197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81">
            <a:extLst>
              <a:ext uri="{FF2B5EF4-FFF2-40B4-BE49-F238E27FC236}">
                <a16:creationId xmlns:a16="http://schemas.microsoft.com/office/drawing/2014/main" id="{EAFE76C4-FFEA-D265-7C9E-84823EC78685}"/>
              </a:ext>
            </a:extLst>
          </p:cNvPr>
          <p:cNvSpPr>
            <a:spLocks noMove="1" noResize="1"/>
          </p:cNvSpPr>
          <p:nvPr/>
        </p:nvSpPr>
        <p:spPr>
          <a:xfrm>
            <a:off x="5695066" y="1808527"/>
            <a:ext cx="5452530" cy="3240935"/>
          </a:xfrm>
          <a:prstGeom prst="rect">
            <a:avLst/>
          </a:prstGeom>
          <a:solidFill>
            <a:srgbClr val="404040"/>
          </a:solidFill>
          <a:ln cap="flat">
            <a:noFill/>
            <a:prstDash val="solid"/>
          </a:ln>
        </p:spPr>
        <p:txBody>
          <a:bodyPr lIns="0" tIns="0" rIns="0" bIns="0">
            <a:noAutofit/>
          </a:bodyPr>
          <a:lstStyle/>
          <a:p>
            <a:endParaRPr lang="en-US"/>
          </a:p>
        </p:txBody>
      </p:sp>
      <p:sp>
        <p:nvSpPr>
          <p:cNvPr id="4" name="Rectangle 83">
            <a:extLst>
              <a:ext uri="{FF2B5EF4-FFF2-40B4-BE49-F238E27FC236}">
                <a16:creationId xmlns:a16="http://schemas.microsoft.com/office/drawing/2014/main" id="{E0FD3080-B900-6446-3337-008B505C3313}"/>
              </a:ext>
            </a:extLst>
          </p:cNvPr>
          <p:cNvSpPr>
            <a:spLocks noMove="1" noResize="1"/>
          </p:cNvSpPr>
          <p:nvPr/>
        </p:nvSpPr>
        <p:spPr>
          <a:xfrm>
            <a:off x="5861011" y="1975104"/>
            <a:ext cx="5120640" cy="290779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lIns="0" tIns="0" rIns="0" bIns="0">
            <a:noAutofit/>
          </a:bodyPr>
          <a:lstStyle/>
          <a:p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14D3F4-0C91-E054-3CF5-AE722EB0B1B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87226" y="1904951"/>
            <a:ext cx="4994425" cy="2373562"/>
          </a:xfrm>
        </p:spPr>
        <p:txBody>
          <a:bodyPr/>
          <a:lstStyle/>
          <a:p>
            <a:pPr lvl="0"/>
            <a:r>
              <a:rPr lang="en-US" sz="2800">
                <a:solidFill>
                  <a:srgbClr val="FFFFFF"/>
                </a:solidFill>
              </a:rPr>
              <a:t>T</a:t>
            </a:r>
            <a:r>
              <a:rPr lang="en-GB" sz="2800">
                <a:solidFill>
                  <a:srgbClr val="FFFFFF"/>
                </a:solidFill>
              </a:rPr>
              <a:t>he use of contemporary in modern health and social care 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38AD38C6-2D66-3FE1-CAC5-9632EF3E054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033796" y="3995992"/>
            <a:ext cx="4775079" cy="559658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>
                <a:solidFill>
                  <a:srgbClr val="FFFFFF"/>
                </a:solidFill>
              </a:rPr>
              <a:t>BY SONA JANDI SILA &amp; Charles  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28B68-AAED-C584-939E-4EA9F31BB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Group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3279A-2E61-917E-C68E-9C737561A2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Names                                  ID</a:t>
            </a:r>
          </a:p>
          <a:p>
            <a:r>
              <a:rPr lang="en-US"/>
              <a:t>Sona Jandi Sila                    2216032</a:t>
            </a:r>
          </a:p>
          <a:p>
            <a:r>
              <a:rPr lang="en-US"/>
              <a:t>Eric Osei                               2229922</a:t>
            </a:r>
          </a:p>
          <a:p>
            <a:r>
              <a:rPr lang="en-US"/>
              <a:t>Charles </a:t>
            </a:r>
            <a:r>
              <a:rPr lang="en-US" err="1"/>
              <a:t>Frimping</a:t>
            </a:r>
            <a:r>
              <a:rPr lang="en-US"/>
              <a:t>                 2227297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Lecturer:      Koushik Modak</a:t>
            </a:r>
          </a:p>
        </p:txBody>
      </p:sp>
    </p:spTree>
    <p:extLst>
      <p:ext uri="{BB962C8B-B14F-4D97-AF65-F5344CB8AC3E}">
        <p14:creationId xmlns:p14="http://schemas.microsoft.com/office/powerpoint/2010/main" val="2562059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E2DFE-73C9-B67E-B1DF-CF1E021E7F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 anchorCtr="1"/>
          <a:lstStyle/>
          <a:p>
            <a:pPr lvl="0" algn="ctr"/>
            <a:r>
              <a:rPr lang="en-US"/>
              <a:t>T</a:t>
            </a:r>
            <a:r>
              <a:rPr lang="en-GB"/>
              <a:t>he use of technologies at Manor Farm Care Home 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6BC050AB-A156-8D0D-A094-37123183C74B}"/>
              </a:ext>
            </a:extLst>
          </p:cNvPr>
          <p:cNvGrpSpPr/>
          <p:nvPr/>
        </p:nvGrpSpPr>
        <p:grpSpPr>
          <a:xfrm>
            <a:off x="1102409" y="2620368"/>
            <a:ext cx="10022794" cy="3105000"/>
            <a:chOff x="1102409" y="2620368"/>
            <a:chExt cx="9987177" cy="3105000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03DC7E0-101A-2444-C673-016651F02113}"/>
                </a:ext>
              </a:extLst>
            </p:cNvPr>
            <p:cNvSpPr/>
            <p:nvPr/>
          </p:nvSpPr>
          <p:spPr>
            <a:xfrm>
              <a:off x="1683748" y="2620368"/>
              <a:ext cx="1818558" cy="181855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03F2B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5" name="Rectangle 4" descr="Bar graph with downward trend">
              <a:extLst>
                <a:ext uri="{FF2B5EF4-FFF2-40B4-BE49-F238E27FC236}">
                  <a16:creationId xmlns:a16="http://schemas.microsoft.com/office/drawing/2014/main" id="{5302A810-95B3-09D2-FD8B-F482E54EEFD9}"/>
                </a:ext>
              </a:extLst>
            </p:cNvPr>
            <p:cNvSpPr/>
            <p:nvPr/>
          </p:nvSpPr>
          <p:spPr>
            <a:xfrm>
              <a:off x="2071308" y="3007927"/>
              <a:ext cx="1043440" cy="1043440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334A4A0B-2D19-D0E9-60C4-40BFBC09743F}"/>
                </a:ext>
              </a:extLst>
            </p:cNvPr>
            <p:cNvSpPr/>
            <p:nvPr/>
          </p:nvSpPr>
          <p:spPr>
            <a:xfrm>
              <a:off x="1102409" y="5005370"/>
              <a:ext cx="2981245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1250"/>
                <a:gd name="f7" fmla="val 720000"/>
                <a:gd name="f8" fmla="+- 0 0 -90"/>
                <a:gd name="f9" fmla="*/ f3 1 29812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81250"/>
                <a:gd name="f19" fmla="*/ f15 1 720000"/>
                <a:gd name="f20" fmla="*/ 0 f16 1"/>
                <a:gd name="f21" fmla="*/ 0 f15 1"/>
                <a:gd name="f22" fmla="*/ 2981250 f16 1"/>
                <a:gd name="f23" fmla="*/ 720000 f15 1"/>
                <a:gd name="f24" fmla="+- f17 0 f1"/>
                <a:gd name="f25" fmla="*/ f20 1 2981250"/>
                <a:gd name="f26" fmla="*/ f21 1 720000"/>
                <a:gd name="f27" fmla="*/ f22 1 29812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812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Example 1 of technology used (diagnosis) Ultrasound 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22597753-9913-3AA0-D848-5EAA5A44B066}"/>
                </a:ext>
              </a:extLst>
            </p:cNvPr>
            <p:cNvSpPr/>
            <p:nvPr/>
          </p:nvSpPr>
          <p:spPr>
            <a:xfrm>
              <a:off x="5186714" y="2620368"/>
              <a:ext cx="1818558" cy="181855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3488A0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Rectangle 7" descr="Presentation with bar chart">
              <a:extLst>
                <a:ext uri="{FF2B5EF4-FFF2-40B4-BE49-F238E27FC236}">
                  <a16:creationId xmlns:a16="http://schemas.microsoft.com/office/drawing/2014/main" id="{19B45B25-2D45-FD8E-8D0A-0F4E0C3983B1}"/>
                </a:ext>
              </a:extLst>
            </p:cNvPr>
            <p:cNvSpPr/>
            <p:nvPr/>
          </p:nvSpPr>
          <p:spPr>
            <a:xfrm>
              <a:off x="5574282" y="3007927"/>
              <a:ext cx="1043440" cy="1043440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A5B673-9504-0DB2-CA04-7016F4E4EDE8}"/>
                </a:ext>
              </a:extLst>
            </p:cNvPr>
            <p:cNvSpPr/>
            <p:nvPr/>
          </p:nvSpPr>
          <p:spPr>
            <a:xfrm>
              <a:off x="4605375" y="5005370"/>
              <a:ext cx="2981245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1250"/>
                <a:gd name="f7" fmla="val 720000"/>
                <a:gd name="f8" fmla="+- 0 0 -90"/>
                <a:gd name="f9" fmla="*/ f3 1 29812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81250"/>
                <a:gd name="f19" fmla="*/ f15 1 720000"/>
                <a:gd name="f20" fmla="*/ 0 f16 1"/>
                <a:gd name="f21" fmla="*/ 0 f15 1"/>
                <a:gd name="f22" fmla="*/ 2981250 f16 1"/>
                <a:gd name="f23" fmla="*/ 720000 f15 1"/>
                <a:gd name="f24" fmla="+- f17 0 f1"/>
                <a:gd name="f25" fmla="*/ f20 1 2981250"/>
                <a:gd name="f26" fmla="*/ f21 1 720000"/>
                <a:gd name="f27" fmla="*/ f22 1 29812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812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Example 2 of technology used (administrative). Scheduling meetings 1:1 doodle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5F298D2-FFB1-024B-AB5E-36CABD37542D}"/>
                </a:ext>
              </a:extLst>
            </p:cNvPr>
            <p:cNvSpPr/>
            <p:nvPr/>
          </p:nvSpPr>
          <p:spPr>
            <a:xfrm>
              <a:off x="8689689" y="2620368"/>
              <a:ext cx="1818558" cy="181855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8D22F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Rectangle 10" descr="Stopwatch">
              <a:extLst>
                <a:ext uri="{FF2B5EF4-FFF2-40B4-BE49-F238E27FC236}">
                  <a16:creationId xmlns:a16="http://schemas.microsoft.com/office/drawing/2014/main" id="{4C5567B7-6299-EA85-4FAF-2E3B7C693A65}"/>
                </a:ext>
              </a:extLst>
            </p:cNvPr>
            <p:cNvSpPr/>
            <p:nvPr/>
          </p:nvSpPr>
          <p:spPr>
            <a:xfrm>
              <a:off x="9077248" y="3007927"/>
              <a:ext cx="1043440" cy="1043440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6ECC7AD-31C0-2EF1-1CBD-8B260314710F}"/>
                </a:ext>
              </a:extLst>
            </p:cNvPr>
            <p:cNvSpPr/>
            <p:nvPr/>
          </p:nvSpPr>
          <p:spPr>
            <a:xfrm>
              <a:off x="8108341" y="5005370"/>
              <a:ext cx="2981245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81250"/>
                <a:gd name="f7" fmla="val 720000"/>
                <a:gd name="f8" fmla="+- 0 0 -90"/>
                <a:gd name="f9" fmla="*/ f3 1 29812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81250"/>
                <a:gd name="f19" fmla="*/ f15 1 720000"/>
                <a:gd name="f20" fmla="*/ 0 f16 1"/>
                <a:gd name="f21" fmla="*/ 0 f15 1"/>
                <a:gd name="f22" fmla="*/ 2981250 f16 1"/>
                <a:gd name="f23" fmla="*/ 720000 f15 1"/>
                <a:gd name="f24" fmla="+- f17 0 f1"/>
                <a:gd name="f25" fmla="*/ f20 1 2981250"/>
                <a:gd name="f26" fmla="*/ f21 1 720000"/>
                <a:gd name="f27" fmla="*/ f22 1 29812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812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algn="ctr" defTabSz="711202">
                <a:spcAft>
                  <a:spcPts val="700"/>
                </a:spcAft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Example 3 of technology used (care support) Skype, </a:t>
              </a:r>
              <a:r>
                <a:rPr lang="en-GB" sz="1600" cap="all">
                  <a:solidFill>
                    <a:srgbClr val="000000"/>
                  </a:solidFill>
                  <a:latin typeface="Century Gothic"/>
                </a:rPr>
                <a:t>zoom </a:t>
              </a:r>
              <a:r>
                <a:rPr lang="en-GB" sz="1600" b="0" i="0" u="none" strike="noStrike" kern="1200" cap="all" spc="0" baseline="0">
                  <a:solidFill>
                    <a:srgbClr val="000000"/>
                  </a:solidFill>
                  <a:uFillTx/>
                  <a:latin typeface="Century Gothic"/>
                </a:rPr>
                <a:t>and YouTube</a:t>
              </a:r>
              <a:r>
                <a:rPr lang="en-GB" sz="1600" cap="all">
                  <a:solidFill>
                    <a:srgbClr val="000000"/>
                  </a:solidFill>
                  <a:latin typeface="Century Gothic"/>
                </a:rPr>
                <a:t> </a:t>
              </a:r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9C443-FFCD-D47D-E7D6-B5DD54FA3CD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/>
              <a:t>The different technologies used during COVID-19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4E3DB-6969-C4FC-EB80-1FAFC21836D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500" dirty="0"/>
              <a:t>Automated temperature screening devices can quickly identify fever.</a:t>
            </a:r>
            <a:endParaRPr lang="en-GB" sz="2500" dirty="0"/>
          </a:p>
          <a:p>
            <a:r>
              <a:rPr lang="en-GB" sz="2500" dirty="0"/>
              <a:t>There technologies can help care homes manage the impact of the pandemic and protect the health of  their residents and staff.(</a:t>
            </a:r>
            <a:r>
              <a:rPr lang="en-GB" sz="2500" dirty="0" err="1"/>
              <a:t>simkevich</a:t>
            </a:r>
            <a:r>
              <a:rPr lang="en-GB" sz="2500" dirty="0"/>
              <a:t> &amp; </a:t>
            </a:r>
            <a:r>
              <a:rPr lang="en-GB" sz="2500" dirty="0" err="1"/>
              <a:t>stankovie</a:t>
            </a:r>
            <a:r>
              <a:rPr lang="en-GB" sz="2500" dirty="0"/>
              <a:t>, 2020)</a:t>
            </a:r>
          </a:p>
          <a:p>
            <a:r>
              <a:rPr lang="en-GB" sz="2500" dirty="0"/>
              <a:t>Artificial intelligence mobile health apps for smartphones to help detect carrier of the virus </a:t>
            </a:r>
          </a:p>
          <a:p>
            <a:r>
              <a:rPr lang="en-GB" sz="2500" dirty="0"/>
              <a:t>PCR &amp; Rapid antigen test to take sample for test in the laboratory to know if one has the virus </a:t>
            </a:r>
            <a:endParaRPr lang="en-GB"/>
          </a:p>
          <a:p>
            <a:endParaRPr lang="en-GB" sz="2500">
              <a:hlinkClick r:id="rId2"/>
            </a:endParaRPr>
          </a:p>
          <a:p>
            <a:endParaRPr lang="en-GB" sz="25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4A5B058-1622-B31A-81A8-F2965DEDE5FD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6867D-5DB1-613F-DDD9-137345748027}"/>
              </a:ext>
            </a:extLst>
          </p:cNvPr>
          <p:cNvSpPr txBox="1"/>
          <p:nvPr/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37F5D8A-FB6D-4F03-9FA7-630B7B6C5E88}" type="datetime1">
              <a:rPr lang="en-US" sz="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4/15/2023</a:t>
            </a:fld>
            <a:endParaRPr lang="en-US" sz="800" b="0" i="0" u="none" strike="noStrike" kern="1200" cap="none" spc="0" baseline="0">
              <a:solidFill>
                <a:srgbClr val="404040"/>
              </a:solidFill>
              <a:uFillTx/>
              <a:latin typeface="Century Gothic"/>
            </a:endParaRP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7A2B08B-EC7F-FBA0-411D-EA62472078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867" y="2336804"/>
            <a:ext cx="3297048" cy="391380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4E393-810E-68FF-763A-16DA71D40B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/>
          <a:p>
            <a:pPr lvl="0"/>
            <a:r>
              <a:rPr lang="en-US"/>
              <a:t>The use of digital communication, collaboration and participation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2B218-381D-237F-A41E-6580A63563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10058400" cy="3849624"/>
          </a:xfrm>
        </p:spPr>
        <p:txBody>
          <a:bodyPr/>
          <a:lstStyle/>
          <a:p>
            <a:pPr lvl="0"/>
            <a:r>
              <a:rPr lang="en-US"/>
              <a:t>Smartphone </a:t>
            </a:r>
          </a:p>
          <a:p>
            <a:pPr lvl="0"/>
            <a:r>
              <a:rPr lang="en-US"/>
              <a:t>Email </a:t>
            </a:r>
          </a:p>
          <a:p>
            <a:pPr lvl="0"/>
            <a:r>
              <a:rPr lang="en-US"/>
              <a:t>Zoom </a:t>
            </a:r>
          </a:p>
          <a:p>
            <a:pPr lvl="0"/>
            <a:r>
              <a:rPr lang="en-US"/>
              <a:t>One Drive / shared database / shared drive </a:t>
            </a:r>
          </a:p>
          <a:p>
            <a:pPr lvl="0"/>
            <a:r>
              <a:rPr lang="en-US"/>
              <a:t>Microsoft Team </a:t>
            </a:r>
          </a:p>
          <a:p>
            <a:pPr lvl="0"/>
            <a:r>
              <a:rPr lang="en-US"/>
              <a:t>Videoconferencing </a:t>
            </a:r>
            <a:endParaRPr lang="en-GB"/>
          </a:p>
          <a:p>
            <a:pPr lvl="0"/>
            <a:r>
              <a:rPr lang="en-GB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Smartphones and messaging apps to quickly communicate with team members</a:t>
            </a:r>
            <a:endParaRPr lang="en-US"/>
          </a:p>
          <a:p>
            <a:pPr lvl="0"/>
            <a:r>
              <a:rPr lang="en-GB" b="0" i="0" u="none" strike="noStrike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Email and shared databases to keep track of resident information and administrative tasks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71F655-BCA8-0206-4AA3-4DFD0DA81589}"/>
              </a:ext>
            </a:extLst>
          </p:cNvPr>
          <p:cNvSpPr txBox="1"/>
          <p:nvPr/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A4BBD7A-25CF-4FE4-867E-D7BB0B1F21AA}" type="datetime1">
              <a:rPr lang="en-US" sz="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4/15/2023</a:t>
            </a:fld>
            <a:endParaRPr lang="en-US" sz="800" b="0" i="0" u="none" strike="noStrike" kern="1200" cap="none" spc="0" baseline="0">
              <a:solidFill>
                <a:srgbClr val="404040"/>
              </a:solidFill>
              <a:uFillTx/>
              <a:latin typeface="Century Gothic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77B3F5F0-F527-4C51-35BF-65769D652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810" y="1761111"/>
            <a:ext cx="5749387" cy="25031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4E77-FA7B-4F5B-C3F5-F980AAC018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</p:spPr>
        <p:txBody>
          <a:bodyPr/>
          <a:lstStyle/>
          <a:p>
            <a:pPr lvl="0"/>
            <a:r>
              <a:rPr lang="en-US"/>
              <a:t>Conclusion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6DE2D-A212-3B3D-772F-6E923DDB34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10058400" cy="3849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/>
              <a:t>Integrating modern technology in facilities for newborns with special needs can improve care and well-being.</a:t>
            </a:r>
            <a:r>
              <a:rPr lang="en-GB" sz="2600"/>
              <a:t> Technology can improve care in healthcare facilities, from diagnosis and administration to pandemic response.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EBA1F-1028-42E9-66F7-2AFE93424796}"/>
              </a:ext>
            </a:extLst>
          </p:cNvPr>
          <p:cNvSpPr txBox="1"/>
          <p:nvPr/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E445653-290F-4987-834B-3FA7F157D138}" type="datetime1">
              <a:rPr lang="en-US" sz="800" b="0" i="0" u="none" strike="noStrike" kern="1200" cap="none" spc="0" baseline="0">
                <a:solidFill>
                  <a:srgbClr val="404040"/>
                </a:solidFill>
                <a:uFillTx/>
                <a:latin typeface="Century Gothic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4/15/2023</a:t>
            </a:fld>
            <a:endParaRPr lang="en-US" sz="800" b="0" i="0" u="none" strike="noStrike" kern="1200" cap="none" spc="0" baseline="0">
              <a:solidFill>
                <a:srgbClr val="404040"/>
              </a:solidFill>
              <a:uFillTx/>
              <a:latin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F7FE9-8F84-7419-1435-3E3655EC4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464D7-ED13-2625-ADD8-79DD4175B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/>
                <a:cs typeface="Arial"/>
              </a:rPr>
              <a:t>Simkevich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, I., &amp; Stanković, T. (2020). Technology-Enabled Solutions for Providing Care to Special Populations During the COVID-19 Pandemic. Journal of Geriatric Psychiatry and Neurology, 33(5-6), 279-282.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  <a:hlinkClick r:id="rId2"/>
              </a:rPr>
              <a:t>https://doi.org/10.1177/089198872093209</a:t>
            </a:r>
            <a:endParaRPr lang="en-GB" b="0" i="0" u="none" strike="noStrike" dirty="0">
              <a:solidFill>
                <a:srgbClr val="000000"/>
              </a:solidFill>
              <a:effectLst/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</a:rPr>
              <a:t>National Institutes of Health. (2019). Health Care Providers and Clinical Care.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/>
                <a:cs typeface="Arial"/>
                <a:hlinkClick r:id="rId3"/>
              </a:rPr>
              <a:t>https://www.ncbi.nlm.nih.gov/books/NBK519821/</a:t>
            </a:r>
            <a:endParaRPr lang="en-GB"/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European Commission.(2020) Five Things to Know About Coronavirus.</a:t>
            </a:r>
            <a:r>
              <a:rPr lang="en-GB" dirty="0">
                <a:cs typeface="Arial"/>
                <a:hlinkClick r:id="rId4"/>
              </a:rPr>
              <a:t>PCR, antigen and antibody: Five things to know about coronavirus tests | Research and Innovation (europa.eu)</a:t>
            </a:r>
            <a:r>
              <a:rPr lang="en-GB" dirty="0">
                <a:cs typeface="Arial"/>
              </a:rPr>
              <a:t>(Date Access 15/04/2023)</a:t>
            </a:r>
          </a:p>
          <a:p>
            <a:pPr marL="0" indent="0">
              <a:buNone/>
            </a:pPr>
            <a:endParaRPr lang="en-GB" dirty="0">
              <a:cs typeface="Arial"/>
            </a:endParaRPr>
          </a:p>
          <a:p>
            <a:pPr marL="0" indent="0">
              <a:buNone/>
            </a:pPr>
            <a:r>
              <a:rPr lang="en-GB" dirty="0">
                <a:cs typeface="Arial"/>
              </a:rPr>
              <a:t>Gov.UK (2023) NHS Covid-19 app </a:t>
            </a:r>
            <a:r>
              <a:rPr lang="en-GB" dirty="0">
                <a:cs typeface="Arial"/>
                <a:hlinkClick r:id="rId5"/>
              </a:rPr>
              <a:t>NHS</a:t>
            </a:r>
            <a:r>
              <a:rPr lang="en-GB" dirty="0">
                <a:cs typeface="Arial"/>
                <a:hlinkClick r:id="rId6"/>
              </a:rPr>
              <a:t> COVID-19 app - GOV.UK (www.gov.uk)</a:t>
            </a:r>
            <a:r>
              <a:rPr lang="en-GB" dirty="0">
                <a:cs typeface="Arial"/>
              </a:rPr>
              <a:t>(Date Access 15/04/2023)</a:t>
            </a:r>
            <a:endParaRPr lang="en-GB" dirty="0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152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9ECE3-5229-CBBB-9770-326DE6004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0" y="176893"/>
            <a:ext cx="9239250" cy="3333070"/>
          </a:xfrm>
        </p:spPr>
        <p:txBody>
          <a:bodyPr>
            <a:normAutofit fontScale="90000"/>
          </a:bodyPr>
          <a:lstStyle/>
          <a:p>
            <a:r>
              <a:rPr lang="en-US">
                <a:solidFill>
                  <a:srgbClr val="FF0000"/>
                </a:solidFill>
              </a:rPr>
              <a:t>The Relevance of 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Technical Proficiency 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For Data And </a:t>
            </a:r>
            <a:br>
              <a:rPr lang="en-US">
                <a:solidFill>
                  <a:srgbClr val="FF0000"/>
                </a:solidFill>
              </a:rPr>
            </a:br>
            <a:r>
              <a:rPr lang="en-US">
                <a:solidFill>
                  <a:srgbClr val="FF0000"/>
                </a:solidFill>
              </a:rPr>
              <a:t>Information Handling.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E21719-A83D-7B3E-9FAD-CF18A33AA8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Charles </a:t>
            </a:r>
            <a:r>
              <a:rPr lang="en-US" err="1"/>
              <a:t>Frimpong</a:t>
            </a:r>
            <a:r>
              <a:rPr lang="en-US"/>
              <a:t> </a:t>
            </a:r>
          </a:p>
          <a:p>
            <a:r>
              <a:rPr lang="en-US"/>
              <a:t> Student ID 2227297</a:t>
            </a:r>
          </a:p>
        </p:txBody>
      </p:sp>
    </p:spTree>
    <p:extLst>
      <p:ext uri="{BB962C8B-B14F-4D97-AF65-F5344CB8AC3E}">
        <p14:creationId xmlns:p14="http://schemas.microsoft.com/office/powerpoint/2010/main" val="3100597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9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11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83C09-BDDC-436D-8CD2-9052AF0C6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16384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            What Is Technical Proficiency?</a:t>
            </a:r>
          </a:p>
        </p:txBody>
      </p:sp>
      <p:grpSp>
        <p:nvGrpSpPr>
          <p:cNvPr id="33" name="Group 13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7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021F50B-B08B-B70B-261F-F629C395A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1144255" y="2837712"/>
            <a:ext cx="4275525" cy="32173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A081B-7503-D532-E333-D9A0BFB8A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871" y="2827419"/>
            <a:ext cx="5029200" cy="322762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• Is the ability to apply the technical knowledge and skills required in a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special and professional job role in order to achieve the expected 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outputs.  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        • Examples Of Technical Proficiency in Care Homes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• Develop web pages to promotes services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• Writing good report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• Plan Forecasts</a:t>
            </a:r>
          </a:p>
          <a:p>
            <a:pPr marL="0" indent="0">
              <a:buNone/>
            </a:pPr>
            <a:r>
              <a:rPr lang="en-US" sz="1500">
                <a:solidFill>
                  <a:schemeClr val="tx2"/>
                </a:solidFill>
              </a:rPr>
              <a:t>• Organize Shift</a:t>
            </a:r>
          </a:p>
          <a:p>
            <a:pPr marL="0" indent="0">
              <a:buNone/>
            </a:pPr>
            <a:endParaRPr lang="en-US" sz="1500">
              <a:solidFill>
                <a:schemeClr val="tx2"/>
              </a:solidFill>
            </a:endParaRPr>
          </a:p>
        </p:txBody>
      </p:sp>
      <p:grpSp>
        <p:nvGrpSpPr>
          <p:cNvPr id="36" name="Group 19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37" name="Freeform: Shape 20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22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6742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8B00D-170F-A698-5D87-F59DC9217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700">
                <a:solidFill>
                  <a:srgbClr val="FFFFFF"/>
                </a:solidFill>
              </a:rPr>
              <a:t>How to handle technical proficiency in care home.</a:t>
            </a:r>
            <a:br>
              <a:rPr lang="en-US" sz="2700">
                <a:solidFill>
                  <a:srgbClr val="FFFFFF"/>
                </a:solidFill>
              </a:rPr>
            </a:br>
            <a:r>
              <a:rPr lang="en-US" sz="2700">
                <a:solidFill>
                  <a:srgbClr val="FFFFFF"/>
                </a:solidFill>
              </a:rPr>
              <a:t> (Data and Information)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F01E0C-F059-876B-6AAF-96320568C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44387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5220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9DC70-7833-793B-0C6A-BA4CC60E4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rgbClr val="FF0000"/>
                </a:solidFill>
              </a:rPr>
              <a:t>Data protection and the GPDR of the company.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8ACF5-2787-6F77-CB06-23D495CC3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i="0">
              <a:solidFill>
                <a:srgbClr val="404041"/>
              </a:solidFill>
              <a:effectLst/>
              <a:latin typeface="Muli"/>
            </a:endParaRP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3BFC7B-6183-D768-F4E3-C7C257B1518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>
                <a:solidFill>
                  <a:srgbClr val="FF0000"/>
                </a:solidFill>
              </a:rPr>
              <a:t>• The key principles of these Acts are:</a:t>
            </a:r>
          </a:p>
          <a:p>
            <a:endParaRPr lang="en-US"/>
          </a:p>
          <a:p>
            <a:r>
              <a:rPr lang="en-US"/>
              <a:t>Processed fairly, lawfully and in a transparent manner.</a:t>
            </a:r>
          </a:p>
          <a:p>
            <a:r>
              <a:rPr lang="en-US"/>
              <a:t>• Collected for specified, limited purposes.</a:t>
            </a:r>
          </a:p>
          <a:p>
            <a:r>
              <a:rPr lang="en-US"/>
              <a:t>• Adequate, relevant and limited to what is necessary.</a:t>
            </a:r>
          </a:p>
          <a:p>
            <a:r>
              <a:rPr lang="en-US"/>
              <a:t>• Accurate and kept up to date.</a:t>
            </a:r>
          </a:p>
          <a:p>
            <a:r>
              <a:rPr lang="en-US"/>
              <a:t>• Kept in a form which permits identification for as long as necessary and no </a:t>
            </a:r>
          </a:p>
          <a:p>
            <a:r>
              <a:rPr lang="en-US"/>
              <a:t>longer.</a:t>
            </a:r>
          </a:p>
          <a:p>
            <a:r>
              <a:rPr lang="en-US"/>
              <a:t>Processed in a manner that ensures appropriate security.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582964-B50A-2668-B2D5-B70EF6E00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V="1">
            <a:off x="6939643" y="110075"/>
            <a:ext cx="4721678" cy="581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16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3DE76C4-ECC5-0B75-5B39-96CD0D4E6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                         </a:t>
            </a:r>
            <a:r>
              <a:rPr lang="en-US">
                <a:solidFill>
                  <a:srgbClr val="C00000"/>
                </a:solidFill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410B16-1A81-B906-D3D9-DE138F23A8C0}"/>
              </a:ext>
            </a:extLst>
          </p:cNvPr>
          <p:cNvSpPr txBox="1"/>
          <p:nvPr/>
        </p:nvSpPr>
        <p:spPr>
          <a:xfrm>
            <a:off x="3048000" y="2967335"/>
            <a:ext cx="6096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hlinkClick r:id="rId2"/>
              </a:rPr>
              <a:t>https://www.digitalsocialcare.co.uk/success-story/havering-care-homes-reaping-the-benefits-of-the-data-security-and-protection-toolkit/</a:t>
            </a:r>
            <a:endParaRPr lang="en-US"/>
          </a:p>
          <a:p>
            <a:endParaRPr lang="en-US"/>
          </a:p>
          <a:p>
            <a:r>
              <a:rPr lang="en-US">
                <a:hlinkClick r:id="rId3"/>
              </a:rPr>
              <a:t>https://www.technofunc.com/index.php/leadership-skills-2/career-management/item/technical-skills</a:t>
            </a:r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2577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69646" y="946076"/>
            <a:ext cx="5352322" cy="3433139"/>
          </a:xfrm>
        </p:spPr>
        <p:txBody>
          <a:bodyPr rtlCol="0">
            <a:noAutofit/>
          </a:bodyPr>
          <a:lstStyle/>
          <a:p>
            <a:pPr algn="ctr" rtl="0"/>
            <a:r>
              <a:rPr lang="en-GB" sz="4000"/>
              <a:t>Digital communications, collaborations, and participation in the health and social care sector</a:t>
            </a:r>
            <a:endParaRPr lang="en-gb" sz="4000"/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1E18C2E-980C-CF4C-8779-2D8461A58176}"/>
              </a:ext>
            </a:extLst>
          </p:cNvPr>
          <p:cNvSpPr txBox="1"/>
          <p:nvPr/>
        </p:nvSpPr>
        <p:spPr>
          <a:xfrm>
            <a:off x="7138363" y="4618629"/>
            <a:ext cx="2214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Eric </a:t>
            </a:r>
            <a:r>
              <a:rPr lang="en-GB" err="1"/>
              <a:t>Amponsah</a:t>
            </a:r>
            <a:r>
              <a:rPr lang="en-GB"/>
              <a:t> </a:t>
            </a:r>
            <a:r>
              <a:rPr lang="en-GB" err="1"/>
              <a:t>Osei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9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ECF4B-153F-F141-B641-FA1BEBFF6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communication important?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0CE9A-E027-E647-ABEC-B6EB4C183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endParaRPr lang="en-US"/>
          </a:p>
        </p:txBody>
      </p:sp>
      <p:pic>
        <p:nvPicPr>
          <p:cNvPr id="1026" name="Picture 2" descr="No photo description available.">
            <a:extLst>
              <a:ext uri="{FF2B5EF4-FFF2-40B4-BE49-F238E27FC236}">
                <a16:creationId xmlns:a16="http://schemas.microsoft.com/office/drawing/2014/main" id="{E31FCC94-C1E7-8FC9-F6FD-96840D0181D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627" y="1989440"/>
            <a:ext cx="2178224" cy="217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49AD7A-F048-CB0E-D151-49BFFAF5E73D}"/>
              </a:ext>
            </a:extLst>
          </p:cNvPr>
          <p:cNvSpPr txBox="1"/>
          <p:nvPr/>
        </p:nvSpPr>
        <p:spPr>
          <a:xfrm>
            <a:off x="1216404" y="2223221"/>
            <a:ext cx="59645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Good and effective communication is very important in health care to achieve positive patient care outcomes.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DDF2B-A8D0-9231-44A5-E7152E0A185F}"/>
              </a:ext>
            </a:extLst>
          </p:cNvPr>
          <p:cNvSpPr txBox="1"/>
          <p:nvPr/>
        </p:nvSpPr>
        <p:spPr>
          <a:xfrm>
            <a:off x="1216404" y="2967335"/>
            <a:ext cx="58806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It encourages healthcare professionals across different sectors to be aware of patient care needs and decide on the best treatment options available.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172224-AAB7-5E74-E43B-C55E467E45F7}"/>
              </a:ext>
            </a:extLst>
          </p:cNvPr>
          <p:cNvSpPr txBox="1"/>
          <p:nvPr/>
        </p:nvSpPr>
        <p:spPr>
          <a:xfrm>
            <a:off x="1216404" y="3992125"/>
            <a:ext cx="52263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It promotes patient-centred care which empowers and helps individuals and health professionals to be make informed choices about patient care.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936B7F-C4EB-9E98-398D-4C5104405831}"/>
              </a:ext>
            </a:extLst>
          </p:cNvPr>
          <p:cNvSpPr txBox="1"/>
          <p:nvPr/>
        </p:nvSpPr>
        <p:spPr>
          <a:xfrm>
            <a:off x="1216404" y="5192454"/>
            <a:ext cx="46475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Communication is key to delivering high quality care.</a:t>
            </a:r>
          </a:p>
        </p:txBody>
      </p:sp>
      <p:pic>
        <p:nvPicPr>
          <p:cNvPr id="2050" name="Picture 2" descr="Wave of nurses quit London hospital over workplace stress and pay | Nursing  Times">
            <a:extLst>
              <a:ext uri="{FF2B5EF4-FFF2-40B4-BE49-F238E27FC236}">
                <a16:creationId xmlns:a16="http://schemas.microsoft.com/office/drawing/2014/main" id="{B7E1D51C-923C-09CA-21A0-9CA23004F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0405" y="4213163"/>
            <a:ext cx="2451181" cy="1814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10EC4F0E-A123-0528-775B-C58D276575FC}"/>
              </a:ext>
            </a:extLst>
          </p:cNvPr>
          <p:cNvSpPr/>
          <p:nvPr/>
        </p:nvSpPr>
        <p:spPr>
          <a:xfrm>
            <a:off x="7980852" y="4419744"/>
            <a:ext cx="1179821" cy="50038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51D689-3092-B44F-340C-26FA83B212E6}"/>
              </a:ext>
            </a:extLst>
          </p:cNvPr>
          <p:cNvSpPr txBox="1"/>
          <p:nvPr/>
        </p:nvSpPr>
        <p:spPr>
          <a:xfrm>
            <a:off x="6735466" y="5018641"/>
            <a:ext cx="27241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/>
              <a:t>Information can be communicated from one healthcare institution to another which offers different services for better care outcomes. </a:t>
            </a:r>
          </a:p>
        </p:txBody>
      </p:sp>
    </p:spTree>
    <p:extLst>
      <p:ext uri="{BB962C8B-B14F-4D97-AF65-F5344CB8AC3E}">
        <p14:creationId xmlns:p14="http://schemas.microsoft.com/office/powerpoint/2010/main" val="12218074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F4160-2647-9746-A87C-9C013E1CC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/>
              <a:t>Email</a:t>
            </a:r>
            <a:endParaRPr lang="en-US"/>
          </a:p>
        </p:txBody>
      </p:sp>
      <p:pic>
        <p:nvPicPr>
          <p:cNvPr id="1026" name="Picture 2" descr="Email Communication | 10 Habits to Make Your Inbox More Manageable">
            <a:extLst>
              <a:ext uri="{FF2B5EF4-FFF2-40B4-BE49-F238E27FC236}">
                <a16:creationId xmlns:a16="http://schemas.microsoft.com/office/drawing/2014/main" id="{0D3D1EA3-D2B9-DEAE-6CD2-35328B0B5DA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5" r="3390" b="-3"/>
          <a:stretch/>
        </p:blipFill>
        <p:spPr bwMode="auto">
          <a:xfrm>
            <a:off x="6515944" y="2120900"/>
            <a:ext cx="4639736" cy="374819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3222AF-83D3-8A4F-A4F0-493F231A94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1745D9-3D63-8FB9-A3E2-2A48424D15F8}"/>
              </a:ext>
            </a:extLst>
          </p:cNvPr>
          <p:cNvSpPr txBox="1"/>
          <p:nvPr/>
        </p:nvSpPr>
        <p:spPr>
          <a:xfrm>
            <a:off x="1097280" y="2374085"/>
            <a:ext cx="47750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Emails are a powerful tool to send messages to and from healthcare professionals, members of an organization and every individual.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It is fast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Low-cost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Highly accessible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297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C082D-C3DB-4546-ABD0-58938E8CD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/>
              <a:t>Video team meetings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3D380-D206-2A40-9740-402F3226A8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endParaRPr lang="en-US"/>
          </a:p>
        </p:txBody>
      </p:sp>
      <p:pic>
        <p:nvPicPr>
          <p:cNvPr id="2050" name="Picture 2" descr="Video conferencing services: security guidance for... - NCSC.GOV.UK">
            <a:extLst>
              <a:ext uri="{FF2B5EF4-FFF2-40B4-BE49-F238E27FC236}">
                <a16:creationId xmlns:a16="http://schemas.microsoft.com/office/drawing/2014/main" id="{306C0514-62D5-2ADA-E699-F4C73BF3618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448719"/>
            <a:ext cx="4638675" cy="309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2214FC-5769-3533-2720-BD151573113D}"/>
              </a:ext>
            </a:extLst>
          </p:cNvPr>
          <p:cNvSpPr txBox="1"/>
          <p:nvPr/>
        </p:nvSpPr>
        <p:spPr>
          <a:xfrm>
            <a:off x="1031846" y="2223083"/>
            <a:ext cx="47313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/>
              <a:t>Digital online conferences are becoming greatly popular especially in healthcare through use of online software such as Zoom and Microsoft Teams.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/>
              <a:t>It eliminates the need for physical attendance.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/>
              <a:t>Saves time and is cost-effective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/>
              <a:t>Increases professional collaboration – healthcare professionals from different locations and all join in one online video conference.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800"/>
              <a:t>Information is shared easily and decisions on patient treatments can made.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5972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C15E3-002D-4242-A71B-44CFEC3E0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Messaging Exchange for Social Care and Health (MESH)</a:t>
            </a:r>
            <a:endParaRPr lang="en-US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3B4C61C-6257-BAE3-D599-61CACD8C5A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98C8693B-3DD6-45FE-8789-61898B52A928}" type="datetime1">
              <a:rPr lang="en-US" smtClean="0"/>
              <a:pPr rtl="0">
                <a:spcAft>
                  <a:spcPts val="600"/>
                </a:spcAft>
              </a:pPr>
              <a:t>4/15/2023</a:t>
            </a:fld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F1A8683-3B9A-7E77-EA4C-BF73CA0BB1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0192297"/>
              </p:ext>
            </p:extLst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6809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DC11A-F9D2-3F7B-A7AF-9D08E79E5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Digital access for patients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EDC1AF-8409-26A4-8537-5421080F7314}"/>
              </a:ext>
            </a:extLst>
          </p:cNvPr>
          <p:cNvSpPr txBox="1"/>
          <p:nvPr/>
        </p:nvSpPr>
        <p:spPr>
          <a:xfrm>
            <a:off x="1097280" y="2120900"/>
            <a:ext cx="4639736" cy="374819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The growing use of technology in healthcare has led to patients wanting more access to their own personal records.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People want to see what medical information is held about them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This can be achieve through technologies such as the NHS app which can be downloaded on your smartphone.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Having this information helps collaboration between patients and healthcare professionals.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Promotes shared healthcare decision making.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GB" sz="1600">
                <a:solidFill>
                  <a:schemeClr val="tx1">
                    <a:lumMod val="75000"/>
                    <a:lumOff val="25000"/>
                  </a:schemeClr>
                </a:solidFill>
              </a:rPr>
              <a:t>Creates better partnership between patients and healthcare.</a:t>
            </a:r>
          </a:p>
        </p:txBody>
      </p:sp>
      <p:pic>
        <p:nvPicPr>
          <p:cNvPr id="1026" name="Picture 2" descr="The NHS App">
            <a:extLst>
              <a:ext uri="{FF2B5EF4-FFF2-40B4-BE49-F238E27FC236}">
                <a16:creationId xmlns:a16="http://schemas.microsoft.com/office/drawing/2014/main" id="{2374A781-C07F-D64C-FAC7-71E4E0914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5944" y="2295657"/>
            <a:ext cx="4525937" cy="30210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6880E-9376-9D7B-E03F-BC0415E77B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18426" y="6446838"/>
            <a:ext cx="25848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5118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50F8B-C518-7F41-8362-E7062571B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71720-FFC5-854E-ACC1-F4E1E77E5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>
                <a:hlinkClick r:id="rId2"/>
              </a:rPr>
              <a:t>https://cpdonline.co.uk/knowledge-base/care/effective-communication/?nowprocket=1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r>
              <a:rPr lang="en-US"/>
              <a:t>https://www.hee.nhs.uk/our-work/cancer-diagnostics/cancer-communications-resource-hub/patient/how-good-communication-skills-benefit-patients-service-users-people-affected#:~:text=Good%20communication%20skills%20have%20a,to%20communicate%20sensitively%20and%20compassionately</a:t>
            </a:r>
          </a:p>
          <a:p>
            <a:pPr marL="457200" indent="-457200">
              <a:buFont typeface="+mj-lt"/>
              <a:buAutoNum type="arabicPeriod"/>
            </a:pPr>
            <a:r>
              <a:rPr lang="en-US">
                <a:hlinkClick r:id="rId3"/>
              </a:rPr>
              <a:t>https://digital.nhs.uk/services/message-exchange-for-social-care-and-health-mesh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r>
              <a:rPr lang="en-US">
                <a:hlinkClick r:id="rId4"/>
              </a:rPr>
              <a:t>https://www.england.nhs.uk/blog/your-health-information-at-your-fingertips/</a:t>
            </a:r>
            <a:endParaRPr lang="en-US"/>
          </a:p>
          <a:p>
            <a:pPr marL="457200" indent="-457200">
              <a:buFont typeface="+mj-lt"/>
              <a:buAutoNum type="arabicPeriod"/>
            </a:pPr>
            <a:endParaRPr lang="en-US"/>
          </a:p>
          <a:p>
            <a:pPr marL="457200" indent="-457200">
              <a:buFont typeface="+mj-lt"/>
              <a:buAutoNum type="arabicPeriod"/>
            </a:pPr>
            <a:endParaRPr lang="en-US"/>
          </a:p>
          <a:p>
            <a:pPr marL="457200" indent="-457200">
              <a:buFont typeface="+mj-lt"/>
              <a:buAutoNum type="arabicPeriod"/>
            </a:pPr>
            <a:endParaRPr lang="en-US"/>
          </a:p>
          <a:p>
            <a:pPr marL="457200" indent="-457200">
              <a:buFont typeface="+mj-lt"/>
              <a:buAutoNum type="arabicPeriod"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E4A36-410D-BF49-8E08-225955136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933432"/>
      </p:ext>
    </p:extLst>
  </p:cSld>
  <p:clrMapOvr>
    <a:masterClrMapping/>
  </p:clrMapOvr>
</p:sld>
</file>

<file path=ppt/theme/theme1.xml><?xml version="1.0" encoding="utf-8"?>
<a:theme xmlns:a="http://schemas.openxmlformats.org/drawingml/2006/main" name="Savon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45_TF56160789" id="{7406F58C-9744-47DE-91FA-E6DFDEC87FF1}" vid="{435CA12C-F27D-40DC-9B93-0415F0C54E5E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%7b535112B7-AE95-4669-8449-C431B485BD3C%7dtf78438558_win32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SavonVTI</vt:lpstr>
      <vt:lpstr>Office Theme</vt:lpstr>
      <vt:lpstr>1_RetrospectVTI</vt:lpstr>
      <vt:lpstr>The use of contemporary in modern health and social care </vt:lpstr>
      <vt:lpstr>Group Members</vt:lpstr>
      <vt:lpstr>The use of technologies at Manor Farm Care Home </vt:lpstr>
      <vt:lpstr>The different technologies used during COVID-19</vt:lpstr>
      <vt:lpstr>The use of digital communication, collaboration and participation </vt:lpstr>
      <vt:lpstr>Conclusion </vt:lpstr>
      <vt:lpstr>Reference </vt:lpstr>
      <vt:lpstr>The Relevance of  Technical Proficiency  For Data And  Information Handling.</vt:lpstr>
      <vt:lpstr>            What Is Technical Proficiency?</vt:lpstr>
      <vt:lpstr>How to handle technical proficiency in care home.  (Data and Information)</vt:lpstr>
      <vt:lpstr>Data protection and the GPDR of the company.</vt:lpstr>
      <vt:lpstr>                         REFERENCES</vt:lpstr>
      <vt:lpstr>Digital communications, collaborations, and participation in the health and social care sector</vt:lpstr>
      <vt:lpstr>Why is communication important?</vt:lpstr>
      <vt:lpstr>Email</vt:lpstr>
      <vt:lpstr>Video team meetings</vt:lpstr>
      <vt:lpstr>Messaging Exchange for Social Care and Health (MESH)</vt:lpstr>
      <vt:lpstr>Digital access for patients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use of contemporary in modern health and social care </dc:title>
  <dc:creator>nuno dentampol</dc:creator>
  <cp:revision>77</cp:revision>
  <dcterms:created xsi:type="dcterms:W3CDTF">2023-04-01T16:14:12Z</dcterms:created>
  <dcterms:modified xsi:type="dcterms:W3CDTF">2023-04-15T15:09:01Z</dcterms:modified>
</cp:coreProperties>
</file>