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34"/>
    <p:restoredTop sz="94673"/>
  </p:normalViewPr>
  <p:slideViewPr>
    <p:cSldViewPr snapToGrid="0" snapToObjects="1">
      <p:cViewPr varScale="1">
        <p:scale>
          <a:sx n="102" d="100"/>
          <a:sy n="102" d="100"/>
        </p:scale>
        <p:origin x="2112" y="4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3-19T18:27:43.35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539 1,'46'0,"-9"0,-25 0,-4 2,-26 29,-2-9,-23 22,5-19,1-3,-1-4,-9 0,-3-6,-6-2,5-4,9-4,6-1,7-1,4 0,5 0,5 0,0 0,-1 0,2 0,-4 0,4 2,50 24,8-4,10 1,7 0,-3-5,0-1,2-1,0-1,6 1,0-1,-11-4,-1 0,0 0,-2 0,34 8,-23-1,-9-5,-13-4,-10-2,-10-4,-8 0,3 2,-2-3,3 3</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3-19T18:28:01.003"/>
    </inkml:context>
    <inkml:brush xml:id="br0">
      <inkml:brushProperty name="width" value="0.35" units="cm"/>
      <inkml:brushProperty name="height" value="0.35" units="cm"/>
      <inkml:brushProperty name="color" value="#FFFFFF"/>
    </inkml:brush>
  </inkml:definitions>
  <inkml:trace contextRef="#ctx0" brushRef="#br0">1553 644 24575,'44'0'0,"1"0"0,-2 0 0,0 0 0,-5 0 0,-4 0 0,-5 0 0,-1 0 0,-3 0 0,-1 0 0,3 0 0,-5 0 0,5 0 0,9 0 0,7 0 0,12 0 0,17-7 0,6-4 0,8-8 0,-6 0 0,-7 3 0,-7-2 0,-10 6 0,-10 0 0,-14 4 0,-11 3 0,-6 2 0,-8 3 0,-85-1 0,-1 1-492,-1 2 0,-7 1 0,-1 2 0,-3 2 164,22-2 0,-2 0 0,0 0 0,-3 1 0,0 1 0,0-1 0,-1 0 0,0-2 0,1 1 310,4-2 0,0-1 1,1 1-475,-28 3 0,0-1 208,3-1 0,3 0 284,14 0 0,5 0 0,12-1 0,4 0 0,-32-2 0,23-1 983,17 0-327,13 0 327,10 0 0,2 0 0,4 2 0,4 1-29,2 0-954,4-1 0,1-2 0,-5 0 0,-5 0 0,-9 0 0,-1 0 0,-8 0 0,2 0 0,1 0 0,5 0 0,9 0 0,5 0 0,4 0 0,47 0 0,9 0 0,48-4 0,-1-1-367,-41 0 1,-1 0 366,47-6 0,-46 8 0,-1 0 0,43-2 0,-8 5 0,-9 0 0,-16 0 0,-2 0 0,-4 0 0,2 0 0,-4 0 0,-10 0 0,-7 0 733,-6 0-733,-5 0 0,-4 0 0,-11 0 0,-66-13 0,-17-1 0,0 0 0,-6 0-424,13 3 0,2 0 424,-1 0 0,1 0 0,3 1 0,1 0 0,5-1 0,0 1 0,-8-1 0,0-1 0,5 1 0,1-1 0,4 3 0,3 0 0,-32-4 0,20 7 0,17 4 0,16 1 0,13 0 0,76-7 0,24 0 0,-17 0 0,3 1-122,-10 0 0,0 2 122,0-1 0,-2 0 0,-6 2 0,-1-1 0,6-2 0,1 0-225,-3 0 0,-2 0 225,43-13 0,-5 0 0,-23 2 0,-16 4 0,-17 2 0,-11 3 0,-7 2 983,-4 0-899,-8 1 391,-28 3-475,-34 0 0,-40 3-492,37 0 0,-2 0 352,-3 0 0,-2 0 140,0 0 0,0 0 0,-1 0 0,0 0 0,-1 0 0,1 0 0,4 0 0,0 0-158,6 0 1,2 0 157,-35 0 0,26 0 0,22 0 0,17 0 0,87-5 0,-14-1 0,13 0 0,6 0 122,-9-2 0,-1-1-122,2-1 0,2 1 0,9-3 0,1 0 0,-4 2 0,-3 1 0,-8 1 0,-3 2 0,37-4 319,-26 5-319,-17-2 0,-7 2 0,-11 1 0,-10 0 0,-5 4 983,-6-1-950,-35 17-33,4-2 0,-25 11 0,17-8 0,7-3 0,5-2 0,4 0 0,7-2 0,1-1 0,2-2 0,3 5 0,1 6 0,1 15 0,1 3 0,0 5 0,0-20 0,0-3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3-19T18:28:04.379"/>
    </inkml:context>
    <inkml:brush xml:id="br0">
      <inkml:brushProperty name="width" value="0.35" units="cm"/>
      <inkml:brushProperty name="height" value="0.35" units="cm"/>
      <inkml:brushProperty name="color" value="#FFFFFF"/>
    </inkml:brush>
  </inkml:definitions>
  <inkml:trace contextRef="#ctx0" brushRef="#br0">2749 0 24575,'48'0'0,"-6"0"0,1 0 0,-1 0 0,2 0 0,-3 0 0,-3 0 0,-12 0 0,-5 0 0,-5 0 0,-3 0 0,-2 0 0,0 0 0,-1 0 0,1 0 0,-50 0 0,-48 0 0,19 0 0,-8 0-492,-14 0 0,-5 0 164,21 2 0,-2-1 0,0 2 65,4 0 0,1 1 0,-1 1 263,-7 0 0,-1 2 0,1 0 0,6 0 0,2 0 0,2 0 0,-22 3 0,3-1-486,6-1 1,5-1 485,18-1 0,5-1 0,-23 6 0,27-6 0,20 0 0,13-3 983,7 2 0,7 3 0,10 6-204,9 1-779,11 4 0,11 3 0,4 1 0,11 3 0,3 4 0,6-1 0,6 3 0,4-2 0,5-4 0,-9-2 0,-9-5 0,-16-4 0,-13-6 0,-6-5 0,-13-3 0,-44 4 0,-28 5 0,10-4 0,-4 1-296,3 2 0,-1 0 296,-3 0 0,1 1 0,4-1 0,-1 1 0,-4 1 0,0 1 0,5 0 0,1-1 0,-35 10 0,21-2 0,19-2 0,14-5 0,10-1 0,6-5 0,5-2 592,0-1-592,0-2 0,1 0 0,0 0 0,0 2 0,0 0 0,-4 1 0,-1 1 0,-4-1 0,0 2 0,-1 0 0,1 0 0,-1 0 0,-3 1 0,2 0 0,-3 0 0,1 1 0,2-3 0,-2-1 0,3-1 0,4 1 0,1 0 0,4-1 0,0-2 0,1 0 0,-2 0 0,-4 0 0,-6 0 0,-4 0 0,-1 0 0,-1 0 0,0 0 0,0 0 0,-5 0 0,-1 0 0,-1-3 0,3-4 0,-1-4 0,0 0 0,-1 1 0,4 1 0,6 0 0,1-2 0,1 1 0,3 1 0,5 2 0,5 1 0,3-4 0,2-5 0,2-7 0,1-3 0,0-6 0,6-7 0,8-1 0,15-6 0,7 7 0,4 5 0,-1 4 0,-6 11 0,-2 3 0,-8 9 0,0 3 0,0 3 0,0 0 0,3 0 0,5 0 0,1 2 0,-2 3 0,-2 6 0,-7 3 0,-4 4 0,-1 3 0,-3 2 0,-2 4 0,-4 4 0,-3 7 0,-4 6 0,0 5 0,0-1 0,0-5 0,0-6 0,0-8 0,0-9 0,0-3 0,0-5 0,0 0 0,0-1 0,0-1 0,-27-53 0,4 2 0,0-5 0,1-5 0,-12-32 0,3-3 0,4 5 0,4 13 0,7 13 0,6 16 0,5 13 0,5 10 0,1 7 0,6 4 0,3 3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3-19T18:28:15.436"/>
    </inkml:context>
    <inkml:brush xml:id="br0">
      <inkml:brushProperty name="width" value="0.35" units="cm"/>
      <inkml:brushProperty name="height" value="0.35" units="cm"/>
      <inkml:brushProperty name="color" value="#FFFFFF"/>
    </inkml:brush>
  </inkml:definitions>
  <inkml:trace contextRef="#ctx0" brushRef="#br0">1753 326 24575,'33'0'0,"-5"0"0,-14 0 0,0 0 0,0 0 0,0 0 0,0 0 0,0 0 0,3 0 0,5-2 0,4-2 0,5 1 0,6 0 0,7 2 0,5 1 0,-4 0 0,-7 0 0,-7 0 0,-9 0 0,-4 0 0,-3-2 0,-1-1 0,6-3 0,5-3 0,-2 2 0,-1 0 0,1 1 0,-3 1 0,-1 1 0,-4-1 0,-3 2 0,-2-1 0,-1 0 0,-40 1 0,-15 0 0,-42 1 0,2 6 0,1 1 0,6 4 0,0 1 0,7-1 0,2 0 0,6-1 0,8 0 0,1-1 0,8 4 0,-1 0 0,-1 4 0,3-1 0,0-1 0,5-2 0,5 0 0,3-1 0,7 1 0,3-1 0,3-1 0,0 0 0,2 1 0,-1-1 0,0-2 0,0 0 0,0 2 0,4 0 0,-2 2 0,2 0 0,0 0 0,2-3 0,6-1 0,0-2 0,-2 1 0,-2-3 0,-6 1 0,-3-4 0,-3-2 0,1-1 0,-1-3 0,1-1 0,-1 3 0,-4 1 0,0 2 0,0 1 0,0 0 0,0 0 0,0 0 0,0 0 0,0 0 0,1 0 0,0 0 0,2 0 0,1 0 0,0 0 0,0 0 0,-4 0 0,-3 0 0,-2 2 0,-1 1 0,0 1 0,5-2 0,0-1 0,4-1 0,1 0 0,4 0 0,3 0 0,1 0 0,1 0 0,-1 0 0,0 0 0,2 0 0,2 0 0,2 0 0,0 0 0,0 0 0,0 0 0,0 0 0,0 0 0,-1 0 0,0 0 0,-3 0 0,-2 0 0,0 0 0,1 0 0,4 0 0,1 0 0,0 0 0,-1 0 0,36-19 0,-6 4 0,31-17 0,-9 12 0,-2 3 0,-2 4 0,-4 4 0,-1 1 0,1 0 0,-1 3 0,4-3 0,1 3 0,6 0 0,0 2 0,0 2 0,-1 1 0,-3 0 0,-7 0 0,-6 0 0,-9 0 0,-4 0 0,-2 0 0,-3 0 0,-1-2 0,-39 0 0,-3 0 0,-43 0 0,7 2 0,1 0 0,2 0 0,0 0 0,4 0 0,-2 0 0,7 0 0,12 0 0,8 0 0,11 0 0,8 0 0,4 0 0,6 2 0,36 12 0,-2-5 0,33 12 0,-12-12 0,3 0 0,1-1 0,-1-3 0,1 0 0,0-2 0,0-2 0,5-1 0,3 0 0,-1 0 0,0 0 0,-8 0 0,0 0 0,-6 0 0,-6 0 0,-9 0 0,-7 0 0,-2 0 0,-3 0 0,3 0 0,-1 0 0,1 0 0,2 0 0,2-2 0,0-2 0,0-2 0,-1 0 0,2 2 0,-1 0 0,-1 4 0,1 0 0,-3-3 0,2 0 0,-4 0 0,0 1 0,0 0 0,-2-1 0,-1 0 0,1-1 0,0 0 0,3 1 0,0-2 0,-4 2 0,3-3 0,-2 0 0,2 0 0,0-1 0,-2 1 0,2-3 0,-3 2 0,4-2 0,-1 0 0,1 2 0,-1-1 0,0 0 0,4 1 0,0-1 0,2-1 0,3 3 0,4-3 0,7-1 0,8 1 0,-2-2 0,0 0 0,0 2 0,-4 1 0,3 0 0,0 3 0,-3 0 0,4 1 0,-1 3 0,2 1 0,4 0 0,0 0 0,1 0 0,-2 0 0,-5 0 0,-1 0 0,-7 0 0,-6 0 0,-1 0 0,-1 0 0,4 0 0,5 0 0,5 0 0,3 0 0,4 0 0,-3 0 0,-1 0 0,-5 0 0,-7 0 0,-7 0 0,-10 0 0,-3 0 0,-2 0 0,-44 4 0,-6 9 0,-37 10 0,8 9 0,0 5 0,6-5 0,1-4 0,8-5 0,5-3 0,-6-3 0,-1-6 0,-1-2 0,1-3 0,4-1 0,0-1 0,6 0 0,6 0 0,5-1 0,10 0 0,5-3 0,7 3 0,5 0 0,0-1 0,-2 1 0,-3-3 0,-3 0 0,-1 0 0,-4 0 0,-2 0 0,-4 0 0,1 0 0,2 0 0,2 0 0,3 0 0,4 0 0,2 0 0,4 0 0,-2 0 0,-1 0 0,-4 0 0,-4 0 0,-3 0 0,-3 0 0,0 0 0,2 0 0,4 0 0,5 0 0,3 0 0,1 0 0,-3 0 0,-1 0 0,-4 0 0,-2 0 0,1 2 0,-1 1 0,1-1 0,3 1 0,1-3 0,3 0 0,1 0 0,1 0 0,0 0 0,1 0 0,-3 0 0,-1 0 0,0 0 0,0 0 0,4 0 0,0 0 0,1 0 0,-6 0 0,1 0 0,-5 0 0,-2 0 0,-1 0 0,-1 0 0,0 0 0,4 0 0,3 0 0,1 0 0,4 0 0,-2 0 0,0 0 0,-4 0 0,0 0 0,-1 0 0,0 0 0,4 0 0,1 0 0,4 0 0,38-10 0,-4 1 0,30-8 0,-13 5 0,0 2 0,6 2 0,6 0 0,8-1 0,6 4 0,3-3 0,6 2 0,6 0 0,4-2-498,7 2 498,1 0 0,2 2 0,-45 3 0,-1 1 0,48 0 0,-3 0 0,-10 0 0,-9 0 0,-1 0 0,0 0 0,-7 0 0,-7 0 0,-7 0 0,-5 0 0,-3 0 0,-2 0 0,-5 0 498,-5 0-498,-5 0 0,-5 0 0,-2 0 0,-3 0 0,3 0 0,-1-3 0,1-1 0,4 1 0,0 0 0,-4 2 0,-1 1 0,4 0 0,3 0 0,1 0 0,-2 0 0,-6 0 0,6 0 0,0 0 0,0 0 0,-3 0 0,-7-2 0,-3 0 0,-3-1 0,-1 1 0,-1-1 0,1 1 0,-1-1 0,0-1 0,0 1 0,0 0 0,1 1 0,-1 2 0,0 0 0,-1-2 0,0 0 0,-1-1 0,1 1 0,4 1 0,1 0 0,3 1 0,4 0 0,2 0 0,3 0 0,-3 0 0,0 0 0,-1 0 0,2 0 0,3 0 0,-1 0 0,1 0 0,-1 0 0,1 0 0,-1 0 0,-5 0 0,-4 0 0,-5 0 0,-3 0 0,1 0 0,-39 0 0,-10 0 0,-40-5 0,-5 0 0,-3-4-834,-7-6 834,1 4 0,0-4 0,7 1 0,4 0-247,1-4 247,3 3 0,-6 0 0,5 1 0,5-1 0,1-3 0,2 3 0,4 1 0,6 2 0,9 3 0,11-2 824,6 4-824,6 3 257,9-2-257,5 3 0,7-1 0,45-1 0,10 3 0,5 1 0,6 0-492,5 1 0,2 0 304,7 0 1,1 0 187,4 0 0,-1 0 0,-4 0 0,0 0 0,1 0 0,0 0 0,-4 0 0,-1 0 0,0 0 0,-2 0 0,-5 0 0,-1 0 0,-8 0 0,-1 0 0,42-4 0,-16-2 0,-16 1 0,-6 1 0,-1 4 0,2 0 0,7 0 983,0 0-607,-4 0-376,-2 0 0,-9 0 0,-8 0 0,-6 2 0,-8 2 0,-6-1 0,-5 2 0,-4-2 0,0 0 0,-1-1 0,-63 10 0,1 5 0,2-2 0,-3 2-478,-38 19 478,-2 0 0,42-18 0,-1 0 0,-43 13 0,11-4 0,10-1 0,11-4 0,-2 0 0,11-6 0,11-3 0,6-4 0,8-2 0,0 3 478,2-3-478,3 2 0,1 0 0,3-2 0,4 1 0,2-2 0,3-3 0,2 0 0,0 0 0,47-1 0,2 6 0,45 1 0,-3 5 0,12 2-393,-43-8 0,1-1 393,1-1 0,-1 0 0,0-2 0,0-1 0,44 2-1,-15-5 1,-10 0 0,-22 0 0,-7 0 0,-9 0 0,-7 0 0,-5 0 785,-8 0-785,1 0 2,-5-2-2,-1-1 0,-2-5 0,-32 3 0,9-1 0,-28 4 0,19 2 0,-1 0 0,-1 0 0,1-1 0,0 1 0,3 0 0,5 3 0,4-1 0,7 3 0,3 2 0,19 2 0,6-3 0,28-1 0,8-5 0,31 0 0,10 0-492,-30-3 0,2-1 165,2 0 1,-1 0 326,-4-1 0,0 1 0,5 0 0,-2 1 0,-17 3 0,-1 0 0,5 0 0,2 0-251,-4 0 1,-1 0 250,-2 0 0,-1 0 0,2 0 0,0 0 0,38 0 0,-1 0 0,-13 0 0,-7 0 0,-8 0 0,-13 0 0,-7 0 983,-10 0-373,-11 0-65,-4 0-545,-5 0 0,0 0 0,-1 0 0,-2-2 0,-37-4 0,10 3 0,-35-2 0,21 5 0,-4 0 0,3 0 0,9 0 0,1 0 0,8 0 0,-1 0 0,1 0 0,4 0 0,1 0 0,1 0 0,0 0 0,0 0 0,-1 0 0,1 0 0,0 0 0,42 0 0,-6 0 0,38 0 0,-15 0 0,-4 0 0,-1 0 0,-8 0 0,-6 0 0,-5 0 0,-8 0 0,-2 0 0,-4 0 0,-1 0 0,-1 0 0,-1 0 0,8 0 0,2 0 0,8 0 0,0 0 0,1 0 0,0-3 0,-3-1 0,-5-2 0,-5 0 0,-4 1 0,0 0 0,-2 0 0,-3-5 0,-3 1 0,-2-3 0,0 2 0,0 0 0,0-1 0,0 1 0,0-1 0,0 1 0,0 0 0,0 0 0,0 0 0,0 1 0,0-1 0,0 1 0,0-2 0,0-2 0,0 0 0,0-1 0,0 2 0,0 1 0,0 1 0,0-1 0,0 1 0,0-3 0,-2-2 0,-1-3 0,-2-1 0,0 4 0,0 3 0,-1 5 0,-2 2 0,-2 2 0,-7 1 0,-4 2 0,-9 0 0,-13 0 0,-14 4 0,-13 5 0,-1 5 0,1 4 0,0 1 0,-1-5 0,1-1 0,8-1 0,12-3 0,8-1 0,0-5 0,2-3 0,-3 0 0,4 0 0,0 0 0,0 0 0,0 0 0,1 0 0,4 0 0,1 0 0,5 0 0,-4-3 0,-2-4 0,1-2 0,-4-1 0,-1-2 0,-6 0 0,-4-1 0,5 2 0,8 2 0,4 3 0,5 0 0,4 2 0,1 3 0,8 0 0,0 1 0,2 0 0,1 0 0,0 0 0,0 0 0,0 0 0,-4 0 0,-1 0 0,-3 0 0,-1 0 0,1 0 0,1 0 0,4 0 0,0 0 0,4 0 0,1 1 0,-3 7 0,3 0 0,-4 5 0,-1-3 0,-2 1 0,-3 0 0,0 1 0,2-3 0,0-2 0,3-2 0,2-1 0,1 1 0,2-2 0,0-1 0,-2-1 0,0-1 0,0 0 0,-4 0 0,-4 0 0,-2 0 0,-2 0 0,0 0 0,-6 0 0,-5 0 0,-4 0 0,0 0 0,4 0 0,-4 0 0,-5 0 0,-7 0 0,-7 0 0,1 0 0,8 0 0,5 0 0,8 0 0,7 0 0,7 0 0,4 0 0,4 0 0,2 0 0,0 0 0,1 0 0,-1 0 0,0 0 0,1 0 0,0 0 0,-3 0 0,-1 0 0,-4 0 0,-1 0 0,0 0 0,-1 0 0,0 0 0,-3 0 0,-1 0 0,-3 0 0,2 0 0,-3 4 0,-2 0 0,3 0 0,-1 3 0,8-3 0,0-1 0,1 0 0,4-1 0,2 0 0,1 0 0,0 2 0,-4-1 0,-2 1 0,0 1 0,-2 0 0,0 3 0,0 1 0,4 2 0,3-1 0,6 9 0,3-11 0,3 6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3/19/25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3/19/25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3/19/25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3/19/25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3/19/25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flickr.com/photos/luigimengato/41193109401" TargetMode="External"/><Relationship Id="rId7" Type="http://schemas.openxmlformats.org/officeDocument/2006/relationships/customXml" Target="../ink/ink2.xml"/><Relationship Id="rId12"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11" Type="http://schemas.openxmlformats.org/officeDocument/2006/relationships/customXml" Target="../ink/ink4.xml"/><Relationship Id="rId5" Type="http://schemas.openxmlformats.org/officeDocument/2006/relationships/customXml" Target="../ink/ink1.xml"/><Relationship Id="rId10" Type="http://schemas.openxmlformats.org/officeDocument/2006/relationships/image" Target="../media/image4.png"/><Relationship Id="rId4" Type="http://schemas.openxmlformats.org/officeDocument/2006/relationships/hyperlink" Target="https://creativecommons.org/licenses/by-sa/3.0/" TargetMode="External"/><Relationship Id="rId9" Type="http://schemas.openxmlformats.org/officeDocument/2006/relationships/customXml" Target="../ink/ink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17581" y="921715"/>
            <a:ext cx="3872267" cy="2635993"/>
          </a:xfrm>
        </p:spPr>
        <p:txBody>
          <a:bodyPr vert="horz" lIns="91440" tIns="45720" rIns="91440" bIns="45720" rtlCol="0" anchor="b">
            <a:normAutofit/>
          </a:bodyPr>
          <a:lstStyle/>
          <a:p>
            <a:pPr defTabSz="914400">
              <a:lnSpc>
                <a:spcPct val="90000"/>
              </a:lnSpc>
            </a:pPr>
            <a:r>
              <a:rPr lang="en-US" sz="4200" b="1" dirty="0"/>
              <a:t>Successful Leadership and Effective Delegation</a:t>
            </a:r>
          </a:p>
        </p:txBody>
      </p:sp>
      <p:sp>
        <p:nvSpPr>
          <p:cNvPr id="38" name="Rectangle 37">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9144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022220"/>
            <a:ext cx="611504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9190104"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292775" y="4541263"/>
            <a:ext cx="4266745" cy="1859533"/>
          </a:xfrm>
        </p:spPr>
        <p:txBody>
          <a:bodyPr vert="horz" lIns="91440" tIns="45720" rIns="91440" bIns="45720" rtlCol="0" anchor="t">
            <a:normAutofit fontScale="92500" lnSpcReduction="20000"/>
          </a:bodyPr>
          <a:lstStyle/>
          <a:p>
            <a:pPr indent="-228600" defTabSz="914400">
              <a:lnSpc>
                <a:spcPct val="90000"/>
              </a:lnSpc>
              <a:buFont typeface="Arial" panose="020B0604020202020204" pitchFamily="34" charset="0"/>
              <a:buChar char="•"/>
            </a:pPr>
            <a:endParaRPr lang="en-US" sz="1000" b="1" dirty="0">
              <a:solidFill>
                <a:srgbClr val="FFFFFF"/>
              </a:solidFill>
            </a:endParaRPr>
          </a:p>
          <a:p>
            <a:pPr defTabSz="914400">
              <a:lnSpc>
                <a:spcPct val="90000"/>
              </a:lnSpc>
            </a:pPr>
            <a:r>
              <a:rPr lang="en-US" sz="1800" b="1" dirty="0">
                <a:solidFill>
                  <a:srgbClr val="FFFFFF"/>
                </a:solidFill>
              </a:rPr>
              <a:t>Certificate of Higher Education</a:t>
            </a:r>
          </a:p>
          <a:p>
            <a:pPr defTabSz="914400">
              <a:lnSpc>
                <a:spcPct val="90000"/>
              </a:lnSpc>
            </a:pPr>
            <a:r>
              <a:rPr lang="en-US" sz="1800" b="1" dirty="0">
                <a:solidFill>
                  <a:srgbClr val="FFFFFF"/>
                </a:solidFill>
              </a:rPr>
              <a:t>Employability Skills</a:t>
            </a:r>
          </a:p>
          <a:p>
            <a:pPr defTabSz="914400">
              <a:lnSpc>
                <a:spcPct val="90000"/>
              </a:lnSpc>
            </a:pPr>
            <a:r>
              <a:rPr lang="en-US" sz="1800" b="1" dirty="0">
                <a:solidFill>
                  <a:srgbClr val="FFFFFF"/>
                </a:solidFill>
              </a:rPr>
              <a:t>Module: Effective Teamworking and Communication</a:t>
            </a:r>
          </a:p>
          <a:p>
            <a:pPr defTabSz="914400">
              <a:lnSpc>
                <a:spcPct val="90000"/>
              </a:lnSpc>
            </a:pPr>
            <a:r>
              <a:rPr lang="en-US" sz="1800" b="1" dirty="0">
                <a:solidFill>
                  <a:srgbClr val="FFFFFF"/>
                </a:solidFill>
              </a:rPr>
              <a:t>Module Code: BMSW4009</a:t>
            </a:r>
          </a:p>
          <a:p>
            <a:pPr defTabSz="914400">
              <a:lnSpc>
                <a:spcPct val="90000"/>
              </a:lnSpc>
            </a:pPr>
            <a:r>
              <a:rPr lang="en-US" sz="1800" b="1" dirty="0">
                <a:solidFill>
                  <a:srgbClr val="FFFFFF"/>
                </a:solidFill>
              </a:rPr>
              <a:t>Lecturer: Melanie Squire</a:t>
            </a:r>
          </a:p>
          <a:p>
            <a:pPr defTabSz="914400">
              <a:lnSpc>
                <a:spcPct val="90000"/>
              </a:lnSpc>
            </a:pPr>
            <a:r>
              <a:rPr lang="en-US" sz="1800" b="1" dirty="0">
                <a:solidFill>
                  <a:srgbClr val="FFFFFF"/>
                </a:solidFill>
              </a:rPr>
              <a:t>Student: Alexandru Ion Tutuiu (2313069)</a:t>
            </a:r>
          </a:p>
        </p:txBody>
      </p:sp>
      <p:pic>
        <p:nvPicPr>
          <p:cNvPr id="8" name="Picture 7" descr="A person watering a group of people&#10;&#10;AI-generated content may be incorrect.">
            <a:extLst>
              <a:ext uri="{FF2B5EF4-FFF2-40B4-BE49-F238E27FC236}">
                <a16:creationId xmlns:a16="http://schemas.microsoft.com/office/drawing/2014/main" id="{F2531BDB-E5EA-0269-CE47-C1986F045C2E}"/>
              </a:ext>
            </a:extLst>
          </p:cNvPr>
          <p:cNvPicPr>
            <a:picLocks noChangeAspect="1"/>
          </p:cNvPicPr>
          <p:nvPr/>
        </p:nvPicPr>
        <p:blipFill>
          <a:blip r:embed="rId2">
            <a:extLst>
              <a:ext uri="{837473B0-CC2E-450A-ABE3-18F120FF3D39}">
                <a1611:picAttrSrcUrl xmlns:a1611="http://schemas.microsoft.com/office/drawing/2016/11/main" r:id="rId3"/>
              </a:ext>
            </a:extLst>
          </a:blip>
          <a:srcRect l="21274" r="19951"/>
          <a:stretch/>
        </p:blipFill>
        <p:spPr>
          <a:xfrm>
            <a:off x="4489848" y="550906"/>
            <a:ext cx="4417514" cy="4998123"/>
          </a:xfrm>
          <a:prstGeom prst="rect">
            <a:avLst/>
          </a:prstGeom>
        </p:spPr>
      </p:pic>
      <p:sp>
        <p:nvSpPr>
          <p:cNvPr id="44" name="Rectangle 43">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9143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5C41818-9A10-DA1E-61CC-930F3E0DB135}"/>
              </a:ext>
            </a:extLst>
          </p:cNvPr>
          <p:cNvSpPr txBox="1"/>
          <p:nvPr/>
        </p:nvSpPr>
        <p:spPr>
          <a:xfrm>
            <a:off x="6495654" y="5230551"/>
            <a:ext cx="2307042"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ww.flickr.com/photos/luigimengato/41193109401">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mc:AlternateContent xmlns:mc="http://schemas.openxmlformats.org/markup-compatibility/2006">
        <mc:Choice xmlns:p14="http://schemas.microsoft.com/office/powerpoint/2010/main" Requires="p14">
          <p:contentPart p14:bwMode="auto" r:id="rId5">
            <p14:nvContentPartPr>
              <p14:cNvPr id="10" name="Ink 9">
                <a:extLst>
                  <a:ext uri="{FF2B5EF4-FFF2-40B4-BE49-F238E27FC236}">
                    <a16:creationId xmlns:a16="http://schemas.microsoft.com/office/drawing/2014/main" id="{B1D9B57E-EDD5-975F-7A81-BB07A31A9CA6}"/>
                  </a:ext>
                </a:extLst>
              </p14:cNvPr>
              <p14:cNvContentPartPr/>
              <p14:nvPr/>
            </p14:nvContentPartPr>
            <p14:xfrm>
              <a:off x="6478639" y="5195564"/>
              <a:ext cx="408240" cy="192600"/>
            </p14:xfrm>
          </p:contentPart>
        </mc:Choice>
        <mc:Fallback>
          <p:pic>
            <p:nvPicPr>
              <p:cNvPr id="10" name="Ink 9">
                <a:extLst>
                  <a:ext uri="{FF2B5EF4-FFF2-40B4-BE49-F238E27FC236}">
                    <a16:creationId xmlns:a16="http://schemas.microsoft.com/office/drawing/2014/main" id="{B1D9B57E-EDD5-975F-7A81-BB07A31A9CA6}"/>
                  </a:ext>
                </a:extLst>
              </p:cNvPr>
              <p:cNvPicPr/>
              <p:nvPr/>
            </p:nvPicPr>
            <p:blipFill>
              <a:blip r:embed="rId6"/>
              <a:stretch>
                <a:fillRect/>
              </a:stretch>
            </p:blipFill>
            <p:spPr>
              <a:xfrm>
                <a:off x="6424639" y="5087924"/>
                <a:ext cx="515880" cy="4082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2" name="Ink 11">
                <a:extLst>
                  <a:ext uri="{FF2B5EF4-FFF2-40B4-BE49-F238E27FC236}">
                    <a16:creationId xmlns:a16="http://schemas.microsoft.com/office/drawing/2014/main" id="{EACB93E6-7592-C181-993F-876E1D0F3964}"/>
                  </a:ext>
                </a:extLst>
              </p14:cNvPr>
              <p14:cNvContentPartPr/>
              <p14:nvPr/>
            </p14:nvContentPartPr>
            <p14:xfrm>
              <a:off x="6009199" y="5027444"/>
              <a:ext cx="989640" cy="232200"/>
            </p14:xfrm>
          </p:contentPart>
        </mc:Choice>
        <mc:Fallback>
          <p:pic>
            <p:nvPicPr>
              <p:cNvPr id="12" name="Ink 11">
                <a:extLst>
                  <a:ext uri="{FF2B5EF4-FFF2-40B4-BE49-F238E27FC236}">
                    <a16:creationId xmlns:a16="http://schemas.microsoft.com/office/drawing/2014/main" id="{EACB93E6-7592-C181-993F-876E1D0F3964}"/>
                  </a:ext>
                </a:extLst>
              </p:cNvPr>
              <p:cNvPicPr/>
              <p:nvPr/>
            </p:nvPicPr>
            <p:blipFill>
              <a:blip r:embed="rId8"/>
              <a:stretch>
                <a:fillRect/>
              </a:stretch>
            </p:blipFill>
            <p:spPr>
              <a:xfrm>
                <a:off x="5946199" y="4964444"/>
                <a:ext cx="1115280" cy="35784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9" name="Ink 18">
                <a:extLst>
                  <a:ext uri="{FF2B5EF4-FFF2-40B4-BE49-F238E27FC236}">
                    <a16:creationId xmlns:a16="http://schemas.microsoft.com/office/drawing/2014/main" id="{FC7BA1FC-A7DB-01F3-4F71-CBFE6553AAEB}"/>
                  </a:ext>
                </a:extLst>
              </p14:cNvPr>
              <p14:cNvContentPartPr/>
              <p14:nvPr/>
            </p14:nvContentPartPr>
            <p14:xfrm>
              <a:off x="5616799" y="5109524"/>
              <a:ext cx="1139760" cy="283680"/>
            </p14:xfrm>
          </p:contentPart>
        </mc:Choice>
        <mc:Fallback>
          <p:pic>
            <p:nvPicPr>
              <p:cNvPr id="19" name="Ink 18">
                <a:extLst>
                  <a:ext uri="{FF2B5EF4-FFF2-40B4-BE49-F238E27FC236}">
                    <a16:creationId xmlns:a16="http://schemas.microsoft.com/office/drawing/2014/main" id="{FC7BA1FC-A7DB-01F3-4F71-CBFE6553AAEB}"/>
                  </a:ext>
                </a:extLst>
              </p:cNvPr>
              <p:cNvPicPr/>
              <p:nvPr/>
            </p:nvPicPr>
            <p:blipFill>
              <a:blip r:embed="rId10"/>
              <a:stretch>
                <a:fillRect/>
              </a:stretch>
            </p:blipFill>
            <p:spPr>
              <a:xfrm>
                <a:off x="5554159" y="5046524"/>
                <a:ext cx="1265400" cy="40932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20" name="Ink 19">
                <a:extLst>
                  <a:ext uri="{FF2B5EF4-FFF2-40B4-BE49-F238E27FC236}">
                    <a16:creationId xmlns:a16="http://schemas.microsoft.com/office/drawing/2014/main" id="{1B1C9449-F4A5-EB2F-29A7-46770D9ED814}"/>
                  </a:ext>
                </a:extLst>
              </p14:cNvPr>
              <p14:cNvContentPartPr/>
              <p14:nvPr/>
            </p14:nvContentPartPr>
            <p14:xfrm>
              <a:off x="6420679" y="5233724"/>
              <a:ext cx="2374920" cy="202320"/>
            </p14:xfrm>
          </p:contentPart>
        </mc:Choice>
        <mc:Fallback>
          <p:pic>
            <p:nvPicPr>
              <p:cNvPr id="20" name="Ink 19">
                <a:extLst>
                  <a:ext uri="{FF2B5EF4-FFF2-40B4-BE49-F238E27FC236}">
                    <a16:creationId xmlns:a16="http://schemas.microsoft.com/office/drawing/2014/main" id="{1B1C9449-F4A5-EB2F-29A7-46770D9ED814}"/>
                  </a:ext>
                </a:extLst>
              </p:cNvPr>
              <p:cNvPicPr/>
              <p:nvPr/>
            </p:nvPicPr>
            <p:blipFill>
              <a:blip r:embed="rId12"/>
              <a:stretch>
                <a:fillRect/>
              </a:stretch>
            </p:blipFill>
            <p:spPr>
              <a:xfrm>
                <a:off x="6357679" y="5171084"/>
                <a:ext cx="2500560" cy="327960"/>
              </a:xfrm>
              <a:prstGeom prst="rect">
                <a:avLst/>
              </a:prstGeom>
            </p:spPr>
          </p:pic>
        </mc:Fallback>
      </mc:AlternateContent>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GB" sz="3500">
                <a:solidFill>
                  <a:srgbClr val="FFFFFF"/>
                </a:solidFill>
              </a:rPr>
              <a:t>Presentation Overview</a:t>
            </a:r>
            <a:endParaRPr lang="en-GB" sz="3500" dirty="0">
              <a:solidFill>
                <a:srgbClr val="FFFFFF"/>
              </a:solidFill>
            </a:endParaRPr>
          </a:p>
        </p:txBody>
      </p:sp>
      <p:sp>
        <p:nvSpPr>
          <p:cNvPr id="6" name="Content Placeholder 5">
            <a:extLst>
              <a:ext uri="{FF2B5EF4-FFF2-40B4-BE49-F238E27FC236}">
                <a16:creationId xmlns:a16="http://schemas.microsoft.com/office/drawing/2014/main" id="{729245F4-0EA5-DF77-2D3D-771897C89394}"/>
              </a:ext>
            </a:extLst>
          </p:cNvPr>
          <p:cNvSpPr>
            <a:spLocks noGrp="1"/>
          </p:cNvSpPr>
          <p:nvPr>
            <p:ph idx="1"/>
          </p:nvPr>
        </p:nvSpPr>
        <p:spPr/>
        <p:txBody>
          <a:bodyPr>
            <a:normAutofit lnSpcReduction="10000"/>
          </a:bodyPr>
          <a:lstStyle/>
          <a:p>
            <a:pPr algn="just">
              <a:buNone/>
            </a:pPr>
            <a:endParaRPr lang="en-GB" dirty="0"/>
          </a:p>
          <a:p>
            <a:pPr algn="just">
              <a:buNone/>
            </a:pPr>
            <a:endParaRPr lang="en-GB" dirty="0"/>
          </a:p>
          <a:p>
            <a:pPr algn="just">
              <a:buNone/>
            </a:pPr>
            <a:r>
              <a:rPr lang="en-GB" dirty="0"/>
              <a:t>1️⃣ Definition of Leadership</a:t>
            </a:r>
          </a:p>
          <a:p>
            <a:pPr algn="just">
              <a:buNone/>
            </a:pPr>
            <a:r>
              <a:rPr lang="en-GB" dirty="0"/>
              <a:t>2️⃣ Strategic Delegation</a:t>
            </a:r>
          </a:p>
          <a:p>
            <a:pPr algn="just">
              <a:buNone/>
            </a:pPr>
            <a:r>
              <a:rPr lang="en-GB" dirty="0"/>
              <a:t>3️⃣ Role of Communication in Critical Situations</a:t>
            </a:r>
          </a:p>
          <a:p>
            <a:pPr algn="just">
              <a:buNone/>
            </a:pPr>
            <a:r>
              <a:rPr lang="en-GB" dirty="0"/>
              <a:t>4️⃣ Lessons Learned from Delegation Mistakes</a:t>
            </a:r>
          </a:p>
          <a:p>
            <a:pPr algn="just">
              <a:buNone/>
            </a:pPr>
            <a:r>
              <a:rPr lang="en-GB" dirty="0"/>
              <a:t>5️⃣ Conclusion</a:t>
            </a:r>
          </a:p>
          <a:p>
            <a:pPr marL="0" indent="0" algn="just">
              <a:buNone/>
            </a:pPr>
            <a:r>
              <a:rPr lang="en-GB" dirty="0"/>
              <a:t>6️⃣ References</a:t>
            </a:r>
          </a:p>
          <a:p>
            <a:pPr algn="just"/>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a:solidFill>
                  <a:srgbClr val="FFFFFF"/>
                </a:solidFill>
              </a:rPr>
              <a:t>Definition of Leadership</a:t>
            </a:r>
          </a:p>
        </p:txBody>
      </p:sp>
      <p:sp>
        <p:nvSpPr>
          <p:cNvPr id="3" name="Content Placeholder 2"/>
          <p:cNvSpPr>
            <a:spLocks noGrp="1"/>
          </p:cNvSpPr>
          <p:nvPr>
            <p:ph idx="1"/>
          </p:nvPr>
        </p:nvSpPr>
        <p:spPr>
          <a:xfrm>
            <a:off x="1028699" y="2318197"/>
            <a:ext cx="7293023" cy="3683358"/>
          </a:xfrm>
        </p:spPr>
        <p:txBody>
          <a:bodyPr anchor="ctr">
            <a:normAutofit/>
          </a:bodyPr>
          <a:lstStyle/>
          <a:p>
            <a:pPr algn="just"/>
            <a:r>
              <a:rPr lang="en-GB" sz="1700" dirty="0"/>
              <a:t>Leadership is about guiding and motivating a team to achieve a common goal (Northouse, 2019). A strong leader gives direction, builds trust, and ensures that team members work well together.</a:t>
            </a:r>
          </a:p>
          <a:p>
            <a:pPr marL="0" indent="0" algn="just">
              <a:buNone/>
            </a:pPr>
            <a:endParaRPr lang="en-GB" sz="1700" dirty="0"/>
          </a:p>
          <a:p>
            <a:pPr algn="just"/>
            <a:r>
              <a:rPr lang="en-GB" sz="1700" dirty="0"/>
              <a:t>Tuckman’s (1965) model explains that teams go through different stages of development. The Forming stage is when team members meet and start understanding their roles. The Storming stage follows, where conflicts might arise as people express their opinions (Tuckman, 1965). In the Norming stage, the team starts to cooperate better, and roles become clearer. The Performing stage is when the team reaches full efficiency. Finally, in the Adjourning stage, the project is completed, and the team moves on. Leaders who understand these stages can support their teams through challenges and help them work efficiently (Tuckman, 1965).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a:solidFill>
                  <a:srgbClr val="FFFFFF"/>
                </a:solidFill>
              </a:rPr>
              <a:t>Strategic Delegation</a:t>
            </a:r>
          </a:p>
        </p:txBody>
      </p:sp>
      <p:sp>
        <p:nvSpPr>
          <p:cNvPr id="3" name="Content Placeholder 2"/>
          <p:cNvSpPr>
            <a:spLocks noGrp="1"/>
          </p:cNvSpPr>
          <p:nvPr>
            <p:ph idx="1"/>
          </p:nvPr>
        </p:nvSpPr>
        <p:spPr>
          <a:xfrm>
            <a:off x="1028699" y="2318197"/>
            <a:ext cx="7293023" cy="3683358"/>
          </a:xfrm>
        </p:spPr>
        <p:txBody>
          <a:bodyPr anchor="ctr">
            <a:normAutofit/>
          </a:bodyPr>
          <a:lstStyle/>
          <a:p>
            <a:pPr marL="0" indent="0" algn="just">
              <a:buNone/>
            </a:pPr>
            <a:endParaRPr lang="en-GB" sz="1700" dirty="0"/>
          </a:p>
          <a:p>
            <a:pPr algn="just"/>
            <a:r>
              <a:rPr lang="en-GB" sz="1700" dirty="0"/>
              <a:t>Belbin’s (1981) model explains that people take on different roles in a team. Action-oriented members focus on completing tasks quickly and keeping the team on track. People-oriented members help with communication and teamwork (Belbin, 1981). Thought-oriented members focus on problem-solving and planning. Leaders who understand these roles can delegate tasks in a way that makes the team more productive and effective (Belbin, 1981).</a:t>
            </a:r>
          </a:p>
          <a:p>
            <a:pPr algn="just"/>
            <a:endParaRPr lang="en-GB" sz="1700" dirty="0"/>
          </a:p>
          <a:p>
            <a:pPr algn="just"/>
            <a:r>
              <a:rPr lang="en-GB" sz="1700" dirty="0"/>
              <a:t>Effective delegation and leadership are key to successful management. Research shows that good delegation and transformational leadership improve workflow, boost team motivation, and increase productivity (</a:t>
            </a:r>
            <a:r>
              <a:rPr lang="en-GB" sz="1700" dirty="0" err="1"/>
              <a:t>Mirkhan</a:t>
            </a:r>
            <a:r>
              <a:rPr lang="en-GB" sz="1700" dirty="0"/>
              <a:t>, 2024). To achieve better results, organizations and managers should focus on developing strong delegation and leadership skills.</a:t>
            </a:r>
          </a:p>
          <a:p>
            <a:pPr algn="just"/>
            <a:endParaRPr lang="en-GB" sz="17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200">
                <a:solidFill>
                  <a:srgbClr val="FFFFFF"/>
                </a:solidFill>
              </a:rPr>
              <a:t>Role of Communication in Critical Situations</a:t>
            </a:r>
          </a:p>
        </p:txBody>
      </p:sp>
      <p:sp>
        <p:nvSpPr>
          <p:cNvPr id="3" name="Content Placeholder 2"/>
          <p:cNvSpPr>
            <a:spLocks noGrp="1"/>
          </p:cNvSpPr>
          <p:nvPr>
            <p:ph idx="1"/>
          </p:nvPr>
        </p:nvSpPr>
        <p:spPr>
          <a:xfrm>
            <a:off x="1028699" y="2318197"/>
            <a:ext cx="7293023" cy="3683358"/>
          </a:xfrm>
        </p:spPr>
        <p:txBody>
          <a:bodyPr anchor="ctr">
            <a:normAutofit/>
          </a:bodyPr>
          <a:lstStyle/>
          <a:p>
            <a:pPr algn="just"/>
            <a:r>
              <a:rPr lang="en-GB" sz="1700" dirty="0"/>
              <a:t>Good communication helps teams avoid misunderstandings and stay organised (Goleman, 2000). Leaders who communicate well give clear instructions, resolve conflicts, and keep the team focused.</a:t>
            </a:r>
          </a:p>
          <a:p>
            <a:pPr marL="0" indent="0" algn="just">
              <a:buNone/>
            </a:pPr>
            <a:endParaRPr lang="en-GB" sz="1700" dirty="0"/>
          </a:p>
          <a:p>
            <a:pPr algn="just"/>
            <a:r>
              <a:rPr lang="en-GB" sz="1700" dirty="0"/>
              <a:t>Kilmann and Thomas’s (1977) model describes five ways people deal with conflict. Some use a competing approach, standing their ground and pushing their ideas (Kilmann and Thomas, 1977). Others prefer collaborating, where they work with others to find a solution that benefits everyone. Some choose a compromising approach, where both sides make small sacrifices to reach an agreement. Others avoid conflict if they think it’s unnecessary. Lastly, the accommodating approach happens when someone gives in to keep the peace (Kilmann and Thomas, 1977). Leaders need to choose the right approach based on the situation to keep their teams functioning well.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200">
                <a:solidFill>
                  <a:srgbClr val="FFFFFF"/>
                </a:solidFill>
              </a:rPr>
              <a:t>Lessons Learned from Delegation Mistakes</a:t>
            </a:r>
          </a:p>
        </p:txBody>
      </p:sp>
      <p:sp>
        <p:nvSpPr>
          <p:cNvPr id="3" name="Content Placeholder 2"/>
          <p:cNvSpPr>
            <a:spLocks noGrp="1"/>
          </p:cNvSpPr>
          <p:nvPr>
            <p:ph idx="1"/>
          </p:nvPr>
        </p:nvSpPr>
        <p:spPr>
          <a:xfrm>
            <a:off x="1028699" y="2318197"/>
            <a:ext cx="7293023" cy="3683358"/>
          </a:xfrm>
        </p:spPr>
        <p:txBody>
          <a:bodyPr anchor="ctr">
            <a:normAutofit/>
          </a:bodyPr>
          <a:lstStyle/>
          <a:p>
            <a:pPr algn="just"/>
            <a:r>
              <a:rPr lang="en-GB" sz="1700" dirty="0"/>
              <a:t>A common delegation mistake is giving a task to someone without making sure they have the right skills or support. For example, a manager once assigned a complex project to a junior employee without proper instructions. This led to mistakes and delays, which affected the whole team.</a:t>
            </a:r>
          </a:p>
          <a:p>
            <a:pPr marL="0" indent="0" algn="just">
              <a:buNone/>
            </a:pPr>
            <a:endParaRPr lang="en-GB" sz="1700" dirty="0"/>
          </a:p>
          <a:p>
            <a:pPr algn="just"/>
            <a:r>
              <a:rPr lang="en-GB" sz="1700" dirty="0"/>
              <a:t>The main issues were not checking the employee’s abilities, providing unclear instructions, and failing to follow up on progress. Successful delegation means choosing the right person for the job, offering guidance, and checking in regularly (Kotter, 1996). When done well, delegation improves efficiency and helps employees gain confidence in their abilities (Kotter, 1996).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a:solidFill>
                  <a:srgbClr val="FFFFFF"/>
                </a:solidFill>
              </a:rPr>
              <a:t>Conclusion</a:t>
            </a:r>
          </a:p>
        </p:txBody>
      </p:sp>
      <p:sp>
        <p:nvSpPr>
          <p:cNvPr id="3" name="Content Placeholder 2"/>
          <p:cNvSpPr>
            <a:spLocks noGrp="1"/>
          </p:cNvSpPr>
          <p:nvPr>
            <p:ph idx="1"/>
          </p:nvPr>
        </p:nvSpPr>
        <p:spPr>
          <a:xfrm>
            <a:off x="1028699" y="2318197"/>
            <a:ext cx="7293023" cy="3683358"/>
          </a:xfrm>
        </p:spPr>
        <p:txBody>
          <a:bodyPr anchor="ctr">
            <a:normAutofit/>
          </a:bodyPr>
          <a:lstStyle/>
          <a:p>
            <a:pPr algn="just"/>
            <a:r>
              <a:rPr lang="en-GB" sz="1700" dirty="0"/>
              <a:t>Good leadership means guiding teams, making smart delegation choices, and ensuring clear communication (Northouse, 2019). A strong leader understands how teams function, assigns tasks effectively, and communicates well to avoid misunderstandings.</a:t>
            </a:r>
          </a:p>
          <a:p>
            <a:pPr marL="0" indent="0" algn="just">
              <a:buNone/>
            </a:pPr>
            <a:endParaRPr lang="en-GB" sz="1700" dirty="0"/>
          </a:p>
          <a:p>
            <a:pPr algn="just"/>
            <a:r>
              <a:rPr lang="en-GB" sz="1700" dirty="0"/>
              <a:t>By delegating tasks based on strengths (Belbin, 1981), handling conflicts appropriately (Kilmann and Thomas, 1977), and ensuring open communication (Goleman, 2000), leaders can create successful and motivated teams. A good leader balances productivity with team well-being to build a positive work environment.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a:solidFill>
                  <a:srgbClr val="FFFFFF"/>
                </a:solidFill>
              </a:rPr>
              <a:t>References</a:t>
            </a:r>
          </a:p>
        </p:txBody>
      </p:sp>
      <p:sp>
        <p:nvSpPr>
          <p:cNvPr id="3" name="Content Placeholder 2"/>
          <p:cNvSpPr>
            <a:spLocks noGrp="1"/>
          </p:cNvSpPr>
          <p:nvPr>
            <p:ph idx="1"/>
          </p:nvPr>
        </p:nvSpPr>
        <p:spPr>
          <a:xfrm>
            <a:off x="1028699" y="2318197"/>
            <a:ext cx="7293023" cy="3683358"/>
          </a:xfrm>
        </p:spPr>
        <p:txBody>
          <a:bodyPr anchor="ctr">
            <a:noAutofit/>
          </a:bodyPr>
          <a:lstStyle/>
          <a:p>
            <a:pPr algn="just"/>
            <a:endParaRPr lang="en-GB" sz="1700" dirty="0"/>
          </a:p>
          <a:p>
            <a:pPr algn="just"/>
            <a:r>
              <a:rPr lang="en-GB" sz="1700" dirty="0"/>
              <a:t>Bass, B.M. (1990) ‘From transactional to transformational leadership: Learning to share the vision’, </a:t>
            </a:r>
            <a:r>
              <a:rPr lang="en-GB" sz="1700" i="1" dirty="0"/>
              <a:t>Organizational Dynamics</a:t>
            </a:r>
            <a:r>
              <a:rPr lang="en-GB" sz="1700" dirty="0"/>
              <a:t>, 18(3), pp. 19–31.</a:t>
            </a:r>
          </a:p>
          <a:p>
            <a:pPr algn="just"/>
            <a:r>
              <a:rPr lang="en-GB" sz="1700" dirty="0"/>
              <a:t>Belbin, R.M. (1981) </a:t>
            </a:r>
            <a:r>
              <a:rPr lang="en-GB" sz="1700" i="1" dirty="0"/>
              <a:t>Management Teams: Why They Succeed or Fail</a:t>
            </a:r>
            <a:r>
              <a:rPr lang="en-GB" sz="1700" dirty="0"/>
              <a:t>. Oxford: Butterworth-Heinemann.</a:t>
            </a:r>
          </a:p>
          <a:p>
            <a:pPr algn="just"/>
            <a:r>
              <a:rPr lang="en-GB" sz="1700" dirty="0"/>
              <a:t>Goleman, D. (2000) ‘Leadership that gets results’, </a:t>
            </a:r>
            <a:r>
              <a:rPr lang="en-GB" sz="1700" i="1" dirty="0"/>
              <a:t>Harvard Business Review</a:t>
            </a:r>
            <a:r>
              <a:rPr lang="en-GB" sz="1700" dirty="0"/>
              <a:t>, 78(2), pp. 78–90.</a:t>
            </a:r>
          </a:p>
          <a:p>
            <a:pPr algn="just"/>
            <a:r>
              <a:rPr lang="en-GB" sz="1700" dirty="0"/>
              <a:t>Kilmann, R.H. and Thomas, K.W. (1977) ‘Developing a forced-choice measure of conflict-handling </a:t>
            </a:r>
            <a:r>
              <a:rPr lang="en-GB" sz="1700" dirty="0" err="1"/>
              <a:t>behavior</a:t>
            </a:r>
            <a:r>
              <a:rPr lang="en-GB" sz="1700" dirty="0"/>
              <a:t>: The “MODE” instrument’, </a:t>
            </a:r>
            <a:r>
              <a:rPr lang="en-GB" sz="1700" i="1" dirty="0"/>
              <a:t>Educational and Psychological Measurement</a:t>
            </a:r>
            <a:r>
              <a:rPr lang="en-GB" sz="1700" dirty="0"/>
              <a:t>, 37(2), pp. 309–325.</a:t>
            </a:r>
          </a:p>
          <a:p>
            <a:pPr algn="just"/>
            <a:r>
              <a:rPr lang="en-GB" sz="1700" dirty="0"/>
              <a:t>Kotter, J.P. (1996) </a:t>
            </a:r>
            <a:r>
              <a:rPr lang="en-GB" sz="1700" i="1" dirty="0"/>
              <a:t>Leading Change</a:t>
            </a:r>
            <a:r>
              <a:rPr lang="en-GB" sz="1700" dirty="0"/>
              <a:t>. Boston: Harvard Business School Press.</a:t>
            </a:r>
          </a:p>
          <a:p>
            <a:pPr algn="just"/>
            <a:r>
              <a:rPr lang="en-GB" sz="1100" dirty="0"/>
              <a:t> </a:t>
            </a:r>
            <a:r>
              <a:rPr lang="en-GB" sz="1700" dirty="0" err="1"/>
              <a:t>Mirkhan</a:t>
            </a:r>
            <a:r>
              <a:rPr lang="en-GB" sz="1700" dirty="0"/>
              <a:t>, S.D., Omer, S.K., Ali, H.M., Hamza, M.Y., Rashid, T.A., and </a:t>
            </a:r>
            <a:r>
              <a:rPr lang="en-GB" sz="1700" dirty="0" err="1"/>
              <a:t>Nedunchezhian</a:t>
            </a:r>
            <a:r>
              <a:rPr lang="en-GB" sz="1700" dirty="0"/>
              <a:t>, P. (2024) ‘Effective Delegation and Leadership in Software Management.</a:t>
            </a:r>
          </a:p>
          <a:p>
            <a:pPr algn="just"/>
            <a:r>
              <a:rPr lang="en-GB" sz="1700" dirty="0"/>
              <a:t>Northouse, P.G. (2019) </a:t>
            </a:r>
            <a:r>
              <a:rPr lang="en-GB" sz="1700" i="1" dirty="0"/>
              <a:t>Leadership: Theory and Practice</a:t>
            </a:r>
            <a:r>
              <a:rPr lang="en-GB" sz="1700" dirty="0"/>
              <a:t>. 8th </a:t>
            </a:r>
            <a:r>
              <a:rPr lang="en-GB" sz="1700" dirty="0" err="1"/>
              <a:t>edn</a:t>
            </a:r>
            <a:r>
              <a:rPr lang="en-GB" sz="1700" dirty="0"/>
              <a:t>. Thousand Oaks, CA: Sage Publications.</a:t>
            </a:r>
          </a:p>
          <a:p>
            <a:pPr algn="just"/>
            <a:r>
              <a:rPr lang="en-GB" sz="1700" dirty="0"/>
              <a:t>Tuckman, B.W. (1965) ‘Developmental sequence in small groups’, </a:t>
            </a:r>
            <a:r>
              <a:rPr lang="en-GB" sz="1700" i="1" dirty="0"/>
              <a:t>Psychological Bulletin</a:t>
            </a:r>
            <a:r>
              <a:rPr lang="en-GB" sz="1700" dirty="0"/>
              <a:t>, 63(6), pp. 384–399.</a:t>
            </a:r>
          </a:p>
          <a:p>
            <a:pPr algn="just">
              <a:lnSpc>
                <a:spcPct val="90000"/>
              </a:lnSpc>
            </a:pPr>
            <a:endParaRPr lang="en-GB" sz="17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70</TotalTime>
  <Words>956</Words>
  <Application>Microsoft Macintosh PowerPoint</Application>
  <PresentationFormat>On-screen Show (4:3)</PresentationFormat>
  <Paragraphs>49</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Office Theme</vt:lpstr>
      <vt:lpstr>Successful Leadership and Effective Delegation</vt:lpstr>
      <vt:lpstr>Presentation Overview</vt:lpstr>
      <vt:lpstr>Definition of Leadership</vt:lpstr>
      <vt:lpstr>Strategic Delegation</vt:lpstr>
      <vt:lpstr>Role of Communication in Critical Situations</vt:lpstr>
      <vt:lpstr>Lessons Learned from Delegation Mistakes</vt:lpstr>
      <vt:lpstr>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Alex T</cp:lastModifiedBy>
  <cp:revision>4</cp:revision>
  <dcterms:created xsi:type="dcterms:W3CDTF">2013-01-27T09:14:16Z</dcterms:created>
  <dcterms:modified xsi:type="dcterms:W3CDTF">2025-03-19T18:59:32Z</dcterms:modified>
  <cp:category/>
</cp:coreProperties>
</file>