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6"/>
  </p:notesMasterIdLst>
  <p:sldIdLst>
    <p:sldId id="269" r:id="rId5"/>
    <p:sldId id="320" r:id="rId6"/>
    <p:sldId id="324" r:id="rId7"/>
    <p:sldId id="323" r:id="rId8"/>
    <p:sldId id="319" r:id="rId9"/>
    <p:sldId id="267" r:id="rId10"/>
    <p:sldId id="376" r:id="rId11"/>
    <p:sldId id="282" r:id="rId12"/>
    <p:sldId id="307" r:id="rId13"/>
    <p:sldId id="312" r:id="rId14"/>
    <p:sldId id="322" r:id="rId15"/>
    <p:sldId id="290" r:id="rId16"/>
    <p:sldId id="311" r:id="rId17"/>
    <p:sldId id="300" r:id="rId18"/>
    <p:sldId id="268" r:id="rId19"/>
    <p:sldId id="289" r:id="rId20"/>
    <p:sldId id="288" r:id="rId21"/>
    <p:sldId id="302" r:id="rId22"/>
    <p:sldId id="318" r:id="rId23"/>
    <p:sldId id="287" r:id="rId24"/>
    <p:sldId id="310" r:id="rId2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20"/>
            <p14:sldId id="324"/>
            <p14:sldId id="323"/>
            <p14:sldId id="319"/>
            <p14:sldId id="267"/>
            <p14:sldId id="376"/>
            <p14:sldId id="282"/>
            <p14:sldId id="307"/>
            <p14:sldId id="312"/>
            <p14:sldId id="322"/>
            <p14:sldId id="290"/>
            <p14:sldId id="311"/>
            <p14:sldId id="300"/>
            <p14:sldId id="268"/>
            <p14:sldId id="289"/>
            <p14:sldId id="288"/>
            <p14:sldId id="302"/>
            <p14:sldId id="318"/>
            <p14:sldId id="287"/>
            <p14:sldId id="31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49B6CC3-9085-4252-9C11-C09AA4677C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Tutor: Open and share.</a:t>
          </a:r>
          <a:endParaRPr lang="en-US" sz="2000" dirty="0"/>
        </a:p>
      </dgm:t>
    </dgm:pt>
    <dgm:pt modelId="{EB6F4414-5054-4940-90D4-3C4726F37305}" type="parTrans" cxnId="{295B8446-B0A4-49A3-AE49-F4C76DA68DFF}">
      <dgm:prSet/>
      <dgm:spPr/>
      <dgm:t>
        <a:bodyPr/>
        <a:lstStyle/>
        <a:p>
          <a:endParaRPr lang="en-US"/>
        </a:p>
      </dgm:t>
    </dgm:pt>
    <dgm:pt modelId="{F23143D5-29E4-4F05-9838-D024E28C6198}" type="sibTrans" cxnId="{295B8446-B0A4-49A3-AE49-F4C76DA68DFF}">
      <dgm:prSet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Note: Assignments are Available to download from Moodle.</a:t>
          </a:r>
          <a:endParaRPr lang="en-US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Subject to minor changes due to the verification process.</a:t>
          </a:r>
          <a:endParaRPr lang="en-US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63AA8BB2-0277-4BB0-832F-7C07FBD07C43}" type="pres">
      <dgm:prSet presAssocID="{549B6CC3-9085-4252-9C11-C09AA4677C47}" presName="compNode" presStyleCnt="0"/>
      <dgm:spPr/>
    </dgm:pt>
    <dgm:pt modelId="{D5533840-5419-4D0B-8DFE-7262C770ABD1}" type="pres">
      <dgm:prSet presAssocID="{549B6CC3-9085-4252-9C11-C09AA4677C47}" presName="bgRect" presStyleLbl="bgShp" presStyleIdx="0" presStyleCnt="2"/>
      <dgm:spPr/>
    </dgm:pt>
    <dgm:pt modelId="{5C7161E6-D357-47E1-BDDC-064EFDB821F7}" type="pres">
      <dgm:prSet presAssocID="{549B6CC3-9085-4252-9C11-C09AA4677C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D90EF92-2F15-4306-842B-B1D3CECE9A36}" type="pres">
      <dgm:prSet presAssocID="{549B6CC3-9085-4252-9C11-C09AA4677C47}" presName="spaceRect" presStyleCnt="0"/>
      <dgm:spPr/>
    </dgm:pt>
    <dgm:pt modelId="{D3E0625A-BEC9-45D3-9666-4E1F76D9D949}" type="pres">
      <dgm:prSet presAssocID="{549B6CC3-9085-4252-9C11-C09AA4677C47}" presName="parTx" presStyleLbl="revTx" presStyleIdx="0" presStyleCnt="3">
        <dgm:presLayoutVars>
          <dgm:chMax val="0"/>
          <dgm:chPref val="0"/>
        </dgm:presLayoutVars>
      </dgm:prSet>
      <dgm:spPr/>
    </dgm:pt>
    <dgm:pt modelId="{6684C30F-5688-487D-89EE-94AD60E451D8}" type="pres">
      <dgm:prSet presAssocID="{F23143D5-29E4-4F05-9838-D024E28C6198}" presName="sibTrans" presStyleCnt="0"/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1" presStyleCnt="2"/>
      <dgm:spPr>
        <a:solidFill>
          <a:schemeClr val="accent1">
            <a:lumMod val="40000"/>
            <a:lumOff val="60000"/>
          </a:schemeClr>
        </a:solidFill>
      </dgm:spPr>
    </dgm:pt>
    <dgm:pt modelId="{250B75B8-3524-439A-B57E-B27739EBB1AB}" type="pres">
      <dgm:prSet presAssocID="{6FE3DBE4-A099-40BA-98C4-0A22BEB08E7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1" presStyleCnt="3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2" presStyleCnt="3" custScaleX="102903">
        <dgm:presLayoutVars/>
      </dgm:prSet>
      <dgm:spPr/>
    </dgm:pt>
  </dgm:ptLst>
  <dgm:cxnLst>
    <dgm:cxn modelId="{EE7E4802-C47E-4573-AB35-28D8ABED32BD}" type="presOf" srcId="{549B6CC3-9085-4252-9C11-C09AA4677C47}" destId="{D3E0625A-BEC9-45D3-9666-4E1F76D9D949}" srcOrd="0" destOrd="0" presId="urn:microsoft.com/office/officeart/2018/2/layout/IconVerticalSolidList"/>
    <dgm:cxn modelId="{D313310A-D9BE-4252-A3B4-6B4D96A69A2C}" type="presOf" srcId="{6FE3DBE4-A099-40BA-98C4-0A22BEB08E79}" destId="{1D700137-5306-4CA9-A2E7-0EA2F043329E}" srcOrd="0" destOrd="0" presId="urn:microsoft.com/office/officeart/2018/2/layout/IconVerticalSolidList"/>
    <dgm:cxn modelId="{0B5CB728-F6DF-4F14-AE21-3DBBD41ACB3E}" type="presOf" srcId="{73D35838-1D43-4388-9B25-ED4CD7CA1FE6}" destId="{168677C7-6A82-44A5-93BF-8218C11D1488}" srcOrd="0" destOrd="0" presId="urn:microsoft.com/office/officeart/2018/2/layout/IconVerticalSolidList"/>
    <dgm:cxn modelId="{82EA8F2F-25F9-446C-A4D2-BCA8E895E840}" srcId="{73D35838-1D43-4388-9B25-ED4CD7CA1FE6}" destId="{6FE3DBE4-A099-40BA-98C4-0A22BEB08E79}" srcOrd="1" destOrd="0" parTransId="{2DFC1172-77A0-49E4-846A-987C3F8C21DE}" sibTransId="{32C078C2-D499-4234-A21D-3FD8EC847F82}"/>
    <dgm:cxn modelId="{295B8446-B0A4-49A3-AE49-F4C76DA68DFF}" srcId="{73D35838-1D43-4388-9B25-ED4CD7CA1FE6}" destId="{549B6CC3-9085-4252-9C11-C09AA4677C47}" srcOrd="0" destOrd="0" parTransId="{EB6F4414-5054-4940-90D4-3C4726F37305}" sibTransId="{F23143D5-29E4-4F05-9838-D024E28C6198}"/>
    <dgm:cxn modelId="{FD899471-872E-42FA-AFE2-817AE27E67D8}" type="presOf" srcId="{064C9EFC-4645-4ACB-9049-1B099A9FB21C}" destId="{99201AF6-7199-4CA3-B0F8-757F1AB06443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87F963B9-685A-4B4E-AB0F-CA3933102DE0}" type="presParOf" srcId="{168677C7-6A82-44A5-93BF-8218C11D1488}" destId="{63AA8BB2-0277-4BB0-832F-7C07FBD07C43}" srcOrd="0" destOrd="0" presId="urn:microsoft.com/office/officeart/2018/2/layout/IconVerticalSolidList"/>
    <dgm:cxn modelId="{A519BAC7-2D58-44B4-933D-7354FA1C77B9}" type="presParOf" srcId="{63AA8BB2-0277-4BB0-832F-7C07FBD07C43}" destId="{D5533840-5419-4D0B-8DFE-7262C770ABD1}" srcOrd="0" destOrd="0" presId="urn:microsoft.com/office/officeart/2018/2/layout/IconVerticalSolidList"/>
    <dgm:cxn modelId="{4E82EDCE-0E5D-41B4-AC38-CCD17611BC1E}" type="presParOf" srcId="{63AA8BB2-0277-4BB0-832F-7C07FBD07C43}" destId="{5C7161E6-D357-47E1-BDDC-064EFDB821F7}" srcOrd="1" destOrd="0" presId="urn:microsoft.com/office/officeart/2018/2/layout/IconVerticalSolidList"/>
    <dgm:cxn modelId="{00907498-9EF6-4ACE-9609-E1D1DC008A52}" type="presParOf" srcId="{63AA8BB2-0277-4BB0-832F-7C07FBD07C43}" destId="{9D90EF92-2F15-4306-842B-B1D3CECE9A36}" srcOrd="2" destOrd="0" presId="urn:microsoft.com/office/officeart/2018/2/layout/IconVerticalSolidList"/>
    <dgm:cxn modelId="{9264A2B3-3FB3-4233-A08E-474055A0CE5A}" type="presParOf" srcId="{63AA8BB2-0277-4BB0-832F-7C07FBD07C43}" destId="{D3E0625A-BEC9-45D3-9666-4E1F76D9D949}" srcOrd="3" destOrd="0" presId="urn:microsoft.com/office/officeart/2018/2/layout/IconVerticalSolidList"/>
    <dgm:cxn modelId="{C49148B2-6BD9-4C7E-857B-A8D5E0E30C56}" type="presParOf" srcId="{168677C7-6A82-44A5-93BF-8218C11D1488}" destId="{6684C30F-5688-487D-89EE-94AD60E451D8}" srcOrd="1" destOrd="0" presId="urn:microsoft.com/office/officeart/2018/2/layout/IconVerticalSolidList"/>
    <dgm:cxn modelId="{DFF6ADFC-709D-4491-95C3-B821DD9BDE8B}" type="presParOf" srcId="{168677C7-6A82-44A5-93BF-8218C11D1488}" destId="{5C484AA4-395A-485B-BAEB-54E3DF4CEA8C}" srcOrd="2" destOrd="0" presId="urn:microsoft.com/office/officeart/2018/2/layout/IconVerticalSolidList"/>
    <dgm:cxn modelId="{84D4A93D-9CAC-45BF-B570-4747BCCC8E80}" type="presParOf" srcId="{5C484AA4-395A-485B-BAEB-54E3DF4CEA8C}" destId="{BB5CC809-EFD1-4038-B92B-336CE21B3BD2}" srcOrd="0" destOrd="0" presId="urn:microsoft.com/office/officeart/2018/2/layout/IconVerticalSolidList"/>
    <dgm:cxn modelId="{6DE0D1A5-9C3D-4952-B107-64B796A6577D}" type="presParOf" srcId="{5C484AA4-395A-485B-BAEB-54E3DF4CEA8C}" destId="{250B75B8-3524-439A-B57E-B27739EBB1AB}" srcOrd="1" destOrd="0" presId="urn:microsoft.com/office/officeart/2018/2/layout/IconVerticalSolidList"/>
    <dgm:cxn modelId="{A4EB9EC6-88DD-4AD7-A592-A1DD90E5672F}" type="presParOf" srcId="{5C484AA4-395A-485B-BAEB-54E3DF4CEA8C}" destId="{1A3ADD86-9D4E-42DC-98A5-12D6C385227F}" srcOrd="2" destOrd="0" presId="urn:microsoft.com/office/officeart/2018/2/layout/IconVerticalSolidList"/>
    <dgm:cxn modelId="{F6E4CD9F-94AB-4BF5-A857-0DCAF70FB3E3}" type="presParOf" srcId="{5C484AA4-395A-485B-BAEB-54E3DF4CEA8C}" destId="{1D700137-5306-4CA9-A2E7-0EA2F043329E}" srcOrd="3" destOrd="0" presId="urn:microsoft.com/office/officeart/2018/2/layout/IconVerticalSolidList"/>
    <dgm:cxn modelId="{213C1763-A6AB-40F8-909B-1F352031F7B4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000" dirty="0"/>
            <a:t>Y</a:t>
          </a:r>
          <a:r>
            <a:rPr lang="en-GB" sz="2000" b="0" i="0" dirty="0"/>
            <a:t>our project should help you to develop new up-to-date skills.</a:t>
          </a:r>
          <a:endParaRPr lang="en-US" sz="2000" dirty="0"/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0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0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000" dirty="0"/>
            <a:t>Your project should be of interest to you and Computing related.</a:t>
          </a:r>
          <a:endParaRPr lang="en-US" sz="20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0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0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1800" dirty="0"/>
            <a:t>In addition to learning new skills, your project will need to have a purpose, to add value and benefit society in some way.</a:t>
          </a:r>
          <a:endParaRPr lang="en-US" sz="18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0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0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000" dirty="0"/>
            <a:t>Due to the time limitations, be careful to limit the scope of your project.</a:t>
          </a:r>
          <a:endParaRPr lang="en-US" sz="20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0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0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33840-5419-4D0B-8DFE-7262C770ABD1}">
      <dsp:nvSpPr>
        <dsp:cNvPr id="0" name=""/>
        <dsp:cNvSpPr/>
      </dsp:nvSpPr>
      <dsp:spPr>
        <a:xfrm>
          <a:off x="-8492" y="689535"/>
          <a:ext cx="5130218" cy="12578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161E6-D357-47E1-BDDC-064EFDB821F7}">
      <dsp:nvSpPr>
        <dsp:cNvPr id="0" name=""/>
        <dsp:cNvSpPr/>
      </dsp:nvSpPr>
      <dsp:spPr>
        <a:xfrm>
          <a:off x="372001" y="972547"/>
          <a:ext cx="691808" cy="691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0625A-BEC9-45D3-9666-4E1F76D9D949}">
      <dsp:nvSpPr>
        <dsp:cNvPr id="0" name=""/>
        <dsp:cNvSpPr/>
      </dsp:nvSpPr>
      <dsp:spPr>
        <a:xfrm>
          <a:off x="1444304" y="689535"/>
          <a:ext cx="3674580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Tutor: Open and share.</a:t>
          </a:r>
          <a:endParaRPr lang="en-US" sz="2000" kern="1200" dirty="0"/>
        </a:p>
      </dsp:txBody>
      <dsp:txXfrm>
        <a:off x="1444304" y="689535"/>
        <a:ext cx="3674580" cy="1257832"/>
      </dsp:txXfrm>
    </dsp:sp>
    <dsp:sp modelId="{BB5CC809-EFD1-4038-B92B-336CE21B3BD2}">
      <dsp:nvSpPr>
        <dsp:cNvPr id="0" name=""/>
        <dsp:cNvSpPr/>
      </dsp:nvSpPr>
      <dsp:spPr>
        <a:xfrm>
          <a:off x="-8492" y="2261826"/>
          <a:ext cx="5130218" cy="1257832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372001" y="2544838"/>
          <a:ext cx="691808" cy="691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444304" y="2261826"/>
          <a:ext cx="2308598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Note: Assignments are Available to download from Moodle.</a:t>
          </a:r>
          <a:endParaRPr lang="en-US" sz="1700" kern="1200" dirty="0"/>
        </a:p>
      </dsp:txBody>
      <dsp:txXfrm>
        <a:off x="1444304" y="2261826"/>
        <a:ext cx="2308598" cy="1257832"/>
      </dsp:txXfrm>
    </dsp:sp>
    <dsp:sp modelId="{99201AF6-7199-4CA3-B0F8-757F1AB06443}">
      <dsp:nvSpPr>
        <dsp:cNvPr id="0" name=""/>
        <dsp:cNvSpPr/>
      </dsp:nvSpPr>
      <dsp:spPr>
        <a:xfrm>
          <a:off x="3733075" y="2261826"/>
          <a:ext cx="1405636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* Subject to minor changes due to the verification process.</a:t>
          </a:r>
          <a:endParaRPr lang="en-US" sz="1200" kern="1200" dirty="0"/>
        </a:p>
      </dsp:txBody>
      <dsp:txXfrm>
        <a:off x="3733075" y="2261826"/>
        <a:ext cx="1405636" cy="1257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</a:t>
          </a:r>
          <a:r>
            <a:rPr lang="en-GB" sz="2000" b="0" i="0" kern="1200" dirty="0"/>
            <a:t>our project should help you to develop new up-to-date skills.</a:t>
          </a:r>
          <a:endParaRPr lang="en-US" sz="2000" kern="1200" dirty="0"/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project should be of interest to you and Computing related.</a:t>
          </a:r>
          <a:endParaRPr lang="en-US" sz="20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addition to learning new skills, your project will need to have a purpose, to add value and benefit society in some way.</a:t>
          </a:r>
          <a:endParaRPr lang="en-US" sz="18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Due to the time limitations, be careful to limit the scope of your project.</a:t>
          </a:r>
          <a:endParaRPr lang="en-US" sz="2000" kern="1200" dirty="0"/>
        </a:p>
      </dsp:txBody>
      <dsp:txXfrm>
        <a:off x="1113940" y="3618592"/>
        <a:ext cx="9392515" cy="96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13/02/2022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Video for Engagement, Re-cap &amp; Catch-up.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120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d/3.0/" TargetMode="External"/><Relationship Id="rId3" Type="http://schemas.openxmlformats.org/officeDocument/2006/relationships/hyperlink" Target="https://policyoptions.irpp.org/magazines/clearing-the-air/gold-et-al/" TargetMode="External"/><Relationship Id="rId7" Type="http://schemas.openxmlformats.org/officeDocument/2006/relationships/hyperlink" Target="https://www.peoplematters.in/article/entrepreneurship-start-ups/innovation-and-entrepreneurship-16586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hyperlink" Target="https://policyoptions.irpp.org/magazines/innovation-nation/the-innovation-riddle/" TargetMode="External"/><Relationship Id="rId4" Type="http://schemas.openxmlformats.org/officeDocument/2006/relationships/image" Target="../media/image5.jpeg"/><Relationship Id="rId9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1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uwtsd.equal-online.com/learning/cour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svg.org/mouse-cursor-arow-fixed" TargetMode="Externa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13" Type="http://schemas.openxmlformats.org/officeDocument/2006/relationships/hyperlink" Target="http://kitchenconundrum.com/2013/02/classic-snacks-made-from-scratch-by-casey-barber-cookbook-review/" TargetMode="External"/><Relationship Id="rId3" Type="http://schemas.openxmlformats.org/officeDocument/2006/relationships/hyperlink" Target="https://chewymoon.com/blog/gluten-free-snacks/" TargetMode="External"/><Relationship Id="rId7" Type="http://schemas.openxmlformats.org/officeDocument/2006/relationships/hyperlink" Target="https://en.wikipedia.org/wiki/Yin_and_yang" TargetMode="External"/><Relationship Id="rId12" Type="http://schemas.openxmlformats.org/officeDocument/2006/relationships/image" Target="../media/image33.jp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hyperlink" Target="https://www.publicdomainpictures.net/en/view-image.php?image=268493&amp;picture=herbal-tea" TargetMode="External"/><Relationship Id="rId5" Type="http://schemas.openxmlformats.org/officeDocument/2006/relationships/hyperlink" Target="https://www.maxpixels.net/Food-Fruit-Snacks-Fruit-1397736" TargetMode="External"/><Relationship Id="rId15" Type="http://schemas.openxmlformats.org/officeDocument/2006/relationships/hyperlink" Target="https://creativecommons.org/licenses/by-nc-nd/3.0/" TargetMode="External"/><Relationship Id="rId10" Type="http://schemas.openxmlformats.org/officeDocument/2006/relationships/image" Target="../media/image32.jpg"/><Relationship Id="rId4" Type="http://schemas.openxmlformats.org/officeDocument/2006/relationships/image" Target="../media/image29.jpg"/><Relationship Id="rId9" Type="http://schemas.openxmlformats.org/officeDocument/2006/relationships/hyperlink" Target="https://en.wikipedia.org/wiki/Fruit_snack" TargetMode="External"/><Relationship Id="rId14" Type="http://schemas.openxmlformats.org/officeDocument/2006/relationships/hyperlink" Target="https://creativecommons.org/licenses/by-sa/3.0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890337" y="1972553"/>
            <a:ext cx="4039471" cy="22336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Creativity &amp; Innovation in the 21</a:t>
            </a:r>
            <a:r>
              <a:rPr lang="en-US" baseline="30000" dirty="0"/>
              <a:t>st</a:t>
            </a:r>
            <a:r>
              <a:rPr lang="en-US" dirty="0"/>
              <a:t> Century.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340B752-BAEA-46A1-BFCA-42DBE5032596}"/>
              </a:ext>
            </a:extLst>
          </p:cNvPr>
          <p:cNvSpPr txBox="1">
            <a:spLocks/>
          </p:cNvSpPr>
          <p:nvPr/>
        </p:nvSpPr>
        <p:spPr>
          <a:xfrm>
            <a:off x="905074" y="1153598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Welcome to the University’s new </a:t>
            </a:r>
            <a:r>
              <a:rPr lang="en-GB" sz="2000" b="1" dirty="0"/>
              <a:t>Online</a:t>
            </a:r>
            <a:r>
              <a:rPr lang="en-GB" sz="2000" dirty="0"/>
              <a:t> </a:t>
            </a:r>
            <a:r>
              <a:rPr lang="en-GB" sz="2000" b="1" dirty="0"/>
              <a:t>Learning module </a:t>
            </a:r>
            <a:r>
              <a:rPr lang="en-GB" sz="2000" dirty="0"/>
              <a:t>at L5.</a:t>
            </a: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4000" u="sng" dirty="0"/>
          </a:p>
        </p:txBody>
      </p:sp>
      <p:sp>
        <p:nvSpPr>
          <p:cNvPr id="65" name="Rectangle 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77" y="2092328"/>
            <a:ext cx="10656846" cy="4284618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Welcome to the module: </a:t>
            </a:r>
            <a:r>
              <a:rPr lang="en-GB" b="1" dirty="0"/>
              <a:t>Changemakers: Creativity and Value Creation.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In today’s slide deck we will be looking at the module’s: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Structure of the module.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Aim, Content and L&amp;T strategy.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Student groups.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Assessments.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Online content.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Activities.</a:t>
            </a:r>
          </a:p>
          <a:p>
            <a:pPr marL="914400" lvl="2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dirty="0"/>
              <a:t>Informal Q&amp;A session</a:t>
            </a:r>
            <a:r>
              <a:rPr lang="en-GB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9346-237A-4A3C-AB8B-BE48134D7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23" y="95233"/>
            <a:ext cx="9199848" cy="1558469"/>
          </a:xfrm>
        </p:spPr>
        <p:txBody>
          <a:bodyPr>
            <a:normAutofit/>
          </a:bodyPr>
          <a:lstStyle/>
          <a:p>
            <a:r>
              <a:rPr lang="en-GB" b="1" u="sng" dirty="0"/>
              <a:t>Pin: Indicative Module structure.</a:t>
            </a:r>
            <a:br>
              <a:rPr lang="en-GB" sz="4400" b="0" i="0" dirty="0">
                <a:solidFill>
                  <a:srgbClr val="808080"/>
                </a:solidFill>
                <a:effectLst/>
                <a:latin typeface="-apple-system"/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1731ACEB-0DB2-481E-89EF-FB629F4BF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8656" y="1412689"/>
            <a:ext cx="4032621" cy="4032621"/>
          </a:xfrm>
          <a:prstGeom prst="rect">
            <a:avLst/>
          </a:prstGeom>
        </p:spPr>
      </p:pic>
      <p:graphicFrame>
        <p:nvGraphicFramePr>
          <p:cNvPr id="5" name="Table 8">
            <a:extLst>
              <a:ext uri="{FF2B5EF4-FFF2-40B4-BE49-F238E27FC236}">
                <a16:creationId xmlns:a16="http://schemas.microsoft.com/office/drawing/2014/main" id="{194B4622-398B-4FA9-945E-FC14DB3887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7089231"/>
              </p:ext>
            </p:extLst>
          </p:nvPr>
        </p:nvGraphicFramePr>
        <p:xfrm>
          <a:off x="477227" y="1113676"/>
          <a:ext cx="7512149" cy="5509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12149">
                  <a:extLst>
                    <a:ext uri="{9D8B030D-6E8A-4147-A177-3AD203B41FA5}">
                      <a16:colId xmlns:a16="http://schemas.microsoft.com/office/drawing/2014/main" val="442575152"/>
                    </a:ext>
                  </a:extLst>
                </a:gridCol>
              </a:tblGrid>
              <a:tr h="460937">
                <a:tc>
                  <a:txBody>
                    <a:bodyPr/>
                    <a:lstStyle/>
                    <a:p>
                      <a:r>
                        <a:rPr lang="en-GB" sz="2000" b="1" u="sng" dirty="0">
                          <a:latin typeface="+mn-lt"/>
                        </a:rPr>
                        <a:t>Indicative Module structure: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0411615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1: Assign.1 Task 1 </a:t>
                      </a:r>
                      <a:r>
                        <a:rPr lang="en-GB" sz="2000" b="0" dirty="0">
                          <a:latin typeface="+mn-lt"/>
                        </a:rPr>
                        <a:t>Question </a:t>
                      </a:r>
                      <a:r>
                        <a:rPr lang="en-GB" sz="2000" b="0" i="0" dirty="0">
                          <a:latin typeface="+mn-lt"/>
                        </a:rPr>
                        <a:t>1 = Moodle Unit 1 Section 1 &amp; Mind Map.</a:t>
                      </a:r>
                      <a:endParaRPr lang="en-US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206889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2: Assign.1 Task 1 </a:t>
                      </a:r>
                      <a:r>
                        <a:rPr lang="en-GB" sz="2000" b="0" dirty="0">
                          <a:latin typeface="+mn-lt"/>
                        </a:rPr>
                        <a:t>Question </a:t>
                      </a:r>
                      <a:r>
                        <a:rPr lang="en-GB" sz="2000" b="0" i="0" dirty="0">
                          <a:latin typeface="+mn-lt"/>
                        </a:rPr>
                        <a:t>2 = Project Ideation &amp; update Map.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377092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3: Assign.1 Task 2 </a:t>
                      </a:r>
                      <a:r>
                        <a:rPr lang="en-GB" sz="2000" b="0" dirty="0">
                          <a:latin typeface="+mn-lt"/>
                        </a:rPr>
                        <a:t>Questions 1-3 = </a:t>
                      </a:r>
                      <a:r>
                        <a:rPr lang="en-GB" sz="20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 Objectives &amp; Research area.</a:t>
                      </a:r>
                      <a:endParaRPr lang="en-GB" sz="2000" b="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812442"/>
                  </a:ext>
                </a:extLst>
              </a:tr>
              <a:tr h="54512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4: Assign.1 Task 3 </a:t>
                      </a:r>
                      <a:r>
                        <a:rPr lang="en-GB" sz="2000" b="0" dirty="0">
                          <a:latin typeface="+mn-lt"/>
                        </a:rPr>
                        <a:t>Question 1 = </a:t>
                      </a:r>
                      <a:r>
                        <a:rPr lang="en-GB" sz="20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Research Strategies &amp; feedback.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317360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5: </a:t>
                      </a:r>
                      <a:r>
                        <a:rPr lang="en-GB" sz="2000" b="0" i="0" dirty="0">
                          <a:latin typeface="+mn-lt"/>
                        </a:rPr>
                        <a:t>Assign.1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lang="en-GB" sz="2000" b="0" dirty="0">
                          <a:latin typeface="+mn-lt"/>
                        </a:rPr>
                        <a:t>Questions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2&amp;3</a:t>
                      </a:r>
                      <a:r>
                        <a:rPr lang="en-GB" sz="20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0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Design a collection method.</a:t>
                      </a:r>
                      <a:endParaRPr lang="en-GB" sz="2000" b="0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126278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latin typeface="+mn-lt"/>
                        </a:rPr>
                        <a:t>6: </a:t>
                      </a:r>
                      <a:r>
                        <a:rPr lang="en-GB" sz="2000" b="0" i="0" dirty="0">
                          <a:latin typeface="+mn-lt"/>
                        </a:rPr>
                        <a:t>Assignment 1 Support Session</a:t>
                      </a:r>
                      <a:endParaRPr lang="en-US" sz="2000" b="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024977"/>
                  </a:ext>
                </a:extLst>
              </a:tr>
              <a:tr h="8155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solidFill>
                            <a:srgbClr val="FF0000"/>
                          </a:solidFill>
                          <a:latin typeface="+mn-lt"/>
                        </a:rPr>
                        <a:t>7: Assignment 1 Submission Deadline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 Assign.2 Task 1</a:t>
                      </a:r>
                      <a:r>
                        <a:rPr lang="en-GB" sz="2000" b="0" dirty="0">
                          <a:latin typeface="+mn-lt"/>
                        </a:rPr>
                        <a:t> Questions 1 &amp; 2 = </a:t>
                      </a:r>
                      <a:r>
                        <a:rPr lang="en-GB" sz="20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Qualitative &amp; quantitative analysis.</a:t>
                      </a:r>
                      <a:endParaRPr lang="en-US" sz="2000" b="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9849243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8: Assign.2 Task 2a and 2b = </a:t>
                      </a:r>
                      <a:r>
                        <a:rPr lang="en-GB" sz="2000" b="0" dirty="0">
                          <a:latin typeface="+mn-lt"/>
                        </a:rPr>
                        <a:t>Project Planning</a:t>
                      </a:r>
                      <a:r>
                        <a:rPr lang="en-GB" sz="2000" b="0" i="0" dirty="0">
                          <a:latin typeface="+mn-lt"/>
                        </a:rPr>
                        <a:t> &amp; Project Management</a:t>
                      </a:r>
                      <a:endParaRPr lang="en-US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0805547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>
                          <a:latin typeface="+mn-lt"/>
                        </a:rPr>
                        <a:t>9: Assign.2 Task 2c = </a:t>
                      </a:r>
                      <a:r>
                        <a:rPr lang="en-GB" sz="2000" b="0" dirty="0">
                          <a:latin typeface="+mn-lt"/>
                        </a:rPr>
                        <a:t>Project Design and Project Reflection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3439838"/>
                  </a:ext>
                </a:extLst>
              </a:tr>
              <a:tr h="460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latin typeface="+mn-lt"/>
                        </a:rPr>
                        <a:t>10: Assignment 2 Support and Submission</a:t>
                      </a:r>
                      <a:endParaRPr lang="en-US" sz="20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5713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4216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1E5CA-84E1-4897-8FEB-88C06EEE7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Changemakers CVC </a:t>
            </a:r>
            <a:r>
              <a:rPr lang="en-GB" sz="5400" b="1" u="sng" dirty="0">
                <a:solidFill>
                  <a:srgbClr val="FFFF00"/>
                </a:solidFill>
              </a:rPr>
              <a:t>v2.</a:t>
            </a:r>
            <a:endParaRPr lang="en-GB" sz="4000" b="1" u="sng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99F8F-5C07-47CB-B165-0A6F41671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095" y="1802094"/>
            <a:ext cx="6501120" cy="4026277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The new version of the CM:CVC module includes the required knowledge that underpins the Emerging Trends &amp; Independent Project modules in your final year of study. </a:t>
            </a:r>
          </a:p>
          <a:p>
            <a:r>
              <a:rPr lang="en-GB" sz="2400" dirty="0"/>
              <a:t>The supporting slides and online units within the module are designed to help students gain the required skills to identify opportunities, develop ideas, undertake research analysis &amp; critical thinking, and generate value in society.</a:t>
            </a:r>
          </a:p>
          <a:p>
            <a:r>
              <a:rPr lang="en-GB" sz="2400" dirty="0"/>
              <a:t>The contextualised or subject-specific content of the module includes Project Ideation, Research Methods, Project Planning Management and Design methods.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E1FAC5-C0A1-4DE4-8E62-69592D268DF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0" r="22410" b="2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FF6382EA-782D-4A4E-AFCD-A1D806ED6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739" r="11322" b="1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11" name="Picture 10" descr="A group of light bulbs&#10;&#10;Description automatically generated with medium confidence">
            <a:extLst>
              <a:ext uri="{FF2B5EF4-FFF2-40B4-BE49-F238E27FC236}">
                <a16:creationId xmlns:a16="http://schemas.microsoft.com/office/drawing/2014/main" id="{EBA0E3E0-47AC-40FF-A6BD-32A2EE3228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9075" b="7579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2B05E5-63CA-464E-9D12-D4BDDDB49F30}"/>
              </a:ext>
            </a:extLst>
          </p:cNvPr>
          <p:cNvSpPr txBox="1"/>
          <p:nvPr/>
        </p:nvSpPr>
        <p:spPr>
          <a:xfrm>
            <a:off x="10765568" y="2036853"/>
            <a:ext cx="110639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policyoptions.irpp.org/magazines/clearing-the-air/gold-et-a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F80AB3-5E64-4696-A6BA-8A9A52ABCA8F}"/>
              </a:ext>
            </a:extLst>
          </p:cNvPr>
          <p:cNvSpPr txBox="1"/>
          <p:nvPr/>
        </p:nvSpPr>
        <p:spPr>
          <a:xfrm>
            <a:off x="10765569" y="4053377"/>
            <a:ext cx="110639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5" tooltip="https://policyoptions.irpp.org/magazines/innovation-nation/the-innovation-ri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5F34E3-FBE1-4691-894C-0B6D42E3A614}"/>
              </a:ext>
            </a:extLst>
          </p:cNvPr>
          <p:cNvSpPr txBox="1"/>
          <p:nvPr/>
        </p:nvSpPr>
        <p:spPr>
          <a:xfrm>
            <a:off x="10717478" y="6116828"/>
            <a:ext cx="115448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7" tooltip="https://www.peoplematters.in/article/entrepreneurship-start-ups/innovation-and-entrepreneurship-1658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508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Light bulb on yellow background with sketched light beams and cord">
            <a:extLst>
              <a:ext uri="{FF2B5EF4-FFF2-40B4-BE49-F238E27FC236}">
                <a16:creationId xmlns:a16="http://schemas.microsoft.com/office/drawing/2014/main" id="{2392D7C4-1437-4222-B128-A40DFBC69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51" r="909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864" y="499015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 b="1" u="sng" dirty="0"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Module </a:t>
            </a:r>
            <a:r>
              <a:rPr lang="en-GB" sz="4000" b="1" u="sng" dirty="0">
                <a:ea typeface="Arial" panose="020B0604020202020204" pitchFamily="34" charset="0"/>
                <a:cs typeface="Times New Roman" panose="02020603050405020304" pitchFamily="18" charset="0"/>
              </a:rPr>
              <a:t>overview</a:t>
            </a:r>
            <a:r>
              <a:rPr lang="en-GB" sz="4000" b="1" u="sng" dirty="0"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: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077" y="1668281"/>
            <a:ext cx="6690030" cy="3773010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The module is about: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Innovation.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New &amp; Emerging Technology.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Personal interest.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Research Methods.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539074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C9E61-A514-46A1-9847-3E3ED4C7F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5137"/>
            <a:ext cx="5323715" cy="9868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L&amp;T Strategy: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FAC58-5CE3-48ED-81CF-244553C1FF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7572" y="1730979"/>
            <a:ext cx="705727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b="1" dirty="0"/>
              <a:t>Learners to progress</a:t>
            </a:r>
            <a:r>
              <a:rPr lang="en-US" sz="2800" dirty="0"/>
              <a:t> through each Assignment task sequentially.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b="1" dirty="0"/>
              <a:t>Support resources </a:t>
            </a:r>
            <a:r>
              <a:rPr lang="en-US" sz="2800" dirty="0"/>
              <a:t>will be located on Moodle.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b="1" dirty="0"/>
              <a:t>Assessment</a:t>
            </a:r>
            <a:r>
              <a:rPr lang="en-US" sz="2800" dirty="0"/>
              <a:t> = 2 Assignments.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5" descr="Classroom">
            <a:extLst>
              <a:ext uri="{FF2B5EF4-FFF2-40B4-BE49-F238E27FC236}">
                <a16:creationId xmlns:a16="http://schemas.microsoft.com/office/drawing/2014/main" id="{33CD272E-A627-41DE-AC70-D6756CD2022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/>
        </p:blipFill>
        <p:spPr>
          <a:xfrm>
            <a:off x="7642988" y="1747620"/>
            <a:ext cx="4170530" cy="3293053"/>
          </a:xfrm>
          <a:prstGeom prst="rect">
            <a:avLst/>
          </a:prstGeom>
        </p:spPr>
      </p:pic>
      <p:sp>
        <p:nvSpPr>
          <p:cNvPr id="6" name="Flowchart: Summing Junction 5">
            <a:extLst>
              <a:ext uri="{FF2B5EF4-FFF2-40B4-BE49-F238E27FC236}">
                <a16:creationId xmlns:a16="http://schemas.microsoft.com/office/drawing/2014/main" id="{398D6BF7-4E1F-4D19-A5BA-CE6D320A8405}"/>
              </a:ext>
            </a:extLst>
          </p:cNvPr>
          <p:cNvSpPr/>
          <p:nvPr/>
        </p:nvSpPr>
        <p:spPr>
          <a:xfrm>
            <a:off x="7423760" y="1073696"/>
            <a:ext cx="4311040" cy="4436300"/>
          </a:xfrm>
          <a:prstGeom prst="flowChartSummingJunction">
            <a:avLst/>
          </a:prstGeom>
          <a:noFill/>
          <a:ln w="57150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091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98" y="278535"/>
            <a:ext cx="9895951" cy="1033669"/>
          </a:xfrm>
        </p:spPr>
        <p:txBody>
          <a:bodyPr>
            <a:normAutofit/>
          </a:bodyPr>
          <a:lstStyle/>
          <a:p>
            <a:r>
              <a:rPr lang="en-GB" b="1" u="sng" dirty="0"/>
              <a:t>Study time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D8FA0A-BEC7-4BE6-AADB-138B1CDBBC60}"/>
              </a:ext>
            </a:extLst>
          </p:cNvPr>
          <p:cNvSpPr txBox="1"/>
          <p:nvPr/>
        </p:nvSpPr>
        <p:spPr>
          <a:xfrm>
            <a:off x="397352" y="1257186"/>
            <a:ext cx="108466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Study time is typical for a 20c University module, where three quarters of the learning is done independently outside of the scheduled lecture/tutorial time. Some weekly progress is ideal if possible.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47B7B7E-3B9F-431E-9750-68D6EF596A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152627"/>
              </p:ext>
            </p:extLst>
          </p:nvPr>
        </p:nvGraphicFramePr>
        <p:xfrm>
          <a:off x="2038029" y="2766884"/>
          <a:ext cx="7377192" cy="3533612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987173">
                  <a:extLst>
                    <a:ext uri="{9D8B030D-6E8A-4147-A177-3AD203B41FA5}">
                      <a16:colId xmlns:a16="http://schemas.microsoft.com/office/drawing/2014/main" val="3640470972"/>
                    </a:ext>
                  </a:extLst>
                </a:gridCol>
                <a:gridCol w="1273777">
                  <a:extLst>
                    <a:ext uri="{9D8B030D-6E8A-4147-A177-3AD203B41FA5}">
                      <a16:colId xmlns:a16="http://schemas.microsoft.com/office/drawing/2014/main" val="763581487"/>
                    </a:ext>
                  </a:extLst>
                </a:gridCol>
                <a:gridCol w="3116242">
                  <a:extLst>
                    <a:ext uri="{9D8B030D-6E8A-4147-A177-3AD203B41FA5}">
                      <a16:colId xmlns:a16="http://schemas.microsoft.com/office/drawing/2014/main" val="769931126"/>
                    </a:ext>
                  </a:extLst>
                </a:gridCol>
              </a:tblGrid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 dirty="0">
                          <a:effectLst/>
                        </a:rPr>
                        <a:t>Activity type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Hours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 dirty="0">
                          <a:effectLst/>
                        </a:rPr>
                        <a:t>Percentage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8386305"/>
                  </a:ext>
                </a:extLst>
              </a:tr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Scheduled learning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48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24%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8493420"/>
                  </a:ext>
                </a:extLst>
              </a:tr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Independent learning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152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 dirty="0">
                          <a:effectLst/>
                        </a:rPr>
                        <a:t>76%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07779189"/>
                  </a:ext>
                </a:extLst>
              </a:tr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Placement learning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0%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5106948"/>
                  </a:ext>
                </a:extLst>
              </a:tr>
              <a:tr h="392624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TOTAL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200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 dirty="0">
                          <a:effectLst/>
                        </a:rPr>
                        <a:t>100%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360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50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6" descr="Document outline">
            <a:extLst>
              <a:ext uri="{FF2B5EF4-FFF2-40B4-BE49-F238E27FC236}">
                <a16:creationId xmlns:a16="http://schemas.microsoft.com/office/drawing/2014/main" id="{D6018F58-98F9-4A2C-9088-4B52A718B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442033" y="0"/>
            <a:ext cx="6615846" cy="6615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83" y="725713"/>
            <a:ext cx="6891189" cy="2703287"/>
          </a:xfrm>
          <a:custGeom>
            <a:avLst/>
            <a:gdLst>
              <a:gd name="connsiteX0" fmla="*/ 0 w 6891189"/>
              <a:gd name="connsiteY0" fmla="*/ 0 h 2703287"/>
              <a:gd name="connsiteX1" fmla="*/ 6891189 w 6891189"/>
              <a:gd name="connsiteY1" fmla="*/ 0 h 2703287"/>
              <a:gd name="connsiteX2" fmla="*/ 6891189 w 6891189"/>
              <a:gd name="connsiteY2" fmla="*/ 2703287 h 2703287"/>
              <a:gd name="connsiteX3" fmla="*/ 0 w 6891189"/>
              <a:gd name="connsiteY3" fmla="*/ 2703287 h 2703287"/>
              <a:gd name="connsiteX4" fmla="*/ 0 w 6891189"/>
              <a:gd name="connsiteY4" fmla="*/ 0 h 2703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1189" h="2703287" fill="none" extrusionOk="0">
                <a:moveTo>
                  <a:pt x="0" y="0"/>
                </a:moveTo>
                <a:cubicBezTo>
                  <a:pt x="1932099" y="-49533"/>
                  <a:pt x="3757286" y="-14809"/>
                  <a:pt x="6891189" y="0"/>
                </a:cubicBezTo>
                <a:cubicBezTo>
                  <a:pt x="6978828" y="351427"/>
                  <a:pt x="6818510" y="1427090"/>
                  <a:pt x="6891189" y="2703287"/>
                </a:cubicBezTo>
                <a:cubicBezTo>
                  <a:pt x="5484446" y="2655056"/>
                  <a:pt x="884535" y="2787742"/>
                  <a:pt x="0" y="2703287"/>
                </a:cubicBezTo>
                <a:cubicBezTo>
                  <a:pt x="-38581" y="1996069"/>
                  <a:pt x="63341" y="1173368"/>
                  <a:pt x="0" y="0"/>
                </a:cubicBezTo>
                <a:close/>
              </a:path>
              <a:path w="6891189" h="2703287" stroke="0" extrusionOk="0">
                <a:moveTo>
                  <a:pt x="0" y="0"/>
                </a:moveTo>
                <a:cubicBezTo>
                  <a:pt x="1907178" y="118645"/>
                  <a:pt x="4843324" y="116012"/>
                  <a:pt x="6891189" y="0"/>
                </a:cubicBezTo>
                <a:cubicBezTo>
                  <a:pt x="6758307" y="619073"/>
                  <a:pt x="6976140" y="1520418"/>
                  <a:pt x="6891189" y="2703287"/>
                </a:cubicBezTo>
                <a:cubicBezTo>
                  <a:pt x="3786873" y="2837887"/>
                  <a:pt x="1707868" y="2546091"/>
                  <a:pt x="0" y="2703287"/>
                </a:cubicBezTo>
                <a:cubicBezTo>
                  <a:pt x="-20187" y="1656024"/>
                  <a:pt x="-152480" y="1067961"/>
                  <a:pt x="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 anchor="t">
            <a:normAutofit fontScale="90000"/>
          </a:bodyPr>
          <a:lstStyle/>
          <a:p>
            <a:r>
              <a:rPr lang="en-GB" sz="4800" b="1" u="sng" dirty="0">
                <a:solidFill>
                  <a:schemeClr val="bg1"/>
                </a:solidFill>
              </a:rPr>
              <a:t>Assignment Location &amp; review:</a:t>
            </a:r>
            <a:br>
              <a:rPr lang="en-GB" sz="4800" b="1" u="sng" dirty="0">
                <a:solidFill>
                  <a:schemeClr val="bg1"/>
                </a:solidFill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1.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Show location on Moodle.</a:t>
            </a:r>
            <a:br>
              <a:rPr lang="en-GB" sz="4000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2.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Show Turnitin links. </a:t>
            </a:r>
            <a:br>
              <a:rPr lang="en-GB" sz="4000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3.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Briefly review Assignment 1.</a:t>
            </a:r>
            <a:endParaRPr lang="en-GB" sz="3600" dirty="0">
              <a:solidFill>
                <a:schemeClr val="bg1"/>
              </a:solidFill>
              <a:latin typeface="+mn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283994"/>
              </p:ext>
            </p:extLst>
          </p:nvPr>
        </p:nvGraphicFramePr>
        <p:xfrm>
          <a:off x="5795166" y="2267041"/>
          <a:ext cx="5130219" cy="4209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963" y="310948"/>
            <a:ext cx="6721709" cy="14617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Online content: Unit 1 </a:t>
            </a:r>
            <a:r>
              <a:rPr lang="en-US" sz="4000" b="1" u="sng" dirty="0"/>
              <a:t>Section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5837" y="1540980"/>
            <a:ext cx="8929675" cy="4770609"/>
          </a:xfrm>
        </p:spPr>
        <p:txBody>
          <a:bodyPr vert="horz" lIns="91440" tIns="45720" rIns="91440" bIns="45720" rtlCol="0">
            <a:normAutofit/>
          </a:bodyPr>
          <a:lstStyle/>
          <a:p>
            <a:pPr marL="514350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To complete task 1, you will need to go through the Online learning content for section 1 of Unit 1, located in the ‘Unit 1’ tile on Moodle, and complete the following lesson: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rgbClr val="FFFF00"/>
                </a:solidFill>
              </a:rPr>
              <a:t>Section 1 - How Innovation Shapes the World. </a:t>
            </a:r>
            <a:endParaRPr lang="en-US" sz="3000" dirty="0">
              <a:solidFill>
                <a:srgbClr val="FFFF00"/>
              </a:solidFill>
            </a:endParaRPr>
          </a:p>
          <a:p>
            <a:pPr marL="514350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Section 1 consists of 3 sub-sections</a:t>
            </a:r>
            <a:r>
              <a:rPr lang="en-US" sz="2400" dirty="0"/>
              <a:t>: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1: </a:t>
            </a:r>
            <a:r>
              <a:rPr lang="en-US" sz="2400" b="1" dirty="0"/>
              <a:t>Innovation is Everywhere</a:t>
            </a:r>
            <a:r>
              <a:rPr lang="en-US" sz="2400" dirty="0"/>
              <a:t>.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2: </a:t>
            </a:r>
            <a:r>
              <a:rPr lang="en-US" sz="2400" b="1" dirty="0"/>
              <a:t>The onward march of Technology.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3: </a:t>
            </a:r>
            <a:r>
              <a:rPr lang="en-US" sz="2400" b="1" dirty="0"/>
              <a:t>Creativity &amp; You</a:t>
            </a:r>
            <a:r>
              <a:rPr lang="en-US" sz="2400" dirty="0"/>
              <a:t>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Lightbulb outline">
            <a:extLst>
              <a:ext uri="{FF2B5EF4-FFF2-40B4-BE49-F238E27FC236}">
                <a16:creationId xmlns:a16="http://schemas.microsoft.com/office/drawing/2014/main" id="{A9B5C3E7-1171-4A10-95BF-19F9A7B5D1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52676">
            <a:off x="8086088" y="2473590"/>
            <a:ext cx="2521967" cy="2521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144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EF2EC5-7B06-4D14-A3EC-D38919C6F727}"/>
              </a:ext>
            </a:extLst>
          </p:cNvPr>
          <p:cNvSpPr txBox="1"/>
          <p:nvPr/>
        </p:nvSpPr>
        <p:spPr>
          <a:xfrm>
            <a:off x="240633" y="441158"/>
            <a:ext cx="78460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u="sng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4400" u="sng" dirty="0"/>
              <a:t> Moodle EQUAL view:</a:t>
            </a:r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F6CB3B7C-1C31-46FF-BE88-4413D2DA44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66" t="20909" r="5845" b="12521"/>
          <a:stretch/>
        </p:blipFill>
        <p:spPr>
          <a:xfrm>
            <a:off x="1664173" y="1379621"/>
            <a:ext cx="8526462" cy="5184375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EAAA9EAB-325D-4856-AE88-AD90DC952B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9132752">
            <a:off x="9724076" y="3519056"/>
            <a:ext cx="2914378" cy="2914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411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43" y="652177"/>
            <a:ext cx="6723524" cy="8576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u="sng" dirty="0"/>
              <a:t>Task 1 of Assignment 1: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649167"/>
            <a:ext cx="7629181" cy="4316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0510">
              <a:lnSpc>
                <a:spcPct val="100000"/>
              </a:lnSpc>
              <a:spcBef>
                <a:spcPts val="0"/>
              </a:spcBef>
            </a:pPr>
            <a:r>
              <a:rPr lang="en-GB" sz="2800" b="1" dirty="0"/>
              <a:t>Task 1: Moodle Unit 1 – Section 1 &amp; Mind Map.</a:t>
            </a:r>
            <a:br>
              <a:rPr lang="en-GB" sz="2800" dirty="0"/>
            </a:br>
            <a:r>
              <a:rPr lang="en-GB" sz="2800" dirty="0"/>
              <a:t>Use the topics covered in the following online sections to help you answer the questions below.</a:t>
            </a: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400" b="1" dirty="0"/>
              <a:t>Unit 1 Section 1: How Innovation Shapes The World. </a:t>
            </a:r>
            <a:r>
              <a:rPr lang="en-GB" sz="2400" dirty="0"/>
              <a:t>The role that creativity and innovation plays in the development of society and self.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SzPts val="1100"/>
              <a:buFont typeface="Courier New" panose="02070309020205020404" pitchFamily="49" charset="0"/>
              <a:buChar char="o"/>
            </a:pPr>
            <a:r>
              <a:rPr lang="en-GB" sz="2800" dirty="0"/>
              <a:t>Q1. Create a mind map that includes some of the section topics from Section 1 of Unit 1 on Moodle &amp; some project/research ideas and areas of personal interest (related to your programme of study).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6" descr="Document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8123333" y="1343723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567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53594"/>
            <a:ext cx="5323715" cy="8576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 tip: Mind Map.</a:t>
            </a:r>
          </a:p>
        </p:txBody>
      </p:sp>
      <p:sp>
        <p:nvSpPr>
          <p:cNvPr id="44" name="Rectangle 3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Graphic 17" descr="Head with gears outline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7953196" y="1114907"/>
            <a:ext cx="4170530" cy="417053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2665" y="1211255"/>
            <a:ext cx="8896730" cy="459512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i="0" dirty="0">
                <a:effectLst/>
              </a:rPr>
              <a:t>Creating a Mind map:</a:t>
            </a:r>
            <a:r>
              <a:rPr lang="en-US" sz="2800" b="0" i="0" dirty="0">
                <a:effectLst/>
              </a:rPr>
              <a:t> There are many free Mind mapping tools available to use online or download such as:</a:t>
            </a:r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3200" b="1" i="0" dirty="0">
                <a:effectLst/>
              </a:rPr>
              <a:t>Mindmeister.com</a:t>
            </a:r>
          </a:p>
          <a:p>
            <a:pPr marL="742950" lvl="2"/>
            <a:r>
              <a:rPr lang="en-US" sz="2800" b="1" dirty="0"/>
              <a:t>Others:</a:t>
            </a:r>
            <a:endParaRPr lang="en-US" sz="2800" b="1" i="0" dirty="0">
              <a:effectLst/>
            </a:endParaRPr>
          </a:p>
          <a:p>
            <a:pPr marL="1085850" lvl="2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Coggle.it</a:t>
            </a:r>
            <a:endParaRPr lang="en-US" sz="2800" dirty="0"/>
          </a:p>
          <a:p>
            <a:pPr marL="1085850" lvl="2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GitMind.com</a:t>
            </a:r>
          </a:p>
          <a:p>
            <a:pPr marL="1085850" lvl="2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Ayoa.com</a:t>
            </a:r>
            <a:endParaRPr lang="en-US" sz="2800" dirty="0"/>
          </a:p>
          <a:p>
            <a:pPr marL="1085850" lvl="2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Canva.com (see </a:t>
            </a:r>
            <a:r>
              <a:rPr lang="en-US" sz="2800" i="0" dirty="0" err="1">
                <a:effectLst/>
              </a:rPr>
              <a:t>MindMap</a:t>
            </a:r>
            <a:r>
              <a:rPr lang="en-US" sz="2800" i="0" dirty="0">
                <a:effectLst/>
              </a:rPr>
              <a:t> templates)</a:t>
            </a:r>
          </a:p>
          <a:p>
            <a:pPr marL="1085850" lvl="2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Google free Mind Map Apps to integrate in Google docs.</a:t>
            </a:r>
          </a:p>
          <a:p>
            <a:pPr marL="1085850" lvl="2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Office365 Apps such as PowerPoint and even Word can be used, although NOT recommended.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1383348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4674" y="1451570"/>
            <a:ext cx="9065428" cy="28104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719138" indent="-547688">
              <a:buFont typeface="+mj-lt"/>
              <a:buAutoNum type="arabicPeriod"/>
            </a:pPr>
            <a:r>
              <a:rPr lang="en-US" sz="4000" b="1" dirty="0"/>
              <a:t>lesson: Unit 1: Section 1.</a:t>
            </a:r>
            <a:endParaRPr lang="en-US" sz="3800" b="1" dirty="0"/>
          </a:p>
          <a:p>
            <a:pPr marL="742950" indent="-561975">
              <a:buFont typeface="+mj-lt"/>
              <a:buAutoNum type="arabicPeriod"/>
            </a:pPr>
            <a:r>
              <a:rPr lang="en-US" sz="4000" b="1" dirty="0"/>
              <a:t>Assignment 1: Task 1 Q.1 = Mind Map.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57604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week’s Activity:</a:t>
            </a:r>
            <a:endParaRPr lang="en-GB" sz="5400" u="sng" dirty="0"/>
          </a:p>
        </p:txBody>
      </p:sp>
    </p:spTree>
    <p:extLst>
      <p:ext uri="{BB962C8B-B14F-4D97-AF65-F5344CB8AC3E}">
        <p14:creationId xmlns:p14="http://schemas.microsoft.com/office/powerpoint/2010/main" val="7559971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F550-48D3-40BA-987B-1D6B5827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13310-EB65-4F3D-86D6-94F4666EB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Next.</a:t>
            </a:r>
          </a:p>
        </p:txBody>
      </p:sp>
    </p:spTree>
    <p:extLst>
      <p:ext uri="{BB962C8B-B14F-4D97-AF65-F5344CB8AC3E}">
        <p14:creationId xmlns:p14="http://schemas.microsoft.com/office/powerpoint/2010/main" val="39048571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455C5AB-7D94-4270-8983-BF4C646862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550" b="22217"/>
          <a:stretch/>
        </p:blipFill>
        <p:spPr>
          <a:xfrm>
            <a:off x="-8" y="-4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1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Tip:</a:t>
            </a:r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Favourite</a:t>
            </a:r>
            <a:r>
              <a:rPr lang="en-US" sz="4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Snacks &amp; Beverage.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3C5A6FD-F7BF-45F9-8620-C5CF3CD6DB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193" r="-1" b="-1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21993" b="-1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947DD-905F-401D-860E-986FEEAC79C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2929" r="12073" b="3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16734" r="16734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3D82432-0F75-4B68-8721-BBFC64DAF930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9001" r="12326" b="-3"/>
          <a:stretch/>
        </p:blipFill>
        <p:spPr>
          <a:xfrm>
            <a:off x="9363238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BDF978-29B6-4978-80F3-D8C054BB5D13}"/>
              </a:ext>
            </a:extLst>
          </p:cNvPr>
          <p:cNvSpPr txBox="1"/>
          <p:nvPr/>
        </p:nvSpPr>
        <p:spPr>
          <a:xfrm>
            <a:off x="5245474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en.wikipedia.org/wiki/Fruit_snac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8F911D-F33A-4310-A5E3-8C031DB49FD3}"/>
              </a:ext>
            </a:extLst>
          </p:cNvPr>
          <p:cNvSpPr txBox="1"/>
          <p:nvPr/>
        </p:nvSpPr>
        <p:spPr>
          <a:xfrm>
            <a:off x="9884950" y="665589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hewymoon.com/blog/gluten-free-snack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7FBFD01-DA99-46BA-9FF3-2F13E0F778B2}"/>
              </a:ext>
            </a:extLst>
          </p:cNvPr>
          <p:cNvSpPr txBox="1"/>
          <p:nvPr/>
        </p:nvSpPr>
        <p:spPr>
          <a:xfrm>
            <a:off x="2773447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3" tooltip="http://kitchenconundrum.com/2013/02/classic-snacks-made-from-scratch-by-casey-barber-cookbook-re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931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568685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33964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</a:t>
            </a:r>
            <a:r>
              <a:rPr lang="en-GB" sz="4000" u="sng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Aim</a:t>
            </a:r>
            <a:r>
              <a:rPr lang="en-GB" sz="4000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:</a:t>
            </a:r>
            <a:endParaRPr lang="en-GB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77" y="2092328"/>
            <a:ext cx="10656846" cy="4284618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 aim of the module is: </a:t>
            </a:r>
            <a:r>
              <a:rPr lang="en-GB" b="1" dirty="0"/>
              <a:t>To develop the concepts and practice of creativity and value creation for the development of innovative, aspiring and progressive solutions</a:t>
            </a:r>
            <a:r>
              <a:rPr lang="en-GB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Upon the successful completion of this module, you will be able to:</a:t>
            </a:r>
          </a:p>
          <a:p>
            <a:pPr lvl="1"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/>
              <a:t>Demonstrate knowledge and a critical understanding of innovation &amp; creativity and recognise the values &amp; the contribution creativity makes to the common good.</a:t>
            </a:r>
          </a:p>
          <a:p>
            <a:pPr lvl="1"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/>
              <a:t>Conceive, articulate and apply creative thinking to develop novel solutions.</a:t>
            </a:r>
          </a:p>
        </p:txBody>
      </p:sp>
    </p:spTree>
    <p:extLst>
      <p:ext uri="{BB962C8B-B14F-4D97-AF65-F5344CB8AC3E}">
        <p14:creationId xmlns:p14="http://schemas.microsoft.com/office/powerpoint/2010/main" val="12945297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Light bulb on yellow background with sketched light beams and cord">
            <a:extLst>
              <a:ext uri="{FF2B5EF4-FFF2-40B4-BE49-F238E27FC236}">
                <a16:creationId xmlns:a16="http://schemas.microsoft.com/office/drawing/2014/main" id="{2392D7C4-1437-4222-B128-A40DFBC69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487" r="8636"/>
          <a:stretch/>
        </p:blipFill>
        <p:spPr>
          <a:xfrm>
            <a:off x="9446148" y="10"/>
            <a:ext cx="2745852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418" y="84814"/>
            <a:ext cx="6831188" cy="1322887"/>
          </a:xfrm>
        </p:spPr>
        <p:txBody>
          <a:bodyPr>
            <a:normAutofit/>
          </a:bodyPr>
          <a:lstStyle/>
          <a:p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Overview: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60" y="1168384"/>
            <a:ext cx="9234116" cy="4771240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Creativity Innovation and New Technologies add value and enhance many areas of our lives.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The module looks at the contribution of </a:t>
            </a:r>
            <a:r>
              <a:rPr lang="en-GB" sz="2400" b="1" dirty="0"/>
              <a:t>innovation and creativity</a:t>
            </a:r>
            <a:r>
              <a:rPr lang="en-GB" sz="2400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How it shapes society and the way we live and work.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It takes an integrative approach, demonstrating the relationship between many academic perspectives, the module draws on evidence, theories, concepts and frameworks from a multidisciplinary viewpoint.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The module is designed to help you gain innovation and project skills, to identify and pursue opportunities, to develop ideas and generate value. These skills include creative problem-solving to develop practical innovative solutions.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During the course of the module you will be tasked with creating an idea and developing a solution that could add value to society.</a:t>
            </a:r>
          </a:p>
        </p:txBody>
      </p:sp>
    </p:spTree>
    <p:extLst>
      <p:ext uri="{BB962C8B-B14F-4D97-AF65-F5344CB8AC3E}">
        <p14:creationId xmlns:p14="http://schemas.microsoft.com/office/powerpoint/2010/main" val="2681702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d9ac2c2031c1613598a6149949df2ec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ae43444f1b732a5d1bda4b2413ac5fc7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schemas.microsoft.com/office/2006/metadata/properties"/>
    <ds:schemaRef ds:uri="http://purl.org/dc/elements/1.1/"/>
    <ds:schemaRef ds:uri="http://purl.org/dc/dcmitype/"/>
    <ds:schemaRef ds:uri="http://purl.org/dc/terms/"/>
    <ds:schemaRef ds:uri="a3276f14-397d-4ed7-b8c7-ece791485ff1"/>
    <ds:schemaRef ds:uri="http://schemas.microsoft.com/office/2006/documentManagement/types"/>
    <ds:schemaRef ds:uri="http://www.w3.org/XML/1998/namespace"/>
    <ds:schemaRef ds:uri="bf13d2f1-3fb4-4d24-806f-713eb38c1b0e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721619-F6A1-4CF0-8739-BB9E251601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1216</Words>
  <Application>Microsoft Office PowerPoint</Application>
  <PresentationFormat>Widescreen</PresentationFormat>
  <Paragraphs>123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-apple-system</vt:lpstr>
      <vt:lpstr>Arial</vt:lpstr>
      <vt:lpstr>Calibri</vt:lpstr>
      <vt:lpstr>Calibri Light</vt:lpstr>
      <vt:lpstr>Courier New</vt:lpstr>
      <vt:lpstr>Symbol</vt:lpstr>
      <vt:lpstr>Office Theme</vt:lpstr>
      <vt:lpstr>PowerPoint Presentation</vt:lpstr>
      <vt:lpstr>Introduction</vt:lpstr>
      <vt:lpstr>Pin: Indicative Module structure. </vt:lpstr>
      <vt:lpstr>Changemakers CVC v2.</vt:lpstr>
      <vt:lpstr>Module overview:</vt:lpstr>
      <vt:lpstr>L&amp;T Strategy:</vt:lpstr>
      <vt:lpstr>Study time</vt:lpstr>
      <vt:lpstr>Assignment Location &amp; review: 1. Show location on Moodle. 2. Show Turnitin links.  3. Briefly review Assignment 1.</vt:lpstr>
      <vt:lpstr>Online content: Unit 1 Section 1</vt:lpstr>
      <vt:lpstr>PowerPoint Presentation</vt:lpstr>
      <vt:lpstr>Task 1 of Assignment 1:</vt:lpstr>
      <vt:lpstr>Task 1 tip: Mind Map.</vt:lpstr>
      <vt:lpstr>The Key to Success</vt:lpstr>
      <vt:lpstr>PowerPoint Presentation</vt:lpstr>
      <vt:lpstr> Questions.</vt:lpstr>
      <vt:lpstr>The End.</vt:lpstr>
      <vt:lpstr>Archive slides</vt:lpstr>
      <vt:lpstr>Tip: Favourite Snacks &amp; Beverage.</vt:lpstr>
      <vt:lpstr>Computing Innovation Project</vt:lpstr>
      <vt:lpstr>Module Aim:</vt:lpstr>
      <vt:lpstr>Module Overview: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Suneth, Fernando</cp:lastModifiedBy>
  <cp:revision>82</cp:revision>
  <dcterms:created xsi:type="dcterms:W3CDTF">2021-05-12T15:30:21Z</dcterms:created>
  <dcterms:modified xsi:type="dcterms:W3CDTF">2022-02-13T12:10:31Z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