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40"/>
  </p:notesMasterIdLst>
  <p:sldIdLst>
    <p:sldId id="294" r:id="rId2"/>
    <p:sldId id="257" r:id="rId3"/>
    <p:sldId id="317" r:id="rId4"/>
    <p:sldId id="318" r:id="rId5"/>
    <p:sldId id="319" r:id="rId6"/>
    <p:sldId id="320" r:id="rId7"/>
    <p:sldId id="321" r:id="rId8"/>
    <p:sldId id="322" r:id="rId9"/>
    <p:sldId id="323" r:id="rId10"/>
    <p:sldId id="324" r:id="rId11"/>
    <p:sldId id="293" r:id="rId12"/>
    <p:sldId id="286" r:id="rId13"/>
    <p:sldId id="295" r:id="rId14"/>
    <p:sldId id="299" r:id="rId15"/>
    <p:sldId id="328" r:id="rId16"/>
    <p:sldId id="329" r:id="rId17"/>
    <p:sldId id="330" r:id="rId18"/>
    <p:sldId id="264" r:id="rId19"/>
    <p:sldId id="266" r:id="rId20"/>
    <p:sldId id="305" r:id="rId21"/>
    <p:sldId id="300" r:id="rId22"/>
    <p:sldId id="301" r:id="rId23"/>
    <p:sldId id="284" r:id="rId24"/>
    <p:sldId id="326" r:id="rId25"/>
    <p:sldId id="269" r:id="rId26"/>
    <p:sldId id="325" r:id="rId27"/>
    <p:sldId id="302" r:id="rId28"/>
    <p:sldId id="304" r:id="rId29"/>
    <p:sldId id="259" r:id="rId30"/>
    <p:sldId id="327" r:id="rId31"/>
    <p:sldId id="306" r:id="rId32"/>
    <p:sldId id="260" r:id="rId33"/>
    <p:sldId id="262" r:id="rId34"/>
    <p:sldId id="288" r:id="rId35"/>
    <p:sldId id="273" r:id="rId36"/>
    <p:sldId id="307" r:id="rId37"/>
    <p:sldId id="290" r:id="rId38"/>
    <p:sldId id="296"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44" autoAdjust="0"/>
    <p:restoredTop sz="78393" autoAdjust="0"/>
  </p:normalViewPr>
  <p:slideViewPr>
    <p:cSldViewPr snapToGrid="0">
      <p:cViewPr>
        <p:scale>
          <a:sx n="77" d="100"/>
          <a:sy n="77" d="100"/>
        </p:scale>
        <p:origin x="1120" y="6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D380F6-D9F3-40EC-8B1E-00335B66D592}"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9DD56EC-FE82-4E53-B908-7B2BAD2256DA}">
      <dgm:prSet phldrT="[Text]"/>
      <dgm:spPr/>
      <dgm:t>
        <a:bodyPr/>
        <a:lstStyle/>
        <a:p>
          <a:r>
            <a:rPr lang="en-GB" dirty="0"/>
            <a:t>11/01/22</a:t>
          </a:r>
        </a:p>
      </dgm:t>
    </dgm:pt>
    <dgm:pt modelId="{D41CA0CC-D496-44E3-9614-41BC17E951D0}" type="parTrans" cxnId="{E9609D73-40A0-400F-8FE3-4D5A73AEF7F0}">
      <dgm:prSet/>
      <dgm:spPr/>
      <dgm:t>
        <a:bodyPr/>
        <a:lstStyle/>
        <a:p>
          <a:endParaRPr lang="en-GB"/>
        </a:p>
      </dgm:t>
    </dgm:pt>
    <dgm:pt modelId="{D6DD451C-C066-4A95-9161-4EC4EE13417F}" type="sibTrans" cxnId="{E9609D73-40A0-400F-8FE3-4D5A73AEF7F0}">
      <dgm:prSet/>
      <dgm:spPr/>
      <dgm:t>
        <a:bodyPr/>
        <a:lstStyle/>
        <a:p>
          <a:endParaRPr lang="en-GB"/>
        </a:p>
      </dgm:t>
    </dgm:pt>
    <dgm:pt modelId="{1D0031F9-1605-4811-85F1-52BF198F45BF}">
      <dgm:prSet phldrT="[Text]"/>
      <dgm:spPr/>
      <dgm:t>
        <a:bodyPr/>
        <a:lstStyle/>
        <a:p>
          <a:r>
            <a:rPr lang="en-GB" i="1" dirty="0"/>
            <a:t>Meet</a:t>
          </a:r>
        </a:p>
      </dgm:t>
    </dgm:pt>
    <dgm:pt modelId="{EB850FEF-847C-4B69-B2B6-84FEF5F546F2}" type="parTrans" cxnId="{9646F17D-9E19-4BDF-811A-005056448BF3}">
      <dgm:prSet/>
      <dgm:spPr/>
      <dgm:t>
        <a:bodyPr/>
        <a:lstStyle/>
        <a:p>
          <a:endParaRPr lang="en-GB"/>
        </a:p>
      </dgm:t>
    </dgm:pt>
    <dgm:pt modelId="{12EEC21B-5632-427A-8D24-7E3CD87DEFB6}" type="sibTrans" cxnId="{9646F17D-9E19-4BDF-811A-005056448BF3}">
      <dgm:prSet/>
      <dgm:spPr/>
      <dgm:t>
        <a:bodyPr/>
        <a:lstStyle/>
        <a:p>
          <a:endParaRPr lang="en-GB"/>
        </a:p>
      </dgm:t>
    </dgm:pt>
    <dgm:pt modelId="{C39F697D-1561-42BE-B511-597FB090D069}">
      <dgm:prSet phldrT="[Text]"/>
      <dgm:spPr/>
      <dgm:t>
        <a:bodyPr/>
        <a:lstStyle/>
        <a:p>
          <a:r>
            <a:rPr lang="en-GB" dirty="0"/>
            <a:t>12/01/22</a:t>
          </a:r>
        </a:p>
      </dgm:t>
    </dgm:pt>
    <dgm:pt modelId="{B5405002-7BEA-4E86-A763-5042689111BD}" type="parTrans" cxnId="{8893AC42-8F8A-4439-8168-286C158D21AC}">
      <dgm:prSet/>
      <dgm:spPr/>
      <dgm:t>
        <a:bodyPr/>
        <a:lstStyle/>
        <a:p>
          <a:endParaRPr lang="en-GB"/>
        </a:p>
      </dgm:t>
    </dgm:pt>
    <dgm:pt modelId="{EAF4D797-A7C3-4442-A236-E8DA14752796}" type="sibTrans" cxnId="{8893AC42-8F8A-4439-8168-286C158D21AC}">
      <dgm:prSet/>
      <dgm:spPr/>
      <dgm:t>
        <a:bodyPr/>
        <a:lstStyle/>
        <a:p>
          <a:endParaRPr lang="en-GB"/>
        </a:p>
      </dgm:t>
    </dgm:pt>
    <dgm:pt modelId="{B1B62567-53D1-4872-A0D9-D1A9252C95A1}">
      <dgm:prSet phldrT="[Text]"/>
      <dgm:spPr/>
      <dgm:t>
        <a:bodyPr/>
        <a:lstStyle/>
        <a:p>
          <a:r>
            <a:rPr lang="en-GB" i="1" dirty="0"/>
            <a:t>Test (online)</a:t>
          </a:r>
        </a:p>
      </dgm:t>
    </dgm:pt>
    <dgm:pt modelId="{E566F4D6-50EE-4CE9-9429-92D1199944CF}" type="parTrans" cxnId="{EA966D3D-CC52-4090-81D6-7FC45FF3AB9B}">
      <dgm:prSet/>
      <dgm:spPr/>
      <dgm:t>
        <a:bodyPr/>
        <a:lstStyle/>
        <a:p>
          <a:endParaRPr lang="en-GB"/>
        </a:p>
      </dgm:t>
    </dgm:pt>
    <dgm:pt modelId="{270F6F75-5071-4EC8-B624-527B22FA1519}" type="sibTrans" cxnId="{EA966D3D-CC52-4090-81D6-7FC45FF3AB9B}">
      <dgm:prSet/>
      <dgm:spPr/>
      <dgm:t>
        <a:bodyPr/>
        <a:lstStyle/>
        <a:p>
          <a:endParaRPr lang="en-GB"/>
        </a:p>
      </dgm:t>
    </dgm:pt>
    <dgm:pt modelId="{A58DF975-94D8-4D94-B89B-2C08B4025CF6}">
      <dgm:prSet phldrT="[Text]"/>
      <dgm:spPr/>
      <dgm:t>
        <a:bodyPr/>
        <a:lstStyle/>
        <a:p>
          <a:r>
            <a:rPr lang="en-GB" dirty="0" smtClean="0"/>
            <a:t>13/01/22 </a:t>
          </a:r>
          <a:endParaRPr lang="en-GB" dirty="0" smtClean="0"/>
        </a:p>
      </dgm:t>
    </dgm:pt>
    <dgm:pt modelId="{2A8C8245-B599-46E1-91B7-67C2000A1CF4}" type="parTrans" cxnId="{C42FC878-B2F6-48F5-8786-6AD77DE11279}">
      <dgm:prSet/>
      <dgm:spPr/>
      <dgm:t>
        <a:bodyPr/>
        <a:lstStyle/>
        <a:p>
          <a:endParaRPr lang="en-GB"/>
        </a:p>
      </dgm:t>
    </dgm:pt>
    <dgm:pt modelId="{8F3895B7-7246-4CFD-BFED-34A904444438}" type="sibTrans" cxnId="{C42FC878-B2F6-48F5-8786-6AD77DE11279}">
      <dgm:prSet/>
      <dgm:spPr/>
      <dgm:t>
        <a:bodyPr/>
        <a:lstStyle/>
        <a:p>
          <a:endParaRPr lang="en-GB"/>
        </a:p>
      </dgm:t>
    </dgm:pt>
    <dgm:pt modelId="{E812FE3F-F21A-4588-A2DC-CC955A034975}">
      <dgm:prSet phldrT="[Text]"/>
      <dgm:spPr/>
      <dgm:t>
        <a:bodyPr/>
        <a:lstStyle/>
        <a:p>
          <a:r>
            <a:rPr lang="en-GB" i="1" dirty="0"/>
            <a:t>Share</a:t>
          </a:r>
        </a:p>
      </dgm:t>
    </dgm:pt>
    <dgm:pt modelId="{46F5D0AC-6D84-49DE-9F19-A46102A569E5}" type="parTrans" cxnId="{2F5461EA-7D9C-45CB-B07E-C181887371FB}">
      <dgm:prSet/>
      <dgm:spPr/>
      <dgm:t>
        <a:bodyPr/>
        <a:lstStyle/>
        <a:p>
          <a:endParaRPr lang="en-GB"/>
        </a:p>
      </dgm:t>
    </dgm:pt>
    <dgm:pt modelId="{A379FC3C-6812-4F70-8099-127146463024}" type="sibTrans" cxnId="{2F5461EA-7D9C-45CB-B07E-C181887371FB}">
      <dgm:prSet/>
      <dgm:spPr/>
      <dgm:t>
        <a:bodyPr/>
        <a:lstStyle/>
        <a:p>
          <a:endParaRPr lang="en-GB"/>
        </a:p>
      </dgm:t>
    </dgm:pt>
    <dgm:pt modelId="{1D23B27C-5031-4FA6-8E85-8FA9B7644361}" type="pres">
      <dgm:prSet presAssocID="{67D380F6-D9F3-40EC-8B1E-00335B66D592}" presName="theList" presStyleCnt="0">
        <dgm:presLayoutVars>
          <dgm:dir/>
          <dgm:animLvl val="lvl"/>
          <dgm:resizeHandles val="exact"/>
        </dgm:presLayoutVars>
      </dgm:prSet>
      <dgm:spPr/>
      <dgm:t>
        <a:bodyPr/>
        <a:lstStyle/>
        <a:p>
          <a:endParaRPr lang="en-US"/>
        </a:p>
      </dgm:t>
    </dgm:pt>
    <dgm:pt modelId="{305E1E4F-4D4F-4B00-AD94-459EC99A83C5}" type="pres">
      <dgm:prSet presAssocID="{E9DD56EC-FE82-4E53-B908-7B2BAD2256DA}" presName="compNode" presStyleCnt="0"/>
      <dgm:spPr/>
    </dgm:pt>
    <dgm:pt modelId="{5BCB0600-506D-46AD-9581-60B4D62AF219}" type="pres">
      <dgm:prSet presAssocID="{E9DD56EC-FE82-4E53-B908-7B2BAD2256DA}" presName="aNode" presStyleLbl="bgShp" presStyleIdx="0" presStyleCnt="3"/>
      <dgm:spPr/>
      <dgm:t>
        <a:bodyPr/>
        <a:lstStyle/>
        <a:p>
          <a:endParaRPr lang="en-US"/>
        </a:p>
      </dgm:t>
    </dgm:pt>
    <dgm:pt modelId="{322B4D0A-EDC2-46AC-9FBC-AC814672625F}" type="pres">
      <dgm:prSet presAssocID="{E9DD56EC-FE82-4E53-B908-7B2BAD2256DA}" presName="textNode" presStyleLbl="bgShp" presStyleIdx="0" presStyleCnt="3"/>
      <dgm:spPr/>
      <dgm:t>
        <a:bodyPr/>
        <a:lstStyle/>
        <a:p>
          <a:endParaRPr lang="en-US"/>
        </a:p>
      </dgm:t>
    </dgm:pt>
    <dgm:pt modelId="{F8B4575F-BE0F-4312-BFC6-5F176B516E11}" type="pres">
      <dgm:prSet presAssocID="{E9DD56EC-FE82-4E53-B908-7B2BAD2256DA}" presName="compChildNode" presStyleCnt="0"/>
      <dgm:spPr/>
    </dgm:pt>
    <dgm:pt modelId="{79DBC56F-F7A2-4C46-B35F-B7F51F170C02}" type="pres">
      <dgm:prSet presAssocID="{E9DD56EC-FE82-4E53-B908-7B2BAD2256DA}" presName="theInnerList" presStyleCnt="0"/>
      <dgm:spPr/>
    </dgm:pt>
    <dgm:pt modelId="{AAF0CA09-B347-435C-BA49-100BCA849894}" type="pres">
      <dgm:prSet presAssocID="{1D0031F9-1605-4811-85F1-52BF198F45BF}" presName="childNode" presStyleLbl="node1" presStyleIdx="0" presStyleCnt="3">
        <dgm:presLayoutVars>
          <dgm:bulletEnabled val="1"/>
        </dgm:presLayoutVars>
      </dgm:prSet>
      <dgm:spPr/>
      <dgm:t>
        <a:bodyPr/>
        <a:lstStyle/>
        <a:p>
          <a:endParaRPr lang="en-US"/>
        </a:p>
      </dgm:t>
    </dgm:pt>
    <dgm:pt modelId="{4F2C2913-5F75-48F5-8B57-4912C8CE76DA}" type="pres">
      <dgm:prSet presAssocID="{E9DD56EC-FE82-4E53-B908-7B2BAD2256DA}" presName="aSpace" presStyleCnt="0"/>
      <dgm:spPr/>
    </dgm:pt>
    <dgm:pt modelId="{4BFE898B-5DB8-424D-9AF2-95B4A7C76466}" type="pres">
      <dgm:prSet presAssocID="{C39F697D-1561-42BE-B511-597FB090D069}" presName="compNode" presStyleCnt="0"/>
      <dgm:spPr/>
    </dgm:pt>
    <dgm:pt modelId="{7222A2D6-CAC8-45DC-A8F8-0CCA9FA192A7}" type="pres">
      <dgm:prSet presAssocID="{C39F697D-1561-42BE-B511-597FB090D069}" presName="aNode" presStyleLbl="bgShp" presStyleIdx="1" presStyleCnt="3"/>
      <dgm:spPr/>
      <dgm:t>
        <a:bodyPr/>
        <a:lstStyle/>
        <a:p>
          <a:endParaRPr lang="en-US"/>
        </a:p>
      </dgm:t>
    </dgm:pt>
    <dgm:pt modelId="{04C4C76C-4710-4DBD-8FDE-75AF05FC669D}" type="pres">
      <dgm:prSet presAssocID="{C39F697D-1561-42BE-B511-597FB090D069}" presName="textNode" presStyleLbl="bgShp" presStyleIdx="1" presStyleCnt="3"/>
      <dgm:spPr/>
      <dgm:t>
        <a:bodyPr/>
        <a:lstStyle/>
        <a:p>
          <a:endParaRPr lang="en-US"/>
        </a:p>
      </dgm:t>
    </dgm:pt>
    <dgm:pt modelId="{ED610B59-C000-4480-8F94-4A65049D757F}" type="pres">
      <dgm:prSet presAssocID="{C39F697D-1561-42BE-B511-597FB090D069}" presName="compChildNode" presStyleCnt="0"/>
      <dgm:spPr/>
    </dgm:pt>
    <dgm:pt modelId="{1A2825F6-A27C-4131-B12F-9B43B97D9F75}" type="pres">
      <dgm:prSet presAssocID="{C39F697D-1561-42BE-B511-597FB090D069}" presName="theInnerList" presStyleCnt="0"/>
      <dgm:spPr/>
    </dgm:pt>
    <dgm:pt modelId="{6390A2E0-DB41-4993-A778-5EED47770771}" type="pres">
      <dgm:prSet presAssocID="{B1B62567-53D1-4872-A0D9-D1A9252C95A1}" presName="childNode" presStyleLbl="node1" presStyleIdx="1" presStyleCnt="3">
        <dgm:presLayoutVars>
          <dgm:bulletEnabled val="1"/>
        </dgm:presLayoutVars>
      </dgm:prSet>
      <dgm:spPr/>
      <dgm:t>
        <a:bodyPr/>
        <a:lstStyle/>
        <a:p>
          <a:endParaRPr lang="en-US"/>
        </a:p>
      </dgm:t>
    </dgm:pt>
    <dgm:pt modelId="{F3E53DF7-5668-4A41-BE89-7B2D0E230E8B}" type="pres">
      <dgm:prSet presAssocID="{C39F697D-1561-42BE-B511-597FB090D069}" presName="aSpace" presStyleCnt="0"/>
      <dgm:spPr/>
    </dgm:pt>
    <dgm:pt modelId="{63DD3CA0-DB7B-4D45-B574-EAEF204F98D0}" type="pres">
      <dgm:prSet presAssocID="{A58DF975-94D8-4D94-B89B-2C08B4025CF6}" presName="compNode" presStyleCnt="0"/>
      <dgm:spPr/>
    </dgm:pt>
    <dgm:pt modelId="{FA2FEF9E-09BC-4A4B-80F4-23780000E09F}" type="pres">
      <dgm:prSet presAssocID="{A58DF975-94D8-4D94-B89B-2C08B4025CF6}" presName="aNode" presStyleLbl="bgShp" presStyleIdx="2" presStyleCnt="3"/>
      <dgm:spPr/>
      <dgm:t>
        <a:bodyPr/>
        <a:lstStyle/>
        <a:p>
          <a:endParaRPr lang="en-US"/>
        </a:p>
      </dgm:t>
    </dgm:pt>
    <dgm:pt modelId="{EC2FEA27-7505-46B7-9299-9436284DA8D9}" type="pres">
      <dgm:prSet presAssocID="{A58DF975-94D8-4D94-B89B-2C08B4025CF6}" presName="textNode" presStyleLbl="bgShp" presStyleIdx="2" presStyleCnt="3"/>
      <dgm:spPr/>
      <dgm:t>
        <a:bodyPr/>
        <a:lstStyle/>
        <a:p>
          <a:endParaRPr lang="en-US"/>
        </a:p>
      </dgm:t>
    </dgm:pt>
    <dgm:pt modelId="{C969C51D-16A9-47DF-862D-C143AE75FA0A}" type="pres">
      <dgm:prSet presAssocID="{A58DF975-94D8-4D94-B89B-2C08B4025CF6}" presName="compChildNode" presStyleCnt="0"/>
      <dgm:spPr/>
    </dgm:pt>
    <dgm:pt modelId="{0282EB07-B793-441C-989A-1C8B77858C0A}" type="pres">
      <dgm:prSet presAssocID="{A58DF975-94D8-4D94-B89B-2C08B4025CF6}" presName="theInnerList" presStyleCnt="0"/>
      <dgm:spPr/>
    </dgm:pt>
    <dgm:pt modelId="{DC4AFB6E-B9A2-4081-BBC1-FF393F6664DE}" type="pres">
      <dgm:prSet presAssocID="{E812FE3F-F21A-4588-A2DC-CC955A034975}" presName="childNode" presStyleLbl="node1" presStyleIdx="2" presStyleCnt="3">
        <dgm:presLayoutVars>
          <dgm:bulletEnabled val="1"/>
        </dgm:presLayoutVars>
      </dgm:prSet>
      <dgm:spPr/>
      <dgm:t>
        <a:bodyPr/>
        <a:lstStyle/>
        <a:p>
          <a:endParaRPr lang="en-US"/>
        </a:p>
      </dgm:t>
    </dgm:pt>
  </dgm:ptLst>
  <dgm:cxnLst>
    <dgm:cxn modelId="{96C880E5-155A-224D-B5A9-EAD8C633C18A}" type="presOf" srcId="{C39F697D-1561-42BE-B511-597FB090D069}" destId="{04C4C76C-4710-4DBD-8FDE-75AF05FC669D}" srcOrd="1" destOrd="0" presId="urn:microsoft.com/office/officeart/2005/8/layout/lProcess2"/>
    <dgm:cxn modelId="{C257E82F-2FCD-894C-B96C-9B6BB552892C}" type="presOf" srcId="{67D380F6-D9F3-40EC-8B1E-00335B66D592}" destId="{1D23B27C-5031-4FA6-8E85-8FA9B7644361}" srcOrd="0" destOrd="0" presId="urn:microsoft.com/office/officeart/2005/8/layout/lProcess2"/>
    <dgm:cxn modelId="{8893AC42-8F8A-4439-8168-286C158D21AC}" srcId="{67D380F6-D9F3-40EC-8B1E-00335B66D592}" destId="{C39F697D-1561-42BE-B511-597FB090D069}" srcOrd="1" destOrd="0" parTransId="{B5405002-7BEA-4E86-A763-5042689111BD}" sibTransId="{EAF4D797-A7C3-4442-A236-E8DA14752796}"/>
    <dgm:cxn modelId="{D70C2E61-D071-DE49-8873-EAE178E76E6E}" type="presOf" srcId="{B1B62567-53D1-4872-A0D9-D1A9252C95A1}" destId="{6390A2E0-DB41-4993-A778-5EED47770771}" srcOrd="0" destOrd="0" presId="urn:microsoft.com/office/officeart/2005/8/layout/lProcess2"/>
    <dgm:cxn modelId="{8A3E0F06-F349-1A47-BF2F-9FFF2C35F17E}" type="presOf" srcId="{C39F697D-1561-42BE-B511-597FB090D069}" destId="{7222A2D6-CAC8-45DC-A8F8-0CCA9FA192A7}" srcOrd="0" destOrd="0" presId="urn:microsoft.com/office/officeart/2005/8/layout/lProcess2"/>
    <dgm:cxn modelId="{C42FC878-B2F6-48F5-8786-6AD77DE11279}" srcId="{67D380F6-D9F3-40EC-8B1E-00335B66D592}" destId="{A58DF975-94D8-4D94-B89B-2C08B4025CF6}" srcOrd="2" destOrd="0" parTransId="{2A8C8245-B599-46E1-91B7-67C2000A1CF4}" sibTransId="{8F3895B7-7246-4CFD-BFED-34A904444438}"/>
    <dgm:cxn modelId="{80D76F04-E8C9-5B4B-83EB-D4391826390D}" type="presOf" srcId="{A58DF975-94D8-4D94-B89B-2C08B4025CF6}" destId="{FA2FEF9E-09BC-4A4B-80F4-23780000E09F}" srcOrd="0" destOrd="0" presId="urn:microsoft.com/office/officeart/2005/8/layout/lProcess2"/>
    <dgm:cxn modelId="{9646F17D-9E19-4BDF-811A-005056448BF3}" srcId="{E9DD56EC-FE82-4E53-B908-7B2BAD2256DA}" destId="{1D0031F9-1605-4811-85F1-52BF198F45BF}" srcOrd="0" destOrd="0" parTransId="{EB850FEF-847C-4B69-B2B6-84FEF5F546F2}" sibTransId="{12EEC21B-5632-427A-8D24-7E3CD87DEFB6}"/>
    <dgm:cxn modelId="{EA966D3D-CC52-4090-81D6-7FC45FF3AB9B}" srcId="{C39F697D-1561-42BE-B511-597FB090D069}" destId="{B1B62567-53D1-4872-A0D9-D1A9252C95A1}" srcOrd="0" destOrd="0" parTransId="{E566F4D6-50EE-4CE9-9429-92D1199944CF}" sibTransId="{270F6F75-5071-4EC8-B624-527B22FA1519}"/>
    <dgm:cxn modelId="{7D311DF8-8762-2B41-9FEA-AAE34D1BA0D4}" type="presOf" srcId="{1D0031F9-1605-4811-85F1-52BF198F45BF}" destId="{AAF0CA09-B347-435C-BA49-100BCA849894}" srcOrd="0" destOrd="0" presId="urn:microsoft.com/office/officeart/2005/8/layout/lProcess2"/>
    <dgm:cxn modelId="{E9609D73-40A0-400F-8FE3-4D5A73AEF7F0}" srcId="{67D380F6-D9F3-40EC-8B1E-00335B66D592}" destId="{E9DD56EC-FE82-4E53-B908-7B2BAD2256DA}" srcOrd="0" destOrd="0" parTransId="{D41CA0CC-D496-44E3-9614-41BC17E951D0}" sibTransId="{D6DD451C-C066-4A95-9161-4EC4EE13417F}"/>
    <dgm:cxn modelId="{41EAE87F-0838-C043-A9E1-35C9CF751C1D}" type="presOf" srcId="{E9DD56EC-FE82-4E53-B908-7B2BAD2256DA}" destId="{5BCB0600-506D-46AD-9581-60B4D62AF219}" srcOrd="0" destOrd="0" presId="urn:microsoft.com/office/officeart/2005/8/layout/lProcess2"/>
    <dgm:cxn modelId="{24BA91A5-C98F-9D4E-AEDA-4913FD4ED2FB}" type="presOf" srcId="{E9DD56EC-FE82-4E53-B908-7B2BAD2256DA}" destId="{322B4D0A-EDC2-46AC-9FBC-AC814672625F}" srcOrd="1" destOrd="0" presId="urn:microsoft.com/office/officeart/2005/8/layout/lProcess2"/>
    <dgm:cxn modelId="{55A99DB2-C325-7C4C-BFB6-E83E6266CFC6}" type="presOf" srcId="{A58DF975-94D8-4D94-B89B-2C08B4025CF6}" destId="{EC2FEA27-7505-46B7-9299-9436284DA8D9}" srcOrd="1" destOrd="0" presId="urn:microsoft.com/office/officeart/2005/8/layout/lProcess2"/>
    <dgm:cxn modelId="{2F5461EA-7D9C-45CB-B07E-C181887371FB}" srcId="{A58DF975-94D8-4D94-B89B-2C08B4025CF6}" destId="{E812FE3F-F21A-4588-A2DC-CC955A034975}" srcOrd="0" destOrd="0" parTransId="{46F5D0AC-6D84-49DE-9F19-A46102A569E5}" sibTransId="{A379FC3C-6812-4F70-8099-127146463024}"/>
    <dgm:cxn modelId="{612FC8AC-8685-D84B-8EA0-9CBE08D04178}" type="presOf" srcId="{E812FE3F-F21A-4588-A2DC-CC955A034975}" destId="{DC4AFB6E-B9A2-4081-BBC1-FF393F6664DE}" srcOrd="0" destOrd="0" presId="urn:microsoft.com/office/officeart/2005/8/layout/lProcess2"/>
    <dgm:cxn modelId="{42A7167B-7CDE-E041-9046-8B34BD5E0C4D}" type="presParOf" srcId="{1D23B27C-5031-4FA6-8E85-8FA9B7644361}" destId="{305E1E4F-4D4F-4B00-AD94-459EC99A83C5}" srcOrd="0" destOrd="0" presId="urn:microsoft.com/office/officeart/2005/8/layout/lProcess2"/>
    <dgm:cxn modelId="{6DB4D61B-4220-1741-9BFC-63D7B72ED0A2}" type="presParOf" srcId="{305E1E4F-4D4F-4B00-AD94-459EC99A83C5}" destId="{5BCB0600-506D-46AD-9581-60B4D62AF219}" srcOrd="0" destOrd="0" presId="urn:microsoft.com/office/officeart/2005/8/layout/lProcess2"/>
    <dgm:cxn modelId="{4AAB9EB2-D488-BD4C-9AD3-3977B6C33616}" type="presParOf" srcId="{305E1E4F-4D4F-4B00-AD94-459EC99A83C5}" destId="{322B4D0A-EDC2-46AC-9FBC-AC814672625F}" srcOrd="1" destOrd="0" presId="urn:microsoft.com/office/officeart/2005/8/layout/lProcess2"/>
    <dgm:cxn modelId="{412B46CA-06E3-A94E-BE9D-6CC7C18D91C1}" type="presParOf" srcId="{305E1E4F-4D4F-4B00-AD94-459EC99A83C5}" destId="{F8B4575F-BE0F-4312-BFC6-5F176B516E11}" srcOrd="2" destOrd="0" presId="urn:microsoft.com/office/officeart/2005/8/layout/lProcess2"/>
    <dgm:cxn modelId="{02132555-B7DE-A54F-8CD3-BBAA70887D3C}" type="presParOf" srcId="{F8B4575F-BE0F-4312-BFC6-5F176B516E11}" destId="{79DBC56F-F7A2-4C46-B35F-B7F51F170C02}" srcOrd="0" destOrd="0" presId="urn:microsoft.com/office/officeart/2005/8/layout/lProcess2"/>
    <dgm:cxn modelId="{3451F63F-9CF7-064C-96E9-B3FB90FD803D}" type="presParOf" srcId="{79DBC56F-F7A2-4C46-B35F-B7F51F170C02}" destId="{AAF0CA09-B347-435C-BA49-100BCA849894}" srcOrd="0" destOrd="0" presId="urn:microsoft.com/office/officeart/2005/8/layout/lProcess2"/>
    <dgm:cxn modelId="{8C0B3168-7994-C646-85B2-F8967C95A777}" type="presParOf" srcId="{1D23B27C-5031-4FA6-8E85-8FA9B7644361}" destId="{4F2C2913-5F75-48F5-8B57-4912C8CE76DA}" srcOrd="1" destOrd="0" presId="urn:microsoft.com/office/officeart/2005/8/layout/lProcess2"/>
    <dgm:cxn modelId="{3E9A2F43-9FCC-CD45-B088-E48211A37B9E}" type="presParOf" srcId="{1D23B27C-5031-4FA6-8E85-8FA9B7644361}" destId="{4BFE898B-5DB8-424D-9AF2-95B4A7C76466}" srcOrd="2" destOrd="0" presId="urn:microsoft.com/office/officeart/2005/8/layout/lProcess2"/>
    <dgm:cxn modelId="{89ED3889-EF5F-384F-A526-E3FEAE19668C}" type="presParOf" srcId="{4BFE898B-5DB8-424D-9AF2-95B4A7C76466}" destId="{7222A2D6-CAC8-45DC-A8F8-0CCA9FA192A7}" srcOrd="0" destOrd="0" presId="urn:microsoft.com/office/officeart/2005/8/layout/lProcess2"/>
    <dgm:cxn modelId="{2A71C736-51F4-B54F-94C2-EF4C490719B5}" type="presParOf" srcId="{4BFE898B-5DB8-424D-9AF2-95B4A7C76466}" destId="{04C4C76C-4710-4DBD-8FDE-75AF05FC669D}" srcOrd="1" destOrd="0" presId="urn:microsoft.com/office/officeart/2005/8/layout/lProcess2"/>
    <dgm:cxn modelId="{E27D5136-ACD6-034A-BAFD-275B310C9B11}" type="presParOf" srcId="{4BFE898B-5DB8-424D-9AF2-95B4A7C76466}" destId="{ED610B59-C000-4480-8F94-4A65049D757F}" srcOrd="2" destOrd="0" presId="urn:microsoft.com/office/officeart/2005/8/layout/lProcess2"/>
    <dgm:cxn modelId="{17DEF108-B0F9-CD40-82B0-71254147683C}" type="presParOf" srcId="{ED610B59-C000-4480-8F94-4A65049D757F}" destId="{1A2825F6-A27C-4131-B12F-9B43B97D9F75}" srcOrd="0" destOrd="0" presId="urn:microsoft.com/office/officeart/2005/8/layout/lProcess2"/>
    <dgm:cxn modelId="{90D25FB0-C7A8-6E41-A4D3-D83DECA5A4C2}" type="presParOf" srcId="{1A2825F6-A27C-4131-B12F-9B43B97D9F75}" destId="{6390A2E0-DB41-4993-A778-5EED47770771}" srcOrd="0" destOrd="0" presId="urn:microsoft.com/office/officeart/2005/8/layout/lProcess2"/>
    <dgm:cxn modelId="{11FE0C03-12A0-8741-BE4F-BCFAC6E02A38}" type="presParOf" srcId="{1D23B27C-5031-4FA6-8E85-8FA9B7644361}" destId="{F3E53DF7-5668-4A41-BE89-7B2D0E230E8B}" srcOrd="3" destOrd="0" presId="urn:microsoft.com/office/officeart/2005/8/layout/lProcess2"/>
    <dgm:cxn modelId="{E9B08E1C-24E3-704B-A49E-FD6BE94D845B}" type="presParOf" srcId="{1D23B27C-5031-4FA6-8E85-8FA9B7644361}" destId="{63DD3CA0-DB7B-4D45-B574-EAEF204F98D0}" srcOrd="4" destOrd="0" presId="urn:microsoft.com/office/officeart/2005/8/layout/lProcess2"/>
    <dgm:cxn modelId="{2E5AB5F4-3555-1E4A-BE5C-757785E323D2}" type="presParOf" srcId="{63DD3CA0-DB7B-4D45-B574-EAEF204F98D0}" destId="{FA2FEF9E-09BC-4A4B-80F4-23780000E09F}" srcOrd="0" destOrd="0" presId="urn:microsoft.com/office/officeart/2005/8/layout/lProcess2"/>
    <dgm:cxn modelId="{A846D28E-D886-B44A-9D94-CC109D377F5B}" type="presParOf" srcId="{63DD3CA0-DB7B-4D45-B574-EAEF204F98D0}" destId="{EC2FEA27-7505-46B7-9299-9436284DA8D9}" srcOrd="1" destOrd="0" presId="urn:microsoft.com/office/officeart/2005/8/layout/lProcess2"/>
    <dgm:cxn modelId="{CDBD8D1F-FAF4-E64C-8964-F50AE401092A}" type="presParOf" srcId="{63DD3CA0-DB7B-4D45-B574-EAEF204F98D0}" destId="{C969C51D-16A9-47DF-862D-C143AE75FA0A}" srcOrd="2" destOrd="0" presId="urn:microsoft.com/office/officeart/2005/8/layout/lProcess2"/>
    <dgm:cxn modelId="{E42C2863-DD2D-AB43-AC24-AD001B874F89}" type="presParOf" srcId="{C969C51D-16A9-47DF-862D-C143AE75FA0A}" destId="{0282EB07-B793-441C-989A-1C8B77858C0A}" srcOrd="0" destOrd="0" presId="urn:microsoft.com/office/officeart/2005/8/layout/lProcess2"/>
    <dgm:cxn modelId="{21816AE0-1162-3C4A-8A26-ECA29D4C329D}" type="presParOf" srcId="{0282EB07-B793-441C-989A-1C8B77858C0A}" destId="{DC4AFB6E-B9A2-4081-BBC1-FF393F6664DE}"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a:t>
          </a:r>
          <a:r>
            <a:rPr lang="en-GB" sz="2000" b="1" dirty="0" smtClean="0">
              <a:solidFill>
                <a:schemeClr val="bg1"/>
              </a:solidFill>
            </a:rPr>
            <a:t>1</a:t>
          </a:r>
          <a:endParaRPr lang="en-GB" sz="2000" b="1" dirty="0">
            <a:solidFill>
              <a:schemeClr val="bg1"/>
            </a:solidFill>
          </a:endParaRP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t>
        <a:bodyPr/>
        <a:lstStyle/>
        <a:p>
          <a:endParaRPr lang="en-US"/>
        </a:p>
      </dgm:t>
    </dgm:pt>
    <dgm:pt modelId="{C7BC79C6-C2E0-48CD-B348-BC0867282569}" type="pres">
      <dgm:prSet presAssocID="{EEB06E0F-A1A3-4211-9B1E-4C1C4C8DD1BF}" presName="levelTx" presStyleLbl="revTx" presStyleIdx="0" presStyleCnt="0">
        <dgm:presLayoutVars>
          <dgm:chMax val="1"/>
          <dgm:bulletEnabled val="1"/>
        </dgm:presLayoutVars>
      </dgm:prSet>
      <dgm:spPr/>
      <dgm:t>
        <a:bodyPr/>
        <a:lstStyle/>
        <a:p>
          <a:endParaRPr lang="en-US"/>
        </a:p>
      </dgm:t>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t>
        <a:bodyPr/>
        <a:lstStyle/>
        <a:p>
          <a:endParaRPr lang="en-US"/>
        </a:p>
      </dgm:t>
    </dgm:pt>
    <dgm:pt modelId="{91073EF9-9556-4125-AE57-4C58BD99A9D6}" type="pres">
      <dgm:prSet presAssocID="{269EB434-33AC-48A4-AC0F-7810F742A017}" presName="levelTx" presStyleLbl="revTx" presStyleIdx="0" presStyleCnt="0">
        <dgm:presLayoutVars>
          <dgm:chMax val="1"/>
          <dgm:bulletEnabled val="1"/>
        </dgm:presLayoutVars>
      </dgm:prSet>
      <dgm:spPr/>
      <dgm:t>
        <a:bodyPr/>
        <a:lstStyle/>
        <a:p>
          <a:endParaRPr lang="en-US"/>
        </a:p>
      </dgm:t>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t>
        <a:bodyPr/>
        <a:lstStyle/>
        <a:p>
          <a:endParaRPr lang="en-US"/>
        </a:p>
      </dgm:t>
    </dgm:pt>
    <dgm:pt modelId="{AD70D757-E6F6-4769-92CB-89EC2E6DACFD}" type="pres">
      <dgm:prSet presAssocID="{8D0B2964-1D24-420D-9EDC-A6976512A8ED}" presName="levelTx" presStyleLbl="revTx" presStyleIdx="0" presStyleCnt="0">
        <dgm:presLayoutVars>
          <dgm:chMax val="1"/>
          <dgm:bulletEnabled val="1"/>
        </dgm:presLayoutVars>
      </dgm:prSet>
      <dgm:spPr/>
      <dgm:t>
        <a:bodyPr/>
        <a:lstStyle/>
        <a:p>
          <a:endParaRPr lang="en-US"/>
        </a:p>
      </dgm:t>
    </dgm:pt>
  </dgm:ptLst>
  <dgm:cxnLst>
    <dgm:cxn modelId="{21D58ACF-AA70-4D67-BEF1-839875695F7E}" type="presOf" srcId="{EEB06E0F-A1A3-4211-9B1E-4C1C4C8DD1BF}" destId="{BA730508-6FF3-4161-979D-F59F2BFBF4C2}" srcOrd="0" destOrd="0" presId="urn:microsoft.com/office/officeart/2005/8/layout/pyramid1"/>
    <dgm:cxn modelId="{A8751315-807C-444A-8855-A1438AFA6976}" type="presOf" srcId="{EEB06E0F-A1A3-4211-9B1E-4C1C4C8DD1BF}" destId="{C7BC79C6-C2E0-48CD-B348-BC0867282569}" srcOrd="1" destOrd="0" presId="urn:microsoft.com/office/officeart/2005/8/layout/pyramid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8AF3F47B-7CDE-4191-A8A3-C51FAEA6B717}" srcId="{94CA48F8-C9FE-4805-B286-A1F1571CAAC5}" destId="{269EB434-33AC-48A4-AC0F-7810F742A017}" srcOrd="1" destOrd="0" parTransId="{DA75FF80-146F-4CF6-9EA4-0D811789AF5C}" sibTransId="{5E846036-09A8-4E3E-8CD5-3DB645648C77}"/>
    <dgm:cxn modelId="{B913896D-AB41-407B-AE62-14C9A4A150B9}" type="presOf" srcId="{269EB434-33AC-48A4-AC0F-7810F742A017}" destId="{91073EF9-9556-4125-AE57-4C58BD99A9D6}" srcOrd="1" destOrd="0" presId="urn:microsoft.com/office/officeart/2005/8/layout/pyramid1"/>
    <dgm:cxn modelId="{A432E586-16C5-4CCE-9F00-4AE09704C3E3}" srcId="{94CA48F8-C9FE-4805-B286-A1F1571CAAC5}" destId="{8D0B2964-1D24-420D-9EDC-A6976512A8ED}" srcOrd="2" destOrd="0" parTransId="{56D90CC1-013B-4429-8B79-E4F52AD40457}" sibTransId="{4DC04013-7850-410C-A954-383017B9FF81}"/>
    <dgm:cxn modelId="{47646EF2-8E7E-42CA-9056-1AA19BEEA6E7}" type="presOf" srcId="{269EB434-33AC-48A4-AC0F-7810F742A017}" destId="{99452B48-FF2E-4D49-B749-5CC21EB5E662}" srcOrd="0"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t>
        <a:bodyPr/>
        <a:lstStyle/>
        <a:p>
          <a:endParaRPr lang="en-US"/>
        </a:p>
      </dgm:t>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t>
        <a:bodyPr/>
        <a:lstStyle/>
        <a:p>
          <a:endParaRPr lang="en-US"/>
        </a:p>
      </dgm:t>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t>
        <a:bodyPr/>
        <a:lstStyle/>
        <a:p>
          <a:endParaRPr lang="en-US"/>
        </a:p>
      </dgm:t>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t>
        <a:bodyPr/>
        <a:lstStyle/>
        <a:p>
          <a:endParaRPr lang="en-US"/>
        </a:p>
      </dgm:t>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t>
        <a:bodyPr/>
        <a:lstStyle/>
        <a:p>
          <a:endParaRPr lang="en-US"/>
        </a:p>
      </dgm:t>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t>
        <a:bodyPr/>
        <a:lstStyle/>
        <a:p>
          <a:endParaRPr lang="en-US"/>
        </a:p>
      </dgm:t>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t>
        <a:bodyPr/>
        <a:lstStyle/>
        <a:p>
          <a:endParaRPr lang="en-US"/>
        </a:p>
      </dgm:t>
    </dgm:pt>
  </dgm:ptLst>
  <dgm:cxnLst>
    <dgm:cxn modelId="{2373210F-A0A8-4CF7-BC61-05AE9C1A4316}" type="presOf" srcId="{3FDB31D2-4C40-4FA4-9EF0-F541C7DB097D}" destId="{D532E5AE-6B66-4575-AA27-7A5E213DD1F5}"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F5FA3252-D361-46B6-9B53-E8D269523E2C}" type="presOf" srcId="{B7A37935-AF61-4A2B-A251-3C50D8CB3F15}" destId="{2AA322A5-941D-4170-B037-48C0865CC99E}" srcOrd="0" destOrd="0" presId="urn:microsoft.com/office/officeart/2008/layout/AlternatingHexagons"/>
    <dgm:cxn modelId="{954A1707-3D99-41D8-8B91-3F84504737CF}" type="presOf" srcId="{F5543358-5EEE-4E98-B72A-E1B007DA546F}" destId="{D76DA673-22D2-48EB-80AB-E4C194760EEF}" srcOrd="0" destOrd="0" presId="urn:microsoft.com/office/officeart/2008/layout/AlternatingHexagons"/>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D6FD257E-F6C6-4340-841C-95A8CBA374A5}" srcId="{99F72F78-DB05-4BD1-9B18-A2086898B8A8}" destId="{9C04AC15-8CA8-49C4-ADC0-F4B6CE192803}" srcOrd="1" destOrd="0" parTransId="{4A0D2F0C-6051-41F4-B236-01FD15FF6E5D}" sibTransId="{D5162A57-5CC7-407A-A3A5-8E76F5A2D6BA}"/>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B0600-506D-46AD-9581-60B4D62AF219}">
      <dsp:nvSpPr>
        <dsp:cNvPr id="0" name=""/>
        <dsp:cNvSpPr/>
      </dsp:nvSpPr>
      <dsp:spPr>
        <a:xfrm>
          <a:off x="823"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a:t>11/01/22</a:t>
          </a:r>
        </a:p>
      </dsp:txBody>
      <dsp:txXfrm>
        <a:off x="823" y="0"/>
        <a:ext cx="2140334" cy="1351914"/>
      </dsp:txXfrm>
    </dsp:sp>
    <dsp:sp modelId="{AAF0CA09-B347-435C-BA49-100BCA849894}">
      <dsp:nvSpPr>
        <dsp:cNvPr id="0" name=""/>
        <dsp:cNvSpPr/>
      </dsp:nvSpPr>
      <dsp:spPr>
        <a:xfrm>
          <a:off x="214856" y="1351914"/>
          <a:ext cx="1712267" cy="29291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8580" rIns="91440" bIns="68580" numCol="1" spcCol="1270" anchor="ctr" anchorCtr="0">
          <a:noAutofit/>
        </a:bodyPr>
        <a:lstStyle/>
        <a:p>
          <a:pPr lvl="0" algn="ctr" defTabSz="1600200">
            <a:lnSpc>
              <a:spcPct val="90000"/>
            </a:lnSpc>
            <a:spcBef>
              <a:spcPct val="0"/>
            </a:spcBef>
            <a:spcAft>
              <a:spcPct val="35000"/>
            </a:spcAft>
          </a:pPr>
          <a:r>
            <a:rPr lang="en-GB" sz="3600" i="1" kern="1200" dirty="0"/>
            <a:t>Meet</a:t>
          </a:r>
        </a:p>
      </dsp:txBody>
      <dsp:txXfrm>
        <a:off x="265007" y="1402065"/>
        <a:ext cx="1611965" cy="2828846"/>
      </dsp:txXfrm>
    </dsp:sp>
    <dsp:sp modelId="{7222A2D6-CAC8-45DC-A8F8-0CCA9FA192A7}">
      <dsp:nvSpPr>
        <dsp:cNvPr id="0" name=""/>
        <dsp:cNvSpPr/>
      </dsp:nvSpPr>
      <dsp:spPr>
        <a:xfrm>
          <a:off x="230168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a:t>12/01/22</a:t>
          </a:r>
        </a:p>
      </dsp:txBody>
      <dsp:txXfrm>
        <a:off x="2301682" y="0"/>
        <a:ext cx="2140334" cy="1351914"/>
      </dsp:txXfrm>
    </dsp:sp>
    <dsp:sp modelId="{6390A2E0-DB41-4993-A778-5EED47770771}">
      <dsp:nvSpPr>
        <dsp:cNvPr id="0" name=""/>
        <dsp:cNvSpPr/>
      </dsp:nvSpPr>
      <dsp:spPr>
        <a:xfrm>
          <a:off x="2515716" y="1351914"/>
          <a:ext cx="1712267" cy="29291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8580" rIns="91440" bIns="68580" numCol="1" spcCol="1270" anchor="ctr" anchorCtr="0">
          <a:noAutofit/>
        </a:bodyPr>
        <a:lstStyle/>
        <a:p>
          <a:pPr lvl="0" algn="ctr" defTabSz="1600200">
            <a:lnSpc>
              <a:spcPct val="90000"/>
            </a:lnSpc>
            <a:spcBef>
              <a:spcPct val="0"/>
            </a:spcBef>
            <a:spcAft>
              <a:spcPct val="35000"/>
            </a:spcAft>
          </a:pPr>
          <a:r>
            <a:rPr lang="en-GB" sz="3600" i="1" kern="1200" dirty="0"/>
            <a:t>Test (online)</a:t>
          </a:r>
        </a:p>
      </dsp:txBody>
      <dsp:txXfrm>
        <a:off x="2565867" y="1402065"/>
        <a:ext cx="1611965" cy="2828846"/>
      </dsp:txXfrm>
    </dsp:sp>
    <dsp:sp modelId="{FA2FEF9E-09BC-4A4B-80F4-23780000E09F}">
      <dsp:nvSpPr>
        <dsp:cNvPr id="0" name=""/>
        <dsp:cNvSpPr/>
      </dsp:nvSpPr>
      <dsp:spPr>
        <a:xfrm>
          <a:off x="460254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smtClean="0"/>
            <a:t>13/01/22 </a:t>
          </a:r>
          <a:endParaRPr lang="en-GB" sz="3800" kern="1200" dirty="0" smtClean="0"/>
        </a:p>
      </dsp:txBody>
      <dsp:txXfrm>
        <a:off x="4602542" y="0"/>
        <a:ext cx="2140334" cy="1351914"/>
      </dsp:txXfrm>
    </dsp:sp>
    <dsp:sp modelId="{DC4AFB6E-B9A2-4081-BBC1-FF393F6664DE}">
      <dsp:nvSpPr>
        <dsp:cNvPr id="0" name=""/>
        <dsp:cNvSpPr/>
      </dsp:nvSpPr>
      <dsp:spPr>
        <a:xfrm>
          <a:off x="4816575" y="1351914"/>
          <a:ext cx="1712267" cy="29291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8580" rIns="91440" bIns="68580" numCol="1" spcCol="1270" anchor="ctr" anchorCtr="0">
          <a:noAutofit/>
        </a:bodyPr>
        <a:lstStyle/>
        <a:p>
          <a:pPr lvl="0" algn="ctr" defTabSz="1600200">
            <a:lnSpc>
              <a:spcPct val="90000"/>
            </a:lnSpc>
            <a:spcBef>
              <a:spcPct val="0"/>
            </a:spcBef>
            <a:spcAft>
              <a:spcPct val="35000"/>
            </a:spcAft>
          </a:pPr>
          <a:r>
            <a:rPr lang="en-GB" sz="3600" i="1" kern="1200" dirty="0"/>
            <a:t>Share</a:t>
          </a:r>
        </a:p>
      </dsp:txBody>
      <dsp:txXfrm>
        <a:off x="4866726" y="1402065"/>
        <a:ext cx="1611965" cy="2828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endParaRPr lang="en-GB" sz="1800" b="1" kern="1200" dirty="0">
            <a:solidFill>
              <a:schemeClr val="bg1"/>
            </a:solidFill>
          </a:endParaRPr>
        </a:p>
        <a:p>
          <a:pPr lvl="0" algn="ctr" defTabSz="800100">
            <a:lnSpc>
              <a:spcPct val="90000"/>
            </a:lnSpc>
            <a:spcBef>
              <a:spcPct val="0"/>
            </a:spcBef>
            <a:spcAft>
              <a:spcPct val="35000"/>
            </a:spcAft>
          </a:pPr>
          <a:r>
            <a:rPr lang="en-GB" sz="1800" b="1" kern="1200" dirty="0">
              <a:solidFill>
                <a:schemeClr val="bg1"/>
              </a:solidFill>
            </a:rPr>
            <a:t>Wave</a:t>
          </a:r>
        </a:p>
        <a:p>
          <a:pPr lvl="0" algn="ctr" defTabSz="800100">
            <a:lnSpc>
              <a:spcPct val="90000"/>
            </a:lnSpc>
            <a:spcBef>
              <a:spcPct val="0"/>
            </a:spcBef>
            <a:spcAft>
              <a:spcPct val="35000"/>
            </a:spcAft>
          </a:pPr>
          <a:r>
            <a:rPr lang="en-GB" sz="1800" b="1" kern="1200" dirty="0">
              <a:solidFill>
                <a:schemeClr val="bg1"/>
              </a:solidFill>
            </a:rPr>
            <a:t> </a:t>
          </a:r>
          <a:r>
            <a:rPr lang="en-GB" sz="2000" b="1" kern="1200" dirty="0">
              <a:solidFill>
                <a:schemeClr val="bg1"/>
              </a:solidFill>
            </a:rPr>
            <a:t>3</a:t>
          </a:r>
        </a:p>
        <a:p>
          <a:pPr lvl="0" algn="ctr" defTabSz="800100">
            <a:lnSpc>
              <a:spcPct val="90000"/>
            </a:lnSpc>
            <a:spcBef>
              <a:spcPct val="0"/>
            </a:spcBef>
            <a:spcAft>
              <a:spcPct val="35000"/>
            </a:spcAft>
          </a:pPr>
          <a:r>
            <a:rPr lang="en-GB" sz="1600" kern="1200" dirty="0">
              <a:solidFill>
                <a:schemeClr val="bg1"/>
              </a:solidFill>
            </a:rPr>
            <a:t>personalised </a:t>
          </a:r>
        </a:p>
        <a:p>
          <a:pPr lvl="0" algn="ctr" defTabSz="800100">
            <a:lnSpc>
              <a:spcPct val="90000"/>
            </a:lnSpc>
            <a:spcBef>
              <a:spcPct val="0"/>
            </a:spcBef>
            <a:spcAft>
              <a:spcPct val="35000"/>
            </a:spcAft>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rPr>
            <a:t>Wave 2</a:t>
          </a:r>
        </a:p>
        <a:p>
          <a:pPr lvl="0" algn="ctr" defTabSz="889000">
            <a:lnSpc>
              <a:spcPct val="90000"/>
            </a:lnSpc>
            <a:spcBef>
              <a:spcPct val="0"/>
            </a:spcBef>
            <a:spcAft>
              <a:spcPct val="35000"/>
            </a:spcAft>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rPr>
            <a:t>Wave </a:t>
          </a:r>
          <a:r>
            <a:rPr lang="en-GB" sz="2000" b="1" kern="1200" dirty="0" smtClean="0">
              <a:solidFill>
                <a:schemeClr val="bg1"/>
              </a:solidFill>
            </a:rPr>
            <a:t>1</a:t>
          </a:r>
          <a:endParaRPr lang="en-GB" sz="2000" b="1" kern="1200" dirty="0">
            <a:solidFill>
              <a:schemeClr val="bg1"/>
            </a:solidFill>
          </a:endParaRPr>
        </a:p>
        <a:p>
          <a:pPr lvl="0" algn="ctr" defTabSz="889000">
            <a:lnSpc>
              <a:spcPct val="90000"/>
            </a:lnSpc>
            <a:spcBef>
              <a:spcPct val="0"/>
            </a:spcBef>
            <a:spcAft>
              <a:spcPct val="35000"/>
            </a:spcAft>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err="1"/>
            <a:t>behaviour</a:t>
          </a:r>
          <a:endParaRPr lang="en-US" sz="17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US" sz="24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10/01/2022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Playing with LEGO® in a therapy setting promotes social interaction, turn-taking skills, sharing, collaborative problem-solving and the learning of concepts. It can be used to target goals around social skills, language and motor skills.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By using a commonly adored tool like LEGO® it </a:t>
            </a:r>
            <a:r>
              <a:rPr lang="en-US" sz="1200" b="0" i="0" kern="1200" dirty="0" err="1" smtClean="0">
                <a:solidFill>
                  <a:schemeClr val="tx1"/>
                </a:solidFill>
                <a:effectLst/>
                <a:latin typeface="+mn-lt"/>
                <a:ea typeface="+mn-ea"/>
                <a:cs typeface="+mn-cs"/>
              </a:rPr>
              <a:t>capitalises</a:t>
            </a:r>
            <a:r>
              <a:rPr lang="en-US" sz="1200" b="0" i="0" kern="1200" dirty="0" smtClean="0">
                <a:solidFill>
                  <a:schemeClr val="tx1"/>
                </a:solidFill>
                <a:effectLst/>
                <a:latin typeface="+mn-lt"/>
                <a:ea typeface="+mn-ea"/>
                <a:cs typeface="+mn-cs"/>
              </a:rPr>
              <a:t> on its existing motivation and supports self-esteem by allowing the participants to demonstrate their skills in a social situation.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It also sets up a positive opportunity for guided social problem-solving to help develop social skills that can then be used in other situations.</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Children with autism sometimes find it challenging to understand what is expected of them in a social situation, particularly within unstructured play activities. LEGO®-Based Therapy provides a highly structured environment where everyone plays a specific role within the group. This can help children with autism feel calm and relaxed as they are doing something that they enjoy and know precisely what to expect and what is expected of them.</a:t>
            </a:r>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24</a:t>
            </a:fld>
            <a:endParaRPr lang="en-GB"/>
          </a:p>
        </p:txBody>
      </p:sp>
    </p:spTree>
    <p:extLst>
      <p:ext uri="{BB962C8B-B14F-4D97-AF65-F5344CB8AC3E}">
        <p14:creationId xmlns:p14="http://schemas.microsoft.com/office/powerpoint/2010/main" val="1133055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PLAY THERAPY BASED - </a:t>
            </a:r>
          </a:p>
          <a:p>
            <a:r>
              <a:rPr lang="en-GB" dirty="0"/>
              <a:t>Creating a dedicated time and space for the activity</a:t>
            </a:r>
          </a:p>
          <a:p>
            <a:r>
              <a:rPr lang="en-GB" dirty="0"/>
              <a:t>Using non-verbal communication as much as possible</a:t>
            </a:r>
          </a:p>
          <a:p>
            <a:r>
              <a:rPr lang="en-GB" dirty="0"/>
              <a:t>Using declarative language instead of commands or questions</a:t>
            </a:r>
          </a:p>
          <a:p>
            <a:r>
              <a:rPr lang="en-GB" dirty="0"/>
              <a:t>Joining and challenging at each step of the activity</a:t>
            </a:r>
          </a:p>
          <a:p>
            <a:r>
              <a:rPr lang="en-GB" dirty="0"/>
              <a:t>Encouraging collaboration and pretending</a:t>
            </a:r>
          </a:p>
          <a:p>
            <a:r>
              <a:rPr lang="en-GB" dirty="0"/>
              <a:t>Verbal and non-verbal communication</a:t>
            </a:r>
          </a:p>
          <a:p>
            <a:r>
              <a:rPr lang="en-GB" dirty="0"/>
              <a:t>SKILLS</a:t>
            </a:r>
          </a:p>
          <a:p>
            <a:r>
              <a:rPr lang="en-GB" dirty="0"/>
              <a:t>Joint attention</a:t>
            </a:r>
          </a:p>
          <a:p>
            <a:r>
              <a:rPr lang="en-GB" dirty="0"/>
              <a:t>Task focus</a:t>
            </a:r>
          </a:p>
          <a:p>
            <a:r>
              <a:rPr lang="en-GB" dirty="0"/>
              <a:t>Sharing and turn-taking</a:t>
            </a:r>
          </a:p>
          <a:p>
            <a:r>
              <a:rPr lang="en-GB" dirty="0"/>
              <a:t>Collaborative problem-solving</a:t>
            </a:r>
          </a:p>
          <a:p>
            <a:r>
              <a:rPr lang="en-US" dirty="0"/>
              <a:t>May be used to</a:t>
            </a:r>
            <a:r>
              <a:rPr lang="en-US" baseline="0" dirty="0"/>
              <a:t> support pupils with ASD, within Nurture Groups etc. </a:t>
            </a:r>
          </a:p>
          <a:p>
            <a:r>
              <a:rPr lang="en-US" baseline="0" dirty="0"/>
              <a:t>Cost – training?  LEGO stores will provide sets for free if you provide evidence of using LEGO therapy in your </a:t>
            </a:r>
            <a:r>
              <a:rPr lang="en-US" baseline="0" dirty="0" smtClean="0"/>
              <a:t>school</a:t>
            </a:r>
            <a:endParaRPr lang="en-US" dirty="0"/>
          </a:p>
        </p:txBody>
      </p:sp>
      <p:sp>
        <p:nvSpPr>
          <p:cNvPr id="4" name="Slide Number Placeholder 3"/>
          <p:cNvSpPr>
            <a:spLocks noGrp="1"/>
          </p:cNvSpPr>
          <p:nvPr>
            <p:ph type="sldNum" sz="quarter" idx="10"/>
          </p:nvPr>
        </p:nvSpPr>
        <p:spPr/>
        <p:txBody>
          <a:bodyPr/>
          <a:lstStyle/>
          <a:p>
            <a:fld id="{B078B793-CBCE-754F-9B5F-8DF1467802F9}" type="slidenum">
              <a:rPr lang="en-US" smtClean="0"/>
              <a:t>25</a:t>
            </a:fld>
            <a:endParaRPr lang="en-US"/>
          </a:p>
        </p:txBody>
      </p:sp>
    </p:spTree>
    <p:extLst>
      <p:ext uri="{BB962C8B-B14F-4D97-AF65-F5344CB8AC3E}">
        <p14:creationId xmlns:p14="http://schemas.microsoft.com/office/powerpoint/2010/main" val="63889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26</a:t>
            </a:fld>
            <a:endParaRPr lang="en-GB"/>
          </a:p>
        </p:txBody>
      </p:sp>
    </p:spTree>
    <p:extLst>
      <p:ext uri="{BB962C8B-B14F-4D97-AF65-F5344CB8AC3E}">
        <p14:creationId xmlns:p14="http://schemas.microsoft.com/office/powerpoint/2010/main" val="1077834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5.23 seconds</a:t>
            </a:r>
          </a:p>
        </p:txBody>
      </p:sp>
      <p:sp>
        <p:nvSpPr>
          <p:cNvPr id="4" name="Slide Number Placeholder 3"/>
          <p:cNvSpPr>
            <a:spLocks noGrp="1"/>
          </p:cNvSpPr>
          <p:nvPr>
            <p:ph type="sldNum" sz="quarter" idx="10"/>
          </p:nvPr>
        </p:nvSpPr>
        <p:spPr/>
        <p:txBody>
          <a:bodyPr/>
          <a:lstStyle/>
          <a:p>
            <a:fld id="{B078B793-CBCE-754F-9B5F-8DF1467802F9}" type="slidenum">
              <a:rPr lang="en-US" smtClean="0"/>
              <a:t>27</a:t>
            </a:fld>
            <a:endParaRPr lang="en-US"/>
          </a:p>
        </p:txBody>
      </p:sp>
    </p:spTree>
    <p:extLst>
      <p:ext uri="{BB962C8B-B14F-4D97-AF65-F5344CB8AC3E}">
        <p14:creationId xmlns:p14="http://schemas.microsoft.com/office/powerpoint/2010/main" val="3969237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28</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endParaRPr lang="en-GB" dirty="0" smtClean="0"/>
          </a:p>
          <a:p>
            <a:endParaRPr lang="en-GB" dirty="0" smtClean="0"/>
          </a:p>
          <a:p>
            <a:r>
              <a:rPr lang="en-GB" dirty="0" smtClean="0"/>
              <a:t>may </a:t>
            </a:r>
            <a:r>
              <a:rPr lang="en-GB" dirty="0"/>
              <a:t>lead to persistent difficulties, including conduct disorders, that can have negative consequences both in childhood and later in life (Moffitt 2006). </a:t>
            </a:r>
            <a:endParaRPr lang="en-GB" dirty="0" smtClean="0"/>
          </a:p>
          <a:p>
            <a:endParaRPr lang="en-GB" dirty="0" smtClean="0"/>
          </a:p>
          <a:p>
            <a:r>
              <a:rPr lang="en-GB" dirty="0" smtClean="0"/>
              <a:t>Children </a:t>
            </a:r>
            <a:r>
              <a:rPr lang="en-GB" dirty="0"/>
              <a:t>and young people experiencing persistent externalising behaviours are at risk of: • Academic difficulties (low grades, truancy and exclusion) • Social rejection • Antisocial behaviour and substance abuse </a:t>
            </a:r>
          </a:p>
          <a:p>
            <a:endParaRPr lang="en-GB" dirty="0"/>
          </a:p>
          <a:p>
            <a:r>
              <a:rPr lang="en-GB" dirty="0" smtClean="0"/>
              <a:t>INTERNALISING BEHAVIOURS </a:t>
            </a:r>
          </a:p>
          <a:p>
            <a:r>
              <a:rPr lang="en-GB" dirty="0" smtClean="0"/>
              <a:t>such </a:t>
            </a:r>
            <a:r>
              <a:rPr lang="en-GB" dirty="0"/>
              <a:t>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t>
            </a:r>
            <a:r>
              <a:rPr lang="en-GB" dirty="0" smtClean="0"/>
              <a:t>(Andrews, Robinson, and Hutchinson 2017). • </a:t>
            </a:r>
            <a:r>
              <a:rPr lang="en-GB" dirty="0"/>
              <a:t>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29</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Divided into two sections, each including 34 questions: </a:t>
            </a:r>
          </a:p>
          <a:p>
            <a:endParaRPr lang="en-GB" dirty="0" smtClean="0"/>
          </a:p>
          <a:p>
            <a:r>
              <a:rPr lang="en-GB" dirty="0" smtClean="0"/>
              <a:t>• DEVELOPMENTAL STRANDS, that measure aspects of the child’s cognitive, social and emotional development that influence how well a child is able to learn and function in the classroom. </a:t>
            </a:r>
          </a:p>
          <a:p>
            <a:endParaRPr lang="en-GB" dirty="0" smtClean="0"/>
          </a:p>
          <a:p>
            <a:r>
              <a:rPr lang="en-GB" dirty="0" smtClean="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smtClean="0"/>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30</a:t>
            </a:fld>
            <a:endParaRPr lang="en-GB"/>
          </a:p>
        </p:txBody>
      </p:sp>
    </p:spTree>
    <p:extLst>
      <p:ext uri="{BB962C8B-B14F-4D97-AF65-F5344CB8AC3E}">
        <p14:creationId xmlns:p14="http://schemas.microsoft.com/office/powerpoint/2010/main" val="45547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31</a:t>
            </a:fld>
            <a:endParaRPr lang="en-GB"/>
          </a:p>
        </p:txBody>
      </p:sp>
    </p:spTree>
    <p:extLst>
      <p:ext uri="{BB962C8B-B14F-4D97-AF65-F5344CB8AC3E}">
        <p14:creationId xmlns:p14="http://schemas.microsoft.com/office/powerpoint/2010/main" val="345235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32</a:t>
            </a:fld>
            <a:endParaRPr lang="en-GB"/>
          </a:p>
        </p:txBody>
      </p:sp>
    </p:spTree>
    <p:extLst>
      <p:ext uri="{BB962C8B-B14F-4D97-AF65-F5344CB8AC3E}">
        <p14:creationId xmlns:p14="http://schemas.microsoft.com/office/powerpoint/2010/main" val="1039376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34</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Look </a:t>
            </a:r>
            <a:r>
              <a:rPr lang="en-US" dirty="0"/>
              <a:t>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35</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36</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1/10/22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m.bowen@uwtsd.ac.uk" TargetMode="External"/><Relationship Id="rId4" Type="http://schemas.openxmlformats.org/officeDocument/2006/relationships/hyperlink" Target="mailto:n.ryder@uwtsd.ac.uk" TargetMode="External"/><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6.xml"/><Relationship Id="rId2"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moodle.uwtsd.ac.uk/course/view.php?id=8429&amp;section=10&amp;singlesec=10" TargetMode="Externa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6.xml"/><Relationship Id="rId2"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9.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6.xml"/><Relationship Id="rId2" Type="http://schemas.openxmlformats.org/officeDocument/2006/relationships/diagramData" Target="../diagrams/data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2.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XmJB1Lj2PTY" TargetMode="External"/><Relationship Id="rId4" Type="http://schemas.openxmlformats.org/officeDocument/2006/relationships/image" Target="../media/image15.png"/><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16.jpeg"/></Relationships>
</file>

<file path=ppt/slides/_rels/slide29.xml.rels><?xml version="1.0" encoding="UTF-8" standalone="yes"?>
<Relationships xmlns="http://schemas.openxmlformats.org/package/2006/relationships"><Relationship Id="rId3" Type="http://schemas.openxmlformats.org/officeDocument/2006/relationships/image" Target="../media/image17.emf"/><Relationship Id="rId4" Type="http://schemas.openxmlformats.org/officeDocument/2006/relationships/image" Target="../media/image18.emf"/><Relationship Id="rId5" Type="http://schemas.openxmlformats.org/officeDocument/2006/relationships/image" Target="../media/image19.emf"/><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30.xml.rels><?xml version="1.0" encoding="UTF-8" standalone="yes"?>
<Relationships xmlns="http://schemas.openxmlformats.org/package/2006/relationships"><Relationship Id="rId3" Type="http://schemas.openxmlformats.org/officeDocument/2006/relationships/hyperlink" Target="https://www.nurtureuk.org/wp-content/uploads/2021/11/Boxall-Profile-Leaflet-2019.pdf" TargetMode="External"/><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22.pn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4" Type="http://schemas.openxmlformats.org/officeDocument/2006/relationships/image" Target="../media/image26.jpeg"/><Relationship Id="rId5" Type="http://schemas.openxmlformats.org/officeDocument/2006/relationships/image" Target="../media/image27.png"/><Relationship Id="rId6" Type="http://schemas.openxmlformats.org/officeDocument/2006/relationships/image" Target="../media/image28.emf"/><Relationship Id="rId7" Type="http://schemas.openxmlformats.org/officeDocument/2006/relationships/image" Target="../media/image29.png"/><Relationship Id="rId8" Type="http://schemas.openxmlformats.org/officeDocument/2006/relationships/image" Target="../media/image30.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3.xml.rels><?xml version="1.0" encoding="UTF-8" standalone="yes"?>
<Relationships xmlns="http://schemas.openxmlformats.org/package/2006/relationships"><Relationship Id="rId3" Type="http://schemas.openxmlformats.org/officeDocument/2006/relationships/hyperlink" Target="https://llyw.cymru/sites/default/files/publications/2018-12/grwpiau-anogaeth-llawlyfr-i-ysgolion.pdf" TargetMode="External"/><Relationship Id="rId4" Type="http://schemas.openxmlformats.org/officeDocument/2006/relationships/image" Target="../media/image32.png"/><Relationship Id="rId5" Type="http://schemas.openxmlformats.org/officeDocument/2006/relationships/hyperlink" Target="https://www.nurtureuk.org/wp-content/uploads/2021/10/Nurture-Groups-Booklet-Dec-2019.pdf" TargetMode="External"/><Relationship Id="rId6" Type="http://schemas.openxmlformats.org/officeDocument/2006/relationships/hyperlink" Target="https://gov.wales/sites/default/files/publications/2018-12/nurture-groups-a-handbook-for-schools.pdf" TargetMode="External"/><Relationship Id="rId7" Type="http://schemas.openxmlformats.org/officeDocument/2006/relationships/image" Target="../media/image33.png"/><Relationship Id="rId1" Type="http://schemas.openxmlformats.org/officeDocument/2006/relationships/slideLayout" Target="../slideLayouts/slideLayout6.xml"/><Relationship Id="rId2"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4" Type="http://schemas.openxmlformats.org/officeDocument/2006/relationships/image" Target="../media/image34.png"/><Relationship Id="rId1" Type="http://schemas.openxmlformats.org/officeDocument/2006/relationships/slideLayout" Target="../slideLayouts/slideLayout6.xml"/><Relationship Id="rId2" Type="http://schemas.openxmlformats.org/officeDocument/2006/relationships/notesSlide" Target="../notesSlides/notesSlide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35.jpeg"/></Relationships>
</file>

<file path=ppt/slides/_rels/slide36.xml.rels><?xml version="1.0" encoding="UTF-8" standalone="yes"?>
<Relationships xmlns="http://schemas.openxmlformats.org/package/2006/relationships"><Relationship Id="rId3" Type="http://schemas.openxmlformats.org/officeDocument/2006/relationships/hyperlink" Target="https://threebearscookeryclub.com/" TargetMode="External"/><Relationship Id="rId4" Type="http://schemas.openxmlformats.org/officeDocument/2006/relationships/hyperlink" Target="http://richmondpark.amdro.org.uk/media/104819/Pupil-Voice-Clubs.pdf" TargetMode="External"/><Relationship Id="rId5" Type="http://schemas.openxmlformats.org/officeDocument/2006/relationships/hyperlink" Target="https://www.pontarddulaisprimaryschool.co.uk/school-clubs/" TargetMode="External"/><Relationship Id="rId6" Type="http://schemas.openxmlformats.org/officeDocument/2006/relationships/hyperlink" Target="https://www.education-ni.gov.uk/articles/nurture-provision-primary-schools" TargetMode="External"/><Relationship Id="rId7" Type="http://schemas.openxmlformats.org/officeDocument/2006/relationships/hyperlink" Target="https://www.estyn.gov.wales/effective-practice/developing-good-reading-habits" TargetMode="External"/><Relationship Id="rId8" Type="http://schemas.openxmlformats.org/officeDocument/2006/relationships/hyperlink" Target="https://www.estyn.gov.wales/effective-practice/learning-support-assistants-lead-intervention-programmes" TargetMode="External"/><Relationship Id="rId9" Type="http://schemas.openxmlformats.org/officeDocument/2006/relationships/hyperlink" Target="https://www.estyn.gov.wales/effective-practice/innovative-interventions-lead-improvement-attainment" TargetMode="External"/><Relationship Id="rId10" Type="http://schemas.openxmlformats.org/officeDocument/2006/relationships/hyperlink" Target="https://www.estyn.gov.wales/effective-practice/establishing-behaviour-groups?_ga=2.53987755.2086254070.1610746033-596235490.1610746033" TargetMode="External"/><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nasuwt.org.uk/static/uploaded/68ddda7f-afca-420c-a18798ea9271695f.pdf" TargetMode="External"/><Relationship Id="rId3" Type="http://schemas.openxmlformats.org/officeDocument/2006/relationships/hyperlink" Target="https://www.nurtureuk.org/wp-content/uploads/2021/10/Nurture-Groups-Booklet-Dec-20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 xmlns:a16="http://schemas.microsoft.com/office/drawing/2014/main" id="{E295E0D6-AC89-42E5-AA54-29D81C9AA5CB}"/>
              </a:ext>
            </a:extLst>
          </p:cNvPr>
          <p:cNvSpPr txBox="1"/>
          <p:nvPr/>
        </p:nvSpPr>
        <p:spPr>
          <a:xfrm>
            <a:off x="1746250" y="558800"/>
            <a:ext cx="8813800" cy="1077218"/>
          </a:xfrm>
          <a:prstGeom prst="rect">
            <a:avLst/>
          </a:prstGeom>
          <a:noFill/>
          <a:ln w="28575">
            <a:solidFill>
              <a:schemeClr val="bg1">
                <a:lumMod val="95000"/>
              </a:schemeClr>
            </a:solidFill>
          </a:ln>
        </p:spPr>
        <p:txBody>
          <a:bodyPr wrap="square" rtlCol="0">
            <a:spAutoFit/>
          </a:bodyPr>
          <a:lstStyle/>
          <a:p>
            <a:pPr algn="ctr"/>
            <a:r>
              <a:rPr lang="en-GB" sz="3200" b="1" dirty="0" err="1">
                <a:solidFill>
                  <a:schemeClr val="bg1"/>
                </a:solidFill>
              </a:rPr>
              <a:t>Ymyraethau</a:t>
            </a:r>
            <a:r>
              <a:rPr lang="en-GB" sz="3200" b="1" dirty="0">
                <a:solidFill>
                  <a:schemeClr val="bg1"/>
                </a:solidFill>
              </a:rPr>
              <a:t> </a:t>
            </a:r>
            <a:r>
              <a:rPr lang="en-GB" sz="3200" b="1" dirty="0" err="1">
                <a:solidFill>
                  <a:schemeClr val="bg1"/>
                </a:solidFill>
              </a:rPr>
              <a:t>a’r</a:t>
            </a:r>
            <a:r>
              <a:rPr lang="en-GB" sz="3200" b="1" dirty="0">
                <a:solidFill>
                  <a:schemeClr val="bg1"/>
                </a:solidFill>
              </a:rPr>
              <a:t> </a:t>
            </a:r>
            <a:r>
              <a:rPr lang="en-GB" sz="3200" b="1" dirty="0" err="1">
                <a:solidFill>
                  <a:schemeClr val="bg1"/>
                </a:solidFill>
              </a:rPr>
              <a:t>profiad</a:t>
            </a:r>
            <a:r>
              <a:rPr lang="en-GB" sz="3200" b="1" dirty="0">
                <a:solidFill>
                  <a:schemeClr val="bg1"/>
                </a:solidFill>
              </a:rPr>
              <a:t> PONTIO</a:t>
            </a:r>
          </a:p>
          <a:p>
            <a:pPr algn="ctr"/>
            <a:r>
              <a:rPr lang="en-GB" sz="3200" b="1" dirty="0">
                <a:solidFill>
                  <a:schemeClr val="bg1"/>
                </a:solidFill>
              </a:rPr>
              <a:t>Interventions and the BRIDGING experience</a:t>
            </a:r>
          </a:p>
        </p:txBody>
      </p:sp>
      <p:sp>
        <p:nvSpPr>
          <p:cNvPr id="8" name="TextBox 7">
            <a:extLst>
              <a:ext uri="{FF2B5EF4-FFF2-40B4-BE49-F238E27FC236}">
                <a16:creationId xmlns=""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 xmlns:a16="http://schemas.microsoft.com/office/drawing/2014/main" id="{8BD526BA-28F1-4BA7-B764-48964FDD6DDB}"/>
              </a:ext>
            </a:extLst>
          </p:cNvPr>
          <p:cNvSpPr txBox="1"/>
          <p:nvPr/>
        </p:nvSpPr>
        <p:spPr>
          <a:xfrm>
            <a:off x="2343150" y="4413250"/>
            <a:ext cx="7867650" cy="1200329"/>
          </a:xfrm>
          <a:prstGeom prst="rect">
            <a:avLst/>
          </a:prstGeom>
          <a:noFill/>
        </p:spPr>
        <p:txBody>
          <a:bodyPr wrap="square" rtlCol="0">
            <a:spAutoFit/>
          </a:bodyPr>
          <a:lstStyle/>
          <a:p>
            <a:pPr algn="ctr"/>
            <a:r>
              <a:rPr lang="en-GB" sz="2400" b="1" dirty="0">
                <a:solidFill>
                  <a:schemeClr val="bg1"/>
                </a:solidFill>
              </a:rPr>
              <a:t>ECAD5007/C</a:t>
            </a:r>
          </a:p>
          <a:p>
            <a:pPr algn="ctr"/>
            <a:r>
              <a:rPr lang="en-GB" sz="2400" b="1" dirty="0">
                <a:solidFill>
                  <a:schemeClr val="bg1"/>
                </a:solidFill>
                <a:hlinkClick r:id="rId3"/>
              </a:rPr>
              <a:t>m.bowen@uwtsd.ac.uk</a:t>
            </a:r>
            <a:endParaRPr lang="en-GB" sz="2400" b="1" dirty="0">
              <a:solidFill>
                <a:schemeClr val="bg1"/>
              </a:solidFill>
            </a:endParaRPr>
          </a:p>
          <a:p>
            <a:pPr algn="ctr"/>
            <a:r>
              <a:rPr lang="en-GB" sz="2400" b="1" dirty="0">
                <a:solidFill>
                  <a:schemeClr val="bg1"/>
                </a:solidFill>
                <a:hlinkClick r:id="rId4"/>
              </a:rPr>
              <a:t>n.ryder@uwtsd.ac.uk</a:t>
            </a:r>
            <a:r>
              <a:rPr lang="en-GB" sz="2400" b="1" dirty="0">
                <a:solidFill>
                  <a:schemeClr val="bg1"/>
                </a:solidFill>
              </a:rPr>
              <a:t> </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r>
              <a:rPr lang="en-GB" dirty="0"/>
              <a:t/>
            </a:r>
            <a:br>
              <a:rPr lang="en-GB" dirty="0"/>
            </a:br>
            <a:r>
              <a:rPr lang="en-GB" sz="6000" i="1" dirty="0"/>
              <a:t>Aims</a:t>
            </a:r>
          </a:p>
        </p:txBody>
      </p:sp>
      <p:sp>
        <p:nvSpPr>
          <p:cNvPr id="6" name="Content Placeholder 5">
            <a:extLst>
              <a:ext uri="{FF2B5EF4-FFF2-40B4-BE49-F238E27FC236}">
                <a16:creationId xmlns=""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a:p>
            <a:r>
              <a:rPr lang="en-GB" sz="4400" i="1" dirty="0"/>
              <a:t>An overview of the BRIDGING experience and the requirements of the Test day.</a:t>
            </a:r>
          </a:p>
        </p:txBody>
      </p:sp>
    </p:spTree>
    <p:extLst>
      <p:ext uri="{BB962C8B-B14F-4D97-AF65-F5344CB8AC3E}">
        <p14:creationId xmlns:p14="http://schemas.microsoft.com/office/powerpoint/2010/main" val="2234321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Hands holding each other's wrists and interlinked to form a circle">
            <a:extLst>
              <a:ext uri="{FF2B5EF4-FFF2-40B4-BE49-F238E27FC236}">
                <a16:creationId xmlns="" xmlns:a16="http://schemas.microsoft.com/office/drawing/2014/main" id="{70A16B49-2E23-4CD2-A530-389D6537623C}"/>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 xmlns:a16="http://schemas.microsoft.com/office/drawing/2014/main" id="{FE245728-212E-4380-97EF-EF0CE9CD0DB6}"/>
              </a:ext>
            </a:extLst>
          </p:cNvPr>
          <p:cNvSpPr>
            <a:spLocks noGrp="1"/>
          </p:cNvSpPr>
          <p:nvPr>
            <p:ph type="title"/>
          </p:nvPr>
        </p:nvSpPr>
        <p:spPr>
          <a:xfrm>
            <a:off x="2419605" y="2797232"/>
            <a:ext cx="7352809" cy="976745"/>
          </a:xfrm>
        </p:spPr>
        <p:txBody>
          <a:bodyPr vert="horz" lIns="91440" tIns="45720" rIns="91440" bIns="45720" rtlCol="0" anchor="b">
            <a:normAutofit/>
          </a:bodyPr>
          <a:lstStyle/>
          <a:p>
            <a:r>
              <a:rPr lang="en-US" sz="5400" smtClean="0">
                <a:solidFill>
                  <a:schemeClr val="tx1"/>
                </a:solidFill>
              </a:rPr>
              <a:t>The </a:t>
            </a:r>
            <a:r>
              <a:rPr lang="en-US" sz="5400" dirty="0">
                <a:solidFill>
                  <a:schemeClr val="tx1"/>
                </a:solidFill>
              </a:rPr>
              <a:t>BRIDGING experience</a:t>
            </a:r>
          </a:p>
        </p:txBody>
      </p:sp>
    </p:spTree>
    <p:extLst>
      <p:ext uri="{BB962C8B-B14F-4D97-AF65-F5344CB8AC3E}">
        <p14:creationId xmlns:p14="http://schemas.microsoft.com/office/powerpoint/2010/main" val="614436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FBF435-D594-44D5-A11E-FC7980E74045}"/>
              </a:ext>
            </a:extLst>
          </p:cNvPr>
          <p:cNvSpPr>
            <a:spLocks noGrp="1"/>
          </p:cNvSpPr>
          <p:nvPr>
            <p:ph type="title"/>
          </p:nvPr>
        </p:nvSpPr>
        <p:spPr/>
        <p:txBody>
          <a:bodyPr/>
          <a:lstStyle/>
          <a:p>
            <a:r>
              <a:rPr lang="en-GB" i="1" dirty="0" smtClean="0"/>
              <a:t>Key </a:t>
            </a:r>
            <a:r>
              <a:rPr lang="en-GB" i="1" dirty="0"/>
              <a:t>dates</a:t>
            </a:r>
          </a:p>
        </p:txBody>
      </p:sp>
      <p:graphicFrame>
        <p:nvGraphicFramePr>
          <p:cNvPr id="4" name="Diagram 3">
            <a:extLst>
              <a:ext uri="{FF2B5EF4-FFF2-40B4-BE49-F238E27FC236}">
                <a16:creationId xmlns="" xmlns:a16="http://schemas.microsoft.com/office/drawing/2014/main" id="{33ADA038-2719-428A-B347-339A9C5A115B}"/>
              </a:ext>
            </a:extLst>
          </p:cNvPr>
          <p:cNvGraphicFramePr/>
          <p:nvPr>
            <p:extLst>
              <p:ext uri="{D42A27DB-BD31-4B8C-83A1-F6EECF244321}">
                <p14:modId xmlns:p14="http://schemas.microsoft.com/office/powerpoint/2010/main" val="201103349"/>
              </p:ext>
            </p:extLst>
          </p:nvPr>
        </p:nvGraphicFramePr>
        <p:xfrm>
          <a:off x="2740776" y="1892415"/>
          <a:ext cx="6743700" cy="4506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9603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B528E4F-3BD1-4EAE-A87C-1BD7003FE7AF}"/>
              </a:ext>
            </a:extLst>
          </p:cNvPr>
          <p:cNvSpPr>
            <a:spLocks noGrp="1"/>
          </p:cNvSpPr>
          <p:nvPr>
            <p:ph type="title"/>
          </p:nvPr>
        </p:nvSpPr>
        <p:spPr>
          <a:xfrm>
            <a:off x="1566625" y="0"/>
            <a:ext cx="9211149" cy="1084769"/>
          </a:xfrm>
        </p:spPr>
        <p:txBody>
          <a:bodyPr>
            <a:normAutofit fontScale="90000"/>
          </a:bodyPr>
          <a:lstStyle/>
          <a:p>
            <a:r>
              <a:rPr lang="en-GB" i="1" smtClean="0"/>
              <a:t>What </a:t>
            </a:r>
            <a:r>
              <a:rPr lang="en-GB" i="1" dirty="0"/>
              <a:t>do I need to do </a:t>
            </a:r>
            <a:r>
              <a:rPr lang="en-GB" b="1" i="1" u="sng" dirty="0"/>
              <a:t>before</a:t>
            </a:r>
            <a:r>
              <a:rPr lang="en-GB" i="1" dirty="0"/>
              <a:t> the </a:t>
            </a:r>
            <a:r>
              <a:rPr lang="en-GB" b="1" i="1" dirty="0"/>
              <a:t>TEST</a:t>
            </a:r>
            <a:r>
              <a:rPr lang="en-GB" i="1" dirty="0"/>
              <a:t> day ?</a:t>
            </a:r>
            <a:endParaRPr lang="en-GB" dirty="0"/>
          </a:p>
        </p:txBody>
      </p:sp>
      <p:sp>
        <p:nvSpPr>
          <p:cNvPr id="5" name="Content Placeholder 4">
            <a:extLst>
              <a:ext uri="{FF2B5EF4-FFF2-40B4-BE49-F238E27FC236}">
                <a16:creationId xmlns="" xmlns:a16="http://schemas.microsoft.com/office/drawing/2014/main" id="{253E351B-6B69-496F-BDDB-82EC91E8678C}"/>
              </a:ext>
            </a:extLst>
          </p:cNvPr>
          <p:cNvSpPr>
            <a:spLocks noGrp="1"/>
          </p:cNvSpPr>
          <p:nvPr>
            <p:ph sz="half" idx="2"/>
          </p:nvPr>
        </p:nvSpPr>
        <p:spPr/>
        <p:txBody>
          <a:bodyPr>
            <a:normAutofit fontScale="92500" lnSpcReduction="10000"/>
          </a:bodyPr>
          <a:lstStyle/>
          <a:p>
            <a:r>
              <a:rPr lang="en-GB" i="1" dirty="0"/>
              <a:t>Download 2 documents from Moodle: </a:t>
            </a:r>
            <a:r>
              <a:rPr lang="en-GB" i="1" dirty="0">
                <a:hlinkClick r:id="rId2"/>
              </a:rPr>
              <a:t>https://moodle.uwtsd.ac.uk/course/view.php?id=8429&amp;section=10&amp;singlesec=10</a:t>
            </a:r>
            <a:r>
              <a:rPr lang="en-GB" i="1" dirty="0"/>
              <a:t> </a:t>
            </a:r>
          </a:p>
          <a:p>
            <a:pPr>
              <a:buAutoNum type="arabicPeriod"/>
            </a:pPr>
            <a:r>
              <a:rPr lang="en-GB" i="1" dirty="0"/>
              <a:t>Bridging Guidance</a:t>
            </a:r>
          </a:p>
          <a:p>
            <a:pPr>
              <a:buAutoNum type="arabicPeriod"/>
            </a:pPr>
            <a:r>
              <a:rPr lang="en-GB" i="1" dirty="0"/>
              <a:t>STEER document</a:t>
            </a:r>
          </a:p>
          <a:p>
            <a:r>
              <a:rPr lang="en-GB" i="1" dirty="0"/>
              <a:t>Read p.5-9 of the Guidance document in detail.</a:t>
            </a:r>
          </a:p>
          <a:p>
            <a:r>
              <a:rPr lang="en-GB" i="1" dirty="0"/>
              <a:t>Look at the tasks that need to be completed in the STEER document.</a:t>
            </a:r>
          </a:p>
        </p:txBody>
      </p:sp>
      <p:pic>
        <p:nvPicPr>
          <p:cNvPr id="6" name="Picture 5">
            <a:extLst>
              <a:ext uri="{FF2B5EF4-FFF2-40B4-BE49-F238E27FC236}">
                <a16:creationId xmlns="" xmlns:a16="http://schemas.microsoft.com/office/drawing/2014/main" id="{FFB516A7-CD4E-4CB7-BB4B-2372F122DB45}"/>
              </a:ext>
            </a:extLst>
          </p:cNvPr>
          <p:cNvPicPr>
            <a:picLocks noChangeAspect="1"/>
          </p:cNvPicPr>
          <p:nvPr/>
        </p:nvPicPr>
        <p:blipFill>
          <a:blip r:embed="rId3"/>
          <a:stretch>
            <a:fillRect/>
          </a:stretch>
        </p:blipFill>
        <p:spPr>
          <a:xfrm rot="21212427">
            <a:off x="1046685" y="1141254"/>
            <a:ext cx="4141148" cy="5720080"/>
          </a:xfrm>
          <a:prstGeom prst="rect">
            <a:avLst/>
          </a:prstGeom>
        </p:spPr>
      </p:pic>
    </p:spTree>
    <p:extLst>
      <p:ext uri="{BB962C8B-B14F-4D97-AF65-F5344CB8AC3E}">
        <p14:creationId xmlns:p14="http://schemas.microsoft.com/office/powerpoint/2010/main" val="1105008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BAB862-52EF-4E69-BAC0-B0371B9D5E64}"/>
              </a:ext>
            </a:extLst>
          </p:cNvPr>
          <p:cNvSpPr>
            <a:spLocks noGrp="1"/>
          </p:cNvSpPr>
          <p:nvPr>
            <p:ph type="title"/>
          </p:nvPr>
        </p:nvSpPr>
        <p:spPr>
          <a:xfrm>
            <a:off x="398363" y="-166623"/>
            <a:ext cx="9343949" cy="1062283"/>
          </a:xfrm>
        </p:spPr>
        <p:txBody>
          <a:bodyPr>
            <a:normAutofit fontScale="90000"/>
          </a:bodyPr>
          <a:lstStyle/>
          <a:p>
            <a:r>
              <a:rPr lang="en-GB" dirty="0"/>
              <a:t/>
            </a:r>
            <a:br>
              <a:rPr lang="en-GB" dirty="0"/>
            </a:br>
            <a:r>
              <a:rPr lang="en-GB" i="1" dirty="0"/>
              <a:t>What do I need to do </a:t>
            </a:r>
            <a:r>
              <a:rPr lang="en-GB" b="1" i="1" u="sng" dirty="0"/>
              <a:t>during</a:t>
            </a:r>
            <a:r>
              <a:rPr lang="en-GB" i="1" dirty="0"/>
              <a:t> the </a:t>
            </a:r>
            <a:r>
              <a:rPr lang="en-GB" b="1" i="1" dirty="0"/>
              <a:t>TEST</a:t>
            </a:r>
            <a:r>
              <a:rPr lang="en-GB" i="1" dirty="0"/>
              <a:t> day ?</a:t>
            </a:r>
          </a:p>
        </p:txBody>
      </p:sp>
      <p:sp>
        <p:nvSpPr>
          <p:cNvPr id="3" name="Content Placeholder 2">
            <a:extLst>
              <a:ext uri="{FF2B5EF4-FFF2-40B4-BE49-F238E27FC236}">
                <a16:creationId xmlns="" xmlns:a16="http://schemas.microsoft.com/office/drawing/2014/main" id="{1FC58BEE-C4B8-4D3B-AA8E-C76D0D58D7D1}"/>
              </a:ext>
            </a:extLst>
          </p:cNvPr>
          <p:cNvSpPr>
            <a:spLocks noGrp="1"/>
          </p:cNvSpPr>
          <p:nvPr>
            <p:ph sz="half" idx="1"/>
          </p:nvPr>
        </p:nvSpPr>
        <p:spPr>
          <a:xfrm>
            <a:off x="4571351" y="1413163"/>
            <a:ext cx="6966713" cy="5089520"/>
          </a:xfrm>
        </p:spPr>
        <p:txBody>
          <a:bodyPr>
            <a:normAutofit lnSpcReduction="10000"/>
          </a:bodyPr>
          <a:lstStyle/>
          <a:p>
            <a:pPr marL="0" indent="0">
              <a:buNone/>
            </a:pPr>
            <a:r>
              <a:rPr lang="en-US" dirty="0"/>
              <a:t>Student teachers who are in </a:t>
            </a:r>
            <a:r>
              <a:rPr lang="en-US" dirty="0" err="1"/>
              <a:t>Treorchy</a:t>
            </a:r>
            <a:r>
              <a:rPr lang="en-US" dirty="0"/>
              <a:t>, </a:t>
            </a:r>
            <a:r>
              <a:rPr lang="en-US" dirty="0" err="1"/>
              <a:t>Fitzalan</a:t>
            </a:r>
            <a:r>
              <a:rPr lang="en-US" dirty="0"/>
              <a:t>, </a:t>
            </a:r>
            <a:r>
              <a:rPr lang="en-US" dirty="0" err="1"/>
              <a:t>Maes</a:t>
            </a:r>
            <a:r>
              <a:rPr lang="en-US" dirty="0"/>
              <a:t> </a:t>
            </a:r>
            <a:r>
              <a:rPr lang="en-US" dirty="0" err="1"/>
              <a:t>yr</a:t>
            </a:r>
            <a:r>
              <a:rPr lang="en-US" dirty="0"/>
              <a:t> Haul, Cwm </a:t>
            </a:r>
            <a:r>
              <a:rPr lang="en-US" dirty="0" err="1"/>
              <a:t>Brombil</a:t>
            </a:r>
            <a:r>
              <a:rPr lang="en-US" dirty="0"/>
              <a:t>, and </a:t>
            </a:r>
            <a:r>
              <a:rPr lang="en-US" dirty="0" err="1"/>
              <a:t>Pontardulais</a:t>
            </a:r>
            <a:r>
              <a:rPr lang="en-US" dirty="0"/>
              <a:t> will need to join the </a:t>
            </a:r>
            <a:r>
              <a:rPr lang="en-US" dirty="0" err="1"/>
              <a:t>Treorchy</a:t>
            </a:r>
            <a:r>
              <a:rPr lang="en-US" dirty="0"/>
              <a:t> BA2 channel. </a:t>
            </a:r>
            <a:endParaRPr lang="en-US" dirty="0" smtClean="0"/>
          </a:p>
          <a:p>
            <a:pPr marL="0" indent="0">
              <a:buNone/>
            </a:pPr>
            <a:endParaRPr lang="en-US" dirty="0"/>
          </a:p>
          <a:p>
            <a:pPr marL="0" indent="0">
              <a:buNone/>
            </a:pPr>
            <a:r>
              <a:rPr lang="en-US" dirty="0" smtClean="0"/>
              <a:t>Student </a:t>
            </a:r>
            <a:r>
              <a:rPr lang="en-US" dirty="0"/>
              <a:t>teachers who are in St Thomas, Parkland, </a:t>
            </a:r>
            <a:r>
              <a:rPr lang="en-US" dirty="0" err="1"/>
              <a:t>Cadle</a:t>
            </a:r>
            <a:r>
              <a:rPr lang="en-US" dirty="0"/>
              <a:t> and Pembroke Dock will need to join the St Thomas BA2 channel. </a:t>
            </a:r>
            <a:endParaRPr lang="en-US" dirty="0" smtClean="0"/>
          </a:p>
          <a:p>
            <a:pPr marL="0" indent="0">
              <a:buNone/>
            </a:pPr>
            <a:endParaRPr lang="en-US" dirty="0"/>
          </a:p>
          <a:p>
            <a:pPr marL="0" indent="0">
              <a:buNone/>
            </a:pPr>
            <a:r>
              <a:rPr lang="en-US" dirty="0" smtClean="0"/>
              <a:t>Both </a:t>
            </a:r>
            <a:r>
              <a:rPr lang="en-US" dirty="0"/>
              <a:t>channels can be found on the ‘BA Network &amp; Bridging’ tile on Teams so please join promptly by 9 a.m. on Wednesday, January 12th.</a:t>
            </a:r>
            <a:endParaRPr lang="en-GB" dirty="0"/>
          </a:p>
        </p:txBody>
      </p:sp>
      <p:pic>
        <p:nvPicPr>
          <p:cNvPr id="6" name="Picture 5">
            <a:extLst>
              <a:ext uri="{FF2B5EF4-FFF2-40B4-BE49-F238E27FC236}">
                <a16:creationId xmlns="" xmlns:a16="http://schemas.microsoft.com/office/drawing/2014/main" id="{F19C7EB2-4ECB-4116-A185-092F88CCA5E3}"/>
              </a:ext>
            </a:extLst>
          </p:cNvPr>
          <p:cNvPicPr>
            <a:picLocks noChangeAspect="1"/>
          </p:cNvPicPr>
          <p:nvPr/>
        </p:nvPicPr>
        <p:blipFill>
          <a:blip r:embed="rId2"/>
          <a:stretch>
            <a:fillRect/>
          </a:stretch>
        </p:blipFill>
        <p:spPr>
          <a:xfrm>
            <a:off x="544873" y="2011680"/>
            <a:ext cx="3579025" cy="3227469"/>
          </a:xfrm>
          <a:prstGeom prst="rect">
            <a:avLst/>
          </a:prstGeom>
        </p:spPr>
      </p:pic>
    </p:spTree>
    <p:extLst>
      <p:ext uri="{BB962C8B-B14F-4D97-AF65-F5344CB8AC3E}">
        <p14:creationId xmlns:p14="http://schemas.microsoft.com/office/powerpoint/2010/main" val="44635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r>
              <a:rPr lang="en-GB" dirty="0"/>
              <a:t/>
            </a:r>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 xmlns:a16="http://schemas.microsoft.com/office/drawing/2014/main" id="{0E8F5984-C66E-406E-840B-9377D953A3B4}"/>
              </a:ext>
            </a:extLst>
          </p:cNvPr>
          <p:cNvSpPr>
            <a:spLocks noGrp="1"/>
          </p:cNvSpPr>
          <p:nvPr>
            <p:ph sz="half" idx="2"/>
          </p:nvPr>
        </p:nvSpPr>
        <p:spPr>
          <a:xfrm>
            <a:off x="1039328" y="1710586"/>
            <a:ext cx="4746329" cy="4529410"/>
          </a:xfrm>
        </p:spPr>
        <p:txBody>
          <a:bodyPr>
            <a:normAutofit/>
          </a:bodyPr>
          <a:lstStyle/>
          <a:p>
            <a:pPr marL="0" indent="0">
              <a:buNone/>
            </a:pPr>
            <a:r>
              <a:rPr lang="cy-GB" sz="4400" dirty="0">
                <a:effectLst/>
                <a:latin typeface="Calibri" panose="020F0502020204030204" pitchFamily="34" charset="0"/>
                <a:ea typeface="Times New Roman" panose="02020603050405020304" pitchFamily="18" charset="0"/>
              </a:rPr>
              <a:t>Observe 3-4 </a:t>
            </a:r>
            <a:r>
              <a:rPr lang="cy-GB" sz="4400" dirty="0" err="1">
                <a:effectLst/>
                <a:latin typeface="Calibri" panose="020F0502020204030204" pitchFamily="34" charset="0"/>
                <a:ea typeface="Times New Roman" panose="02020603050405020304" pitchFamily="18" charset="0"/>
              </a:rPr>
              <a:t>interventions</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online</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in</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your</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allocated</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Network</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school</a:t>
            </a:r>
            <a:r>
              <a:rPr lang="cy-GB" sz="4400" dirty="0">
                <a:effectLst/>
                <a:latin typeface="Calibri" panose="020F0502020204030204" pitchFamily="34" charset="0"/>
                <a:ea typeface="Times New Roman" panose="02020603050405020304" pitchFamily="18" charset="0"/>
              </a:rPr>
              <a:t> </a:t>
            </a:r>
            <a:r>
              <a:rPr lang="en-GB" sz="4400" dirty="0">
                <a:effectLst/>
                <a:latin typeface="Calibri" panose="020F0502020204030204" pitchFamily="34" charset="0"/>
                <a:ea typeface="Times New Roman" panose="02020603050405020304" pitchFamily="18" charset="0"/>
              </a:rPr>
              <a:t>and </a:t>
            </a:r>
            <a:r>
              <a:rPr lang="cy-GB" sz="4400" dirty="0" err="1">
                <a:latin typeface="Calibri" panose="020F0502020204030204" pitchFamily="34" charset="0"/>
                <a:ea typeface="Times New Roman" panose="02020603050405020304" pitchFamily="18" charset="0"/>
              </a:rPr>
              <a:t>c</a:t>
            </a:r>
            <a:r>
              <a:rPr lang="cy-GB" sz="4400" dirty="0" err="1">
                <a:effectLst/>
                <a:latin typeface="Calibri" panose="020F0502020204030204" pitchFamily="34" charset="0"/>
                <a:ea typeface="Times New Roman" panose="02020603050405020304" pitchFamily="18" charset="0"/>
              </a:rPr>
              <a:t>omplete</a:t>
            </a:r>
            <a:r>
              <a:rPr lang="cy-GB" sz="4400" dirty="0">
                <a:effectLst/>
                <a:latin typeface="Calibri" panose="020F0502020204030204" pitchFamily="34" charset="0"/>
                <a:ea typeface="Times New Roman" panose="02020603050405020304" pitchFamily="18" charset="0"/>
              </a:rPr>
              <a:t> the </a:t>
            </a:r>
            <a:r>
              <a:rPr lang="cy-GB" sz="4400" dirty="0" err="1">
                <a:effectLst/>
                <a:latin typeface="Calibri" panose="020F0502020204030204" pitchFamily="34" charset="0"/>
                <a:ea typeface="Times New Roman" panose="02020603050405020304" pitchFamily="18" charset="0"/>
              </a:rPr>
              <a:t>observations</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in</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your</a:t>
            </a:r>
            <a:r>
              <a:rPr lang="cy-GB" sz="4400" dirty="0">
                <a:effectLst/>
                <a:latin typeface="Calibri" panose="020F0502020204030204" pitchFamily="34" charset="0"/>
                <a:ea typeface="Times New Roman" panose="02020603050405020304" pitchFamily="18" charset="0"/>
              </a:rPr>
              <a:t> STEER </a:t>
            </a:r>
            <a:r>
              <a:rPr lang="cy-GB" sz="4400" dirty="0" err="1">
                <a:effectLst/>
                <a:latin typeface="Calibri" panose="020F0502020204030204" pitchFamily="34" charset="0"/>
                <a:ea typeface="Times New Roman" panose="02020603050405020304" pitchFamily="18" charset="0"/>
              </a:rPr>
              <a:t>booklet</a:t>
            </a:r>
            <a:r>
              <a:rPr lang="cy-GB" sz="4400" dirty="0">
                <a:effectLst/>
                <a:latin typeface="Calibri" panose="020F0502020204030204" pitchFamily="34" charset="0"/>
                <a:ea typeface="Times New Roman" panose="02020603050405020304" pitchFamily="18" charset="0"/>
              </a:rPr>
              <a:t>.</a:t>
            </a:r>
            <a:endParaRPr lang="en-GB" sz="4400" i="1" dirty="0"/>
          </a:p>
          <a:p>
            <a:pPr marL="0" indent="0">
              <a:buNone/>
            </a:pPr>
            <a:endParaRPr lang="en-GB" i="1" dirty="0"/>
          </a:p>
        </p:txBody>
      </p:sp>
      <p:pic>
        <p:nvPicPr>
          <p:cNvPr id="8" name="Picture 7">
            <a:extLst>
              <a:ext uri="{FF2B5EF4-FFF2-40B4-BE49-F238E27FC236}">
                <a16:creationId xmlns="" xmlns:a16="http://schemas.microsoft.com/office/drawing/2014/main" id="{5F1FB29C-99C4-4982-B000-6A8EFC3AD352}"/>
              </a:ext>
            </a:extLst>
          </p:cNvPr>
          <p:cNvPicPr>
            <a:picLocks noChangeAspect="1"/>
          </p:cNvPicPr>
          <p:nvPr/>
        </p:nvPicPr>
        <p:blipFill>
          <a:blip r:embed="rId2"/>
          <a:stretch>
            <a:fillRect/>
          </a:stretch>
        </p:blipFill>
        <p:spPr>
          <a:xfrm rot="759163">
            <a:off x="7498567" y="1395023"/>
            <a:ext cx="3942521" cy="5160536"/>
          </a:xfrm>
          <a:prstGeom prst="rect">
            <a:avLst/>
          </a:prstGeom>
        </p:spPr>
      </p:pic>
    </p:spTree>
    <p:extLst>
      <p:ext uri="{BB962C8B-B14F-4D97-AF65-F5344CB8AC3E}">
        <p14:creationId xmlns:p14="http://schemas.microsoft.com/office/powerpoint/2010/main" val="744761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E6881D-2BF8-40AE-BE1D-3B7DCE265A15}"/>
              </a:ext>
            </a:extLst>
          </p:cNvPr>
          <p:cNvSpPr>
            <a:spLocks noGrp="1"/>
          </p:cNvSpPr>
          <p:nvPr>
            <p:ph type="title"/>
          </p:nvPr>
        </p:nvSpPr>
        <p:spPr>
          <a:xfrm>
            <a:off x="989011" y="-349769"/>
            <a:ext cx="10515600" cy="1325563"/>
          </a:xfrm>
        </p:spPr>
        <p:txBody>
          <a:bodyPr>
            <a:normAutofit/>
          </a:bodyPr>
          <a:lstStyle/>
          <a:p>
            <a:r>
              <a:rPr lang="en-GB" dirty="0"/>
              <a:t/>
            </a:r>
            <a:br>
              <a:rPr lang="en-GB" dirty="0"/>
            </a:br>
            <a:r>
              <a:rPr lang="en-GB" i="1" dirty="0"/>
              <a:t>What do I need to do </a:t>
            </a:r>
            <a:r>
              <a:rPr lang="en-GB" b="1" i="1" u="sng" dirty="0"/>
              <a:t>after</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 xmlns:a16="http://schemas.microsoft.com/office/drawing/2014/main" id="{0E8F5984-C66E-406E-840B-9377D953A3B4}"/>
              </a:ext>
            </a:extLst>
          </p:cNvPr>
          <p:cNvSpPr>
            <a:spLocks noGrp="1"/>
          </p:cNvSpPr>
          <p:nvPr>
            <p:ph sz="half" idx="2"/>
          </p:nvPr>
        </p:nvSpPr>
        <p:spPr>
          <a:xfrm>
            <a:off x="989011" y="1594207"/>
            <a:ext cx="10515600" cy="4529410"/>
          </a:xfrm>
        </p:spPr>
        <p:txBody>
          <a:bodyPr>
            <a:normAutofit fontScale="92500" lnSpcReduction="20000"/>
          </a:bodyPr>
          <a:lstStyle/>
          <a:p>
            <a:r>
              <a:rPr lang="cy-GB" sz="3600" i="1" dirty="0">
                <a:effectLst/>
                <a:latin typeface="Calibri" panose="020F0502020204030204" pitchFamily="34" charset="0"/>
                <a:ea typeface="Times New Roman" panose="02020603050405020304" pitchFamily="18" charset="0"/>
                <a:cs typeface="Calibri" panose="020F0502020204030204" pitchFamily="34" charset="0"/>
              </a:rPr>
              <a:t>Complete </a:t>
            </a:r>
            <a:r>
              <a:rPr lang="cy-GB" sz="3600" i="1" dirty="0" smtClean="0">
                <a:effectLst/>
                <a:latin typeface="Calibri" panose="020F0502020204030204" pitchFamily="34" charset="0"/>
                <a:ea typeface="Times New Roman" panose="02020603050405020304" pitchFamily="18" charset="0"/>
                <a:cs typeface="Calibri" panose="020F0502020204030204" pitchFamily="34" charset="0"/>
              </a:rPr>
              <a:t>summary notes in the format of </a:t>
            </a:r>
            <a:r>
              <a:rPr lang="cy-GB" sz="3600" i="1" dirty="0" smtClean="0">
                <a:latin typeface="Calibri" panose="020F0502020204030204" pitchFamily="34" charset="0"/>
                <a:ea typeface="Times New Roman" panose="02020603050405020304" pitchFamily="18" charset="0"/>
                <a:cs typeface="Calibri" panose="020F0502020204030204" pitchFamily="34" charset="0"/>
              </a:rPr>
              <a:t>an</a:t>
            </a:r>
            <a:r>
              <a:rPr lang="cy-GB" sz="3600" i="1" dirty="0" smtClean="0">
                <a:effectLst/>
                <a:latin typeface="Calibri" panose="020F0502020204030204" pitchFamily="34" charset="0"/>
                <a:ea typeface="Times New Roman" panose="02020603050405020304" pitchFamily="18" charset="0"/>
                <a:cs typeface="Calibri" panose="020F0502020204030204" pitchFamily="34" charset="0"/>
              </a:rPr>
              <a:t> </a:t>
            </a:r>
            <a:r>
              <a:rPr lang="cy-GB" sz="3600" i="1" dirty="0">
                <a:effectLst/>
                <a:latin typeface="Calibri" panose="020F0502020204030204" pitchFamily="34" charset="0"/>
                <a:ea typeface="Times New Roman" panose="02020603050405020304" pitchFamily="18" charset="0"/>
                <a:cs typeface="Calibri" panose="020F0502020204030204" pitchFamily="34" charset="0"/>
              </a:rPr>
              <a:t>Experience Template based on your observation to present at the </a:t>
            </a:r>
            <a:r>
              <a:rPr lang="cy-GB" sz="3600" b="1" i="1" dirty="0">
                <a:effectLst/>
                <a:latin typeface="Calibri" panose="020F0502020204030204" pitchFamily="34" charset="0"/>
                <a:ea typeface="Times New Roman" panose="02020603050405020304" pitchFamily="18" charset="0"/>
                <a:cs typeface="Calibri" panose="020F0502020204030204" pitchFamily="34" charset="0"/>
              </a:rPr>
              <a:t>SHARE </a:t>
            </a:r>
            <a:r>
              <a:rPr lang="cy-GB" sz="3600" i="1" dirty="0">
                <a:effectLst/>
                <a:latin typeface="Calibri" panose="020F0502020204030204" pitchFamily="34" charset="0"/>
                <a:ea typeface="Times New Roman" panose="02020603050405020304" pitchFamily="18" charset="0"/>
                <a:cs typeface="Calibri" panose="020F0502020204030204" pitchFamily="34" charset="0"/>
              </a:rPr>
              <a:t>session at University. Use the “Experience Template” section in your STEER booklet</a:t>
            </a:r>
            <a:r>
              <a:rPr lang="cy-GB" sz="3600" i="1" dirty="0">
                <a:latin typeface="Calibri" panose="020F0502020204030204" pitchFamily="34" charset="0"/>
                <a:ea typeface="Times New Roman" panose="02020603050405020304" pitchFamily="18" charset="0"/>
                <a:cs typeface="Calibri" panose="020F0502020204030204" pitchFamily="34" charset="0"/>
              </a:rPr>
              <a:t> to respond to the following:                                                   </a:t>
            </a:r>
            <a:endParaRPr lang="cy-GB" sz="3600" i="1" dirty="0" smtClean="0">
              <a:latin typeface="Calibri" panose="020F0502020204030204" pitchFamily="34" charset="0"/>
              <a:ea typeface="Times New Roman" panose="02020603050405020304" pitchFamily="18" charset="0"/>
              <a:cs typeface="Calibri" panose="020F0502020204030204" pitchFamily="34" charset="0"/>
            </a:endParaRPr>
          </a:p>
          <a:p>
            <a:r>
              <a:rPr lang="cy-GB" sz="3600" i="1" dirty="0" smtClean="0">
                <a:latin typeface="Calibri" panose="020F0502020204030204" pitchFamily="34" charset="0"/>
                <a:ea typeface="Times New Roman" panose="02020603050405020304" pitchFamily="18" charset="0"/>
                <a:cs typeface="Calibri" panose="020F0502020204030204" pitchFamily="34" charset="0"/>
              </a:rPr>
              <a:t> </a:t>
            </a:r>
            <a:r>
              <a:rPr lang="cy-GB" sz="3600" i="1" dirty="0">
                <a:latin typeface="Calibri" panose="020F0502020204030204" pitchFamily="34" charset="0"/>
                <a:ea typeface="Times New Roman" panose="02020603050405020304" pitchFamily="18" charset="0"/>
                <a:cs typeface="Calibri" panose="020F0502020204030204" pitchFamily="34" charset="0"/>
              </a:rPr>
              <a:t>1. What did you do and why?                       </a:t>
            </a:r>
            <a:endParaRPr lang="cy-GB" sz="3600" i="1" dirty="0">
              <a:latin typeface="Calibri" panose="020F0502020204030204" pitchFamily="34" charset="0"/>
              <a:ea typeface="Times New Roman" panose="02020603050405020304" pitchFamily="18" charset="0"/>
              <a:cs typeface="Calibri" panose="020F0502020204030204" pitchFamily="34" charset="0"/>
            </a:endParaRPr>
          </a:p>
          <a:p>
            <a:pPr marL="0" indent="0">
              <a:buNone/>
            </a:pPr>
            <a:r>
              <a:rPr lang="cy-GB" sz="3600" i="1" dirty="0" smtClean="0">
                <a:latin typeface="Calibri" panose="020F0502020204030204" pitchFamily="34" charset="0"/>
                <a:ea typeface="Times New Roman" panose="02020603050405020304" pitchFamily="18" charset="0"/>
                <a:cs typeface="Calibri" panose="020F0502020204030204" pitchFamily="34" charset="0"/>
              </a:rPr>
              <a:t>  2</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What</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have</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you</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learned</a:t>
            </a:r>
            <a:r>
              <a:rPr lang="cy-GB" sz="3600" i="1" dirty="0">
                <a:latin typeface="Calibri" panose="020F0502020204030204" pitchFamily="34" charset="0"/>
                <a:ea typeface="Times New Roman" panose="02020603050405020304" pitchFamily="18" charset="0"/>
                <a:cs typeface="Calibri" panose="020F0502020204030204" pitchFamily="34" charset="0"/>
              </a:rPr>
              <a:t>?</a:t>
            </a:r>
          </a:p>
          <a:p>
            <a:pPr marL="0" indent="0">
              <a:buNone/>
            </a:pPr>
            <a:endParaRPr lang="cy-GB" sz="3600" i="1" dirty="0">
              <a:latin typeface="Calibri" panose="020F0502020204030204" pitchFamily="34" charset="0"/>
              <a:ea typeface="Times New Roman" panose="02020603050405020304" pitchFamily="18" charset="0"/>
              <a:cs typeface="Calibri" panose="020F0502020204030204" pitchFamily="34" charset="0"/>
            </a:endParaRPr>
          </a:p>
          <a:p>
            <a:r>
              <a:rPr lang="en-GB" sz="3600" i="1" dirty="0">
                <a:latin typeface="Calibri" panose="020F0502020204030204" pitchFamily="34" charset="0"/>
                <a:cs typeface="Calibri" panose="020F0502020204030204" pitchFamily="34" charset="0"/>
              </a:rPr>
              <a:t>Prepare </a:t>
            </a:r>
            <a:r>
              <a:rPr lang="en-GB" sz="3600" i="1" dirty="0" smtClean="0">
                <a:latin typeface="Calibri" panose="020F0502020204030204" pitchFamily="34" charset="0"/>
                <a:cs typeface="Calibri" panose="020F0502020204030204" pitchFamily="34" charset="0"/>
              </a:rPr>
              <a:t>to discuss this summary </a:t>
            </a:r>
            <a:r>
              <a:rPr lang="en-GB" sz="3600" i="1" dirty="0">
                <a:latin typeface="Calibri" panose="020F0502020204030204" pitchFamily="34" charset="0"/>
                <a:cs typeface="Calibri" panose="020F0502020204030204" pitchFamily="34" charset="0"/>
              </a:rPr>
              <a:t>of what you’ve learned </a:t>
            </a:r>
            <a:r>
              <a:rPr lang="en-GB" sz="3600" i="1" dirty="0" smtClean="0">
                <a:latin typeface="Calibri" panose="020F0502020204030204" pitchFamily="34" charset="0"/>
                <a:cs typeface="Calibri" panose="020F0502020204030204" pitchFamily="34" charset="0"/>
              </a:rPr>
              <a:t>on </a:t>
            </a:r>
            <a:r>
              <a:rPr lang="en-GB" sz="3600" i="1" dirty="0">
                <a:latin typeface="Calibri" panose="020F0502020204030204" pitchFamily="34" charset="0"/>
                <a:cs typeface="Calibri" panose="020F0502020204030204" pitchFamily="34" charset="0"/>
              </a:rPr>
              <a:t>the </a:t>
            </a:r>
            <a:r>
              <a:rPr lang="en-GB" sz="3600" b="1" i="1" dirty="0">
                <a:latin typeface="Calibri" panose="020F0502020204030204" pitchFamily="34" charset="0"/>
                <a:cs typeface="Calibri" panose="020F0502020204030204" pitchFamily="34" charset="0"/>
              </a:rPr>
              <a:t>SHARE</a:t>
            </a:r>
            <a:r>
              <a:rPr lang="en-GB" sz="3600" i="1" dirty="0">
                <a:latin typeface="Calibri" panose="020F0502020204030204" pitchFamily="34" charset="0"/>
                <a:cs typeface="Calibri" panose="020F0502020204030204" pitchFamily="34" charset="0"/>
              </a:rPr>
              <a:t> </a:t>
            </a:r>
            <a:r>
              <a:rPr lang="en-GB" sz="3600" i="1" dirty="0" smtClean="0">
                <a:latin typeface="Calibri" panose="020F0502020204030204" pitchFamily="34" charset="0"/>
                <a:cs typeface="Calibri" panose="020F0502020204030204" pitchFamily="34" charset="0"/>
              </a:rPr>
              <a:t>day in note format </a:t>
            </a:r>
            <a:r>
              <a:rPr lang="en-GB" sz="3600" i="1" u="sng" dirty="0" smtClean="0">
                <a:latin typeface="Calibri" panose="020F0502020204030204" pitchFamily="34" charset="0"/>
                <a:cs typeface="Calibri" panose="020F0502020204030204" pitchFamily="34" charset="0"/>
              </a:rPr>
              <a:t>no </a:t>
            </a:r>
            <a:r>
              <a:rPr lang="en-GB" sz="3600" i="1" u="sng" dirty="0" err="1" smtClean="0">
                <a:latin typeface="Calibri" panose="020F0502020204030204" pitchFamily="34" charset="0"/>
                <a:cs typeface="Calibri" panose="020F0502020204030204" pitchFamily="34" charset="0"/>
              </a:rPr>
              <a:t>ppt</a:t>
            </a:r>
            <a:r>
              <a:rPr lang="en-GB" sz="3600" i="1" u="sng" dirty="0" smtClean="0">
                <a:latin typeface="Calibri" panose="020F0502020204030204" pitchFamily="34" charset="0"/>
                <a:cs typeface="Calibri" panose="020F0502020204030204" pitchFamily="34" charset="0"/>
              </a:rPr>
              <a:t> required</a:t>
            </a:r>
            <a:r>
              <a:rPr lang="en-GB" sz="3600" i="1" dirty="0" smtClean="0">
                <a:latin typeface="Calibri" panose="020F0502020204030204" pitchFamily="34" charset="0"/>
                <a:cs typeface="Calibri" panose="020F0502020204030204" pitchFamily="34" charset="0"/>
              </a:rPr>
              <a:t>.</a:t>
            </a:r>
            <a:endParaRPr lang="en-GB" i="1" dirty="0"/>
          </a:p>
        </p:txBody>
      </p:sp>
    </p:spTree>
    <p:extLst>
      <p:ext uri="{BB962C8B-B14F-4D97-AF65-F5344CB8AC3E}">
        <p14:creationId xmlns:p14="http://schemas.microsoft.com/office/powerpoint/2010/main" val="1676306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96AB68-430F-43CB-9CF9-1EC1667C630B}"/>
              </a:ext>
            </a:extLst>
          </p:cNvPr>
          <p:cNvSpPr>
            <a:spLocks noGrp="1"/>
          </p:cNvSpPr>
          <p:nvPr>
            <p:ph type="title"/>
          </p:nvPr>
        </p:nvSpPr>
        <p:spPr>
          <a:xfrm>
            <a:off x="1129714" y="-257039"/>
            <a:ext cx="9211116" cy="1280890"/>
          </a:xfrm>
        </p:spPr>
        <p:txBody>
          <a:bodyPr>
            <a:normAutofit fontScale="90000"/>
          </a:bodyPr>
          <a:lstStyle/>
          <a:p>
            <a:r>
              <a:rPr lang="en-GB" dirty="0"/>
              <a:t/>
            </a:r>
            <a:br>
              <a:rPr lang="en-GB" dirty="0"/>
            </a:br>
            <a:r>
              <a:rPr lang="en-GB" b="1" i="1" dirty="0"/>
              <a:t>SHARE</a:t>
            </a:r>
            <a:endParaRPr lang="en-GB" dirty="0"/>
          </a:p>
        </p:txBody>
      </p:sp>
      <p:sp>
        <p:nvSpPr>
          <p:cNvPr id="4" name="Content Placeholder 3">
            <a:extLst>
              <a:ext uri="{FF2B5EF4-FFF2-40B4-BE49-F238E27FC236}">
                <a16:creationId xmlns="" xmlns:a16="http://schemas.microsoft.com/office/drawing/2014/main" id="{F840D3DD-A4C5-49EE-A5BA-AFC64C194B5C}"/>
              </a:ext>
            </a:extLst>
          </p:cNvPr>
          <p:cNvSpPr>
            <a:spLocks noGrp="1"/>
          </p:cNvSpPr>
          <p:nvPr>
            <p:ph sz="half" idx="2"/>
          </p:nvPr>
        </p:nvSpPr>
        <p:spPr>
          <a:xfrm>
            <a:off x="972827" y="1239982"/>
            <a:ext cx="10199478" cy="5086412"/>
          </a:xfrm>
        </p:spPr>
        <p:txBody>
          <a:bodyPr>
            <a:normAutofit lnSpcReduction="10000"/>
          </a:bodyPr>
          <a:lstStyle/>
          <a:p>
            <a:r>
              <a:rPr lang="cy-GB" sz="3200" i="1" dirty="0" smtClean="0">
                <a:latin typeface="Calibri" panose="020F0502020204030204" pitchFamily="34" charset="0"/>
                <a:ea typeface="Times New Roman" panose="02020603050405020304" pitchFamily="18" charset="0"/>
              </a:rPr>
              <a:t>Discuss</a:t>
            </a:r>
            <a:r>
              <a:rPr lang="cy-GB" sz="3200" i="1" dirty="0" smtClean="0">
                <a:effectLst/>
                <a:latin typeface="Calibri" panose="020F0502020204030204" pitchFamily="34" charset="0"/>
                <a:ea typeface="Times New Roman" panose="02020603050405020304" pitchFamily="18" charset="0"/>
              </a:rPr>
              <a:t> </a:t>
            </a:r>
            <a:r>
              <a:rPr lang="cy-GB" sz="3200" i="1" dirty="0">
                <a:effectLst/>
                <a:latin typeface="Calibri" panose="020F0502020204030204" pitchFamily="34" charset="0"/>
                <a:ea typeface="Times New Roman" panose="02020603050405020304" pitchFamily="18" charset="0"/>
              </a:rPr>
              <a:t>your </a:t>
            </a:r>
            <a:r>
              <a:rPr lang="cy-GB" sz="3200" i="1" dirty="0" smtClean="0">
                <a:effectLst/>
                <a:latin typeface="Calibri" panose="020F0502020204030204" pitchFamily="34" charset="0"/>
                <a:ea typeface="Times New Roman" panose="02020603050405020304" pitchFamily="18" charset="0"/>
              </a:rPr>
              <a:t>summary of the Experience with your </a:t>
            </a:r>
            <a:r>
              <a:rPr lang="cy-GB" sz="3200" i="1" dirty="0">
                <a:effectLst/>
                <a:latin typeface="Calibri" panose="020F0502020204030204" pitchFamily="34" charset="0"/>
                <a:ea typeface="Times New Roman" panose="02020603050405020304" pitchFamily="18" charset="0"/>
              </a:rPr>
              <a:t>module tutor and peers in the </a:t>
            </a:r>
            <a:r>
              <a:rPr lang="cy-GB" sz="3200" b="1" i="1" dirty="0">
                <a:effectLst/>
                <a:latin typeface="Calibri" panose="020F0502020204030204" pitchFamily="34" charset="0"/>
                <a:ea typeface="Times New Roman" panose="02020603050405020304" pitchFamily="18" charset="0"/>
              </a:rPr>
              <a:t>SHARE</a:t>
            </a:r>
            <a:r>
              <a:rPr lang="cy-GB" sz="3200" i="1" dirty="0">
                <a:effectLst/>
                <a:latin typeface="Calibri" panose="020F0502020204030204" pitchFamily="34" charset="0"/>
                <a:ea typeface="Times New Roman" panose="02020603050405020304" pitchFamily="18" charset="0"/>
              </a:rPr>
              <a:t> session. </a:t>
            </a:r>
            <a:r>
              <a:rPr lang="cy-GB" sz="3200" i="1" dirty="0" err="1">
                <a:effectLst/>
                <a:latin typeface="Calibri" panose="020F0502020204030204" pitchFamily="34" charset="0"/>
                <a:ea typeface="Times New Roman" panose="02020603050405020304" pitchFamily="18" charset="0"/>
              </a:rPr>
              <a:t>Focus</a:t>
            </a:r>
            <a:r>
              <a:rPr lang="cy-GB" sz="3200" i="1" dirty="0">
                <a:effectLst/>
                <a:latin typeface="Calibri" panose="020F0502020204030204" pitchFamily="34" charset="0"/>
                <a:ea typeface="Times New Roman" panose="02020603050405020304" pitchFamily="18" charset="0"/>
              </a:rPr>
              <a:t> </a:t>
            </a:r>
            <a:r>
              <a:rPr lang="cy-GB" sz="3200" i="1" dirty="0" err="1">
                <a:effectLst/>
                <a:latin typeface="Calibri" panose="020F0502020204030204" pitchFamily="34" charset="0"/>
                <a:ea typeface="Times New Roman" panose="02020603050405020304" pitchFamily="18" charset="0"/>
              </a:rPr>
              <a:t>on</a:t>
            </a:r>
            <a:r>
              <a:rPr lang="cy-GB" sz="3200" i="1" dirty="0">
                <a:effectLst/>
                <a:latin typeface="Calibri" panose="020F0502020204030204" pitchFamily="34" charset="0"/>
                <a:ea typeface="Times New Roman" panose="02020603050405020304" pitchFamily="18" charset="0"/>
              </a:rPr>
              <a:t> “</a:t>
            </a:r>
            <a:r>
              <a:rPr lang="cy-GB" sz="3200" i="1" dirty="0" err="1">
                <a:effectLst/>
                <a:latin typeface="Calibri" panose="020F0502020204030204" pitchFamily="34" charset="0"/>
                <a:ea typeface="Times New Roman" panose="02020603050405020304" pitchFamily="18" charset="0"/>
              </a:rPr>
              <a:t>What</a:t>
            </a:r>
            <a:r>
              <a:rPr lang="cy-GB" sz="3200" i="1" dirty="0">
                <a:effectLst/>
                <a:latin typeface="Calibri" panose="020F0502020204030204" pitchFamily="34" charset="0"/>
                <a:ea typeface="Times New Roman" panose="02020603050405020304" pitchFamily="18" charset="0"/>
              </a:rPr>
              <a:t> </a:t>
            </a:r>
            <a:r>
              <a:rPr lang="cy-GB" sz="3200" i="1" dirty="0" err="1">
                <a:effectLst/>
                <a:latin typeface="Calibri" panose="020F0502020204030204" pitchFamily="34" charset="0"/>
                <a:ea typeface="Times New Roman" panose="02020603050405020304" pitchFamily="18" charset="0"/>
              </a:rPr>
              <a:t>you</a:t>
            </a:r>
            <a:r>
              <a:rPr lang="cy-GB" sz="3200" i="1" dirty="0">
                <a:effectLst/>
                <a:latin typeface="Calibri" panose="020F0502020204030204" pitchFamily="34" charset="0"/>
                <a:ea typeface="Times New Roman" panose="02020603050405020304" pitchFamily="18" charset="0"/>
              </a:rPr>
              <a:t> </a:t>
            </a:r>
            <a:r>
              <a:rPr lang="cy-GB" sz="3200" i="1" dirty="0" err="1">
                <a:effectLst/>
                <a:latin typeface="Calibri" panose="020F0502020204030204" pitchFamily="34" charset="0"/>
                <a:ea typeface="Times New Roman" panose="02020603050405020304" pitchFamily="18" charset="0"/>
              </a:rPr>
              <a:t>have</a:t>
            </a:r>
            <a:r>
              <a:rPr lang="cy-GB" sz="3200" i="1" dirty="0">
                <a:effectLst/>
                <a:latin typeface="Calibri" panose="020F0502020204030204" pitchFamily="34" charset="0"/>
                <a:ea typeface="Times New Roman" panose="02020603050405020304" pitchFamily="18" charset="0"/>
              </a:rPr>
              <a:t> </a:t>
            </a:r>
            <a:r>
              <a:rPr lang="cy-GB" sz="3200" i="1" dirty="0" err="1">
                <a:effectLst/>
                <a:latin typeface="Calibri" panose="020F0502020204030204" pitchFamily="34" charset="0"/>
                <a:ea typeface="Times New Roman" panose="02020603050405020304" pitchFamily="18" charset="0"/>
              </a:rPr>
              <a:t>learned</a:t>
            </a:r>
            <a:r>
              <a:rPr lang="cy-GB" sz="3200" i="1" dirty="0">
                <a:effectLst/>
                <a:latin typeface="Calibri" panose="020F0502020204030204" pitchFamily="34" charset="0"/>
                <a:ea typeface="Times New Roman" panose="02020603050405020304" pitchFamily="18" charset="0"/>
              </a:rPr>
              <a:t>?”. (No more than </a:t>
            </a:r>
            <a:r>
              <a:rPr lang="cy-GB" sz="3200" i="1" dirty="0" smtClean="0">
                <a:effectLst/>
                <a:latin typeface="Calibri" panose="020F0502020204030204" pitchFamily="34" charset="0"/>
                <a:ea typeface="Times New Roman" panose="02020603050405020304" pitchFamily="18" charset="0"/>
              </a:rPr>
              <a:t>5-10 </a:t>
            </a:r>
            <a:r>
              <a:rPr lang="cy-GB" sz="3200" i="1" dirty="0">
                <a:effectLst/>
                <a:latin typeface="Calibri" panose="020F0502020204030204" pitchFamily="34" charset="0"/>
                <a:ea typeface="Times New Roman" panose="02020603050405020304" pitchFamily="18" charset="0"/>
              </a:rPr>
              <a:t>minutes</a:t>
            </a:r>
            <a:r>
              <a:rPr lang="cy-GB" sz="3200" i="1" dirty="0" smtClean="0">
                <a:effectLst/>
                <a:latin typeface="Calibri" panose="020F0502020204030204" pitchFamily="34" charset="0"/>
                <a:ea typeface="Times New Roman" panose="02020603050405020304" pitchFamily="18" charset="0"/>
              </a:rPr>
              <a:t>)</a:t>
            </a:r>
          </a:p>
          <a:p>
            <a:endParaRPr lang="cy-GB" sz="3200" i="1" dirty="0">
              <a:effectLst/>
              <a:latin typeface="Calibri" panose="020F0502020204030204" pitchFamily="34" charset="0"/>
              <a:ea typeface="Times New Roman" panose="02020603050405020304" pitchFamily="18" charset="0"/>
            </a:endParaRPr>
          </a:p>
          <a:p>
            <a:r>
              <a:rPr lang="cy-GB" sz="3200" i="1" dirty="0">
                <a:effectLst/>
                <a:latin typeface="Calibri" panose="020F0502020204030204" pitchFamily="34" charset="0"/>
                <a:ea typeface="Times New Roman" panose="02020603050405020304" pitchFamily="18" charset="0"/>
              </a:rPr>
              <a:t>Following the </a:t>
            </a:r>
            <a:r>
              <a:rPr lang="cy-GB" sz="3200" b="1" i="1" dirty="0">
                <a:effectLst/>
                <a:latin typeface="Calibri" panose="020F0502020204030204" pitchFamily="34" charset="0"/>
                <a:ea typeface="Times New Roman" panose="02020603050405020304" pitchFamily="18" charset="0"/>
              </a:rPr>
              <a:t>SHARE</a:t>
            </a:r>
            <a:r>
              <a:rPr lang="cy-GB" sz="3200" i="1" dirty="0">
                <a:effectLst/>
                <a:latin typeface="Calibri" panose="020F0502020204030204" pitchFamily="34" charset="0"/>
                <a:ea typeface="Times New Roman" panose="02020603050405020304" pitchFamily="18" charset="0"/>
              </a:rPr>
              <a:t> </a:t>
            </a:r>
            <a:r>
              <a:rPr lang="cy-GB" sz="3200" b="1" i="1" dirty="0" smtClean="0">
                <a:effectLst/>
                <a:latin typeface="Calibri" panose="020F0502020204030204" pitchFamily="34" charset="0"/>
                <a:ea typeface="Times New Roman" panose="02020603050405020304" pitchFamily="18" charset="0"/>
              </a:rPr>
              <a:t>DISCUSSION, </a:t>
            </a:r>
            <a:r>
              <a:rPr lang="cy-GB" sz="3200" i="1" dirty="0" smtClean="0">
                <a:latin typeface="Calibri" panose="020F0502020204030204" pitchFamily="34" charset="0"/>
                <a:ea typeface="Times New Roman" panose="02020603050405020304" pitchFamily="18" charset="0"/>
              </a:rPr>
              <a:t>time will be allocated for you to</a:t>
            </a:r>
            <a:r>
              <a:rPr lang="cy-GB" sz="3200" i="1" dirty="0" smtClean="0">
                <a:effectLst/>
                <a:latin typeface="Calibri" panose="020F0502020204030204" pitchFamily="34" charset="0"/>
                <a:ea typeface="Times New Roman" panose="02020603050405020304" pitchFamily="18" charset="0"/>
              </a:rPr>
              <a:t> </a:t>
            </a:r>
            <a:r>
              <a:rPr lang="cy-GB" sz="3200" i="1" dirty="0">
                <a:effectLst/>
                <a:latin typeface="Calibri" panose="020F0502020204030204" pitchFamily="34" charset="0"/>
                <a:ea typeface="Times New Roman" panose="02020603050405020304" pitchFamily="18" charset="0"/>
              </a:rPr>
              <a:t>complete </a:t>
            </a:r>
            <a:r>
              <a:rPr lang="cy-GB" sz="3200" i="1" dirty="0" smtClean="0">
                <a:effectLst/>
                <a:latin typeface="Calibri" panose="020F0502020204030204" pitchFamily="34" charset="0"/>
                <a:ea typeface="Times New Roman" panose="02020603050405020304" pitchFamily="18" charset="0"/>
              </a:rPr>
              <a:t>an ‘EXPERIENCE TEMPLATE’ IN YOUR PLP. </a:t>
            </a:r>
            <a:r>
              <a:rPr lang="cy-GB" sz="3200" i="1" smtClean="0">
                <a:effectLst/>
                <a:latin typeface="Calibri" panose="020F0502020204030204" pitchFamily="34" charset="0"/>
                <a:ea typeface="Times New Roman" panose="02020603050405020304" pitchFamily="18" charset="0"/>
              </a:rPr>
              <a:t>Please bring appropriate technology to complete this task.</a:t>
            </a:r>
            <a:endParaRPr lang="cy-GB" sz="3200" i="1" dirty="0">
              <a:effectLst/>
              <a:latin typeface="Calibri" panose="020F0502020204030204" pitchFamily="34" charset="0"/>
              <a:ea typeface="Times New Roman" panose="02020603050405020304" pitchFamily="18" charset="0"/>
            </a:endParaRPr>
          </a:p>
          <a:p>
            <a:r>
              <a:rPr lang="cy-GB" sz="3200" b="1" i="1" dirty="0" err="1">
                <a:effectLst/>
                <a:latin typeface="Calibri" panose="020F0502020204030204" pitchFamily="34" charset="0"/>
                <a:ea typeface="Times New Roman" panose="02020603050405020304" pitchFamily="18" charset="0"/>
              </a:rPr>
              <a:t>Observations</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from</a:t>
            </a:r>
            <a:r>
              <a:rPr lang="cy-GB" sz="3200" b="1" i="1" dirty="0">
                <a:effectLst/>
                <a:latin typeface="Calibri" panose="020F0502020204030204" pitchFamily="34" charset="0"/>
                <a:ea typeface="Times New Roman" panose="02020603050405020304" pitchFamily="18" charset="0"/>
              </a:rPr>
              <a:t> the TEST day </a:t>
            </a:r>
            <a:r>
              <a:rPr lang="cy-GB" sz="3200" b="1" i="1" dirty="0" err="1">
                <a:effectLst/>
                <a:latin typeface="Calibri" panose="020F0502020204030204" pitchFamily="34" charset="0"/>
                <a:ea typeface="Times New Roman" panose="02020603050405020304" pitchFamily="18" charset="0"/>
              </a:rPr>
              <a:t>and</a:t>
            </a:r>
            <a:r>
              <a:rPr lang="cy-GB" sz="3200" b="1" i="1" dirty="0">
                <a:effectLst/>
                <a:latin typeface="Calibri" panose="020F0502020204030204" pitchFamily="34" charset="0"/>
                <a:ea typeface="Times New Roman" panose="02020603050405020304" pitchFamily="18" charset="0"/>
              </a:rPr>
              <a:t> the SHARE </a:t>
            </a:r>
            <a:r>
              <a:rPr lang="cy-GB" sz="3200" b="1" i="1" dirty="0" err="1">
                <a:effectLst/>
                <a:latin typeface="Calibri" panose="020F0502020204030204" pitchFamily="34" charset="0"/>
                <a:ea typeface="Times New Roman" panose="02020603050405020304" pitchFamily="18" charset="0"/>
              </a:rPr>
              <a:t>session</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may</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also</a:t>
            </a:r>
            <a:r>
              <a:rPr lang="cy-GB" sz="3200" b="1" i="1" dirty="0">
                <a:effectLst/>
                <a:latin typeface="Calibri" panose="020F0502020204030204" pitchFamily="34" charset="0"/>
                <a:ea typeface="Times New Roman" panose="02020603050405020304" pitchFamily="18" charset="0"/>
              </a:rPr>
              <a:t> be </a:t>
            </a:r>
            <a:r>
              <a:rPr lang="cy-GB" sz="3200" b="1" i="1" dirty="0" err="1">
                <a:effectLst/>
                <a:latin typeface="Calibri" panose="020F0502020204030204" pitchFamily="34" charset="0"/>
                <a:ea typeface="Times New Roman" panose="02020603050405020304" pitchFamily="18" charset="0"/>
              </a:rPr>
              <a:t>used</a:t>
            </a:r>
            <a:r>
              <a:rPr lang="cy-GB" sz="3200" b="1" i="1" dirty="0">
                <a:effectLst/>
                <a:latin typeface="Calibri" panose="020F0502020204030204" pitchFamily="34" charset="0"/>
                <a:ea typeface="Times New Roman" panose="02020603050405020304" pitchFamily="18" charset="0"/>
              </a:rPr>
              <a:t> as </a:t>
            </a:r>
            <a:r>
              <a:rPr lang="cy-GB" sz="3200" b="1" i="1" dirty="0" err="1">
                <a:effectLst/>
                <a:latin typeface="Calibri" panose="020F0502020204030204" pitchFamily="34" charset="0"/>
                <a:ea typeface="Times New Roman" panose="02020603050405020304" pitchFamily="18" charset="0"/>
              </a:rPr>
              <a:t>examples</a:t>
            </a:r>
            <a:r>
              <a:rPr lang="cy-GB" sz="3200" b="1" i="1" dirty="0">
                <a:effectLst/>
                <a:latin typeface="Calibri" panose="020F0502020204030204" pitchFamily="34" charset="0"/>
                <a:ea typeface="Times New Roman" panose="02020603050405020304" pitchFamily="18" charset="0"/>
              </a:rPr>
              <a:t> of </a:t>
            </a:r>
            <a:r>
              <a:rPr lang="cy-GB" sz="3200" b="1" i="1" dirty="0" err="1">
                <a:effectLst/>
                <a:latin typeface="Calibri" panose="020F0502020204030204" pitchFamily="34" charset="0"/>
                <a:ea typeface="Times New Roman" panose="02020603050405020304" pitchFamily="18" charset="0"/>
              </a:rPr>
              <a:t>best</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practice</a:t>
            </a:r>
            <a:r>
              <a:rPr lang="cy-GB" sz="3200" b="1" i="1" dirty="0">
                <a:effectLst/>
                <a:latin typeface="Calibri" panose="020F0502020204030204" pitchFamily="34" charset="0"/>
                <a:ea typeface="Times New Roman" panose="02020603050405020304" pitchFamily="18" charset="0"/>
              </a:rPr>
              <a:t> to </a:t>
            </a:r>
            <a:r>
              <a:rPr lang="cy-GB" sz="3200" b="1" i="1" dirty="0" err="1">
                <a:effectLst/>
                <a:latin typeface="Calibri" panose="020F0502020204030204" pitchFamily="34" charset="0"/>
                <a:ea typeface="Times New Roman" panose="02020603050405020304" pitchFamily="18" charset="0"/>
              </a:rPr>
              <a:t>support</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your</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discussion</a:t>
            </a:r>
            <a:r>
              <a:rPr lang="cy-GB" sz="3200" b="1" i="1" dirty="0">
                <a:effectLst/>
                <a:latin typeface="Calibri" panose="020F0502020204030204" pitchFamily="34" charset="0"/>
                <a:ea typeface="Times New Roman" panose="02020603050405020304" pitchFamily="18" charset="0"/>
              </a:rPr>
              <a:t> </a:t>
            </a:r>
            <a:r>
              <a:rPr lang="cy-GB" sz="3200" b="1" i="1" dirty="0" err="1">
                <a:effectLst/>
                <a:latin typeface="Calibri" panose="020F0502020204030204" pitchFamily="34" charset="0"/>
                <a:ea typeface="Times New Roman" panose="02020603050405020304" pitchFamily="18" charset="0"/>
              </a:rPr>
              <a:t>within</a:t>
            </a:r>
            <a:r>
              <a:rPr lang="cy-GB" sz="3200" b="1" i="1" dirty="0">
                <a:effectLst/>
                <a:latin typeface="Calibri" panose="020F0502020204030204" pitchFamily="34" charset="0"/>
                <a:ea typeface="Times New Roman" panose="02020603050405020304" pitchFamily="18" charset="0"/>
              </a:rPr>
              <a:t> the ECAD5007 </a:t>
            </a:r>
            <a:r>
              <a:rPr lang="cy-GB" sz="3200" b="1" i="1" dirty="0" err="1">
                <a:effectLst/>
                <a:latin typeface="Calibri" panose="020F0502020204030204" pitchFamily="34" charset="0"/>
                <a:ea typeface="Times New Roman" panose="02020603050405020304" pitchFamily="18" charset="0"/>
              </a:rPr>
              <a:t>assignment</a:t>
            </a:r>
            <a:r>
              <a:rPr lang="cy-GB" sz="3200" b="1" i="1" dirty="0">
                <a:effectLst/>
                <a:latin typeface="Calibri" panose="020F0502020204030204" pitchFamily="34" charset="0"/>
                <a:ea typeface="Times New Roman" panose="02020603050405020304" pitchFamily="18" charset="0"/>
              </a:rPr>
              <a:t>. </a:t>
            </a:r>
            <a:endParaRPr lang="cy-GB" sz="3200" b="1" i="1" dirty="0">
              <a:latin typeface="Calibri" panose="020F0502020204030204" pitchFamily="34" charset="0"/>
              <a:ea typeface="Times New Roman" panose="02020603050405020304" pitchFamily="18" charset="0"/>
            </a:endParaRPr>
          </a:p>
          <a:p>
            <a:endParaRPr lang="cy-GB" sz="1800" i="1" dirty="0">
              <a:effectLst/>
              <a:latin typeface="Calibri" panose="020F0502020204030204" pitchFamily="34" charset="0"/>
              <a:ea typeface="Times New Roman" panose="02020603050405020304" pitchFamily="18" charset="0"/>
            </a:endParaRPr>
          </a:p>
          <a:p>
            <a:endParaRPr lang="en-GB" i="1" dirty="0"/>
          </a:p>
        </p:txBody>
      </p:sp>
    </p:spTree>
    <p:extLst>
      <p:ext uri="{BB962C8B-B14F-4D97-AF65-F5344CB8AC3E}">
        <p14:creationId xmlns:p14="http://schemas.microsoft.com/office/powerpoint/2010/main" val="844472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807758" y="1405467"/>
            <a:ext cx="6714067" cy="4131733"/>
          </a:xfrm>
          <a:prstGeom prst="rect">
            <a:avLst/>
          </a:prstGeom>
        </p:spPr>
      </p:pic>
    </p:spTree>
    <p:extLst>
      <p:ext uri="{BB962C8B-B14F-4D97-AF65-F5344CB8AC3E}">
        <p14:creationId xmlns:p14="http://schemas.microsoft.com/office/powerpoint/2010/main" val="337094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
            <a:extLst>
              <a:ext uri="{FF2B5EF4-FFF2-40B4-BE49-F238E27FC236}">
                <a16:creationId xmlns=""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3" name="Title 2"/>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2500" i="1" dirty="0" smtClean="0">
                <a:solidFill>
                  <a:srgbClr val="FEFFFF"/>
                </a:solidFill>
              </a:rPr>
              <a:t>What </a:t>
            </a:r>
            <a:r>
              <a:rPr lang="en-US" sz="2500" i="1" dirty="0">
                <a:solidFill>
                  <a:srgbClr val="FEFFFF"/>
                </a:solidFill>
              </a:rPr>
              <a:t>exactly is an intervention?</a:t>
            </a:r>
            <a:endParaRPr lang="en-US" sz="2500" dirty="0">
              <a:solidFill>
                <a:srgbClr val="FEFFFF"/>
              </a:solidFill>
            </a:endParaRPr>
          </a:p>
        </p:txBody>
      </p:sp>
      <p:sp>
        <p:nvSpPr>
          <p:cNvPr id="2" name="Speech Bubble: Rectangle with Corners Rounded 1">
            <a:extLst>
              <a:ext uri="{FF2B5EF4-FFF2-40B4-BE49-F238E27FC236}">
                <a16:creationId xmlns="" xmlns:a16="http://schemas.microsoft.com/office/drawing/2014/main" id="{72D32AC6-90B7-4E78-8570-82048D2B4379}"/>
              </a:ext>
            </a:extLst>
          </p:cNvPr>
          <p:cNvSpPr/>
          <p:nvPr/>
        </p:nvSpPr>
        <p:spPr>
          <a:xfrm>
            <a:off x="7687732" y="1176866"/>
            <a:ext cx="4382347" cy="3715270"/>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Autofit/>
          </a:bodyPr>
          <a:lstStyle/>
          <a:p>
            <a:pPr>
              <a:spcBef>
                <a:spcPts val="1000"/>
              </a:spcBef>
              <a:buClr>
                <a:schemeClr val="accent1"/>
              </a:buClr>
            </a:pPr>
            <a:r>
              <a:rPr lang="en-US" sz="2600" dirty="0">
                <a:solidFill>
                  <a:schemeClr val="bg1"/>
                </a:solidFill>
              </a:rPr>
              <a:t>“Interventions are normally understood as those activities or strategies that are different from, or additional to, those employed routinely with pupils” </a:t>
            </a:r>
            <a:r>
              <a:rPr lang="en-US" sz="2400" dirty="0">
                <a:solidFill>
                  <a:schemeClr val="bg1"/>
                </a:solidFill>
              </a:rPr>
              <a:t>(Campbell &amp; Stanley, 1966 </a:t>
            </a:r>
            <a:r>
              <a:rPr lang="en-US" sz="2400" i="1" dirty="0">
                <a:solidFill>
                  <a:schemeClr val="bg1"/>
                </a:solidFill>
              </a:rPr>
              <a:t>cited in</a:t>
            </a:r>
            <a:r>
              <a:rPr lang="en-US" sz="2400"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14400" y="0"/>
            <a:ext cx="10515600" cy="1325563"/>
          </a:xfrm>
        </p:spPr>
        <p:txBody>
          <a:bodyPr/>
          <a:lstStyle/>
          <a:p>
            <a:r>
              <a:rPr lang="en-GB" dirty="0"/>
              <a:t/>
            </a:r>
            <a:br>
              <a:rPr lang="en-GB" dirty="0"/>
            </a:br>
            <a:r>
              <a:rPr lang="en-GB" i="1" dirty="0"/>
              <a:t>Interventions are …</a:t>
            </a:r>
          </a:p>
        </p:txBody>
      </p:sp>
      <p:sp>
        <p:nvSpPr>
          <p:cNvPr id="8" name="Content Placeholder 7"/>
          <p:cNvSpPr>
            <a:spLocks noGrp="1"/>
          </p:cNvSpPr>
          <p:nvPr>
            <p:ph sz="half" idx="2"/>
          </p:nvPr>
        </p:nvSpPr>
        <p:spPr>
          <a:xfrm>
            <a:off x="914400" y="1642746"/>
            <a:ext cx="10789920" cy="4351338"/>
          </a:xfrm>
        </p:spPr>
        <p:txBody>
          <a:bodyPr>
            <a:normAutofit fontScale="92500"/>
          </a:bodyPr>
          <a:lstStyle/>
          <a:p>
            <a:r>
              <a:rPr lang="en-GB" sz="3600" i="1" dirty="0"/>
              <a:t>activities / strategies that are different or additional to those used with other learners</a:t>
            </a:r>
          </a:p>
          <a:p>
            <a:r>
              <a:rPr lang="en-GB" sz="3600" i="1" dirty="0"/>
              <a:t>an additional tool to help learners make progress and succeed</a:t>
            </a:r>
          </a:p>
          <a:p>
            <a:r>
              <a:rPr lang="en-GB" sz="3600" i="1" dirty="0"/>
              <a:t>provide value for money from an educational perspective</a:t>
            </a:r>
          </a:p>
          <a:p>
            <a:r>
              <a:rPr lang="en-GB" sz="3600" i="1" dirty="0"/>
              <a:t>aimed at narrowing the attainment gap</a:t>
            </a:r>
          </a:p>
          <a:p>
            <a:r>
              <a:rPr lang="en-GB" sz="3600" i="1" dirty="0"/>
              <a:t>a consolidation of learning in smaller groups</a:t>
            </a:r>
          </a:p>
          <a:p>
            <a:r>
              <a:rPr lang="en-GB" sz="3600"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27858" y="498129"/>
            <a:ext cx="10515600" cy="1325563"/>
          </a:xfrm>
        </p:spPr>
        <p:txBody>
          <a:bodyPr/>
          <a:lstStyle/>
          <a:p>
            <a:r>
              <a:rPr lang="en-GB" dirty="0"/>
              <a:t/>
            </a:r>
            <a:br>
              <a:rPr lang="en-GB" dirty="0"/>
            </a:br>
            <a:r>
              <a:rPr lang="en-GB" i="1" dirty="0"/>
              <a:t>Interventions can also …</a:t>
            </a:r>
            <a:endParaRPr lang="en-GB" dirty="0"/>
          </a:p>
        </p:txBody>
      </p:sp>
      <p:sp>
        <p:nvSpPr>
          <p:cNvPr id="8" name="Content Placeholder 7"/>
          <p:cNvSpPr>
            <a:spLocks noGrp="1"/>
          </p:cNvSpPr>
          <p:nvPr>
            <p:ph sz="half" idx="2"/>
          </p:nvPr>
        </p:nvSpPr>
        <p:spPr>
          <a:xfrm>
            <a:off x="1802475" y="2309102"/>
            <a:ext cx="10766367" cy="4731778"/>
          </a:xfrm>
        </p:spPr>
        <p:txBody>
          <a:bodyPr>
            <a:normAutofit/>
          </a:bodyPr>
          <a:lstStyle/>
          <a:p>
            <a:r>
              <a:rPr lang="en-GB" sz="3600" i="1" dirty="0"/>
              <a:t>add to workload </a:t>
            </a:r>
          </a:p>
          <a:p>
            <a:r>
              <a:rPr lang="en-GB" sz="3600" i="1" dirty="0"/>
              <a:t>be challenging from the point of view of</a:t>
            </a:r>
          </a:p>
          <a:p>
            <a:pPr lvl="1"/>
            <a:r>
              <a:rPr lang="en-GB" sz="3600" i="1" dirty="0"/>
              <a:t>place / space </a:t>
            </a:r>
          </a:p>
          <a:p>
            <a:pPr lvl="1"/>
            <a:r>
              <a:rPr lang="en-GB" sz="3600" i="1" dirty="0"/>
              <a:t>resources </a:t>
            </a:r>
          </a:p>
          <a:p>
            <a:pPr lvl="1"/>
            <a:r>
              <a:rPr lang="en-GB" sz="3600" i="1" dirty="0"/>
              <a:t>expertise </a:t>
            </a:r>
          </a:p>
          <a:p>
            <a:pPr lvl="1"/>
            <a:r>
              <a:rPr lang="en-GB" sz="3600" i="1" dirty="0"/>
              <a:t>staffing costs</a:t>
            </a:r>
          </a:p>
          <a:p>
            <a:endParaRPr lang="en-GB" dirty="0"/>
          </a:p>
          <a:p>
            <a:endParaRPr lang="en-GB" dirty="0"/>
          </a:p>
          <a:p>
            <a:endParaRPr lang="en-GB" dirty="0"/>
          </a:p>
        </p:txBody>
      </p:sp>
    </p:spTree>
    <p:extLst>
      <p:ext uri="{BB962C8B-B14F-4D97-AF65-F5344CB8AC3E}">
        <p14:creationId xmlns:p14="http://schemas.microsoft.com/office/powerpoint/2010/main" val="1040549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An intervention model – ‘waves of support</a:t>
            </a:r>
            <a:r>
              <a:rPr lang="en-GB" dirty="0"/>
              <a:t>’</a:t>
            </a:r>
            <a:br>
              <a:rPr lang="en-GB" dirty="0"/>
            </a:br>
            <a:r>
              <a:rPr lang="en-GB" dirty="0"/>
              <a:t/>
            </a:r>
            <a:br>
              <a:rPr lang="en-GB" dirty="0"/>
            </a:br>
            <a:endParaRPr lang="en-GB" dirty="0"/>
          </a:p>
        </p:txBody>
      </p:sp>
      <p:graphicFrame>
        <p:nvGraphicFramePr>
          <p:cNvPr id="5" name="Diagram 4">
            <a:extLst>
              <a:ext uri="{FF2B5EF4-FFF2-40B4-BE49-F238E27FC236}">
                <a16:creationId xmlns=""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1616596" y="2044932"/>
            <a:ext cx="15683822" cy="3282834"/>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Tree>
    <p:extLst>
      <p:ext uri="{BB962C8B-B14F-4D97-AF65-F5344CB8AC3E}">
        <p14:creationId xmlns:p14="http://schemas.microsoft.com/office/powerpoint/2010/main" val="1590603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2452956" y="1729047"/>
            <a:ext cx="17097910" cy="3208713"/>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Tree>
    <p:extLst>
      <p:ext uri="{BB962C8B-B14F-4D97-AF65-F5344CB8AC3E}">
        <p14:creationId xmlns:p14="http://schemas.microsoft.com/office/powerpoint/2010/main" val="1392704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287137"/>
            <a:ext cx="8379229" cy="3733749"/>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Tree>
    <p:extLst>
      <p:ext uri="{BB962C8B-B14F-4D97-AF65-F5344CB8AC3E}">
        <p14:creationId xmlns:p14="http://schemas.microsoft.com/office/powerpoint/2010/main" val="175567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780"/>
          </a:xfrm>
        </p:spPr>
        <p:txBody>
          <a:bodyPr>
            <a:normAutofit fontScale="90000"/>
          </a:bodyPr>
          <a:lstStyle/>
          <a:p>
            <a:r>
              <a:rPr lang="en-GB" dirty="0"/>
              <a:t/>
            </a:r>
            <a:br>
              <a:rPr lang="en-GB" dirty="0"/>
            </a:br>
            <a:r>
              <a:rPr lang="en-GB" i="1" dirty="0"/>
              <a:t>Personalised learning</a:t>
            </a:r>
          </a:p>
        </p:txBody>
      </p:sp>
      <p:sp>
        <p:nvSpPr>
          <p:cNvPr id="4" name="Content Placeholder 3">
            <a:extLst>
              <a:ext uri="{FF2B5EF4-FFF2-40B4-BE49-F238E27FC236}">
                <a16:creationId xmlns="" xmlns:a16="http://schemas.microsoft.com/office/drawing/2014/main" id="{286B4DE5-CE78-4A42-ABB0-FB846A9ED66D}"/>
              </a:ext>
            </a:extLst>
          </p:cNvPr>
          <p:cNvSpPr>
            <a:spLocks noGrp="1"/>
          </p:cNvSpPr>
          <p:nvPr>
            <p:ph sz="half" idx="2"/>
          </p:nvPr>
        </p:nvSpPr>
        <p:spPr>
          <a:xfrm>
            <a:off x="838200" y="1825625"/>
            <a:ext cx="10515600" cy="4351338"/>
          </a:xfrm>
        </p:spPr>
        <p:txBody>
          <a:bodyPr>
            <a:normAutofit/>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smtClean="0"/>
              <a:t>Allows </a:t>
            </a:r>
            <a:r>
              <a:rPr lang="en-GB" i="1" dirty="0"/>
              <a:t>plenty of time</a:t>
            </a:r>
          </a:p>
          <a:p>
            <a:r>
              <a:rPr lang="en-GB" i="1" dirty="0"/>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3515"/>
            <a:ext cx="10515600" cy="1325563"/>
          </a:xfrm>
        </p:spPr>
        <p:txBody>
          <a:bodyPr/>
          <a:lstStyle/>
          <a:p>
            <a:r>
              <a:rPr lang="en-GB" dirty="0"/>
              <a:t/>
            </a:r>
            <a:br>
              <a:rPr lang="en-GB" dirty="0"/>
            </a:br>
            <a:r>
              <a:rPr lang="en-GB" i="1" dirty="0"/>
              <a:t>Early intervention – why?</a:t>
            </a:r>
          </a:p>
        </p:txBody>
      </p:sp>
      <p:sp>
        <p:nvSpPr>
          <p:cNvPr id="3" name="Content Placeholder 2">
            <a:extLst>
              <a:ext uri="{FF2B5EF4-FFF2-40B4-BE49-F238E27FC236}">
                <a16:creationId xmlns="" xmlns:a16="http://schemas.microsoft.com/office/drawing/2014/main" id="{3EA4F4C2-DFAE-44FD-9EEB-D74C6D1DD378}"/>
              </a:ext>
            </a:extLst>
          </p:cNvPr>
          <p:cNvSpPr>
            <a:spLocks noGrp="1"/>
          </p:cNvSpPr>
          <p:nvPr>
            <p:ph sz="half" idx="2"/>
          </p:nvPr>
        </p:nvSpPr>
        <p:spPr>
          <a:xfrm>
            <a:off x="838200" y="1526366"/>
            <a:ext cx="10515600" cy="4351338"/>
          </a:xfrm>
        </p:spPr>
        <p:txBody>
          <a:bodyPr>
            <a:normAutofit/>
          </a:bodyPr>
          <a:lstStyle/>
          <a:p>
            <a:r>
              <a:rPr lang="en-GB" sz="3200" i="1" dirty="0"/>
              <a:t>NOT to address the symptoms but to alleviate those factors that impact on inequality and ability to fulfil their potential</a:t>
            </a:r>
          </a:p>
          <a:p>
            <a:pPr marL="0" indent="0">
              <a:buNone/>
            </a:pPr>
            <a:endParaRPr lang="en-GB" sz="3200" i="1" dirty="0"/>
          </a:p>
          <a:p>
            <a:r>
              <a:rPr lang="en-GB" sz="3200" i="1" dirty="0"/>
              <a:t>Improve progress and outcomes in:</a:t>
            </a:r>
          </a:p>
          <a:p>
            <a:pPr lvl="1">
              <a:buFont typeface="Wingdings" panose="05000000000000000000" pitchFamily="2" charset="2"/>
              <a:buChar char="q"/>
            </a:pPr>
            <a:r>
              <a:rPr lang="en-GB" sz="3200" i="1" dirty="0"/>
              <a:t>physical and mental health</a:t>
            </a:r>
          </a:p>
          <a:p>
            <a:pPr lvl="1">
              <a:buFont typeface="Wingdings" panose="05000000000000000000" pitchFamily="2" charset="2"/>
              <a:buChar char="q"/>
            </a:pPr>
            <a:r>
              <a:rPr lang="en-GB" sz="3200" i="1" dirty="0"/>
              <a:t>cognition and learning</a:t>
            </a:r>
          </a:p>
          <a:p>
            <a:pPr lvl="1">
              <a:buFont typeface="Wingdings" panose="05000000000000000000" pitchFamily="2" charset="2"/>
              <a:buChar char="q"/>
            </a:pPr>
            <a:r>
              <a:rPr lang="en-GB" sz="3200" i="1" dirty="0"/>
              <a:t>basic and transferable skills</a:t>
            </a:r>
          </a:p>
          <a:p>
            <a:endParaRPr lang="en-GB" dirty="0"/>
          </a:p>
        </p:txBody>
      </p:sp>
    </p:spTree>
    <p:extLst>
      <p:ext uri="{BB962C8B-B14F-4D97-AF65-F5344CB8AC3E}">
        <p14:creationId xmlns:p14="http://schemas.microsoft.com/office/powerpoint/2010/main" val="4012201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r>
              <a:rPr lang="en-US" b="1" dirty="0">
                <a:solidFill>
                  <a:schemeClr val="tx1"/>
                </a:solidFill>
              </a:rPr>
              <a:t/>
            </a:r>
            <a:br>
              <a:rPr lang="en-US" b="1" dirty="0">
                <a:solidFill>
                  <a:schemeClr val="tx1"/>
                </a:solidFill>
              </a:rPr>
            </a:br>
            <a:r>
              <a:rPr lang="en-US" b="1" dirty="0">
                <a:solidFill>
                  <a:schemeClr val="tx1"/>
                </a:solidFill>
              </a:rPr>
              <a:t/>
            </a:r>
            <a:br>
              <a:rPr lang="en-US" b="1" dirty="0">
                <a:solidFill>
                  <a:schemeClr val="tx1"/>
                </a:solidFill>
              </a:rPr>
            </a:br>
            <a:r>
              <a:rPr lang="en-US" b="1" dirty="0">
                <a:solidFill>
                  <a:schemeClr val="tx1"/>
                </a:solidFill>
              </a:rPr>
              <a:t>Interventions are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350" y="0"/>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096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DAADB7-F615-4322-90BD-1E8C7A0438AB}"/>
              </a:ext>
            </a:extLst>
          </p:cNvPr>
          <p:cNvSpPr>
            <a:spLocks noGrp="1"/>
          </p:cNvSpPr>
          <p:nvPr>
            <p:ph type="title"/>
          </p:nvPr>
        </p:nvSpPr>
        <p:spPr/>
        <p:txBody>
          <a:bodyPr/>
          <a:lstStyle/>
          <a:p>
            <a:r>
              <a:rPr lang="en-GB" i="1" dirty="0" smtClean="0"/>
              <a:t>Group </a:t>
            </a:r>
            <a:r>
              <a:rPr lang="en-GB" i="1" dirty="0"/>
              <a:t>discussion (10 minutes)</a:t>
            </a:r>
            <a:endParaRPr lang="en-GB" dirty="0"/>
          </a:p>
        </p:txBody>
      </p:sp>
      <p:sp>
        <p:nvSpPr>
          <p:cNvPr id="4" name="Content Placeholder 3">
            <a:extLst>
              <a:ext uri="{FF2B5EF4-FFF2-40B4-BE49-F238E27FC236}">
                <a16:creationId xmlns="" xmlns:a16="http://schemas.microsoft.com/office/drawing/2014/main" id="{7EFA6233-8CDC-4654-88E3-3F021356F105}"/>
              </a:ext>
            </a:extLst>
          </p:cNvPr>
          <p:cNvSpPr>
            <a:spLocks noGrp="1"/>
          </p:cNvSpPr>
          <p:nvPr>
            <p:ph sz="half" idx="2"/>
          </p:nvPr>
        </p:nvSpPr>
        <p:spPr>
          <a:xfrm>
            <a:off x="838200" y="1690688"/>
            <a:ext cx="5861858" cy="4846927"/>
          </a:xfrm>
        </p:spPr>
        <p:txBody>
          <a:bodyPr>
            <a:normAutofit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during PTE2.</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527" y="1961804"/>
            <a:ext cx="4843549" cy="3632662"/>
          </a:xfrm>
          <a:prstGeom prst="rect">
            <a:avLst/>
          </a:prstGeom>
        </p:spPr>
      </p:pic>
    </p:spTree>
    <p:extLst>
      <p:ext uri="{BB962C8B-B14F-4D97-AF65-F5344CB8AC3E}">
        <p14:creationId xmlns:p14="http://schemas.microsoft.com/office/powerpoint/2010/main" val="31789831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en Minute Break - Home | Facebook">
            <a:extLst>
              <a:ext uri="{FF2B5EF4-FFF2-40B4-BE49-F238E27FC236}">
                <a16:creationId xmlns="" xmlns:a16="http://schemas.microsoft.com/office/drawing/2014/main" id="{A2360B46-8B37-48B8-AD88-5C4F474C63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5389" y="365125"/>
            <a:ext cx="10563478" cy="59706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US"/>
          </a:p>
        </p:txBody>
      </p:sp>
    </p:spTree>
    <p:extLst>
      <p:ext uri="{BB962C8B-B14F-4D97-AF65-F5344CB8AC3E}">
        <p14:creationId xmlns:p14="http://schemas.microsoft.com/office/powerpoint/2010/main" val="693586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6937" y="479151"/>
            <a:ext cx="10817629" cy="2246769"/>
          </a:xfrm>
          <a:prstGeom prst="rect">
            <a:avLst/>
          </a:prstGeom>
        </p:spPr>
        <p:txBody>
          <a:bodyPr wrap="square">
            <a:spAutoFit/>
          </a:bodyPr>
          <a:lstStyle/>
          <a:p>
            <a:r>
              <a:rPr lang="en-US" sz="2800" dirty="0">
                <a:solidFill>
                  <a:srgbClr val="000000"/>
                </a:solidFill>
                <a:latin typeface="m plus rounded 1c" charset="0"/>
              </a:rPr>
              <a:t>LEGO®-Based Therapy was developed in the mid-1990s by US </a:t>
            </a:r>
            <a:r>
              <a:rPr lang="en-US" sz="2800" dirty="0" err="1">
                <a:solidFill>
                  <a:srgbClr val="000000"/>
                </a:solidFill>
                <a:latin typeface="m plus rounded 1c" charset="0"/>
              </a:rPr>
              <a:t>paediatric</a:t>
            </a:r>
            <a:r>
              <a:rPr lang="en-US" sz="2800" dirty="0">
                <a:solidFill>
                  <a:srgbClr val="000000"/>
                </a:solidFill>
                <a:latin typeface="m plus rounded 1c" charset="0"/>
              </a:rPr>
              <a:t> neuropsychologist </a:t>
            </a:r>
            <a:r>
              <a:rPr lang="en-US" sz="2800" dirty="0">
                <a:solidFill>
                  <a:srgbClr val="00B050"/>
                </a:solidFill>
                <a:latin typeface="m plus rounded 1c" charset="0"/>
              </a:rPr>
              <a:t>Daniel </a:t>
            </a:r>
            <a:r>
              <a:rPr lang="en-US" sz="2800" dirty="0" err="1">
                <a:solidFill>
                  <a:srgbClr val="00B050"/>
                </a:solidFill>
                <a:latin typeface="m plus rounded 1c" charset="0"/>
              </a:rPr>
              <a:t>LeGoff</a:t>
            </a:r>
            <a:r>
              <a:rPr lang="en-US" sz="2800" dirty="0">
                <a:solidFill>
                  <a:srgbClr val="000000"/>
                </a:solidFill>
                <a:latin typeface="m plus rounded 1c" charset="0"/>
              </a:rPr>
              <a:t>. He was inspired by watching two of his customers with Autism Spectrum Disorder play with LEGO in his waiting room and displaying previous non-demonstrated positive social interactions.</a:t>
            </a:r>
            <a:endParaRPr lang="en-US" sz="28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937" y="3154970"/>
            <a:ext cx="10532226" cy="5915600"/>
          </a:xfrm>
          <a:prstGeom prst="rect">
            <a:avLst/>
          </a:prstGeom>
        </p:spPr>
      </p:pic>
    </p:spTree>
    <p:extLst>
      <p:ext uri="{BB962C8B-B14F-4D97-AF65-F5344CB8AC3E}">
        <p14:creationId xmlns:p14="http://schemas.microsoft.com/office/powerpoint/2010/main" val="27819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 xmlns:a16="http://schemas.microsoft.com/office/drawing/2014/main" id="{0F4F123B-EE2B-594D-A052-E80C567A2DA3}"/>
              </a:ext>
            </a:extLst>
          </p:cNvPr>
          <p:cNvSpPr>
            <a:spLocks noGrp="1"/>
          </p:cNvSpPr>
          <p:nvPr>
            <p:ph sz="half" idx="2"/>
          </p:nvPr>
        </p:nvSpPr>
        <p:spPr>
          <a:xfrm>
            <a:off x="716279" y="349135"/>
            <a:ext cx="11320549" cy="6192982"/>
          </a:xfrm>
        </p:spPr>
        <p:txBody>
          <a:bodyPr>
            <a:normAutofit/>
          </a:bodyPr>
          <a:lstStyle/>
          <a:p>
            <a:r>
              <a:rPr lang="en-US" dirty="0">
                <a:solidFill>
                  <a:schemeClr val="tx1"/>
                </a:solidFill>
              </a:rPr>
              <a:t>Based on the psychological concepts of ‘play therapy’</a:t>
            </a:r>
          </a:p>
          <a:p>
            <a:r>
              <a:rPr lang="en-US" dirty="0">
                <a:solidFill>
                  <a:schemeClr val="tx1"/>
                </a:solidFill>
              </a:rPr>
              <a:t>Develops communications skills (verbal/non-verbal) and social skills</a:t>
            </a:r>
          </a:p>
          <a:p>
            <a:r>
              <a:rPr lang="en-US" dirty="0">
                <a:solidFill>
                  <a:schemeClr val="tx1"/>
                </a:solidFill>
              </a:rPr>
              <a:t>Agree on ground rules</a:t>
            </a:r>
          </a:p>
          <a:p>
            <a:r>
              <a:rPr lang="en-US" dirty="0">
                <a:solidFill>
                  <a:schemeClr val="tx1"/>
                </a:solidFill>
              </a:rPr>
              <a:t>Assign a role to each member and change roles during the session (engineer, builder, supplier, director)</a:t>
            </a:r>
          </a:p>
          <a:p>
            <a:r>
              <a:rPr lang="en-US" dirty="0">
                <a:solidFill>
                  <a:schemeClr val="tx1"/>
                </a:solidFill>
              </a:rPr>
              <a:t>Adult role – promote positive interaction and keep the group on task </a:t>
            </a:r>
          </a:p>
          <a:p>
            <a:pPr marL="0" indent="0">
              <a:buNone/>
            </a:pPr>
            <a:endParaRPr lang="en-US" dirty="0">
              <a:solidFill>
                <a:schemeClr val="tx1"/>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9256" y="3445626"/>
            <a:ext cx="9167784" cy="5156877"/>
          </a:xfrm>
          <a:prstGeom prst="rect">
            <a:avLst/>
          </a:prstGeom>
        </p:spPr>
      </p:pic>
    </p:spTree>
    <p:extLst>
      <p:ext uri="{BB962C8B-B14F-4D97-AF65-F5344CB8AC3E}">
        <p14:creationId xmlns:p14="http://schemas.microsoft.com/office/powerpoint/2010/main" val="40058103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3607" y="0"/>
            <a:ext cx="9501587" cy="6858000"/>
          </a:xfrm>
          <a:prstGeom prst="rect">
            <a:avLst/>
          </a:prstGeom>
        </p:spPr>
      </p:pic>
    </p:spTree>
    <p:extLst>
      <p:ext uri="{BB962C8B-B14F-4D97-AF65-F5344CB8AC3E}">
        <p14:creationId xmlns:p14="http://schemas.microsoft.com/office/powerpoint/2010/main" val="1219724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9100" y="622300"/>
            <a:ext cx="8801100" cy="5613400"/>
          </a:xfrm>
          <a:prstGeom prst="rect">
            <a:avLst/>
          </a:prstGeom>
        </p:spPr>
      </p:pic>
    </p:spTree>
    <p:extLst>
      <p:ext uri="{BB962C8B-B14F-4D97-AF65-F5344CB8AC3E}">
        <p14:creationId xmlns:p14="http://schemas.microsoft.com/office/powerpoint/2010/main" val="304164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D68C1F6C-352C-4C3F-86BD-C9978B138155}"/>
              </a:ext>
            </a:extLst>
          </p:cNvPr>
          <p:cNvSpPr>
            <a:spLocks noGrp="1"/>
          </p:cNvSpPr>
          <p:nvPr>
            <p:ph type="title"/>
          </p:nvPr>
        </p:nvSpPr>
        <p:spPr/>
        <p:txBody>
          <a:bodyPr>
            <a:normAutofit/>
          </a:bodyPr>
          <a:lstStyle/>
          <a:p>
            <a:r>
              <a:rPr lang="en-GB" sz="4000" dirty="0" smtClean="0">
                <a:latin typeface="Agent Orange" panose="00000400000000000000" pitchFamily="2" charset="0"/>
                <a:cs typeface="Agent Orange" panose="00000400000000000000" pitchFamily="2" charset="0"/>
              </a:rPr>
              <a:t>Nurture </a:t>
            </a:r>
            <a:r>
              <a:rPr lang="en-GB" sz="4000" dirty="0">
                <a:latin typeface="Agent Orange" panose="00000400000000000000" pitchFamily="2" charset="0"/>
                <a:cs typeface="Agent Orange" panose="00000400000000000000" pitchFamily="2" charset="0"/>
              </a:rPr>
              <a:t>groups</a:t>
            </a:r>
          </a:p>
        </p:txBody>
      </p:sp>
      <p:sp>
        <p:nvSpPr>
          <p:cNvPr id="2" name="Content Placeholder 1">
            <a:extLst>
              <a:ext uri="{FF2B5EF4-FFF2-40B4-BE49-F238E27FC236}">
                <a16:creationId xmlns="" xmlns:a16="http://schemas.microsoft.com/office/drawing/2014/main" id="{0BAE3D6B-4DCA-49B9-85F1-E524B8BFD21E}"/>
              </a:ext>
            </a:extLst>
          </p:cNvPr>
          <p:cNvSpPr>
            <a:spLocks noGrp="1"/>
          </p:cNvSpPr>
          <p:nvPr>
            <p:ph sz="half" idx="2"/>
          </p:nvPr>
        </p:nvSpPr>
        <p:spPr>
          <a:xfrm>
            <a:off x="6035040" y="216131"/>
            <a:ext cx="5985164" cy="6400800"/>
          </a:xfrm>
        </p:spPr>
        <p:txBody>
          <a:bodyPr>
            <a:normAutofit/>
          </a:bodyPr>
          <a:lstStyle/>
          <a:p>
            <a:pPr lvl="0"/>
            <a:r>
              <a:rPr lang="en-US" sz="3200" i="1" dirty="0">
                <a:latin typeface="Arial" panose="020B0604020202020204" pitchFamily="34" charset="0"/>
                <a:cs typeface="Arial" panose="020B0604020202020204" pitchFamily="34" charset="0"/>
              </a:rPr>
              <a:t>Nurture groups provide a safe haven for children to explore, develop and take risks.</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They provide predictable routines and boundaries for the children who attend. </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sz="3200" i="1" dirty="0">
                <a:latin typeface="Arial" panose="020B0604020202020204" pitchFamily="34" charset="0"/>
                <a:cs typeface="Arial" panose="020B0604020202020204" pitchFamily="34" charset="0"/>
              </a:rPr>
              <a:t>Children are assessed using the Boxall Profile</a:t>
            </a:r>
            <a:endParaRPr lang="en-GB" sz="3200" i="1"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59" y="2310939"/>
            <a:ext cx="5253642" cy="2955174"/>
          </a:xfrm>
          <a:prstGeom prst="rect">
            <a:avLst/>
          </a:prstGeom>
        </p:spPr>
      </p:pic>
    </p:spTree>
    <p:extLst>
      <p:ext uri="{BB962C8B-B14F-4D97-AF65-F5344CB8AC3E}">
        <p14:creationId xmlns:p14="http://schemas.microsoft.com/office/powerpoint/2010/main" val="334247812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Who are they for?</a:t>
            </a:r>
          </a:p>
        </p:txBody>
      </p:sp>
      <p:sp>
        <p:nvSpPr>
          <p:cNvPr id="5" name="Content Placeholder 4">
            <a:extLst>
              <a:ext uri="{FF2B5EF4-FFF2-40B4-BE49-F238E27FC236}">
                <a16:creationId xmlns=""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smtClean="0">
                <a:latin typeface="Arial" panose="020B0604020202020204" pitchFamily="34" charset="0"/>
                <a:cs typeface="Arial" panose="020B0604020202020204" pitchFamily="34" charset="0"/>
              </a:rPr>
              <a:t>Children </a:t>
            </a:r>
            <a:r>
              <a:rPr lang="en-GB" b="1" i="1" dirty="0">
                <a:latin typeface="Arial" panose="020B0604020202020204" pitchFamily="34" charset="0"/>
                <a:cs typeface="Arial" panose="020B0604020202020204" pitchFamily="34" charset="0"/>
              </a:rPr>
              <a:t>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 xmlns:a16="http://schemas.microsoft.com/office/drawing/2014/main" id="{FA1F8F9E-B18F-4D67-A1F2-B315276898CF}"/>
              </a:ext>
            </a:extLst>
          </p:cNvPr>
          <p:cNvPicPr>
            <a:picLocks noChangeAspect="1"/>
          </p:cNvPicPr>
          <p:nvPr/>
        </p:nvPicPr>
        <p:blipFill>
          <a:blip r:embed="rId3"/>
          <a:stretch>
            <a:fillRect/>
          </a:stretch>
        </p:blipFill>
        <p:spPr>
          <a:xfrm>
            <a:off x="1413736" y="2526888"/>
            <a:ext cx="1885250" cy="2440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 xmlns:a16="http://schemas.microsoft.com/office/drawing/2014/main" id="{E3676B4D-F6C4-4A3A-8133-DD19B39CF62E}"/>
              </a:ext>
            </a:extLst>
          </p:cNvPr>
          <p:cNvPicPr>
            <a:picLocks noChangeAspect="1"/>
          </p:cNvPicPr>
          <p:nvPr/>
        </p:nvPicPr>
        <p:blipFill>
          <a:blip r:embed="rId4"/>
          <a:stretch>
            <a:fillRect/>
          </a:stretch>
        </p:blipFill>
        <p:spPr>
          <a:xfrm>
            <a:off x="4682261" y="2488178"/>
            <a:ext cx="2391205" cy="2518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 xmlns:a16="http://schemas.microsoft.com/office/drawing/2014/main" id="{F29956CC-ADDB-4D15-995B-2BB9F1052933}"/>
              </a:ext>
            </a:extLst>
          </p:cNvPr>
          <p:cNvPicPr>
            <a:picLocks noChangeAspect="1"/>
          </p:cNvPicPr>
          <p:nvPr/>
        </p:nvPicPr>
        <p:blipFill>
          <a:blip r:embed="rId5"/>
          <a:stretch>
            <a:fillRect/>
          </a:stretch>
        </p:blipFill>
        <p:spPr>
          <a:xfrm>
            <a:off x="8135425" y="2446400"/>
            <a:ext cx="2412775" cy="252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 xmlns:a16="http://schemas.microsoft.com/office/drawing/2014/main" id="{55DCF37B-4752-4E07-A6BD-0E17F5D07B39}"/>
              </a:ext>
            </a:extLst>
          </p:cNvPr>
          <p:cNvSpPr txBox="1"/>
          <p:nvPr/>
        </p:nvSpPr>
        <p:spPr>
          <a:xfrm>
            <a:off x="1404638"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 xmlns:a16="http://schemas.microsoft.com/office/drawing/2014/main" id="{A7B8D665-21B5-4A38-B0FC-4ABAD2D84D2A}"/>
              </a:ext>
            </a:extLst>
          </p:cNvPr>
          <p:cNvSpPr txBox="1"/>
          <p:nvPr/>
        </p:nvSpPr>
        <p:spPr>
          <a:xfrm>
            <a:off x="4926142"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 xmlns:a16="http://schemas.microsoft.com/office/drawing/2014/main" id="{CE681191-707E-4DFA-A69C-AE39349048B0}"/>
              </a:ext>
            </a:extLst>
          </p:cNvPr>
          <p:cNvSpPr txBox="1"/>
          <p:nvPr/>
        </p:nvSpPr>
        <p:spPr>
          <a:xfrm>
            <a:off x="8211746" y="4745466"/>
            <a:ext cx="2340480" cy="1569660"/>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0634" y="1513076"/>
            <a:ext cx="2410984" cy="3404759"/>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7303" y="1109498"/>
            <a:ext cx="6947242" cy="5748502"/>
          </a:xfrm>
          <a:prstGeom prst="rect">
            <a:avLst/>
          </a:prstGeom>
        </p:spPr>
      </p:pic>
      <p:sp>
        <p:nvSpPr>
          <p:cNvPr id="4" name="Rectangle 3"/>
          <p:cNvSpPr/>
          <p:nvPr/>
        </p:nvSpPr>
        <p:spPr>
          <a:xfrm>
            <a:off x="340405" y="148673"/>
            <a:ext cx="1797628" cy="923330"/>
          </a:xfrm>
          <a:prstGeom prst="rect">
            <a:avLst/>
          </a:prstGeom>
        </p:spPr>
        <p:txBody>
          <a:bodyPr wrap="square">
            <a:spAutoFit/>
          </a:bodyPr>
          <a:lstStyle/>
          <a:p>
            <a:pPr algn="ctr"/>
            <a:r>
              <a:rPr lang="en-US" b="1" dirty="0" smtClean="0"/>
              <a:t>Cognitive, Social </a:t>
            </a:r>
            <a:r>
              <a:rPr lang="en-US" b="1" dirty="0"/>
              <a:t>and </a:t>
            </a:r>
            <a:r>
              <a:rPr lang="en-US" b="1" dirty="0" smtClean="0"/>
              <a:t>Emotional </a:t>
            </a:r>
            <a:r>
              <a:rPr lang="en-US" dirty="0"/>
              <a:t>skills from A to J</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569585">
            <a:off x="1766614" y="869505"/>
            <a:ext cx="742838" cy="404994"/>
          </a:xfrm>
          <a:prstGeom prst="rect">
            <a:avLst/>
          </a:prstGeom>
        </p:spPr>
      </p:pic>
      <p:sp>
        <p:nvSpPr>
          <p:cNvPr id="6" name="Rectangle 5"/>
          <p:cNvSpPr/>
          <p:nvPr/>
        </p:nvSpPr>
        <p:spPr>
          <a:xfrm>
            <a:off x="2840410" y="128799"/>
            <a:ext cx="2619020" cy="646331"/>
          </a:xfrm>
          <a:prstGeom prst="rect">
            <a:avLst/>
          </a:prstGeom>
        </p:spPr>
        <p:txBody>
          <a:bodyPr wrap="square">
            <a:spAutoFit/>
          </a:bodyPr>
          <a:lstStyle/>
          <a:p>
            <a:pPr algn="ctr"/>
            <a:r>
              <a:rPr lang="en-US" b="1" dirty="0" smtClean="0"/>
              <a:t>Challenging </a:t>
            </a:r>
            <a:r>
              <a:rPr lang="en-US" b="1" dirty="0" err="1"/>
              <a:t>behaviours</a:t>
            </a:r>
            <a:r>
              <a:rPr lang="en-US" b="1" dirty="0"/>
              <a:t> </a:t>
            </a:r>
            <a:r>
              <a:rPr lang="en-US" dirty="0"/>
              <a:t>from Q to Z)</a:t>
            </a:r>
          </a:p>
        </p:txBody>
      </p:sp>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975964">
            <a:off x="4476375" y="889069"/>
            <a:ext cx="742838" cy="40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732608">
            <a:off x="7047541" y="1445205"/>
            <a:ext cx="742838" cy="404994"/>
          </a:xfrm>
          <a:prstGeom prst="rect">
            <a:avLst/>
          </a:prstGeom>
        </p:spPr>
      </p:pic>
      <p:sp>
        <p:nvSpPr>
          <p:cNvPr id="9" name="Rectangle 8"/>
          <p:cNvSpPr/>
          <p:nvPr/>
        </p:nvSpPr>
        <p:spPr>
          <a:xfrm>
            <a:off x="7120402" y="125316"/>
            <a:ext cx="2604655" cy="1200329"/>
          </a:xfrm>
          <a:prstGeom prst="rect">
            <a:avLst/>
          </a:prstGeom>
        </p:spPr>
        <p:txBody>
          <a:bodyPr wrap="square">
            <a:spAutoFit/>
          </a:bodyPr>
          <a:lstStyle/>
          <a:p>
            <a:pPr algn="ctr"/>
            <a:r>
              <a:rPr lang="en-US" b="1" dirty="0"/>
              <a:t>S</a:t>
            </a:r>
            <a:r>
              <a:rPr lang="en-US" b="1" dirty="0" smtClean="0"/>
              <a:t>taff </a:t>
            </a:r>
            <a:r>
              <a:rPr lang="en-US" b="1" dirty="0"/>
              <a:t>can identify pupils with high levels of needs </a:t>
            </a:r>
            <a:r>
              <a:rPr lang="en-US" dirty="0"/>
              <a:t>(children scoring 8+ on either measure).</a:t>
            </a:r>
          </a:p>
        </p:txBody>
      </p:sp>
      <p:sp>
        <p:nvSpPr>
          <p:cNvPr id="10" name="Rectangle 9"/>
          <p:cNvSpPr/>
          <p:nvPr/>
        </p:nvSpPr>
        <p:spPr>
          <a:xfrm>
            <a:off x="7342354" y="3463989"/>
            <a:ext cx="1940471" cy="2862322"/>
          </a:xfrm>
          <a:prstGeom prst="rect">
            <a:avLst/>
          </a:prstGeom>
        </p:spPr>
        <p:txBody>
          <a:bodyPr wrap="square">
            <a:spAutoFit/>
          </a:bodyPr>
          <a:lstStyle/>
          <a:p>
            <a:pPr algn="ctr"/>
            <a:r>
              <a:rPr lang="en-US" b="1" dirty="0" smtClean="0"/>
              <a:t>Staff </a:t>
            </a:r>
            <a:r>
              <a:rPr lang="en-US" b="1" dirty="0"/>
              <a:t>can identify difficulties common across the whole class</a:t>
            </a:r>
            <a:r>
              <a:rPr lang="en-US" dirty="0"/>
              <a:t>; for example 11 out of 30 children have difficulties in Strand H “accommodating to others”</a:t>
            </a:r>
          </a:p>
        </p:txBody>
      </p:sp>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429526">
            <a:off x="7047540" y="6247995"/>
            <a:ext cx="742838" cy="404994"/>
          </a:xfrm>
          <a:prstGeom prst="rect">
            <a:avLst/>
          </a:prstGeom>
        </p:spPr>
      </p:pic>
    </p:spTree>
    <p:extLst>
      <p:ext uri="{BB962C8B-B14F-4D97-AF65-F5344CB8AC3E}">
        <p14:creationId xmlns:p14="http://schemas.microsoft.com/office/powerpoint/2010/main" val="14272567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the child to share their worries, where someone will listen and help.</a:t>
            </a:r>
          </a:p>
        </p:txBody>
      </p:sp>
      <p:sp>
        <p:nvSpPr>
          <p:cNvPr id="17" name="TextBox 16">
            <a:extLst>
              <a:ext uri="{FF2B5EF4-FFF2-40B4-BE49-F238E27FC236}">
                <a16:creationId xmlns=""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 xmlns:a16="http://schemas.microsoft.com/office/drawing/2014/main" id="{8303DC33-804F-4AAE-B2BA-49BA376FA592}"/>
              </a:ext>
            </a:extLst>
          </p:cNvPr>
          <p:cNvSpPr txBox="1"/>
          <p:nvPr/>
        </p:nvSpPr>
        <p:spPr>
          <a:xfrm>
            <a:off x="1117939" y="5702297"/>
            <a:ext cx="341618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 xmlns:a16="http://schemas.microsoft.com/office/drawing/2014/main" id="{BB9A241C-57A6-4CD4-8058-C1EBB36209B6}"/>
              </a:ext>
            </a:extLst>
          </p:cNvPr>
          <p:cNvSpPr txBox="1"/>
          <p:nvPr/>
        </p:nvSpPr>
        <p:spPr>
          <a:xfrm>
            <a:off x="340568" y="3740524"/>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 xmlns:a16="http://schemas.microsoft.com/office/drawing/2014/main" id="{13262276-C8DC-47BC-9AB4-0B22A576D311}"/>
              </a:ext>
            </a:extLst>
          </p:cNvPr>
          <p:cNvSpPr txBox="1"/>
          <p:nvPr/>
        </p:nvSpPr>
        <p:spPr>
          <a:xfrm>
            <a:off x="618285" y="1302309"/>
            <a:ext cx="257642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
        <p:nvSpPr>
          <p:cNvPr id="4" name="TextBox 3">
            <a:extLst>
              <a:ext uri="{FF2B5EF4-FFF2-40B4-BE49-F238E27FC236}">
                <a16:creationId xmlns="" xmlns:a16="http://schemas.microsoft.com/office/drawing/2014/main" id="{26207454-6775-4875-8ACE-FFCEC85B877D}"/>
              </a:ext>
            </a:extLst>
          </p:cNvPr>
          <p:cNvSpPr txBox="1"/>
          <p:nvPr/>
        </p:nvSpPr>
        <p:spPr>
          <a:xfrm>
            <a:off x="8938437" y="6379535"/>
            <a:ext cx="2806996" cy="369332"/>
          </a:xfrm>
          <a:prstGeom prst="rect">
            <a:avLst/>
          </a:prstGeom>
          <a:noFill/>
        </p:spPr>
        <p:txBody>
          <a:bodyPr wrap="square" rtlCol="0">
            <a:spAutoFit/>
          </a:bodyPr>
          <a:lstStyle/>
          <a:p>
            <a:r>
              <a:rPr lang="en-GB" dirty="0"/>
              <a:t>(</a:t>
            </a:r>
            <a:r>
              <a:rPr lang="en-GB" dirty="0" err="1"/>
              <a:t>NurtureUK</a:t>
            </a:r>
            <a:r>
              <a:rPr lang="en-GB" dirty="0"/>
              <a:t>, 2019, p. 2)</a:t>
            </a:r>
          </a:p>
        </p:txBody>
      </p:sp>
    </p:spTree>
    <p:extLst>
      <p:ext uri="{BB962C8B-B14F-4D97-AF65-F5344CB8AC3E}">
        <p14:creationId xmlns:p14="http://schemas.microsoft.com/office/powerpoint/2010/main" val="4951519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D68C1F6C-352C-4C3F-86BD-C9978B138155}"/>
              </a:ext>
            </a:extLst>
          </p:cNvPr>
          <p:cNvSpPr>
            <a:spLocks noGrp="1"/>
          </p:cNvSpPr>
          <p:nvPr>
            <p:ph type="title"/>
          </p:nvPr>
        </p:nvSpPr>
        <p:spPr>
          <a:xfrm>
            <a:off x="-601506" y="136087"/>
            <a:ext cx="10515600" cy="2333985"/>
          </a:xfrm>
        </p:spPr>
        <p:txBody>
          <a:bodyPr>
            <a:normAutofit fontScale="90000"/>
          </a:bodyPr>
          <a:lstStyle/>
          <a:p>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t>
            </a:r>
            <a:r>
              <a:rPr lang="en-GB" i="1" dirty="0">
                <a:latin typeface="Agent Orange" panose="00000400000000000000" pitchFamily="2" charset="0"/>
                <a:cs typeface="Agent Orange" panose="00000400000000000000" pitchFamily="2" charset="0"/>
              </a:rPr>
              <a:t>How do they work?</a:t>
            </a:r>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r>
            <a:br>
              <a:rPr lang="en-GB" dirty="0">
                <a:latin typeface="Agent Orange" panose="00000400000000000000" pitchFamily="2" charset="0"/>
                <a:cs typeface="Agent Orange" panose="00000400000000000000" pitchFamily="2" charset="0"/>
              </a:rPr>
            </a:br>
            <a:endParaRPr lang="en-GB" dirty="0">
              <a:latin typeface="Agent Orange" panose="00000400000000000000" pitchFamily="2" charset="0"/>
              <a:cs typeface="Agent Orange" panose="00000400000000000000" pitchFamily="2" charset="0"/>
            </a:endParaRPr>
          </a:p>
        </p:txBody>
      </p:sp>
      <p:pic>
        <p:nvPicPr>
          <p:cNvPr id="6" name="Picture 5">
            <a:extLst>
              <a:ext uri="{FF2B5EF4-FFF2-40B4-BE49-F238E27FC236}">
                <a16:creationId xmlns="" xmlns:a16="http://schemas.microsoft.com/office/drawing/2014/main" id="{899CE90B-D525-4A6B-BF1B-D37CB0041E0B}"/>
              </a:ext>
            </a:extLst>
          </p:cNvPr>
          <p:cNvPicPr>
            <a:picLocks noChangeAspect="1"/>
          </p:cNvPicPr>
          <p:nvPr/>
        </p:nvPicPr>
        <p:blipFill rotWithShape="1">
          <a:blip r:embed="rId3"/>
          <a:srcRect b="7772"/>
          <a:stretch/>
        </p:blipFill>
        <p:spPr>
          <a:xfrm>
            <a:off x="294572" y="1668176"/>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 xmlns:a16="http://schemas.microsoft.com/office/drawing/2014/main" id="{25299D93-6D53-48D1-A351-4A66EA8C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599" y="5104015"/>
            <a:ext cx="3402644" cy="1534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 xmlns:a16="http://schemas.microsoft.com/office/drawing/2014/main" id="{80548959-D525-417E-BCD3-5D0722EE5E10}"/>
              </a:ext>
            </a:extLst>
          </p:cNvPr>
          <p:cNvPicPr>
            <a:picLocks noChangeAspect="1"/>
          </p:cNvPicPr>
          <p:nvPr/>
        </p:nvPicPr>
        <p:blipFill rotWithShape="1">
          <a:blip r:embed="rId5"/>
          <a:srcRect b="11560"/>
          <a:stretch/>
        </p:blipFill>
        <p:spPr>
          <a:xfrm>
            <a:off x="5102806" y="1822752"/>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 xmlns:a16="http://schemas.microsoft.com/office/drawing/2014/main" id="{E8ED71B6-84D4-4AEE-B033-8CD2A077BE8D}"/>
              </a:ext>
            </a:extLst>
          </p:cNvPr>
          <p:cNvPicPr>
            <a:picLocks noChangeAspect="1"/>
          </p:cNvPicPr>
          <p:nvPr/>
        </p:nvPicPr>
        <p:blipFill>
          <a:blip r:embed="rId6"/>
          <a:stretch>
            <a:fillRect/>
          </a:stretch>
        </p:blipFill>
        <p:spPr>
          <a:xfrm>
            <a:off x="10142979" y="200103"/>
            <a:ext cx="1787106" cy="1725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 xmlns:a16="http://schemas.microsoft.com/office/drawing/2014/main" id="{88308D32-9387-4834-9687-F290920F5B4A}"/>
              </a:ext>
            </a:extLst>
          </p:cNvPr>
          <p:cNvPicPr>
            <a:picLocks noChangeAspect="1"/>
          </p:cNvPicPr>
          <p:nvPr/>
        </p:nvPicPr>
        <p:blipFill rotWithShape="1">
          <a:blip r:embed="rId7"/>
          <a:srcRect b="11193"/>
          <a:stretch/>
        </p:blipFill>
        <p:spPr>
          <a:xfrm>
            <a:off x="7991011" y="3918814"/>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 xmlns:a16="http://schemas.microsoft.com/office/drawing/2014/main" id="{3C74D56C-56AB-466A-A911-C605E7F5E4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2206666" y="4228225"/>
            <a:ext cx="931274" cy="446500"/>
          </a:xfrm>
          <a:prstGeom prst="rect">
            <a:avLst/>
          </a:prstGeom>
        </p:spPr>
      </p:pic>
      <p:pic>
        <p:nvPicPr>
          <p:cNvPr id="19" name="Picture 18">
            <a:extLst>
              <a:ext uri="{FF2B5EF4-FFF2-40B4-BE49-F238E27FC236}">
                <a16:creationId xmlns="" xmlns:a16="http://schemas.microsoft.com/office/drawing/2014/main" id="{FDD726B4-8A0C-4F98-856C-E1F35F6E8D8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1150" flipH="1" flipV="1">
            <a:off x="4803054" y="1017449"/>
            <a:ext cx="1033325" cy="446500"/>
          </a:xfrm>
          <a:prstGeom prst="rect">
            <a:avLst/>
          </a:prstGeom>
        </p:spPr>
      </p:pic>
      <p:pic>
        <p:nvPicPr>
          <p:cNvPr id="21" name="Picture 20">
            <a:extLst>
              <a:ext uri="{FF2B5EF4-FFF2-40B4-BE49-F238E27FC236}">
                <a16:creationId xmlns="" xmlns:a16="http://schemas.microsoft.com/office/drawing/2014/main" id="{778B59FC-99A1-486E-B029-D93704F908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546411" flipH="1">
            <a:off x="10709781" y="2246141"/>
            <a:ext cx="992222" cy="446500"/>
          </a:xfrm>
          <a:prstGeom prst="rect">
            <a:avLst/>
          </a:prstGeom>
        </p:spPr>
      </p:pic>
      <p:sp>
        <p:nvSpPr>
          <p:cNvPr id="22" name="TextBox 21">
            <a:extLst>
              <a:ext uri="{FF2B5EF4-FFF2-40B4-BE49-F238E27FC236}">
                <a16:creationId xmlns="" xmlns:a16="http://schemas.microsoft.com/office/drawing/2014/main" id="{AE3385AB-89A5-401B-89B1-A9B271D88BFA}"/>
              </a:ext>
            </a:extLst>
          </p:cNvPr>
          <p:cNvSpPr txBox="1"/>
          <p:nvPr/>
        </p:nvSpPr>
        <p:spPr>
          <a:xfrm>
            <a:off x="217678" y="3290825"/>
            <a:ext cx="1923547" cy="1938992"/>
          </a:xfrm>
          <a:prstGeom prst="rect">
            <a:avLst/>
          </a:prstGeom>
          <a:solidFill>
            <a:schemeClr val="accent2">
              <a:lumMod val="60000"/>
              <a:lumOff val="40000"/>
            </a:schemeClr>
          </a:solidFill>
        </p:spPr>
        <p:txBody>
          <a:bodyPr wrap="square" rtlCol="0">
            <a:spAutoFit/>
          </a:bodyPr>
          <a:lstStyle/>
          <a:p>
            <a:r>
              <a:rPr lang="en-GB" sz="2400" dirty="0" smtClean="0">
                <a:latin typeface="Arial" panose="020B0604020202020204" pitchFamily="34" charset="0"/>
                <a:cs typeface="Arial" panose="020B0604020202020204" pitchFamily="34" charset="0"/>
              </a:rPr>
              <a:t> </a:t>
            </a:r>
            <a:r>
              <a:rPr lang="en-GB" sz="2400" i="1" dirty="0" smtClean="0">
                <a:latin typeface="Arial" panose="020B0604020202020204" pitchFamily="34" charset="0"/>
                <a:cs typeface="Arial" panose="020B0604020202020204" pitchFamily="34" charset="0"/>
              </a:rPr>
              <a:t>1</a:t>
            </a:r>
            <a:r>
              <a:rPr lang="en-GB" sz="2400" i="1" dirty="0">
                <a:latin typeface="Arial" panose="020B0604020202020204" pitchFamily="34" charset="0"/>
                <a:cs typeface="Arial" panose="020B0604020202020204" pitchFamily="34" charset="0"/>
              </a:rPr>
              <a:t>. Children start each day in their mainstream classroom.</a:t>
            </a:r>
          </a:p>
        </p:txBody>
      </p:sp>
      <p:sp>
        <p:nvSpPr>
          <p:cNvPr id="23" name="TextBox 22">
            <a:extLst>
              <a:ext uri="{FF2B5EF4-FFF2-40B4-BE49-F238E27FC236}">
                <a16:creationId xmlns="" xmlns:a16="http://schemas.microsoft.com/office/drawing/2014/main" id="{EDEC0277-C8B9-4BED-A63C-23189C1F98DC}"/>
              </a:ext>
            </a:extLst>
          </p:cNvPr>
          <p:cNvSpPr txBox="1"/>
          <p:nvPr/>
        </p:nvSpPr>
        <p:spPr>
          <a:xfrm>
            <a:off x="3211832" y="1822752"/>
            <a:ext cx="1662090" cy="3046988"/>
          </a:xfrm>
          <a:prstGeom prst="rect">
            <a:avLst/>
          </a:prstGeom>
          <a:solidFill>
            <a:schemeClr val="accent2">
              <a:lumMod val="60000"/>
              <a:lumOff val="40000"/>
            </a:schemeClr>
          </a:solidFill>
        </p:spPr>
        <p:txBody>
          <a:bodyPr wrap="square" rtlCol="0">
            <a:spAutoFit/>
          </a:bodyPr>
          <a:lstStyle/>
          <a:p>
            <a:r>
              <a:rPr lang="en-GB" sz="2400" i="1" dirty="0" smtClean="0">
                <a:latin typeface="Arial" panose="020B0604020202020204" pitchFamily="34" charset="0"/>
                <a:cs typeface="Arial" panose="020B0604020202020204" pitchFamily="34" charset="0"/>
              </a:rPr>
              <a:t>2</a:t>
            </a:r>
            <a:r>
              <a:rPr lang="en-GB" sz="2400" i="1" dirty="0">
                <a:latin typeface="Arial" panose="020B0604020202020204" pitchFamily="34" charset="0"/>
                <a:cs typeface="Arial" panose="020B0604020202020204" pitchFamily="34" charset="0"/>
              </a:rPr>
              <a:t>. Nurture group staff will collect the pupils and take them to the nurture room.</a:t>
            </a:r>
          </a:p>
        </p:txBody>
      </p:sp>
      <p:sp>
        <p:nvSpPr>
          <p:cNvPr id="24" name="TextBox 23">
            <a:extLst>
              <a:ext uri="{FF2B5EF4-FFF2-40B4-BE49-F238E27FC236}">
                <a16:creationId xmlns="" xmlns:a16="http://schemas.microsoft.com/office/drawing/2014/main" id="{213A7294-184B-481F-B045-4C9E7345E785}"/>
              </a:ext>
            </a:extLst>
          </p:cNvPr>
          <p:cNvSpPr txBox="1"/>
          <p:nvPr/>
        </p:nvSpPr>
        <p:spPr>
          <a:xfrm>
            <a:off x="5944528" y="3591534"/>
            <a:ext cx="1798835" cy="2677656"/>
          </a:xfrm>
          <a:prstGeom prst="rect">
            <a:avLst/>
          </a:prstGeom>
          <a:solidFill>
            <a:schemeClr val="accent2">
              <a:lumMod val="60000"/>
              <a:lumOff val="40000"/>
            </a:schemeClr>
          </a:solidFill>
        </p:spPr>
        <p:txBody>
          <a:bodyPr wrap="square" rtlCol="0">
            <a:spAutoFit/>
          </a:bodyPr>
          <a:lstStyle/>
          <a:p>
            <a:r>
              <a:rPr lang="en-GB" sz="2400" i="1" dirty="0" smtClean="0">
                <a:latin typeface="Arial" panose="020B0604020202020204" pitchFamily="34" charset="0"/>
                <a:cs typeface="Arial" panose="020B0604020202020204" pitchFamily="34" charset="0"/>
              </a:rPr>
              <a:t>3</a:t>
            </a:r>
            <a:r>
              <a:rPr lang="en-GB" sz="2400" i="1" dirty="0">
                <a:latin typeface="Arial" panose="020B0604020202020204" pitchFamily="34" charset="0"/>
                <a:cs typeface="Arial" panose="020B0604020202020204" pitchFamily="34" charset="0"/>
              </a:rPr>
              <a:t>. Various activities are undertaken as well as curriculum tasks.</a:t>
            </a:r>
          </a:p>
        </p:txBody>
      </p:sp>
      <p:sp>
        <p:nvSpPr>
          <p:cNvPr id="25" name="TextBox 24">
            <a:extLst>
              <a:ext uri="{FF2B5EF4-FFF2-40B4-BE49-F238E27FC236}">
                <a16:creationId xmlns="" xmlns:a16="http://schemas.microsoft.com/office/drawing/2014/main" id="{B1FC4692-CA2A-46E1-B575-14A5145588E5}"/>
              </a:ext>
            </a:extLst>
          </p:cNvPr>
          <p:cNvSpPr txBox="1"/>
          <p:nvPr/>
        </p:nvSpPr>
        <p:spPr>
          <a:xfrm>
            <a:off x="8096270" y="230145"/>
            <a:ext cx="1662089" cy="3046988"/>
          </a:xfrm>
          <a:prstGeom prst="rect">
            <a:avLst/>
          </a:prstGeom>
          <a:solidFill>
            <a:schemeClr val="accent2">
              <a:lumMod val="60000"/>
              <a:lumOff val="40000"/>
            </a:schemeClr>
          </a:solidFill>
        </p:spPr>
        <p:txBody>
          <a:bodyPr wrap="square" rtlCol="0">
            <a:spAutoFit/>
          </a:bodyPr>
          <a:lstStyle/>
          <a:p>
            <a:r>
              <a:rPr lang="en-GB" sz="2400" i="1" dirty="0" smtClean="0">
                <a:latin typeface="Arial" panose="020B0604020202020204" pitchFamily="34" charset="0"/>
                <a:cs typeface="Arial" panose="020B0604020202020204" pitchFamily="34" charset="0"/>
              </a:rPr>
              <a:t>4</a:t>
            </a:r>
            <a:r>
              <a:rPr lang="en-GB" sz="2400" i="1" dirty="0">
                <a:latin typeface="Arial" panose="020B0604020202020204" pitchFamily="34" charset="0"/>
                <a:cs typeface="Arial" panose="020B0604020202020204" pitchFamily="34" charset="0"/>
              </a:rPr>
              <a:t>. Pupils still spend break times and lunch time with their mainstream class</a:t>
            </a:r>
            <a:r>
              <a:rPr lang="en-GB" sz="2400" dirty="0">
                <a:latin typeface="Arial" panose="020B0604020202020204" pitchFamily="34" charset="0"/>
                <a:cs typeface="Arial" panose="020B0604020202020204" pitchFamily="34" charset="0"/>
              </a:rPr>
              <a:t>.</a:t>
            </a:r>
          </a:p>
        </p:txBody>
      </p:sp>
      <p:sp>
        <p:nvSpPr>
          <p:cNvPr id="27" name="TextBox 26">
            <a:extLst>
              <a:ext uri="{FF2B5EF4-FFF2-40B4-BE49-F238E27FC236}">
                <a16:creationId xmlns="" xmlns:a16="http://schemas.microsoft.com/office/drawing/2014/main" id="{41454ED3-5911-4CC5-891A-312D003B076B}"/>
              </a:ext>
            </a:extLst>
          </p:cNvPr>
          <p:cNvSpPr txBox="1"/>
          <p:nvPr/>
        </p:nvSpPr>
        <p:spPr>
          <a:xfrm>
            <a:off x="10337889" y="3202726"/>
            <a:ext cx="1601124" cy="3416320"/>
          </a:xfrm>
          <a:prstGeom prst="rect">
            <a:avLst/>
          </a:prstGeom>
          <a:solidFill>
            <a:schemeClr val="accent2">
              <a:lumMod val="60000"/>
              <a:lumOff val="40000"/>
            </a:schemeClr>
          </a:solidFill>
        </p:spPr>
        <p:txBody>
          <a:bodyPr wrap="square" rtlCol="0">
            <a:spAutoFit/>
          </a:bodyPr>
          <a:lstStyle/>
          <a:p>
            <a:r>
              <a:rPr lang="en-GB" sz="2400" i="1" dirty="0" smtClean="0">
                <a:latin typeface="Arial" panose="020B0604020202020204" pitchFamily="34" charset="0"/>
                <a:cs typeface="Arial" panose="020B0604020202020204" pitchFamily="34" charset="0"/>
              </a:rPr>
              <a:t>5.Children </a:t>
            </a:r>
            <a:r>
              <a:rPr lang="en-GB" sz="2400" i="1" dirty="0">
                <a:latin typeface="Arial" panose="020B0604020202020204" pitchFamily="34" charset="0"/>
                <a:cs typeface="Arial" panose="020B0604020202020204" pitchFamily="34" charset="0"/>
              </a:rPr>
              <a:t>usually spend between 1 and 4 terms in the nurture group.</a:t>
            </a:r>
          </a:p>
        </p:txBody>
      </p:sp>
      <p:pic>
        <p:nvPicPr>
          <p:cNvPr id="17" name="Picture 16">
            <a:extLst>
              <a:ext uri="{FF2B5EF4-FFF2-40B4-BE49-F238E27FC236}">
                <a16:creationId xmlns="" xmlns:a16="http://schemas.microsoft.com/office/drawing/2014/main" id="{C9164D80-3943-4751-A42A-95A6EB8901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7207664" y="3067576"/>
            <a:ext cx="992222" cy="446500"/>
          </a:xfrm>
          <a:prstGeom prst="rect">
            <a:avLst/>
          </a:prstGeom>
        </p:spPr>
      </p:pic>
    </p:spTree>
    <p:extLst>
      <p:ext uri="{BB962C8B-B14F-4D97-AF65-F5344CB8AC3E}">
        <p14:creationId xmlns:p14="http://schemas.microsoft.com/office/powerpoint/2010/main" val="3939061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C8D38F4A-8A45-4F3F-A038-2328B4C19FBC}"/>
              </a:ext>
            </a:extLst>
          </p:cNvPr>
          <p:cNvPicPr>
            <a:picLocks noChangeAspect="1"/>
          </p:cNvPicPr>
          <p:nvPr/>
        </p:nvPicPr>
        <p:blipFill rotWithShape="1">
          <a:blip r:embed="rId2"/>
          <a:srcRect l="32477" t="10519" r="33325" b="4099"/>
          <a:stretch/>
        </p:blipFill>
        <p:spPr>
          <a:xfrm>
            <a:off x="4247122" y="1855472"/>
            <a:ext cx="2353460" cy="3305263"/>
          </a:xfrm>
          <a:prstGeom prst="rect">
            <a:avLst/>
          </a:prstGeom>
          <a:effectLst>
            <a:outerShdw blurRad="50800" dist="38100" dir="2700000" algn="tl" rotWithShape="0">
              <a:prstClr val="black">
                <a:alpha val="40000"/>
              </a:prstClr>
            </a:outerShdw>
          </a:effectLst>
        </p:spPr>
      </p:pic>
      <p:sp>
        <p:nvSpPr>
          <p:cNvPr id="5" name="Rectangle 4">
            <a:extLst>
              <a:ext uri="{FF2B5EF4-FFF2-40B4-BE49-F238E27FC236}">
                <a16:creationId xmlns="" xmlns:a16="http://schemas.microsoft.com/office/drawing/2014/main" id="{7B59F982-BD3D-4B02-A639-3F2853A6D9DE}"/>
              </a:ext>
            </a:extLst>
          </p:cNvPr>
          <p:cNvSpPr/>
          <p:nvPr/>
        </p:nvSpPr>
        <p:spPr>
          <a:xfrm>
            <a:off x="1416194" y="5389278"/>
            <a:ext cx="2353460" cy="430887"/>
          </a:xfrm>
          <a:prstGeom prst="rect">
            <a:avLst/>
          </a:prstGeom>
        </p:spPr>
        <p:txBody>
          <a:bodyPr wrap="square">
            <a:spAutoFit/>
          </a:bodyPr>
          <a:lstStyle/>
          <a:p>
            <a:pPr algn="ctr"/>
            <a:r>
              <a:rPr lang="en-GB" sz="1100" dirty="0">
                <a:hlinkClick r:id="rId3"/>
              </a:rPr>
              <a:t>Contents (</a:t>
            </a:r>
            <a:r>
              <a:rPr lang="en-GB" sz="1100" dirty="0" err="1">
                <a:hlinkClick r:id="rId3"/>
              </a:rPr>
              <a:t>llyw.cymru</a:t>
            </a:r>
            <a:r>
              <a:rPr lang="en-GB" sz="1100" dirty="0">
                <a:hlinkClick r:id="rId3"/>
              </a:rPr>
              <a:t>)</a:t>
            </a:r>
            <a:r>
              <a:rPr lang="en-GB" sz="1100" dirty="0">
                <a:latin typeface="Arial" panose="020B0604020202020204" pitchFamily="34" charset="0"/>
                <a:cs typeface="Arial" panose="020B0604020202020204" pitchFamily="34" charset="0"/>
              </a:rPr>
              <a:t> (CYMRAEG)</a:t>
            </a:r>
          </a:p>
        </p:txBody>
      </p:sp>
      <p:pic>
        <p:nvPicPr>
          <p:cNvPr id="7" name="Picture 6">
            <a:extLst>
              <a:ext uri="{FF2B5EF4-FFF2-40B4-BE49-F238E27FC236}">
                <a16:creationId xmlns="" xmlns:a16="http://schemas.microsoft.com/office/drawing/2014/main" id="{E6BEA0D1-CE10-4FEB-BF28-CA5D8A4F18C5}"/>
              </a:ext>
            </a:extLst>
          </p:cNvPr>
          <p:cNvPicPr>
            <a:picLocks noChangeAspect="1"/>
          </p:cNvPicPr>
          <p:nvPr/>
        </p:nvPicPr>
        <p:blipFill rotWithShape="1">
          <a:blip r:embed="rId4"/>
          <a:srcRect l="32546" t="10397" r="33532" b="4220"/>
          <a:stretch/>
        </p:blipFill>
        <p:spPr>
          <a:xfrm>
            <a:off x="7944879" y="1776368"/>
            <a:ext cx="2334519" cy="3305263"/>
          </a:xfrm>
          <a:prstGeom prst="rect">
            <a:avLst/>
          </a:prstGeom>
          <a:effectLst>
            <a:outerShdw blurRad="50800" dist="38100" dir="2700000" algn="tl" rotWithShape="0">
              <a:prstClr val="black">
                <a:alpha val="40000"/>
              </a:prstClr>
            </a:outerShdw>
          </a:effectLst>
        </p:spPr>
      </p:pic>
      <p:sp>
        <p:nvSpPr>
          <p:cNvPr id="8" name="Rectangle 7">
            <a:extLst>
              <a:ext uri="{FF2B5EF4-FFF2-40B4-BE49-F238E27FC236}">
                <a16:creationId xmlns="" xmlns:a16="http://schemas.microsoft.com/office/drawing/2014/main" id="{461C3AAC-E00E-4BE0-A507-C3F37A3305BD}"/>
              </a:ext>
            </a:extLst>
          </p:cNvPr>
          <p:cNvSpPr/>
          <p:nvPr/>
        </p:nvSpPr>
        <p:spPr>
          <a:xfrm>
            <a:off x="7798939" y="5558554"/>
            <a:ext cx="2353460" cy="430887"/>
          </a:xfrm>
          <a:prstGeom prst="rect">
            <a:avLst/>
          </a:prstGeom>
        </p:spPr>
        <p:txBody>
          <a:bodyPr wrap="square">
            <a:spAutoFit/>
          </a:bodyPr>
          <a:lstStyle/>
          <a:p>
            <a:pPr algn="ctr"/>
            <a:r>
              <a:rPr lang="en-GB" sz="1100" dirty="0">
                <a:hlinkClick r:id="rId5"/>
              </a:rPr>
              <a:t>Nurture-Groups-Booklet-Dec-2019.pdf (nurtureuk.org)</a:t>
            </a:r>
            <a:r>
              <a:rPr lang="en-GB" sz="1100" dirty="0"/>
              <a:t> </a:t>
            </a:r>
            <a:endParaRPr lang="en-GB" sz="1100" dirty="0">
              <a:latin typeface="Arial" panose="020B0604020202020204" pitchFamily="34" charset="0"/>
              <a:cs typeface="Arial" panose="020B0604020202020204" pitchFamily="34" charset="0"/>
            </a:endParaRPr>
          </a:p>
        </p:txBody>
      </p:sp>
      <p:sp>
        <p:nvSpPr>
          <p:cNvPr id="6" name="Title 5">
            <a:extLst>
              <a:ext uri="{FF2B5EF4-FFF2-40B4-BE49-F238E27FC236}">
                <a16:creationId xmlns="" xmlns:a16="http://schemas.microsoft.com/office/drawing/2014/main" id="{620F0115-075E-4C8E-9F94-A04ED8DD99A5}"/>
              </a:ext>
            </a:extLst>
          </p:cNvPr>
          <p:cNvSpPr>
            <a:spLocks noGrp="1"/>
          </p:cNvSpPr>
          <p:nvPr>
            <p:ph type="title"/>
          </p:nvPr>
        </p:nvSpPr>
        <p:spPr>
          <a:xfrm>
            <a:off x="705196" y="-164715"/>
            <a:ext cx="10515600" cy="1325563"/>
          </a:xfrm>
        </p:spPr>
        <p:txBody>
          <a:bodyPr/>
          <a:lstStyle/>
          <a:p>
            <a:r>
              <a:rPr lang="en-GB" dirty="0"/>
              <a:t/>
            </a:r>
            <a:br>
              <a:rPr lang="en-GB" dirty="0"/>
            </a:br>
            <a:r>
              <a:rPr lang="en-GB" i="1" dirty="0"/>
              <a:t>Further information</a:t>
            </a:r>
            <a:endParaRPr lang="en-GB" dirty="0"/>
          </a:p>
        </p:txBody>
      </p:sp>
      <p:sp>
        <p:nvSpPr>
          <p:cNvPr id="9" name="Rectangle 8">
            <a:extLst>
              <a:ext uri="{FF2B5EF4-FFF2-40B4-BE49-F238E27FC236}">
                <a16:creationId xmlns="" xmlns:a16="http://schemas.microsoft.com/office/drawing/2014/main" id="{E78AE2BF-A927-493A-B162-38F6D2190AAF}"/>
              </a:ext>
            </a:extLst>
          </p:cNvPr>
          <p:cNvSpPr/>
          <p:nvPr/>
        </p:nvSpPr>
        <p:spPr>
          <a:xfrm>
            <a:off x="4393062" y="5224421"/>
            <a:ext cx="2353460" cy="430887"/>
          </a:xfrm>
          <a:prstGeom prst="rect">
            <a:avLst/>
          </a:prstGeom>
        </p:spPr>
        <p:txBody>
          <a:bodyPr wrap="square">
            <a:spAutoFit/>
          </a:bodyPr>
          <a:lstStyle/>
          <a:p>
            <a:pPr algn="ctr"/>
            <a:r>
              <a:rPr lang="en-GB" sz="1100" dirty="0">
                <a:hlinkClick r:id="rId6"/>
              </a:rPr>
              <a:t>Contents (</a:t>
            </a:r>
            <a:r>
              <a:rPr lang="en-GB" sz="1100" dirty="0" err="1">
                <a:hlinkClick r:id="rId6"/>
              </a:rPr>
              <a:t>gov.wales</a:t>
            </a:r>
            <a:r>
              <a:rPr lang="en-GB" sz="1100" dirty="0">
                <a:hlinkClick r:id="rId6"/>
              </a:rPr>
              <a:t>)</a:t>
            </a:r>
            <a:r>
              <a:rPr lang="en-GB" sz="1100" dirty="0"/>
              <a:t> </a:t>
            </a:r>
            <a:r>
              <a:rPr lang="en-GB" sz="1100" dirty="0">
                <a:latin typeface="Arial" panose="020B0604020202020204" pitchFamily="34" charset="0"/>
                <a:cs typeface="Arial" panose="020B0604020202020204" pitchFamily="34" charset="0"/>
              </a:rPr>
              <a:t>(ENGLISH)</a:t>
            </a:r>
          </a:p>
        </p:txBody>
      </p:sp>
      <p:pic>
        <p:nvPicPr>
          <p:cNvPr id="11" name="Picture 10">
            <a:extLst>
              <a:ext uri="{FF2B5EF4-FFF2-40B4-BE49-F238E27FC236}">
                <a16:creationId xmlns="" xmlns:a16="http://schemas.microsoft.com/office/drawing/2014/main" id="{6BA26147-43A1-4AFA-8CB1-185E2DEEF74C}"/>
              </a:ext>
            </a:extLst>
          </p:cNvPr>
          <p:cNvPicPr>
            <a:picLocks noChangeAspect="1"/>
          </p:cNvPicPr>
          <p:nvPr/>
        </p:nvPicPr>
        <p:blipFill>
          <a:blip r:embed="rId7"/>
          <a:stretch>
            <a:fillRect/>
          </a:stretch>
        </p:blipFill>
        <p:spPr>
          <a:xfrm>
            <a:off x="1221514" y="1816158"/>
            <a:ext cx="2353460" cy="3354315"/>
          </a:xfrm>
          <a:prstGeom prst="rect">
            <a:avLst/>
          </a:prstGeom>
        </p:spPr>
      </p:pic>
    </p:spTree>
    <p:extLst>
      <p:ext uri="{BB962C8B-B14F-4D97-AF65-F5344CB8AC3E}">
        <p14:creationId xmlns:p14="http://schemas.microsoft.com/office/powerpoint/2010/main" val="290406331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8911687" cy="1280890"/>
          </a:xfrm>
        </p:spPr>
        <p:txBody>
          <a:bodyPr>
            <a:normAutofit fontScale="90000"/>
          </a:bodyPr>
          <a:lstStyle/>
          <a:p>
            <a:r>
              <a:rPr lang="en-GB" dirty="0"/>
              <a:t/>
            </a:r>
            <a:br>
              <a:rPr lang="en-GB" dirty="0"/>
            </a:br>
            <a:r>
              <a:rPr lang="en-GB" i="1" dirty="0"/>
              <a:t>Evaluating interventions</a:t>
            </a:r>
            <a:endParaRPr lang="en-GB" dirty="0"/>
          </a:p>
        </p:txBody>
      </p:sp>
      <p:sp>
        <p:nvSpPr>
          <p:cNvPr id="3" name="Rectangle 2"/>
          <p:cNvSpPr/>
          <p:nvPr/>
        </p:nvSpPr>
        <p:spPr>
          <a:xfrm>
            <a:off x="507280" y="5433626"/>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sp>
        <p:nvSpPr>
          <p:cNvPr id="5" name="Rectangle 4"/>
          <p:cNvSpPr/>
          <p:nvPr/>
        </p:nvSpPr>
        <p:spPr>
          <a:xfrm>
            <a:off x="7760740" y="1844185"/>
            <a:ext cx="3843828" cy="3046988"/>
          </a:xfrm>
          <a:prstGeom prst="rect">
            <a:avLst/>
          </a:prstGeom>
        </p:spPr>
        <p:txBody>
          <a:bodyPr wrap="square">
            <a:spAutoFit/>
          </a:bodyPr>
          <a:lstStyle/>
          <a:p>
            <a:pPr marL="228600" indent="-228600">
              <a:buAutoNum type="alphaLcParenR"/>
            </a:pPr>
            <a:r>
              <a:rPr lang="en-GB" sz="3200" dirty="0" smtClean="0"/>
              <a:t> Its </a:t>
            </a:r>
            <a:r>
              <a:rPr lang="en-GB" sz="3200" dirty="0"/>
              <a:t>effectiveness in advancing learning and development </a:t>
            </a:r>
          </a:p>
          <a:p>
            <a:pPr marL="228600" indent="-228600">
              <a:buAutoNum type="alphaLcParenR"/>
            </a:pPr>
            <a:r>
              <a:rPr lang="en-GB" sz="3200" dirty="0" smtClean="0"/>
              <a:t> Cost </a:t>
            </a:r>
            <a:r>
              <a:rPr lang="en-GB" sz="3200" dirty="0"/>
              <a:t>implications – value for money</a:t>
            </a:r>
          </a:p>
          <a:p>
            <a:pPr marL="228600" indent="-228600">
              <a:buAutoNum type="alphaLcParenR"/>
            </a:pPr>
            <a:r>
              <a:rPr lang="en-GB" sz="3200" dirty="0" smtClean="0"/>
              <a:t> The </a:t>
            </a:r>
            <a:r>
              <a:rPr lang="en-GB" sz="3200" dirty="0"/>
              <a:t>evidence base</a:t>
            </a:r>
            <a:endParaRPr lang="en-GB" sz="3200" dirty="0"/>
          </a:p>
        </p:txBody>
      </p:sp>
    </p:spTree>
    <p:extLst>
      <p:ext uri="{BB962C8B-B14F-4D97-AF65-F5344CB8AC3E}">
        <p14:creationId xmlns:p14="http://schemas.microsoft.com/office/powerpoint/2010/main" val="104949850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85CC02-CC22-6147-B4A1-115F6712748F}"/>
              </a:ext>
            </a:extLst>
          </p:cNvPr>
          <p:cNvSpPr>
            <a:spLocks noGrp="1"/>
          </p:cNvSpPr>
          <p:nvPr>
            <p:ph type="title"/>
          </p:nvPr>
        </p:nvSpPr>
        <p:spPr>
          <a:xfrm>
            <a:off x="419100" y="0"/>
            <a:ext cx="10515600" cy="1325563"/>
          </a:xfrm>
        </p:spPr>
        <p:txBody>
          <a:bodyPr>
            <a:normAutofit/>
          </a:bodyPr>
          <a:lstStyle/>
          <a:p>
            <a:r>
              <a:rPr lang="en-US" b="1" dirty="0" smtClean="0">
                <a:solidFill>
                  <a:schemeClr val="tx1"/>
                </a:solidFill>
              </a:rPr>
              <a:t>Case </a:t>
            </a:r>
            <a:r>
              <a:rPr lang="en-US" b="1" dirty="0">
                <a:solidFill>
                  <a:schemeClr val="tx1"/>
                </a:solidFill>
              </a:rPr>
              <a:t>Studies</a:t>
            </a:r>
          </a:p>
        </p:txBody>
      </p:sp>
      <p:sp>
        <p:nvSpPr>
          <p:cNvPr id="3" name="Content Placeholder 2">
            <a:extLst>
              <a:ext uri="{FF2B5EF4-FFF2-40B4-BE49-F238E27FC236}">
                <a16:creationId xmlns="" xmlns:a16="http://schemas.microsoft.com/office/drawing/2014/main" id="{592B874C-88BC-44CB-9498-6DF60A202968}"/>
              </a:ext>
            </a:extLst>
          </p:cNvPr>
          <p:cNvSpPr>
            <a:spLocks noGrp="1"/>
          </p:cNvSpPr>
          <p:nvPr>
            <p:ph sz="half" idx="1"/>
          </p:nvPr>
        </p:nvSpPr>
        <p:spPr>
          <a:xfrm>
            <a:off x="419100" y="1318549"/>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5759" y="2089699"/>
            <a:ext cx="5187141" cy="2917767"/>
          </a:xfrm>
          <a:prstGeom prst="rect">
            <a:avLst/>
          </a:prstGeom>
        </p:spPr>
      </p:pic>
    </p:spTree>
    <p:extLst>
      <p:ext uri="{BB962C8B-B14F-4D97-AF65-F5344CB8AC3E}">
        <p14:creationId xmlns:p14="http://schemas.microsoft.com/office/powerpoint/2010/main" val="41081470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BB4D824-818A-4D64-9A74-B49DBCBD5616}"/>
              </a:ext>
            </a:extLst>
          </p:cNvPr>
          <p:cNvSpPr>
            <a:spLocks noGrp="1"/>
          </p:cNvSpPr>
          <p:nvPr>
            <p:ph type="title"/>
          </p:nvPr>
        </p:nvSpPr>
        <p:spPr/>
        <p:txBody>
          <a:bodyPr/>
          <a:lstStyle/>
          <a:p>
            <a:r>
              <a:rPr lang="en-GB" dirty="0" err="1"/>
              <a:t>Cyfeirnodau</a:t>
            </a:r>
            <a:r>
              <a:rPr lang="en-GB" dirty="0"/>
              <a:t/>
            </a:r>
            <a:br>
              <a:rPr lang="en-GB" dirty="0"/>
            </a:br>
            <a:r>
              <a:rPr lang="en-GB" i="1" dirty="0"/>
              <a:t>References</a:t>
            </a:r>
            <a:endParaRPr lang="en-GB" dirty="0"/>
          </a:p>
        </p:txBody>
      </p:sp>
      <p:sp>
        <p:nvSpPr>
          <p:cNvPr id="3" name="Content Placeholder 2">
            <a:extLst>
              <a:ext uri="{FF2B5EF4-FFF2-40B4-BE49-F238E27FC236}">
                <a16:creationId xmlns=""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3264</TotalTime>
  <Words>2116</Words>
  <Application>Microsoft Macintosh PowerPoint</Application>
  <PresentationFormat>Widescreen</PresentationFormat>
  <Paragraphs>253</Paragraphs>
  <Slides>38</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Agent Orange</vt:lpstr>
      <vt:lpstr>Calibri</vt:lpstr>
      <vt:lpstr>Calibri Light</vt:lpstr>
      <vt:lpstr>m plus rounded 1c</vt:lpstr>
      <vt:lpstr>Times New Roman</vt:lpstr>
      <vt:lpstr>Wingdings</vt:lpstr>
      <vt:lpstr>Arial</vt:lpstr>
      <vt:lpstr>Office Theme</vt:lpstr>
      <vt:lpstr>PowerPoint Presentation</vt:lpstr>
      <vt:lpstr> Aims</vt:lpstr>
      <vt:lpstr>The BRIDGING experience</vt:lpstr>
      <vt:lpstr>Key dates</vt:lpstr>
      <vt:lpstr>What do I need to do before the TEST day ?</vt:lpstr>
      <vt:lpstr> What do I need to do during the TEST day ?</vt:lpstr>
      <vt:lpstr> What do I need to do during the TEST day ?</vt:lpstr>
      <vt:lpstr> What do I need to do after the TEST day ?</vt:lpstr>
      <vt:lpstr> SHARE</vt:lpstr>
      <vt:lpstr>PowerPoint Presentation</vt:lpstr>
      <vt:lpstr>What exactly is an intervention?</vt:lpstr>
      <vt:lpstr> Interventions are …</vt:lpstr>
      <vt:lpstr> Interventions can also …</vt:lpstr>
      <vt:lpstr>An intervention model – ‘waves of support’  </vt:lpstr>
      <vt:lpstr>PowerPoint Presentation</vt:lpstr>
      <vt:lpstr>PowerPoint Presentation</vt:lpstr>
      <vt:lpstr>PowerPoint Presentation</vt:lpstr>
      <vt:lpstr> Personalised learning</vt:lpstr>
      <vt:lpstr> Early intervention – why?</vt:lpstr>
      <vt:lpstr>  Interventions are not solely for learners with ALN!</vt:lpstr>
      <vt:lpstr>Targeting individuals, groups or whole class</vt:lpstr>
      <vt:lpstr>Group discussion (10 minutes)</vt:lpstr>
      <vt:lpstr>PowerPoint Presentation</vt:lpstr>
      <vt:lpstr>PowerPoint Presentation</vt:lpstr>
      <vt:lpstr>PowerPoint Presentation</vt:lpstr>
      <vt:lpstr>PowerPoint Presentation</vt:lpstr>
      <vt:lpstr>PowerPoint Presentation</vt:lpstr>
      <vt:lpstr>Nurture groups</vt:lpstr>
      <vt:lpstr> Who are they for?</vt:lpstr>
      <vt:lpstr>PowerPoint Presentation</vt:lpstr>
      <vt:lpstr>Six principles of nurture</vt:lpstr>
      <vt:lpstr>          How do they work?    </vt:lpstr>
      <vt:lpstr> Further information</vt:lpstr>
      <vt:lpstr> Evaluating interventions</vt:lpstr>
      <vt:lpstr>Case Studies</vt:lpstr>
      <vt:lpstr>English medium case studies</vt:lpstr>
      <vt:lpstr>PowerPoint Presentation</vt:lpstr>
      <vt:lpstr>Cyfeirnodau References</vt:lpstr>
    </vt:vector>
  </TitlesOfParts>
  <Company>University of Wales 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Microsoft Office User</cp:lastModifiedBy>
  <cp:revision>98</cp:revision>
  <dcterms:created xsi:type="dcterms:W3CDTF">2020-03-24T09:42:33Z</dcterms:created>
  <dcterms:modified xsi:type="dcterms:W3CDTF">2022-01-11T10:26:57Z</dcterms:modified>
</cp:coreProperties>
</file>