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8" r:id="rId3"/>
  </p:sldIdLst>
  <p:sldSz cx="13716000" cy="18288000"/>
  <p:notesSz cx="6858000" cy="9144000"/>
  <p:defaultTextStyle>
    <a:defPPr>
      <a:defRPr lang="en-US"/>
    </a:defPPr>
    <a:lvl1pPr marL="0" algn="l" defTabSz="1134770" rtl="0" eaLnBrk="1" latinLnBrk="0" hangingPunct="1">
      <a:defRPr sz="2234" kern="1200">
        <a:solidFill>
          <a:schemeClr val="tx1"/>
        </a:solidFill>
        <a:latin typeface="+mn-lt"/>
        <a:ea typeface="+mn-ea"/>
        <a:cs typeface="+mn-cs"/>
      </a:defRPr>
    </a:lvl1pPr>
    <a:lvl2pPr marL="567385" algn="l" defTabSz="1134770" rtl="0" eaLnBrk="1" latinLnBrk="0" hangingPunct="1">
      <a:defRPr sz="2234" kern="1200">
        <a:solidFill>
          <a:schemeClr val="tx1"/>
        </a:solidFill>
        <a:latin typeface="+mn-lt"/>
        <a:ea typeface="+mn-ea"/>
        <a:cs typeface="+mn-cs"/>
      </a:defRPr>
    </a:lvl2pPr>
    <a:lvl3pPr marL="1134770" algn="l" defTabSz="1134770" rtl="0" eaLnBrk="1" latinLnBrk="0" hangingPunct="1">
      <a:defRPr sz="2234" kern="1200">
        <a:solidFill>
          <a:schemeClr val="tx1"/>
        </a:solidFill>
        <a:latin typeface="+mn-lt"/>
        <a:ea typeface="+mn-ea"/>
        <a:cs typeface="+mn-cs"/>
      </a:defRPr>
    </a:lvl3pPr>
    <a:lvl4pPr marL="1702156" algn="l" defTabSz="1134770" rtl="0" eaLnBrk="1" latinLnBrk="0" hangingPunct="1">
      <a:defRPr sz="2234" kern="1200">
        <a:solidFill>
          <a:schemeClr val="tx1"/>
        </a:solidFill>
        <a:latin typeface="+mn-lt"/>
        <a:ea typeface="+mn-ea"/>
        <a:cs typeface="+mn-cs"/>
      </a:defRPr>
    </a:lvl4pPr>
    <a:lvl5pPr marL="2269541" algn="l" defTabSz="1134770" rtl="0" eaLnBrk="1" latinLnBrk="0" hangingPunct="1">
      <a:defRPr sz="2234" kern="1200">
        <a:solidFill>
          <a:schemeClr val="tx1"/>
        </a:solidFill>
        <a:latin typeface="+mn-lt"/>
        <a:ea typeface="+mn-ea"/>
        <a:cs typeface="+mn-cs"/>
      </a:defRPr>
    </a:lvl5pPr>
    <a:lvl6pPr marL="2836926" algn="l" defTabSz="1134770" rtl="0" eaLnBrk="1" latinLnBrk="0" hangingPunct="1">
      <a:defRPr sz="2234" kern="1200">
        <a:solidFill>
          <a:schemeClr val="tx1"/>
        </a:solidFill>
        <a:latin typeface="+mn-lt"/>
        <a:ea typeface="+mn-ea"/>
        <a:cs typeface="+mn-cs"/>
      </a:defRPr>
    </a:lvl6pPr>
    <a:lvl7pPr marL="3404311" algn="l" defTabSz="1134770" rtl="0" eaLnBrk="1" latinLnBrk="0" hangingPunct="1">
      <a:defRPr sz="2234" kern="1200">
        <a:solidFill>
          <a:schemeClr val="tx1"/>
        </a:solidFill>
        <a:latin typeface="+mn-lt"/>
        <a:ea typeface="+mn-ea"/>
        <a:cs typeface="+mn-cs"/>
      </a:defRPr>
    </a:lvl7pPr>
    <a:lvl8pPr marL="3971696" algn="l" defTabSz="1134770" rtl="0" eaLnBrk="1" latinLnBrk="0" hangingPunct="1">
      <a:defRPr sz="2234" kern="1200">
        <a:solidFill>
          <a:schemeClr val="tx1"/>
        </a:solidFill>
        <a:latin typeface="+mn-lt"/>
        <a:ea typeface="+mn-ea"/>
        <a:cs typeface="+mn-cs"/>
      </a:defRPr>
    </a:lvl8pPr>
    <a:lvl9pPr marL="4539082" algn="l" defTabSz="1134770" rtl="0" eaLnBrk="1" latinLnBrk="0" hangingPunct="1">
      <a:defRPr sz="2234"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6" d="100"/>
          <a:sy n="86" d="100"/>
        </p:scale>
        <p:origin x="149" y="-7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8700" y="2992968"/>
            <a:ext cx="11658600" cy="6366933"/>
          </a:xfrm>
        </p:spPr>
        <p:txBody>
          <a:bodyPr anchor="b"/>
          <a:lstStyle>
            <a:lvl1pPr algn="ctr">
              <a:defRPr sz="9000"/>
            </a:lvl1pPr>
          </a:lstStyle>
          <a:p>
            <a:r>
              <a:rPr lang="en-US"/>
              <a:t>Click to edit Master title style</a:t>
            </a:r>
            <a:endParaRPr lang="en-US" dirty="0"/>
          </a:p>
        </p:txBody>
      </p:sp>
      <p:sp>
        <p:nvSpPr>
          <p:cNvPr id="3" name="Subtitle 2"/>
          <p:cNvSpPr>
            <a:spLocks noGrp="1"/>
          </p:cNvSpPr>
          <p:nvPr>
            <p:ph type="subTitle" idx="1"/>
          </p:nvPr>
        </p:nvSpPr>
        <p:spPr>
          <a:xfrm>
            <a:off x="1714500" y="9605435"/>
            <a:ext cx="10287000" cy="4415365"/>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C7DCBF-2CBD-42F7-8A44-F076F56CCA01}" type="datetimeFigureOut">
              <a:rPr lang="en-GB" smtClean="0"/>
              <a:t>19/07/2025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505719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C7DCBF-2CBD-42F7-8A44-F076F56CCA01}" type="datetimeFigureOut">
              <a:rPr lang="en-GB" smtClean="0"/>
              <a:t>19/07/2025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3068918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35832" y="4559305"/>
            <a:ext cx="11830050" cy="7607299"/>
          </a:xfrm>
        </p:spPr>
        <p:txBody>
          <a:bodyPr anchor="b"/>
          <a:lstStyle>
            <a:lvl1pPr>
              <a:defRPr sz="9000"/>
            </a:lvl1pPr>
          </a:lstStyle>
          <a:p>
            <a:r>
              <a:rPr lang="en-US"/>
              <a:t>Click to edit Master title style</a:t>
            </a:r>
            <a:endParaRPr lang="en-US" dirty="0"/>
          </a:p>
        </p:txBody>
      </p:sp>
      <p:sp>
        <p:nvSpPr>
          <p:cNvPr id="3" name="Text Placeholder 2"/>
          <p:cNvSpPr>
            <a:spLocks noGrp="1"/>
          </p:cNvSpPr>
          <p:nvPr>
            <p:ph type="body" idx="1"/>
          </p:nvPr>
        </p:nvSpPr>
        <p:spPr>
          <a:xfrm>
            <a:off x="935832" y="12238572"/>
            <a:ext cx="11830050" cy="4000499"/>
          </a:xfrm>
        </p:spPr>
        <p:txBody>
          <a:bodyPr/>
          <a:lstStyle>
            <a:lvl1pPr marL="0" indent="0">
              <a:buNone/>
              <a:defRPr sz="3600">
                <a:solidFill>
                  <a:schemeClr val="tx1"/>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C7DCBF-2CBD-42F7-8A44-F076F56CCA01}" type="datetimeFigureOut">
              <a:rPr lang="en-GB" smtClean="0"/>
              <a:t>19/07/2025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1350801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2975" y="4868333"/>
            <a:ext cx="5829300" cy="11603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943725" y="4868333"/>
            <a:ext cx="5829300" cy="11603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C7DCBF-2CBD-42F7-8A44-F076F56CCA01}" type="datetimeFigureOut">
              <a:rPr lang="en-GB" smtClean="0"/>
              <a:t>19/07/2025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331133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4762" y="973671"/>
            <a:ext cx="11830050" cy="3534835"/>
          </a:xfrm>
        </p:spPr>
        <p:txBody>
          <a:bodyPr/>
          <a:lstStyle/>
          <a:p>
            <a:r>
              <a:rPr lang="en-US"/>
              <a:t>Click to edit Master title style</a:t>
            </a:r>
            <a:endParaRPr lang="en-US" dirty="0"/>
          </a:p>
        </p:txBody>
      </p:sp>
      <p:sp>
        <p:nvSpPr>
          <p:cNvPr id="3" name="Text Placeholder 2"/>
          <p:cNvSpPr>
            <a:spLocks noGrp="1"/>
          </p:cNvSpPr>
          <p:nvPr>
            <p:ph type="body" idx="1"/>
          </p:nvPr>
        </p:nvSpPr>
        <p:spPr>
          <a:xfrm>
            <a:off x="944763" y="4483101"/>
            <a:ext cx="5802510" cy="2197099"/>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944763" y="6680200"/>
            <a:ext cx="5802510" cy="9825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943726" y="4483101"/>
            <a:ext cx="5831087" cy="2197099"/>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6943726" y="6680200"/>
            <a:ext cx="5831087" cy="98255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C7DCBF-2CBD-42F7-8A44-F076F56CCA01}" type="datetimeFigureOut">
              <a:rPr lang="en-GB" smtClean="0"/>
              <a:t>19/07/2025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2811365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C7DCBF-2CBD-42F7-8A44-F076F56CCA01}" type="datetimeFigureOut">
              <a:rPr lang="en-GB" smtClean="0"/>
              <a:t>19/07/2025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2829477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C7DCBF-2CBD-42F7-8A44-F076F56CCA01}" type="datetimeFigureOut">
              <a:rPr lang="en-GB" smtClean="0"/>
              <a:t>19/07/2025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1476674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2" y="1219200"/>
            <a:ext cx="4423767" cy="4267200"/>
          </a:xfrm>
        </p:spPr>
        <p:txBody>
          <a:bodyPr anchor="b"/>
          <a:lstStyle>
            <a:lvl1pPr>
              <a:defRPr sz="4800"/>
            </a:lvl1pPr>
          </a:lstStyle>
          <a:p>
            <a:r>
              <a:rPr lang="en-US"/>
              <a:t>Click to edit Master title style</a:t>
            </a:r>
            <a:endParaRPr lang="en-US" dirty="0"/>
          </a:p>
        </p:txBody>
      </p:sp>
      <p:sp>
        <p:nvSpPr>
          <p:cNvPr id="3" name="Content Placeholder 2"/>
          <p:cNvSpPr>
            <a:spLocks noGrp="1"/>
          </p:cNvSpPr>
          <p:nvPr>
            <p:ph idx="1"/>
          </p:nvPr>
        </p:nvSpPr>
        <p:spPr>
          <a:xfrm>
            <a:off x="5831087" y="2633138"/>
            <a:ext cx="6943725" cy="12996333"/>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44762" y="5486400"/>
            <a:ext cx="4423767" cy="10164235"/>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8AC7DCBF-2CBD-42F7-8A44-F076F56CCA01}" type="datetimeFigureOut">
              <a:rPr lang="en-GB" smtClean="0"/>
              <a:t>19/07/2025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1139162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2" y="1219200"/>
            <a:ext cx="4423767" cy="4267200"/>
          </a:xfrm>
        </p:spPr>
        <p:txBody>
          <a:bodyPr anchor="b"/>
          <a:lstStyle>
            <a:lvl1pPr>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831087" y="2633138"/>
            <a:ext cx="6943725" cy="12996333"/>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944762" y="5486400"/>
            <a:ext cx="4423767" cy="10164235"/>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8AC7DCBF-2CBD-42F7-8A44-F076F56CCA01}" type="datetimeFigureOut">
              <a:rPr lang="en-GB" smtClean="0"/>
              <a:t>19/07/2025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49922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C7DCBF-2CBD-42F7-8A44-F076F56CCA01}" type="datetimeFigureOut">
              <a:rPr lang="en-GB" smtClean="0"/>
              <a:t>19/07/2025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4197284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15513" y="973667"/>
            <a:ext cx="2957513" cy="154982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42976" y="973667"/>
            <a:ext cx="8701088" cy="1549823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C7DCBF-2CBD-42F7-8A44-F076F56CCA01}" type="datetimeFigureOut">
              <a:rPr lang="en-GB" smtClean="0"/>
              <a:t>19/07/2025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DF329-D1C2-4971-8A1E-EE4D1801F5D9}" type="slidenum">
              <a:rPr lang="en-GB" smtClean="0"/>
              <a:t>‹#›</a:t>
            </a:fld>
            <a:endParaRPr lang="en-GB"/>
          </a:p>
        </p:txBody>
      </p:sp>
    </p:spTree>
    <p:extLst>
      <p:ext uri="{BB962C8B-B14F-4D97-AF65-F5344CB8AC3E}">
        <p14:creationId xmlns:p14="http://schemas.microsoft.com/office/powerpoint/2010/main" val="1952335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42975" y="973671"/>
            <a:ext cx="11830050" cy="35348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42975" y="4868333"/>
            <a:ext cx="11830050" cy="1160356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42975" y="16950271"/>
            <a:ext cx="3086100" cy="973667"/>
          </a:xfrm>
          <a:prstGeom prst="rect">
            <a:avLst/>
          </a:prstGeom>
        </p:spPr>
        <p:txBody>
          <a:bodyPr vert="horz" lIns="91440" tIns="45720" rIns="91440" bIns="45720" rtlCol="0" anchor="ctr"/>
          <a:lstStyle>
            <a:lvl1pPr algn="l">
              <a:defRPr sz="1800">
                <a:solidFill>
                  <a:schemeClr val="tx1">
                    <a:tint val="75000"/>
                  </a:schemeClr>
                </a:solidFill>
              </a:defRPr>
            </a:lvl1pPr>
          </a:lstStyle>
          <a:p>
            <a:fld id="{8AC7DCBF-2CBD-42F7-8A44-F076F56CCA01}" type="datetimeFigureOut">
              <a:rPr lang="en-GB" smtClean="0"/>
              <a:t>19/07/2025</a:t>
            </a:fld>
            <a:endParaRPr lang="en-GB"/>
          </a:p>
        </p:txBody>
      </p:sp>
      <p:sp>
        <p:nvSpPr>
          <p:cNvPr id="5" name="Footer Placeholder 4"/>
          <p:cNvSpPr>
            <a:spLocks noGrp="1"/>
          </p:cNvSpPr>
          <p:nvPr>
            <p:ph type="ftr" sz="quarter" idx="3"/>
          </p:nvPr>
        </p:nvSpPr>
        <p:spPr>
          <a:xfrm>
            <a:off x="4543425" y="16950271"/>
            <a:ext cx="4629150" cy="973667"/>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686925" y="16950271"/>
            <a:ext cx="3086100" cy="973667"/>
          </a:xfrm>
          <a:prstGeom prst="rect">
            <a:avLst/>
          </a:prstGeom>
        </p:spPr>
        <p:txBody>
          <a:bodyPr vert="horz" lIns="91440" tIns="45720" rIns="91440" bIns="45720" rtlCol="0" anchor="ctr"/>
          <a:lstStyle>
            <a:lvl1pPr algn="r">
              <a:defRPr sz="1800">
                <a:solidFill>
                  <a:schemeClr val="tx1">
                    <a:tint val="75000"/>
                  </a:schemeClr>
                </a:solidFill>
              </a:defRPr>
            </a:lvl1pPr>
          </a:lstStyle>
          <a:p>
            <a:fld id="{7C3DF329-D1C2-4971-8A1E-EE4D1801F5D9}" type="slidenum">
              <a:rPr lang="en-GB" smtClean="0"/>
              <a:t>‹#›</a:t>
            </a:fld>
            <a:endParaRPr lang="en-GB"/>
          </a:p>
        </p:txBody>
      </p:sp>
    </p:spTree>
    <p:extLst>
      <p:ext uri="{BB962C8B-B14F-4D97-AF65-F5344CB8AC3E}">
        <p14:creationId xmlns:p14="http://schemas.microsoft.com/office/powerpoint/2010/main" val="82848363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0" y="257920"/>
            <a:ext cx="13664011" cy="17878658"/>
          </a:xfrm>
          <a:prstGeom prst="rect">
            <a:avLst/>
          </a:prstGeom>
        </p:spPr>
      </p:pic>
      <p:sp>
        <p:nvSpPr>
          <p:cNvPr id="4" name="TextBox 3"/>
          <p:cNvSpPr txBox="1"/>
          <p:nvPr/>
        </p:nvSpPr>
        <p:spPr>
          <a:xfrm>
            <a:off x="0" y="0"/>
            <a:ext cx="13715999" cy="523220"/>
          </a:xfrm>
          <a:prstGeom prst="rect">
            <a:avLst/>
          </a:prstGeom>
          <a:solidFill>
            <a:schemeClr val="bg1"/>
          </a:solid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Preparing for Your First Global Leadership Role</a:t>
            </a:r>
            <a:endParaRPr lang="en-GB" sz="28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321276" y="744543"/>
            <a:ext cx="13394723" cy="1046440"/>
          </a:xfrm>
          <a:prstGeom prst="rect">
            <a:avLst/>
          </a:prstGeom>
          <a:solidFill>
            <a:schemeClr val="bg1"/>
          </a:solid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An Induction Guide for New International Managers</a:t>
            </a:r>
          </a:p>
          <a:p>
            <a:pPr algn="just"/>
            <a:r>
              <a:rPr lang="en-US" sz="1000" dirty="0">
                <a:latin typeface="Times New Roman" panose="02020603050405020304" pitchFamily="18" charset="0"/>
                <a:cs typeface="Times New Roman" panose="02020603050405020304" pitchFamily="18" charset="0"/>
              </a:rPr>
              <a:t>Enrolling in an international leadership role is a thrilling and daunting transition in the career of any professional. The view of many managers across the globe is that the role of the manager is to lead teams; however, the workplace in which they operate continues to intensify with diverse language, cultures, and physical separation (</a:t>
            </a:r>
            <a:r>
              <a:rPr lang="en-US" sz="1000" dirty="0">
                <a:highlight>
                  <a:srgbClr val="FFFF00"/>
                </a:highlight>
                <a:latin typeface="Times New Roman" panose="02020603050405020304" pitchFamily="18" charset="0"/>
                <a:cs typeface="Times New Roman" panose="02020603050405020304" pitchFamily="18" charset="0"/>
              </a:rPr>
              <a:t>Gutiérrez</a:t>
            </a:r>
            <a:r>
              <a:rPr lang="en-US" sz="1000" dirty="0">
                <a:latin typeface="Times New Roman" panose="02020603050405020304" pitchFamily="18" charset="0"/>
                <a:cs typeface="Times New Roman" panose="02020603050405020304" pitchFamily="18" charset="0"/>
              </a:rPr>
              <a:t>-</a:t>
            </a:r>
            <a:r>
              <a:rPr lang="en-US" sz="1000" dirty="0" err="1">
                <a:latin typeface="Times New Roman" panose="02020603050405020304" pitchFamily="18" charset="0"/>
                <a:cs typeface="Times New Roman" panose="02020603050405020304" pitchFamily="18" charset="0"/>
              </a:rPr>
              <a:t>Broncano</a:t>
            </a:r>
            <a:r>
              <a:rPr lang="en-US" sz="1000" dirty="0">
                <a:latin typeface="Times New Roman" panose="02020603050405020304" pitchFamily="18" charset="0"/>
                <a:cs typeface="Times New Roman" panose="02020603050405020304" pitchFamily="18" charset="0"/>
              </a:rPr>
              <a:t> et al., 2024). This brochure will assist you to understand how to make the most of your experiences in case of a global leadership position and will provide you with practical information and the concepts supported by the theory, which will be based on the aspects of real global organizations. In essence, global leadership is like the art and science of navigating in the land of complexity wherein rules are not fixed, stakeholders are plural not universal and you must create both local and world significant impacts. It becomes about learning how to inspire, influence, and merely act within the unknown conditions and remain loyal towards your ideals and organizational purpose.</a:t>
            </a:r>
            <a:r>
              <a:rPr lang="en-GB" sz="1000" dirty="0">
                <a:latin typeface="Times New Roman" panose="02020603050405020304" pitchFamily="18" charset="0"/>
                <a:cs typeface="Times New Roman" panose="02020603050405020304" pitchFamily="18" charset="0"/>
              </a:rPr>
              <a:t>(</a:t>
            </a:r>
            <a:r>
              <a:rPr lang="en-GB" sz="1000" dirty="0" err="1">
                <a:highlight>
                  <a:srgbClr val="FFFF00"/>
                </a:highlight>
                <a:latin typeface="Times New Roman" panose="02020603050405020304" pitchFamily="18" charset="0"/>
                <a:cs typeface="Times New Roman" panose="02020603050405020304" pitchFamily="18" charset="0"/>
              </a:rPr>
              <a:t>Bratasan</a:t>
            </a:r>
            <a:r>
              <a:rPr lang="en-GB" sz="1000" dirty="0" err="1">
                <a:latin typeface="Times New Roman" panose="02020603050405020304" pitchFamily="18" charset="0"/>
                <a:cs typeface="Times New Roman" panose="02020603050405020304" pitchFamily="18" charset="0"/>
              </a:rPr>
              <a:t>u</a:t>
            </a:r>
            <a:r>
              <a:rPr lang="en-GB" sz="1000" dirty="0">
                <a:latin typeface="Times New Roman" panose="02020603050405020304" pitchFamily="18" charset="0"/>
                <a:cs typeface="Times New Roman" panose="02020603050405020304" pitchFamily="18" charset="0"/>
              </a:rPr>
              <a:t>, 2018). </a:t>
            </a:r>
            <a:endParaRPr lang="en-GB" sz="242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256441" y="2132824"/>
            <a:ext cx="6113001" cy="4308872"/>
          </a:xfrm>
          <a:prstGeom prst="rect">
            <a:avLst/>
          </a:prstGeom>
          <a:solidFill>
            <a:schemeClr val="bg1"/>
          </a:solidFill>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The Role of a Global Leader in a Multinational Context</a:t>
            </a:r>
          </a:p>
          <a:p>
            <a:pPr algn="just"/>
            <a:r>
              <a:rPr lang="en-US" sz="1000" dirty="0">
                <a:latin typeface="Times New Roman" panose="02020603050405020304" pitchFamily="18" charset="0"/>
                <a:cs typeface="Times New Roman" panose="02020603050405020304" pitchFamily="18" charset="0"/>
              </a:rPr>
              <a:t>In contrast to do local leadership, where your vision of your scope of action might have been restricted by an operational efficiency in a culturally homogenous setting, transitioning into global leadership roles requires a level of strategic vision coupled with hypersensitivity to the environment. Global leadership does not have geographic limitations and is characterized by managing multicultural groups with different cultural norms, communications, and expectations. The individuals who you now must oversee will have a very diverse background and will have their own way of solving problems, collaborating, and making decisions. Therefore, to succeed in this position, you must be adaptable and flexible to the dynamic, cross-culture realities (</a:t>
            </a:r>
            <a:r>
              <a:rPr lang="en-US" sz="1000" dirty="0">
                <a:highlight>
                  <a:srgbClr val="FFFF00"/>
                </a:highlight>
                <a:latin typeface="Times New Roman" panose="02020603050405020304" pitchFamily="18" charset="0"/>
                <a:cs typeface="Times New Roman" panose="02020603050405020304" pitchFamily="18" charset="0"/>
              </a:rPr>
              <a:t>Tran, 2017</a:t>
            </a:r>
            <a:r>
              <a:rPr lang="en-US" sz="1000" dirty="0">
                <a:latin typeface="Times New Roman" panose="02020603050405020304" pitchFamily="18" charset="0"/>
                <a:cs typeface="Times New Roman" panose="02020603050405020304" pitchFamily="18" charset="0"/>
              </a:rPr>
              <a:t>).</a:t>
            </a:r>
          </a:p>
          <a:p>
            <a:pPr algn="just"/>
            <a:endParaRPr lang="en-US"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No longer are you merely an administrator of activities or deliverables, but you are becoming a cultural broker, an innovation leader, a strategic liaison between corporate vision on the world stage and team implementation on the local front </a:t>
            </a:r>
            <a:r>
              <a:rPr lang="en-GB" sz="1000" dirty="0">
                <a:latin typeface="Times New Roman" panose="02020603050405020304" pitchFamily="18" charset="0"/>
                <a:cs typeface="Times New Roman" panose="02020603050405020304" pitchFamily="18" charset="0"/>
              </a:rPr>
              <a:t>(</a:t>
            </a:r>
            <a:r>
              <a:rPr lang="en-GB" sz="1000" dirty="0" err="1">
                <a:highlight>
                  <a:srgbClr val="FFFF00"/>
                </a:highlight>
                <a:latin typeface="Times New Roman" panose="02020603050405020304" pitchFamily="18" charset="0"/>
                <a:cs typeface="Times New Roman" panose="02020603050405020304" pitchFamily="18" charset="0"/>
              </a:rPr>
              <a:t>Valenduc</a:t>
            </a:r>
            <a:r>
              <a:rPr lang="en-GB" sz="1000" dirty="0">
                <a:latin typeface="Times New Roman" panose="02020603050405020304" pitchFamily="18" charset="0"/>
                <a:cs typeface="Times New Roman" panose="02020603050405020304" pitchFamily="18" charset="0"/>
              </a:rPr>
              <a:t> and Léonard, 2023)</a:t>
            </a:r>
            <a:r>
              <a:rPr lang="en-US" sz="1000" dirty="0">
                <a:latin typeface="Times New Roman" panose="02020603050405020304" pitchFamily="18" charset="0"/>
                <a:cs typeface="Times New Roman" panose="02020603050405020304" pitchFamily="18" charset="0"/>
              </a:rPr>
              <a:t>. It implies that you need not only an understanding of how your organization may operate in various countries of the world but also a degree of understanding about how local cultural realities, social-economic contexts, and value systems affect group dynamics, motivation, and performance (</a:t>
            </a:r>
            <a:r>
              <a:rPr lang="en-US" sz="1000" dirty="0">
                <a:highlight>
                  <a:srgbClr val="FFFF00"/>
                </a:highlight>
                <a:latin typeface="Times New Roman" panose="02020603050405020304" pitchFamily="18" charset="0"/>
                <a:cs typeface="Times New Roman" panose="02020603050405020304" pitchFamily="18" charset="0"/>
              </a:rPr>
              <a:t>Gutiérrez-Broncano et al., 2024). Contextual </a:t>
            </a:r>
            <a:r>
              <a:rPr lang="en-US" sz="1000" dirty="0">
                <a:latin typeface="Times New Roman" panose="02020603050405020304" pitchFamily="18" charset="0"/>
                <a:cs typeface="Times New Roman" panose="02020603050405020304" pitchFamily="18" charset="0"/>
              </a:rPr>
              <a:t>intelligence, which is the quality of interpreting and reacting to complicated cultural signals and adapting your leadership approach, tone, and decisions as a result, is one of the most significant traits in this area.</a:t>
            </a:r>
          </a:p>
          <a:p>
            <a:pPr algn="just"/>
            <a:endParaRPr lang="en-US"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Global companies such as Google have their leadership organized based on autonomy, creativity, collaboration, and accountability (</a:t>
            </a:r>
            <a:r>
              <a:rPr lang="en-GB" sz="1000" dirty="0" err="1">
                <a:highlight>
                  <a:srgbClr val="FFFF00"/>
                </a:highlight>
                <a:latin typeface="Times New Roman" panose="02020603050405020304" pitchFamily="18" charset="0"/>
                <a:cs typeface="Times New Roman" panose="02020603050405020304" pitchFamily="18" charset="0"/>
              </a:rPr>
              <a:t>Ishchuk</a:t>
            </a:r>
            <a:r>
              <a:rPr lang="en-GB" sz="1000" dirty="0">
                <a:highlight>
                  <a:srgbClr val="FFFF00"/>
                </a:highlight>
                <a:latin typeface="Times New Roman" panose="02020603050405020304" pitchFamily="18" charset="0"/>
                <a:cs typeface="Times New Roman" panose="02020603050405020304" pitchFamily="18" charset="0"/>
              </a:rPr>
              <a:t> and </a:t>
            </a:r>
            <a:r>
              <a:rPr lang="en-GB" sz="1000" dirty="0" err="1">
                <a:highlight>
                  <a:srgbClr val="FFFF00"/>
                </a:highlight>
                <a:latin typeface="Times New Roman" panose="02020603050405020304" pitchFamily="18" charset="0"/>
                <a:cs typeface="Times New Roman" panose="02020603050405020304" pitchFamily="18" charset="0"/>
              </a:rPr>
              <a:t>Ishchuk</a:t>
            </a:r>
            <a:r>
              <a:rPr lang="en-GB" sz="1000" dirty="0">
                <a:latin typeface="Times New Roman" panose="02020603050405020304" pitchFamily="18" charset="0"/>
                <a:cs typeface="Times New Roman" panose="02020603050405020304" pitchFamily="18" charset="0"/>
              </a:rPr>
              <a:t>, 2023) </a:t>
            </a:r>
            <a:r>
              <a:rPr lang="en-US" sz="1000" dirty="0">
                <a:latin typeface="Times New Roman" panose="02020603050405020304" pitchFamily="18" charset="0"/>
                <a:cs typeface="Times New Roman" panose="02020603050405020304" pitchFamily="18" charset="0"/>
              </a:rPr>
              <a:t>. The management is encouraged to motivate their groups by virtue of a resonant vision and at the same time be down into the action to be able to note problems and to be able to create new improvements. It is leadership that is not prescriptive, yet it is powering as leaders are supposed to enable team-based innovation but at the same keep them on course with strategic objectives. Above all, the key attribute that a leader must show is emotional intelligence, ethical integrity, and belief in diversity and inclusion because that is the staple of the Google leadership culture (</a:t>
            </a:r>
            <a:r>
              <a:rPr lang="en-US" sz="1000" dirty="0">
                <a:highlight>
                  <a:srgbClr val="FFFF00"/>
                </a:highlight>
                <a:latin typeface="Times New Roman" panose="02020603050405020304" pitchFamily="18" charset="0"/>
                <a:cs typeface="Times New Roman" panose="02020603050405020304" pitchFamily="18" charset="0"/>
              </a:rPr>
              <a:t>Bock,</a:t>
            </a:r>
            <a:r>
              <a:rPr lang="en-US" sz="1000" dirty="0">
                <a:latin typeface="Times New Roman" panose="02020603050405020304" pitchFamily="18" charset="0"/>
                <a:cs typeface="Times New Roman" panose="02020603050405020304" pitchFamily="18" charset="0"/>
              </a:rPr>
              <a:t> 2015; </a:t>
            </a:r>
            <a:r>
              <a:rPr lang="en-US" sz="1000" dirty="0" err="1">
                <a:highlight>
                  <a:srgbClr val="FFFF00"/>
                </a:highlight>
                <a:latin typeface="Times New Roman" panose="02020603050405020304" pitchFamily="18" charset="0"/>
                <a:cs typeface="Times New Roman" panose="02020603050405020304" pitchFamily="18" charset="0"/>
              </a:rPr>
              <a:t>Bratasanu</a:t>
            </a:r>
            <a:r>
              <a:rPr lang="en-US" sz="1000" dirty="0">
                <a:highlight>
                  <a:srgbClr val="FFFF00"/>
                </a:highlight>
                <a:latin typeface="Times New Roman" panose="02020603050405020304" pitchFamily="18" charset="0"/>
                <a:cs typeface="Times New Roman" panose="02020603050405020304" pitchFamily="18" charset="0"/>
              </a:rPr>
              <a:t>, 2018).</a:t>
            </a:r>
            <a:endParaRPr lang="en-GB" sz="1000" dirty="0">
              <a:highlight>
                <a:srgbClr val="FFFF00"/>
              </a:highlight>
              <a:latin typeface="Times New Roman" panose="02020603050405020304" pitchFamily="18" charset="0"/>
              <a:cs typeface="Times New Roman" panose="02020603050405020304" pitchFamily="18" charset="0"/>
            </a:endParaRPr>
          </a:p>
          <a:p>
            <a:pPr algn="just"/>
            <a:endParaRPr lang="en-GB" sz="1000" dirty="0">
              <a:latin typeface="Times New Roman" panose="02020603050405020304" pitchFamily="18" charset="0"/>
              <a:cs typeface="Times New Roman" panose="02020603050405020304" pitchFamily="18" charset="0"/>
            </a:endParaRPr>
          </a:p>
        </p:txBody>
      </p:sp>
      <p:sp>
        <p:nvSpPr>
          <p:cNvPr id="7" name="TextBox 6"/>
          <p:cNvSpPr txBox="1"/>
          <p:nvPr/>
        </p:nvSpPr>
        <p:spPr>
          <a:xfrm>
            <a:off x="6625883" y="5358036"/>
            <a:ext cx="6772265" cy="8463855"/>
          </a:xfrm>
          <a:prstGeom prst="rect">
            <a:avLst/>
          </a:prstGeom>
          <a:solidFill>
            <a:schemeClr val="bg1"/>
          </a:solidFill>
        </p:spPr>
        <p:txBody>
          <a:bodyPr wrap="square" rtlCol="0">
            <a:spAutoFit/>
          </a:bodyPr>
          <a:lstStyle/>
          <a:p>
            <a:pPr algn="ctr"/>
            <a:r>
              <a:rPr lang="en-GB" sz="1400" b="1" dirty="0">
                <a:latin typeface="Times New Roman" panose="02020603050405020304" pitchFamily="18" charset="0"/>
                <a:cs typeface="Times New Roman" panose="02020603050405020304" pitchFamily="18" charset="0"/>
              </a:rPr>
              <a:t>Essential Skills of Leadership in Cross Boarder Management </a:t>
            </a:r>
            <a:endParaRPr lang="en-GB" sz="14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To be successful as a leader within global organisation you would need to cultivate a blend between technical, interpersonal, and strategic skills. The following are some invaluable skills that can enable you to excel in this challenging yet rewarding environment.</a:t>
            </a:r>
          </a:p>
          <a:p>
            <a:pPr algn="just"/>
            <a:r>
              <a:rPr lang="en-GB" sz="1000" b="1" dirty="0">
                <a:latin typeface="Times New Roman" panose="02020603050405020304" pitchFamily="18" charset="0"/>
                <a:cs typeface="Times New Roman" panose="02020603050405020304" pitchFamily="18" charset="0"/>
              </a:rPr>
              <a:t>1. Emotional Intelligence (EQ) and Empathy</a:t>
            </a:r>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The leaders in multi-nationals  should be very emotionally intelligent (EQ). Google pays a lot of attention to empathy and getting to know what other people feel. This becomes especially crucial in the case of a diverse staff as one will have to deal with cultural preferences and individual disparities mindfully. A study </a:t>
            </a:r>
            <a:r>
              <a:rPr lang="en-GB" sz="1000" dirty="0">
                <a:highlight>
                  <a:srgbClr val="FFFF00"/>
                </a:highlight>
                <a:latin typeface="Times New Roman" panose="02020603050405020304" pitchFamily="18" charset="0"/>
                <a:cs typeface="Times New Roman" panose="02020603050405020304" pitchFamily="18" charset="0"/>
              </a:rPr>
              <a:t>by </a:t>
            </a:r>
            <a:r>
              <a:rPr lang="en-GB" sz="1000" dirty="0" err="1">
                <a:highlight>
                  <a:srgbClr val="FFFF00"/>
                </a:highlight>
                <a:latin typeface="Times New Roman" panose="02020603050405020304" pitchFamily="18" charset="0"/>
                <a:cs typeface="Times New Roman" panose="02020603050405020304" pitchFamily="18" charset="0"/>
              </a:rPr>
              <a:t>Goleman</a:t>
            </a:r>
            <a:r>
              <a:rPr lang="en-GB" sz="1000" dirty="0">
                <a:highlight>
                  <a:srgbClr val="FFFF00"/>
                </a:highlight>
                <a:latin typeface="Times New Roman" panose="02020603050405020304" pitchFamily="18" charset="0"/>
                <a:cs typeface="Times New Roman" panose="02020603050405020304" pitchFamily="18" charset="0"/>
              </a:rPr>
              <a:t> (2005</a:t>
            </a:r>
            <a:r>
              <a:rPr lang="en-GB" sz="1000" dirty="0">
                <a:latin typeface="Times New Roman" panose="02020603050405020304" pitchFamily="18" charset="0"/>
                <a:cs typeface="Times New Roman" panose="02020603050405020304" pitchFamily="18" charset="0"/>
              </a:rPr>
              <a:t>) suggests that emotional intelligence is an important attribute of leadership performance and this is not an exemption at Google. Being empathetic helps the leader to fulfil his or her role of being close to his or her team and establishing trust with them and forming an environment where they feel respected. High EQ enables leaders to deal with conflict, comprehending how current or potential team members need to get or react to difficult tasks.</a:t>
            </a:r>
          </a:p>
          <a:p>
            <a:pPr algn="just"/>
            <a:r>
              <a:rPr lang="en-GB" sz="1000" dirty="0">
                <a:latin typeface="Times New Roman" panose="02020603050405020304" pitchFamily="18" charset="0"/>
                <a:cs typeface="Times New Roman" panose="02020603050405020304" pitchFamily="18" charset="0"/>
              </a:rPr>
              <a:t>The ability to define and satisfy the emotional needs of your team can help achieve even more engagement, productivity, and job satisfaction. Leadership guidelines used in MNCs should push leaders to tolerate empathy in their behaviour, which, otherwise, contributes to the establishment of a favourable workplace scenario (</a:t>
            </a:r>
            <a:r>
              <a:rPr lang="en-GB" sz="1000" dirty="0">
                <a:highlight>
                  <a:srgbClr val="FFFF00"/>
                </a:highlight>
                <a:latin typeface="Times New Roman" panose="02020603050405020304" pitchFamily="18" charset="0"/>
                <a:cs typeface="Times New Roman" panose="02020603050405020304" pitchFamily="18" charset="0"/>
              </a:rPr>
              <a:t>Chaudhary, 2024</a:t>
            </a:r>
            <a:r>
              <a:rPr lang="en-GB" sz="1000" dirty="0">
                <a:latin typeface="Times New Roman" panose="02020603050405020304" pitchFamily="18" charset="0"/>
                <a:cs typeface="Times New Roman" panose="02020603050405020304" pitchFamily="18" charset="0"/>
              </a:rPr>
              <a:t>).</a:t>
            </a:r>
          </a:p>
          <a:p>
            <a:pPr algn="just"/>
            <a:r>
              <a:rPr lang="en-GB" sz="1000" b="1" dirty="0">
                <a:latin typeface="Times New Roman" panose="02020603050405020304" pitchFamily="18" charset="0"/>
                <a:cs typeface="Times New Roman" panose="02020603050405020304" pitchFamily="18" charset="0"/>
              </a:rPr>
              <a:t>2. Data-Driven Decision Making</a:t>
            </a:r>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At MNCs, one is used to seeing data helping to inform decisions, be it about team performance, product development, or business strategy. Being a leader, you will have to be good at reading and using data to effectively make decisions.</a:t>
            </a:r>
          </a:p>
          <a:p>
            <a:pPr algn="just"/>
            <a:r>
              <a:rPr lang="en-GB" sz="1000" dirty="0">
                <a:latin typeface="Times New Roman" panose="02020603050405020304" pitchFamily="18" charset="0"/>
                <a:cs typeface="Times New Roman" panose="02020603050405020304" pitchFamily="18" charset="0"/>
              </a:rPr>
              <a:t>For example, Google has a reputation of applying analytics in nearly everything that it undertakes (</a:t>
            </a:r>
            <a:r>
              <a:rPr lang="en-GB" sz="1000" dirty="0">
                <a:highlight>
                  <a:srgbClr val="FFFF00"/>
                </a:highlight>
                <a:latin typeface="Times New Roman" panose="02020603050405020304" pitchFamily="18" charset="0"/>
                <a:cs typeface="Times New Roman" panose="02020603050405020304" pitchFamily="18" charset="0"/>
              </a:rPr>
              <a:t>Al </a:t>
            </a:r>
            <a:r>
              <a:rPr lang="en-GB" sz="1000" dirty="0" err="1">
                <a:highlight>
                  <a:srgbClr val="FFFF00"/>
                </a:highlight>
                <a:latin typeface="Times New Roman" panose="02020603050405020304" pitchFamily="18" charset="0"/>
                <a:cs typeface="Times New Roman" panose="02020603050405020304" pitchFamily="18" charset="0"/>
              </a:rPr>
              <a:t>Husaeni</a:t>
            </a:r>
            <a:r>
              <a:rPr lang="en-GB" sz="1000" dirty="0">
                <a:highlight>
                  <a:srgbClr val="FFFF00"/>
                </a:highlight>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et al., 2023). As a leader, you should be able to understand major performance indicators, evaluate the outcomes of the decisions made, and so forth, using the information that can be provided by the data. This strategy positions Google as a nimble company able to respond to dynamic market conditions, and it is a critical capability of all organizational leaders, including the top leaders.</a:t>
            </a:r>
          </a:p>
          <a:p>
            <a:pPr algn="just"/>
            <a:r>
              <a:rPr lang="en-GB" sz="1000" b="1" dirty="0">
                <a:latin typeface="Times New Roman" panose="02020603050405020304" pitchFamily="18" charset="0"/>
                <a:cs typeface="Times New Roman" panose="02020603050405020304" pitchFamily="18" charset="0"/>
              </a:rPr>
              <a:t>3. Talent Development and Coaching</a:t>
            </a:r>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Since you are considered a leader in our MNC there will be the additional responsibility of not just producing results on behalf of the organization but also to ensure that your team members grow. The leadership philosophy of the organisation urges leaders to adopt a style of a coach where he or she can be supportive of employees so that they develop their skills, create a career path, and provide regular feedback to them.</a:t>
            </a:r>
          </a:p>
          <a:p>
            <a:pPr algn="just"/>
            <a:r>
              <a:rPr lang="en-GB" sz="1000" dirty="0" err="1">
                <a:highlight>
                  <a:srgbClr val="FFFF00"/>
                </a:highlight>
                <a:latin typeface="Times New Roman" panose="02020603050405020304" pitchFamily="18" charset="0"/>
                <a:cs typeface="Times New Roman" panose="02020603050405020304" pitchFamily="18" charset="0"/>
              </a:rPr>
              <a:t>Shanafelt</a:t>
            </a:r>
            <a:r>
              <a:rPr lang="en-GB" sz="1000" dirty="0">
                <a:highlight>
                  <a:srgbClr val="FFFF00"/>
                </a:highlight>
                <a:latin typeface="Times New Roman" panose="02020603050405020304" pitchFamily="18" charset="0"/>
                <a:cs typeface="Times New Roman" panose="02020603050405020304" pitchFamily="18" charset="0"/>
              </a:rPr>
              <a:t> et al., (2021) emphasise the point that the most successful leaders at </a:t>
            </a:r>
            <a:r>
              <a:rPr lang="en-GB" sz="1000" dirty="0" err="1">
                <a:highlight>
                  <a:srgbClr val="FFFF00"/>
                </a:highlight>
                <a:latin typeface="Times New Roman" panose="02020603050405020304" pitchFamily="18" charset="0"/>
                <a:cs typeface="Times New Roman" panose="02020603050405020304" pitchFamily="18" charset="0"/>
              </a:rPr>
              <a:t>MNCsare</a:t>
            </a:r>
            <a:r>
              <a:rPr lang="en-GB" sz="1000" dirty="0">
                <a:highlight>
                  <a:srgbClr val="FFFF00"/>
                </a:highlight>
                <a:latin typeface="Times New Roman" panose="02020603050405020304" pitchFamily="18" charset="0"/>
                <a:cs typeface="Times New Roman" panose="02020603050405020304" pitchFamily="18" charset="0"/>
              </a:rPr>
              <a:t> those who determine the well-being of their workforces </a:t>
            </a:r>
            <a:r>
              <a:rPr lang="en-GB" sz="1000" dirty="0">
                <a:latin typeface="Times New Roman" panose="02020603050405020304" pitchFamily="18" charset="0"/>
                <a:cs typeface="Times New Roman" panose="02020603050405020304" pitchFamily="18" charset="0"/>
              </a:rPr>
              <a:t>and develop their talents. This encompasses provision of mentorship, providing chances of professional development and encouraging an environment whereby feedback is persistent and constructive. With the investment of the development of the team, not only the job satisfaction will be enhanced but will also help the company succeed in long-term efforts.   </a:t>
            </a:r>
          </a:p>
          <a:p>
            <a:pPr algn="just"/>
            <a:r>
              <a:rPr lang="en-GB" sz="1000" b="1" dirty="0">
                <a:latin typeface="Times New Roman" panose="02020603050405020304" pitchFamily="18" charset="0"/>
                <a:cs typeface="Times New Roman" panose="02020603050405020304" pitchFamily="18" charset="0"/>
              </a:rPr>
              <a:t>4. Promoting Teamwork and Shared Governance</a:t>
            </a:r>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In an MNC, the concept of collaboration is at the centre of business. As the leader, you should be capable of promoting collaboration, i.e., construct an open, communicative, and inclusive culture (</a:t>
            </a:r>
            <a:r>
              <a:rPr lang="en-GB" sz="1000" dirty="0">
                <a:highlight>
                  <a:srgbClr val="FFFF00"/>
                </a:highlight>
                <a:latin typeface="Times New Roman" panose="02020603050405020304" pitchFamily="18" charset="0"/>
                <a:cs typeface="Times New Roman" panose="02020603050405020304" pitchFamily="18" charset="0"/>
              </a:rPr>
              <a:t>Grazian</a:t>
            </a:r>
            <a:r>
              <a:rPr lang="en-GB" sz="1000" dirty="0">
                <a:latin typeface="Times New Roman" panose="02020603050405020304" pitchFamily="18" charset="0"/>
                <a:cs typeface="Times New Roman" panose="02020603050405020304" pitchFamily="18" charset="0"/>
              </a:rPr>
              <a:t>o, 2023). All of us are advised to make sure that everyone speaks up and that the workforce with diverse backgrounds does not find it awkward to express their ideas.</a:t>
            </a:r>
          </a:p>
          <a:p>
            <a:pPr algn="just"/>
            <a:r>
              <a:rPr lang="en-GB" sz="1000" dirty="0" err="1">
                <a:highlight>
                  <a:srgbClr val="FFFF00"/>
                </a:highlight>
                <a:latin typeface="Times New Roman" panose="02020603050405020304" pitchFamily="18" charset="0"/>
                <a:cs typeface="Times New Roman" panose="02020603050405020304" pitchFamily="18" charset="0"/>
              </a:rPr>
              <a:t>Lechne</a:t>
            </a:r>
            <a:r>
              <a:rPr lang="en-GB" sz="1000" dirty="0">
                <a:highlight>
                  <a:srgbClr val="FFFF00"/>
                </a:highlight>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and Tobias </a:t>
            </a:r>
            <a:r>
              <a:rPr lang="en-GB" sz="1000" dirty="0" err="1">
                <a:latin typeface="Times New Roman" panose="02020603050405020304" pitchFamily="18" charset="0"/>
                <a:cs typeface="Times New Roman" panose="02020603050405020304" pitchFamily="18" charset="0"/>
              </a:rPr>
              <a:t>Mortlock</a:t>
            </a:r>
            <a:r>
              <a:rPr lang="en-GB" sz="1000" dirty="0">
                <a:latin typeface="Times New Roman" panose="02020603050405020304" pitchFamily="18" charset="0"/>
                <a:cs typeface="Times New Roman" panose="02020603050405020304" pitchFamily="18" charset="0"/>
              </a:rPr>
              <a:t>, (2022) believes that collaboration is highly dependent on psychological safety, in which team members need to believe that they can take risks and, thereby, express themselves. Google leaders should be able to establish the conditions under which innovation can succeed and this means that workers are given the opportunity to be innovative without fearing failure in case things go wrong. By being open, better solutions are produced, there is more creativity and teams are stronger (</a:t>
            </a:r>
            <a:r>
              <a:rPr lang="en-GB" sz="1000" dirty="0" err="1">
                <a:highlight>
                  <a:srgbClr val="FFFF00"/>
                </a:highlight>
                <a:latin typeface="Times New Roman" panose="02020603050405020304" pitchFamily="18" charset="0"/>
                <a:cs typeface="Times New Roman" panose="02020603050405020304" pitchFamily="18" charset="0"/>
              </a:rPr>
              <a:t>Laufer</a:t>
            </a:r>
            <a:r>
              <a:rPr lang="en-GB" sz="1000" dirty="0">
                <a:highlight>
                  <a:srgbClr val="FFFF00"/>
                </a:highlight>
                <a:latin typeface="Times New Roman" panose="02020603050405020304" pitchFamily="18" charset="0"/>
                <a:cs typeface="Times New Roman" panose="02020603050405020304" pitchFamily="18" charset="0"/>
              </a:rPr>
              <a:t> et al., 2023).</a:t>
            </a:r>
          </a:p>
          <a:p>
            <a:pPr algn="just"/>
            <a:r>
              <a:rPr lang="en-GB" sz="1000" dirty="0">
                <a:highlight>
                  <a:srgbClr val="FFFF00"/>
                </a:highlight>
                <a:latin typeface="Times New Roman" panose="02020603050405020304" pitchFamily="18" charset="0"/>
                <a:cs typeface="Times New Roman" panose="02020603050405020304" pitchFamily="18" charset="0"/>
              </a:rPr>
              <a:t>The leadership structure </a:t>
            </a:r>
            <a:r>
              <a:rPr lang="en-GB" sz="1000" dirty="0">
                <a:latin typeface="Times New Roman" panose="02020603050405020304" pitchFamily="18" charset="0"/>
                <a:cs typeface="Times New Roman" panose="02020603050405020304" pitchFamily="18" charset="0"/>
              </a:rPr>
              <a:t>in Google is welcomed to create a flat structure of the organization where hierarchy does not interfere with creativity. The leaders are supposed to promote free communication, provide space where the team can bond, and make sure that cooperation is an essential aspect of team culture (</a:t>
            </a:r>
            <a:r>
              <a:rPr lang="en-GB" sz="1000" dirty="0">
                <a:highlight>
                  <a:srgbClr val="FFFF00"/>
                </a:highlight>
                <a:latin typeface="Times New Roman" panose="02020603050405020304" pitchFamily="18" charset="0"/>
                <a:cs typeface="Times New Roman" panose="02020603050405020304" pitchFamily="18" charset="0"/>
              </a:rPr>
              <a:t>Bur</a:t>
            </a:r>
            <a:r>
              <a:rPr lang="en-GB" sz="1000" dirty="0">
                <a:latin typeface="Times New Roman" panose="02020603050405020304" pitchFamily="18" charset="0"/>
                <a:cs typeface="Times New Roman" panose="02020603050405020304" pitchFamily="18" charset="0"/>
              </a:rPr>
              <a:t>t et al., 2022).</a:t>
            </a:r>
          </a:p>
          <a:p>
            <a:pPr algn="just"/>
            <a:r>
              <a:rPr lang="en-GB" sz="1000" b="1" dirty="0">
                <a:latin typeface="Times New Roman" panose="02020603050405020304" pitchFamily="18" charset="0"/>
                <a:cs typeface="Times New Roman" panose="02020603050405020304" pitchFamily="18" charset="0"/>
              </a:rPr>
              <a:t>5. Cross-Cultural Competence and Global Mindset</a:t>
            </a:r>
            <a:endParaRPr lang="en-GB" sz="1000" dirty="0">
              <a:latin typeface="Times New Roman" panose="02020603050405020304" pitchFamily="18" charset="0"/>
              <a:cs typeface="Times New Roman" panose="02020603050405020304" pitchFamily="18" charset="0"/>
            </a:endParaRPr>
          </a:p>
          <a:p>
            <a:pPr algn="just"/>
            <a:r>
              <a:rPr lang="en-GB" sz="1000" dirty="0">
                <a:latin typeface="Times New Roman" panose="02020603050405020304" pitchFamily="18" charset="0"/>
                <a:cs typeface="Times New Roman" panose="02020603050405020304" pitchFamily="18" charset="0"/>
              </a:rPr>
              <a:t>Since there are more than 100 countries where Google is represented, executives will have to have international thinking and cultural awareness. Leading an international team presupposes considering cultural peculiarities, communicating with different people in various ways, and leading specific people.</a:t>
            </a:r>
          </a:p>
          <a:p>
            <a:pPr algn="just"/>
            <a:r>
              <a:rPr lang="en-GB" sz="1000" dirty="0">
                <a:highlight>
                  <a:srgbClr val="FFFF00"/>
                </a:highlight>
                <a:latin typeface="Times New Roman" panose="02020603050405020304" pitchFamily="18" charset="0"/>
                <a:cs typeface="Times New Roman" panose="02020603050405020304" pitchFamily="18" charset="0"/>
              </a:rPr>
              <a:t>Mendenhall</a:t>
            </a:r>
            <a:r>
              <a:rPr lang="en-GB" sz="1000" dirty="0">
                <a:latin typeface="Times New Roman" panose="02020603050405020304" pitchFamily="18" charset="0"/>
                <a:cs typeface="Times New Roman" panose="02020603050405020304" pitchFamily="18" charset="0"/>
              </a:rPr>
              <a:t> et al. (2013) point out the necessity of cross-cultural competence on the part of global leaders. In Google, leaders are expected to be open to cultural differences and include diversity as one of the elements of innovation. A leader who possesses a global mind would know how to cope with cross-functional groups, cross-cultural negotiating, and make sure that the group can adapt or adjust to the goals of the whole enterprise across the globe without disrespecting local norms and practices (</a:t>
            </a:r>
            <a:r>
              <a:rPr lang="en-GB" sz="1000" dirty="0" err="1">
                <a:highlight>
                  <a:srgbClr val="FFFF00"/>
                </a:highlight>
                <a:latin typeface="Times New Roman" panose="02020603050405020304" pitchFamily="18" charset="0"/>
                <a:cs typeface="Times New Roman" panose="02020603050405020304" pitchFamily="18" charset="0"/>
              </a:rPr>
              <a:t>Gha</a:t>
            </a:r>
            <a:r>
              <a:rPr lang="en-GB" sz="1000" dirty="0" err="1">
                <a:latin typeface="Times New Roman" panose="02020603050405020304" pitchFamily="18" charset="0"/>
                <a:cs typeface="Times New Roman" panose="02020603050405020304" pitchFamily="18" charset="0"/>
              </a:rPr>
              <a:t>leb</a:t>
            </a:r>
            <a:r>
              <a:rPr lang="en-GB" sz="1000" dirty="0">
                <a:latin typeface="Times New Roman" panose="02020603050405020304" pitchFamily="18" charset="0"/>
                <a:cs typeface="Times New Roman" panose="02020603050405020304" pitchFamily="18" charset="0"/>
              </a:rPr>
              <a:t>, 2024).</a:t>
            </a:r>
          </a:p>
          <a:p>
            <a:pPr algn="just"/>
            <a:endParaRPr lang="en-GB" sz="1000" dirty="0">
              <a:latin typeface="Times New Roman" panose="02020603050405020304" pitchFamily="18" charset="0"/>
              <a:cs typeface="Times New Roman" panose="02020603050405020304" pitchFamily="18" charset="0"/>
            </a:endParaRPr>
          </a:p>
        </p:txBody>
      </p:sp>
      <p:sp>
        <p:nvSpPr>
          <p:cNvPr id="8" name="TextBox 7"/>
          <p:cNvSpPr txBox="1"/>
          <p:nvPr/>
        </p:nvSpPr>
        <p:spPr>
          <a:xfrm>
            <a:off x="405680" y="9283346"/>
            <a:ext cx="6113001" cy="3539430"/>
          </a:xfrm>
          <a:prstGeom prst="rect">
            <a:avLst/>
          </a:prstGeom>
          <a:solidFill>
            <a:schemeClr val="bg1"/>
          </a:solidFill>
        </p:spPr>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Communicating Across Cultures and Borders</a:t>
            </a:r>
          </a:p>
          <a:p>
            <a:pPr algn="just"/>
            <a:r>
              <a:rPr lang="en-US" sz="1000" dirty="0">
                <a:latin typeface="Times New Roman" panose="02020603050405020304" pitchFamily="18" charset="0"/>
                <a:cs typeface="Times New Roman" panose="02020603050405020304" pitchFamily="18" charset="0"/>
              </a:rPr>
              <a:t>Communication lies at the core of any leadership practice, and in case your team is spread across time zones and cultures, it grows into the crucial issue, and its degree of complexity increases steeply. Use of words, tonal use, body language and even silence takes a different meaning in relation to the cultural context. Being a global leader, your success will depend on whether you can crack these codes and ensure that your communication style will adapt accordingly (</a:t>
            </a:r>
            <a:r>
              <a:rPr lang="en-US" sz="1000" dirty="0" err="1">
                <a:highlight>
                  <a:srgbClr val="FFFF00"/>
                </a:highlight>
                <a:latin typeface="Times New Roman" panose="02020603050405020304" pitchFamily="18" charset="0"/>
                <a:cs typeface="Times New Roman" panose="02020603050405020304" pitchFamily="18" charset="0"/>
              </a:rPr>
              <a:t>Ishchuk</a:t>
            </a:r>
            <a:r>
              <a:rPr lang="en-US" sz="1000" dirty="0">
                <a:highlight>
                  <a:srgbClr val="FFFF00"/>
                </a:highlight>
                <a:latin typeface="Times New Roman" panose="02020603050405020304" pitchFamily="18" charset="0"/>
                <a:cs typeface="Times New Roman" panose="02020603050405020304" pitchFamily="18" charset="0"/>
              </a:rPr>
              <a:t> and </a:t>
            </a:r>
            <a:r>
              <a:rPr lang="en-US" sz="1000" dirty="0" err="1">
                <a:highlight>
                  <a:srgbClr val="FFFF00"/>
                </a:highlight>
                <a:latin typeface="Times New Roman" panose="02020603050405020304" pitchFamily="18" charset="0"/>
                <a:cs typeface="Times New Roman" panose="02020603050405020304" pitchFamily="18" charset="0"/>
              </a:rPr>
              <a:t>Ishchuk</a:t>
            </a:r>
            <a:r>
              <a:rPr lang="en-US" sz="1000" dirty="0">
                <a:latin typeface="Times New Roman" panose="02020603050405020304" pitchFamily="18" charset="0"/>
                <a:cs typeface="Times New Roman" panose="02020603050405020304" pitchFamily="18" charset="0"/>
              </a:rPr>
              <a:t>, 2023</a:t>
            </a:r>
            <a:r>
              <a:rPr lang="en-US" sz="1000" dirty="0">
                <a:highlight>
                  <a:srgbClr val="FFFF00"/>
                </a:highlight>
                <a:latin typeface="Times New Roman" panose="02020603050405020304" pitchFamily="18" charset="0"/>
                <a:cs typeface="Times New Roman" panose="02020603050405020304" pitchFamily="18" charset="0"/>
              </a:rPr>
              <a:t>; </a:t>
            </a:r>
            <a:r>
              <a:rPr lang="en-US" sz="1000" dirty="0" err="1">
                <a:highlight>
                  <a:srgbClr val="FFFF00"/>
                </a:highlight>
                <a:latin typeface="Times New Roman" panose="02020603050405020304" pitchFamily="18" charset="0"/>
                <a:cs typeface="Times New Roman" panose="02020603050405020304" pitchFamily="18" charset="0"/>
              </a:rPr>
              <a:t>Valenduc</a:t>
            </a:r>
            <a:r>
              <a:rPr lang="en-US" sz="1000" dirty="0">
                <a:highlight>
                  <a:srgbClr val="FFFF00"/>
                </a:highlight>
                <a:latin typeface="Times New Roman" panose="02020603050405020304" pitchFamily="18" charset="0"/>
                <a:cs typeface="Times New Roman" panose="02020603050405020304" pitchFamily="18" charset="0"/>
              </a:rPr>
              <a:t> </a:t>
            </a:r>
            <a:r>
              <a:rPr lang="en-US" sz="1000" dirty="0">
                <a:latin typeface="Times New Roman" panose="02020603050405020304" pitchFamily="18" charset="0"/>
                <a:cs typeface="Times New Roman" panose="02020603050405020304" pitchFamily="18" charset="0"/>
              </a:rPr>
              <a:t>and Leonard, 2023).</a:t>
            </a:r>
          </a:p>
          <a:p>
            <a:pPr algn="just"/>
            <a:endParaRPr lang="en-US"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Communication with team members around the world might be difficult but do not worry, here is how to get it all right: Begin with practicing the cultural empathy, the capability to look at the world through the life experience of another individual. As an illustration, something that can be valued in the culture of the United States and Germany such as direct communication can come across as overaggressive or harsh in Japan or Thailand. On a related note, team members in somewhat egalitarian cultures in the Netherlands can make it easy to disagree with the leadership or to ask questions, whereas members of more hierarchical cultures might be more comfortable waiting to be formally invited to add their own contribution or view (</a:t>
            </a:r>
            <a:r>
              <a:rPr lang="en-US" sz="1000" dirty="0" err="1">
                <a:highlight>
                  <a:srgbClr val="FFFF00"/>
                </a:highlight>
                <a:latin typeface="Times New Roman" panose="02020603050405020304" pitchFamily="18" charset="0"/>
                <a:cs typeface="Times New Roman" panose="02020603050405020304" pitchFamily="18" charset="0"/>
              </a:rPr>
              <a:t>Gutierrre</a:t>
            </a:r>
            <a:r>
              <a:rPr lang="en-US" sz="1000" dirty="0" err="1">
                <a:latin typeface="Times New Roman" panose="02020603050405020304" pitchFamily="18" charset="0"/>
                <a:cs typeface="Times New Roman" panose="02020603050405020304" pitchFamily="18" charset="0"/>
              </a:rPr>
              <a:t>z</a:t>
            </a:r>
            <a:r>
              <a:rPr lang="en-US" sz="1000" dirty="0">
                <a:latin typeface="Times New Roman" panose="02020603050405020304" pitchFamily="18" charset="0"/>
                <a:cs typeface="Times New Roman" panose="02020603050405020304" pitchFamily="18" charset="0"/>
              </a:rPr>
              <a:t>-Broncano et al., 2024; </a:t>
            </a:r>
            <a:r>
              <a:rPr lang="en-US" sz="1000" dirty="0">
                <a:highlight>
                  <a:srgbClr val="FFFF00"/>
                </a:highlight>
                <a:latin typeface="Times New Roman" panose="02020603050405020304" pitchFamily="18" charset="0"/>
                <a:cs typeface="Times New Roman" panose="02020603050405020304" pitchFamily="18" charset="0"/>
              </a:rPr>
              <a:t>Edmondson</a:t>
            </a:r>
            <a:r>
              <a:rPr lang="en-US" sz="1000" dirty="0">
                <a:latin typeface="Times New Roman" panose="02020603050405020304" pitchFamily="18" charset="0"/>
                <a:cs typeface="Times New Roman" panose="02020603050405020304" pitchFamily="18" charset="0"/>
              </a:rPr>
              <a:t>, 1999).   </a:t>
            </a:r>
          </a:p>
          <a:p>
            <a:pPr algn="just"/>
            <a:endParaRPr lang="en-US" sz="1000" dirty="0">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To bridge the communication gap, it is not adequate to be casually aware of such differences, it is necessary to be a conscious listener, needs to be receptive to feedback, and willing to make efforts in establishing situations where every voice is heard. Studies in psychological safety by </a:t>
            </a:r>
            <a:r>
              <a:rPr lang="en-US" sz="1000" dirty="0">
                <a:highlight>
                  <a:srgbClr val="FFFF00"/>
                </a:highlight>
                <a:latin typeface="Times New Roman" panose="02020603050405020304" pitchFamily="18" charset="0"/>
                <a:cs typeface="Times New Roman" panose="02020603050405020304" pitchFamily="18" charset="0"/>
              </a:rPr>
              <a:t>Edmondson (1999) </a:t>
            </a:r>
            <a:r>
              <a:rPr lang="en-US" sz="1000" dirty="0">
                <a:latin typeface="Times New Roman" panose="02020603050405020304" pitchFamily="18" charset="0"/>
                <a:cs typeface="Times New Roman" panose="02020603050405020304" pitchFamily="18" charset="0"/>
              </a:rPr>
              <a:t>reiterates this by insisting on the fact that avenues must be created where employees are comfortable enough to voice their concerns, to take interpersonal risks, and to make errors without any fear of adverse consequences. This type of safety must be illustrated and supported as a global leader.</a:t>
            </a:r>
          </a:p>
          <a:p>
            <a:pPr algn="just"/>
            <a:endParaRPr lang="en-US" sz="1000" dirty="0">
              <a:latin typeface="Times New Roman" panose="02020603050405020304" pitchFamily="18" charset="0"/>
              <a:cs typeface="Times New Roman" panose="02020603050405020304" pitchFamily="18" charset="0"/>
            </a:endParaRPr>
          </a:p>
        </p:txBody>
      </p:sp>
      <p:sp>
        <p:nvSpPr>
          <p:cNvPr id="9" name="TextBox 8"/>
          <p:cNvSpPr txBox="1"/>
          <p:nvPr/>
        </p:nvSpPr>
        <p:spPr>
          <a:xfrm>
            <a:off x="298478" y="16810423"/>
            <a:ext cx="13183711" cy="1538883"/>
          </a:xfrm>
          <a:prstGeom prst="rect">
            <a:avLst/>
          </a:prstGeom>
          <a:solidFill>
            <a:schemeClr val="bg1"/>
          </a:solidFill>
        </p:spPr>
        <p:txBody>
          <a:bodyPr wrap="square" rtlCol="0">
            <a:spAutoFit/>
          </a:bodyPr>
          <a:lstStyle/>
          <a:p>
            <a:pPr algn="ctr"/>
            <a:r>
              <a:rPr lang="en-GB" sz="1400" b="1" dirty="0">
                <a:latin typeface="Times New Roman" panose="02020603050405020304" pitchFamily="18" charset="0"/>
                <a:cs typeface="Times New Roman" panose="02020603050405020304" pitchFamily="18" charset="0"/>
              </a:rPr>
              <a:t>Conclusion</a:t>
            </a:r>
          </a:p>
          <a:p>
            <a:pPr algn="just"/>
            <a:r>
              <a:rPr lang="en-GB" sz="1000" dirty="0">
                <a:latin typeface="Times New Roman" panose="02020603050405020304" pitchFamily="18" charset="0"/>
                <a:cs typeface="Times New Roman" panose="02020603050405020304" pitchFamily="18" charset="0"/>
              </a:rPr>
              <a:t>Accepting the leadership role at our MNC has its bright prospects and great challenges. Therefore, being a new leader, you should be prepared to operate in a more complex, rapidly changing environment and be able to empower your team and keep them in line with the strategic goals of the enterprise. Adopting the leadership philosophies of the organisation, having a global mindset, promoting teamwork, and building the necessary leadership competencies will prepare you well to succeed in this innovative and fast-paced organization.</a:t>
            </a:r>
          </a:p>
          <a:p>
            <a:pPr algn="just"/>
            <a:r>
              <a:rPr lang="en-GB" sz="1000" dirty="0">
                <a:latin typeface="Times New Roman" panose="02020603050405020304" pitchFamily="18" charset="0"/>
                <a:cs typeface="Times New Roman" panose="02020603050405020304" pitchFamily="18" charset="0"/>
              </a:rPr>
              <a:t>The significant factor that will determine whether you will be a successful leader in our organisation is balance between independence and responsibility, ability to lead people of different backgrounds, ability to inspire creativity and ability to be ready to change. Through learning, listening to your team, and being focused on both the community and results, you will help ensure that Google continues to be successful and innovative.</a:t>
            </a:r>
          </a:p>
          <a:p>
            <a:pPr algn="just"/>
            <a:br>
              <a:rPr lang="en-GB" sz="1000" dirty="0">
                <a:latin typeface="Times New Roman" panose="02020603050405020304" pitchFamily="18" charset="0"/>
                <a:cs typeface="Times New Roman" panose="02020603050405020304" pitchFamily="18" charset="0"/>
              </a:rPr>
            </a:br>
            <a:r>
              <a:rPr lang="en-GB" sz="1000" dirty="0">
                <a:latin typeface="Times New Roman" panose="02020603050405020304" pitchFamily="18" charset="0"/>
                <a:cs typeface="Times New Roman" panose="02020603050405020304" pitchFamily="18" charset="0"/>
              </a:rPr>
              <a:t> </a:t>
            </a:r>
          </a:p>
          <a:p>
            <a:pPr algn="just"/>
            <a:endParaRPr lang="en-GB" sz="1000" dirty="0">
              <a:latin typeface="Times New Roman" panose="02020603050405020304" pitchFamily="18" charset="0"/>
              <a:cs typeface="Times New Roman" panose="02020603050405020304" pitchFamily="18" charset="0"/>
            </a:endParaRPr>
          </a:p>
        </p:txBody>
      </p:sp>
      <p:pic>
        <p:nvPicPr>
          <p:cNvPr id="12" name="Picture 11"/>
          <p:cNvPicPr>
            <a:picLocks noChangeAspect="1"/>
          </p:cNvPicPr>
          <p:nvPr/>
        </p:nvPicPr>
        <p:blipFill>
          <a:blip r:embed="rId3"/>
          <a:stretch>
            <a:fillRect/>
          </a:stretch>
        </p:blipFill>
        <p:spPr>
          <a:xfrm>
            <a:off x="856287" y="6634012"/>
            <a:ext cx="5042977" cy="2398262"/>
          </a:xfrm>
          <a:prstGeom prst="rect">
            <a:avLst/>
          </a:prstGeom>
        </p:spPr>
      </p:pic>
      <p:pic>
        <p:nvPicPr>
          <p:cNvPr id="13" name="Picture 12"/>
          <p:cNvPicPr>
            <a:picLocks noChangeAspect="1"/>
          </p:cNvPicPr>
          <p:nvPr/>
        </p:nvPicPr>
        <p:blipFill>
          <a:blip r:embed="rId4"/>
          <a:stretch>
            <a:fillRect/>
          </a:stretch>
        </p:blipFill>
        <p:spPr>
          <a:xfrm>
            <a:off x="7498564" y="14164381"/>
            <a:ext cx="5693826" cy="2086513"/>
          </a:xfrm>
          <a:prstGeom prst="rect">
            <a:avLst/>
          </a:prstGeom>
        </p:spPr>
      </p:pic>
      <p:sp>
        <p:nvSpPr>
          <p:cNvPr id="2" name="TextBox 1"/>
          <p:cNvSpPr txBox="1"/>
          <p:nvPr/>
        </p:nvSpPr>
        <p:spPr>
          <a:xfrm>
            <a:off x="256441" y="13860643"/>
            <a:ext cx="7148098" cy="2585323"/>
          </a:xfrm>
          <a:prstGeom prst="rect">
            <a:avLst/>
          </a:prstGeom>
          <a:solidFill>
            <a:schemeClr val="bg1"/>
          </a:solidFill>
        </p:spPr>
        <p:txBody>
          <a:bodyPr wrap="square" rtlCol="0">
            <a:spAutoFit/>
          </a:bodyPr>
          <a:lstStyle/>
          <a:p>
            <a:pPr algn="ctr"/>
            <a:r>
              <a:rPr lang="en-US" sz="1200" b="1" dirty="0">
                <a:latin typeface="Times New Roman" panose="02020603050405020304" pitchFamily="18" charset="0"/>
                <a:cs typeface="Times New Roman" panose="02020603050405020304" pitchFamily="18" charset="0"/>
              </a:rPr>
              <a:t>Local Stakeholders and Relationship Building </a:t>
            </a:r>
          </a:p>
          <a:p>
            <a:pPr algn="just"/>
            <a:r>
              <a:rPr lang="en-US" sz="1000" dirty="0">
                <a:latin typeface="Times New Roman" panose="02020603050405020304" pitchFamily="18" charset="0"/>
                <a:cs typeface="Times New Roman" panose="02020603050405020304" pitchFamily="18" charset="0"/>
              </a:rPr>
              <a:t>Having stake holders on board is a pillar of effective leadership-particularly in a global environment where the stakeholder net becomes complex and varied (</a:t>
            </a:r>
            <a:r>
              <a:rPr lang="en-US" sz="1000" dirty="0">
                <a:highlight>
                  <a:srgbClr val="FFFF00"/>
                </a:highlight>
                <a:latin typeface="Times New Roman" panose="02020603050405020304" pitchFamily="18" charset="0"/>
                <a:cs typeface="Times New Roman" panose="02020603050405020304" pitchFamily="18" charset="0"/>
              </a:rPr>
              <a:t>Singh, 2024</a:t>
            </a:r>
            <a:r>
              <a:rPr lang="en-US" sz="1000" dirty="0">
                <a:latin typeface="Times New Roman" panose="02020603050405020304" pitchFamily="18" charset="0"/>
                <a:cs typeface="Times New Roman" panose="02020603050405020304" pitchFamily="18" charset="0"/>
              </a:rPr>
              <a:t>). Stakeholders need not only be your immediate subordinates, but it can also be local business partners, regulators, community representatives as well as suppliers and even clients whose expectations can be affected by regional forces. Environmental scanning is the way to identify local stakeholders. Whenever you take up a new leadership position, give yourself time to draw a landscape both internally and externally. Who are the Formal and informal influencers? What are their ambitions, interests, performance indicators? The knowledge about these dynamics in the organization will enable you to develop a more informed, responsive, and credible leadership style. Good relationships cannot be based on business reason only. They rely on emotional intelligence, cultural fluency, and trust developed over time (</a:t>
            </a:r>
            <a:r>
              <a:rPr lang="en-US" sz="1000" dirty="0" err="1">
                <a:highlight>
                  <a:srgbClr val="FFFF00"/>
                </a:highlight>
                <a:latin typeface="Times New Roman" panose="02020603050405020304" pitchFamily="18" charset="0"/>
                <a:cs typeface="Times New Roman" panose="02020603050405020304" pitchFamily="18" charset="0"/>
              </a:rPr>
              <a:t>Drigas</a:t>
            </a:r>
            <a:r>
              <a:rPr lang="en-US" sz="1000" dirty="0">
                <a:highlight>
                  <a:srgbClr val="FFFF00"/>
                </a:highlight>
                <a:latin typeface="Times New Roman" panose="02020603050405020304" pitchFamily="18" charset="0"/>
                <a:cs typeface="Times New Roman" panose="02020603050405020304" pitchFamily="18" charset="0"/>
              </a:rPr>
              <a:t> </a:t>
            </a:r>
            <a:r>
              <a:rPr lang="en-US" sz="1000" dirty="0">
                <a:latin typeface="Times New Roman" panose="02020603050405020304" pitchFamily="18" charset="0"/>
                <a:cs typeface="Times New Roman" panose="02020603050405020304" pitchFamily="18" charset="0"/>
              </a:rPr>
              <a:t>et al., 2023). Relationships precede results in the dealings of business in most parts of the globe, especially Asia, Africa, and Latin America. Your initial success as a new manager might not hinge on whether you can make a persuasive presentation with compelling data, but your capacity to bond over coffee. A balance should be made. The distinguishing leadership process is that leaders should demonstrate respect to the local practices taking into consideration the strategic goals and ethical standards of the company. The idea of glocalization, which is thinking globally and acting locally, is necessary. The managers must fit in local customs without sacrificing the fundamental values of a company (</a:t>
            </a:r>
            <a:r>
              <a:rPr lang="en-US" sz="1000" dirty="0">
                <a:highlight>
                  <a:srgbClr val="FFFF00"/>
                </a:highlight>
                <a:latin typeface="Times New Roman" panose="02020603050405020304" pitchFamily="18" charset="0"/>
                <a:cs typeface="Times New Roman" panose="02020603050405020304" pitchFamily="18" charset="0"/>
              </a:rPr>
              <a:t>Mendenhall et al., 2013</a:t>
            </a:r>
            <a:r>
              <a:rPr lang="en-US" sz="1000" dirty="0">
                <a:latin typeface="Times New Roman" panose="02020603050405020304" pitchFamily="18" charset="0"/>
                <a:cs typeface="Times New Roman" panose="02020603050405020304" pitchFamily="18" charset="0"/>
              </a:rPr>
              <a:t>). A useful tool to consider is the Culture Dimension Theory formulated by Hofstede, which identifies some of the most significant cultural variables, including power distance, individualism vs. collectivism, and uncertainty avoidance. </a:t>
            </a:r>
            <a:endParaRPr lang="en-GB" sz="1000" dirty="0">
              <a:latin typeface="Times New Roman" panose="02020603050405020304" pitchFamily="18" charset="0"/>
              <a:cs typeface="Times New Roman" panose="02020603050405020304" pitchFamily="18" charset="0"/>
            </a:endParaRPr>
          </a:p>
        </p:txBody>
      </p:sp>
      <p:pic>
        <p:nvPicPr>
          <p:cNvPr id="1026" name="Picture 2" descr="A Global Leader | Envision Global Leadershi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18637" y="2350512"/>
            <a:ext cx="6047267" cy="2657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6608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363985" y="223312"/>
            <a:ext cx="2994019" cy="602729"/>
          </a:xfrm>
          <a:prstGeom prst="rect">
            <a:avLst/>
          </a:prstGeom>
        </p:spPr>
        <p:txBody>
          <a:bodyPr lIns="0" tIns="0" rIns="0" bIns="0" rtlCol="0" anchor="t">
            <a:spAutoFit/>
          </a:bodyPr>
          <a:lstStyle/>
          <a:p>
            <a:pPr algn="ctr">
              <a:lnSpc>
                <a:spcPts val="4734"/>
              </a:lnSpc>
              <a:spcBef>
                <a:spcPct val="0"/>
              </a:spcBef>
            </a:pPr>
            <a:r>
              <a:rPr lang="en-US" sz="3381" dirty="0">
                <a:solidFill>
                  <a:srgbClr val="000000"/>
                </a:solidFill>
                <a:latin typeface="Times New Roman"/>
                <a:ea typeface="Times New Roman"/>
                <a:cs typeface="Times New Roman"/>
                <a:sym typeface="Times New Roman"/>
              </a:rPr>
              <a:t>REFERENCES</a:t>
            </a:r>
          </a:p>
        </p:txBody>
      </p:sp>
      <p:sp>
        <p:nvSpPr>
          <p:cNvPr id="3" name="TextBox 3"/>
          <p:cNvSpPr txBox="1"/>
          <p:nvPr/>
        </p:nvSpPr>
        <p:spPr>
          <a:xfrm>
            <a:off x="0" y="826041"/>
            <a:ext cx="13716000" cy="17484658"/>
          </a:xfrm>
          <a:prstGeom prst="rect">
            <a:avLst/>
          </a:prstGeom>
        </p:spPr>
        <p:txBody>
          <a:bodyPr wrap="square" lIns="0" tIns="0" rIns="0" bIns="0" rtlCol="0" anchor="t">
            <a:spAutoFit/>
          </a:bodyPr>
          <a:lstStyle/>
          <a:p>
            <a:r>
              <a:rPr lang="en-GB" dirty="0"/>
              <a:t>Gutiérrez-Broncano, S., Rubio-Andrés, M., Jiménez-Estévez, P. and </a:t>
            </a:r>
            <a:r>
              <a:rPr lang="en-GB" dirty="0" err="1"/>
              <a:t>Opute</a:t>
            </a:r>
            <a:r>
              <a:rPr lang="en-GB" dirty="0"/>
              <a:t>, J., 2024. Cross-Functional Teams. In </a:t>
            </a:r>
            <a:r>
              <a:rPr lang="en-GB" i="1" dirty="0"/>
              <a:t>Lean Manufacturing in Latin America: Concepts, Methodologies and Applications</a:t>
            </a:r>
            <a:r>
              <a:rPr lang="en-GB" dirty="0"/>
              <a:t> (pp. 515-538). Cham: Springer Nature Switzerland.</a:t>
            </a:r>
          </a:p>
          <a:p>
            <a:r>
              <a:rPr lang="en-GB" dirty="0" err="1"/>
              <a:t>Bratasanu</a:t>
            </a:r>
            <a:r>
              <a:rPr lang="en-GB" dirty="0"/>
              <a:t>, V., 2018. Leadership decision-making processes in the context of data driven tools. </a:t>
            </a:r>
            <a:r>
              <a:rPr lang="en-GB" i="1" dirty="0"/>
              <a:t>Quality-Access to Success</a:t>
            </a:r>
            <a:r>
              <a:rPr lang="en-GB" dirty="0"/>
              <a:t>, </a:t>
            </a:r>
            <a:r>
              <a:rPr lang="en-GB" i="1" dirty="0"/>
              <a:t>19</a:t>
            </a:r>
            <a:r>
              <a:rPr lang="en-GB" dirty="0"/>
              <a:t>.</a:t>
            </a:r>
          </a:p>
          <a:p>
            <a:r>
              <a:rPr lang="en-GB" dirty="0"/>
              <a:t>Tran, S.K., 2017. GOOGLE: a reflection of culture, leader, and management. </a:t>
            </a:r>
            <a:r>
              <a:rPr lang="en-GB" i="1" dirty="0"/>
              <a:t>International Journal of Corporate Social Responsibility</a:t>
            </a:r>
            <a:r>
              <a:rPr lang="en-GB" dirty="0"/>
              <a:t>, </a:t>
            </a:r>
            <a:r>
              <a:rPr lang="en-GB" i="1" dirty="0"/>
              <a:t>2</a:t>
            </a:r>
            <a:r>
              <a:rPr lang="en-GB" dirty="0"/>
              <a:t>, pp.1-14.</a:t>
            </a:r>
          </a:p>
          <a:p>
            <a:r>
              <a:rPr lang="en-GB" dirty="0" err="1"/>
              <a:t>Valenduc</a:t>
            </a:r>
            <a:r>
              <a:rPr lang="en-GB" dirty="0"/>
              <a:t>, M. and Léonard, E., 2023. Successful teamwork amongst geographically dispersed teams. </a:t>
            </a:r>
            <a:r>
              <a:rPr lang="en-GB" i="1" dirty="0"/>
              <a:t>Louvain School of Management, Université </a:t>
            </a:r>
            <a:r>
              <a:rPr lang="en-GB" i="1" dirty="0" err="1"/>
              <a:t>catholique</a:t>
            </a:r>
            <a:r>
              <a:rPr lang="en-GB" i="1" dirty="0"/>
              <a:t> de Louvain</a:t>
            </a:r>
            <a:r>
              <a:rPr lang="en-GB" dirty="0"/>
              <a:t>.</a:t>
            </a:r>
          </a:p>
          <a:p>
            <a:r>
              <a:rPr lang="en-GB" dirty="0" err="1"/>
              <a:t>Ishchuk</a:t>
            </a:r>
            <a:r>
              <a:rPr lang="en-GB" dirty="0"/>
              <a:t>, A.A. and </a:t>
            </a:r>
            <a:r>
              <a:rPr lang="en-GB" dirty="0" err="1"/>
              <a:t>Ishchuk</a:t>
            </a:r>
            <a:r>
              <a:rPr lang="en-GB" dirty="0"/>
              <a:t>, O.M., 2023. Cross-cultural business communication: a linguistic and cognitive perspective. </a:t>
            </a:r>
            <a:r>
              <a:rPr lang="en-GB" i="1" dirty="0"/>
              <a:t>Scientific Journal of National Pedagogical </a:t>
            </a:r>
            <a:r>
              <a:rPr lang="en-GB" i="1" dirty="0" err="1"/>
              <a:t>Dragomanov</a:t>
            </a:r>
            <a:r>
              <a:rPr lang="en-GB" i="1" dirty="0"/>
              <a:t> University. Series 9. Current Trends in Language Development</a:t>
            </a:r>
            <a:r>
              <a:rPr lang="en-GB" dirty="0"/>
              <a:t>, (26), pp.32-41.</a:t>
            </a:r>
          </a:p>
          <a:p>
            <a:r>
              <a:rPr lang="en-GB" dirty="0"/>
              <a:t>Bock, L., 2015. </a:t>
            </a:r>
            <a:r>
              <a:rPr lang="en-GB" i="1" dirty="0"/>
              <a:t>Work rules! Insights from inside Google that will transform how you live and lead</a:t>
            </a:r>
            <a:r>
              <a:rPr lang="en-GB" dirty="0"/>
              <a:t>. Twelve.</a:t>
            </a:r>
          </a:p>
          <a:p>
            <a:r>
              <a:rPr lang="en-GB" dirty="0" err="1"/>
              <a:t>Bratasanu</a:t>
            </a:r>
            <a:r>
              <a:rPr lang="en-GB" dirty="0"/>
              <a:t>, V., 2018. Leadership decision-making processes in the context of data driven tools. </a:t>
            </a:r>
            <a:r>
              <a:rPr lang="en-GB" i="1" dirty="0"/>
              <a:t>Quality-Access to Success</a:t>
            </a:r>
            <a:r>
              <a:rPr lang="en-GB" dirty="0"/>
              <a:t>, </a:t>
            </a:r>
            <a:r>
              <a:rPr lang="en-GB" i="1" dirty="0"/>
              <a:t>19</a:t>
            </a:r>
            <a:r>
              <a:rPr lang="en-GB" dirty="0"/>
              <a:t>.</a:t>
            </a:r>
          </a:p>
          <a:p>
            <a:r>
              <a:rPr lang="en-GB" dirty="0"/>
              <a:t>Edmondson, A., 1999. Psychological safety and learning </a:t>
            </a:r>
            <a:r>
              <a:rPr lang="en-GB" dirty="0" err="1"/>
              <a:t>behavior</a:t>
            </a:r>
            <a:r>
              <a:rPr lang="en-GB" dirty="0"/>
              <a:t> in work teams. </a:t>
            </a:r>
            <a:r>
              <a:rPr lang="en-GB" i="1" dirty="0"/>
              <a:t>Administrative science quarterly</a:t>
            </a:r>
            <a:r>
              <a:rPr lang="en-GB" dirty="0"/>
              <a:t>, </a:t>
            </a:r>
            <a:r>
              <a:rPr lang="en-GB" i="1" dirty="0"/>
              <a:t>44</a:t>
            </a:r>
            <a:r>
              <a:rPr lang="en-GB" dirty="0"/>
              <a:t>(2), pp.350-383.</a:t>
            </a:r>
          </a:p>
          <a:p>
            <a:r>
              <a:rPr lang="en-GB" dirty="0"/>
              <a:t>Singh, N., 2024. Promoting multi-stakeholder. </a:t>
            </a:r>
            <a:r>
              <a:rPr lang="en-GB" i="1" dirty="0"/>
              <a:t>Nature-Based Solutions in Achieving Sustainable Development Goals</a:t>
            </a:r>
            <a:r>
              <a:rPr lang="en-GB" dirty="0"/>
              <a:t>, p.289.</a:t>
            </a:r>
          </a:p>
          <a:p>
            <a:r>
              <a:rPr lang="en-GB" dirty="0" err="1"/>
              <a:t>Drigas</a:t>
            </a:r>
            <a:r>
              <a:rPr lang="en-GB" dirty="0"/>
              <a:t>, A., Papoutsi, C. and </a:t>
            </a:r>
            <a:r>
              <a:rPr lang="en-GB" dirty="0" err="1"/>
              <a:t>Skianis</a:t>
            </a:r>
            <a:r>
              <a:rPr lang="en-GB" dirty="0"/>
              <a:t>, C., 2023. Being an emotionally intelligent leader through the nine-layer model of emotional intelligence—The supporting role of new technologies. </a:t>
            </a:r>
            <a:r>
              <a:rPr lang="en-GB" i="1" dirty="0"/>
              <a:t>Sustainability</a:t>
            </a:r>
            <a:r>
              <a:rPr lang="en-GB" dirty="0"/>
              <a:t>, </a:t>
            </a:r>
            <a:r>
              <a:rPr lang="en-GB" i="1" dirty="0"/>
              <a:t>15</a:t>
            </a:r>
            <a:r>
              <a:rPr lang="en-GB" dirty="0"/>
              <a:t>(10), p.8103.</a:t>
            </a:r>
          </a:p>
          <a:p>
            <a:r>
              <a:rPr lang="en-GB" dirty="0"/>
              <a:t>Mendenhall, M.E., Osland, J.S., Bird, A., </a:t>
            </a:r>
            <a:r>
              <a:rPr lang="en-GB" dirty="0" err="1"/>
              <a:t>Oddou</a:t>
            </a:r>
            <a:r>
              <a:rPr lang="en-GB" dirty="0"/>
              <a:t>, G.R., </a:t>
            </a:r>
            <a:r>
              <a:rPr lang="en-GB" dirty="0" err="1"/>
              <a:t>Maznevski</a:t>
            </a:r>
            <a:r>
              <a:rPr lang="en-GB" dirty="0"/>
              <a:t>, M.L., Stevens, M.J. and Stahl, G.K., 2013. Global leadership. </a:t>
            </a:r>
            <a:r>
              <a:rPr lang="en-GB" i="1" dirty="0"/>
              <a:t>New York: Routledge</a:t>
            </a:r>
            <a:r>
              <a:rPr lang="en-GB" dirty="0"/>
              <a:t>.</a:t>
            </a:r>
          </a:p>
          <a:p>
            <a:r>
              <a:rPr lang="en-GB" dirty="0"/>
              <a:t>Goleman, D., 2005. </a:t>
            </a:r>
            <a:r>
              <a:rPr lang="en-GB" i="1" dirty="0"/>
              <a:t>Emotional intelligence: Why it can matter more than IQ</a:t>
            </a:r>
            <a:r>
              <a:rPr lang="en-GB" dirty="0"/>
              <a:t>. Bantam.</a:t>
            </a:r>
          </a:p>
          <a:p>
            <a:r>
              <a:rPr lang="en-GB" dirty="0"/>
              <a:t>Chaudhary, J., 2024. Google: Innovating Ethical Leadership in the Digital Age. </a:t>
            </a:r>
            <a:r>
              <a:rPr lang="en-GB" i="1" dirty="0"/>
              <a:t>LEADERSHIP ETHICS</a:t>
            </a:r>
            <a:r>
              <a:rPr lang="en-GB" dirty="0"/>
              <a:t>, p.146.</a:t>
            </a:r>
          </a:p>
          <a:p>
            <a:r>
              <a:rPr lang="en-GB" dirty="0"/>
              <a:t>Al </a:t>
            </a:r>
            <a:r>
              <a:rPr lang="en-GB" dirty="0" err="1"/>
              <a:t>Husaeni</a:t>
            </a:r>
            <a:r>
              <a:rPr lang="en-GB" dirty="0"/>
              <a:t>, D.F., </a:t>
            </a:r>
            <a:r>
              <a:rPr lang="en-GB" dirty="0" err="1"/>
              <a:t>Nandiyanto</a:t>
            </a:r>
            <a:r>
              <a:rPr lang="en-GB" dirty="0"/>
              <a:t>, A.B.D. and </a:t>
            </a:r>
            <a:r>
              <a:rPr lang="en-GB" dirty="0" err="1"/>
              <a:t>Maryanti</a:t>
            </a:r>
            <a:r>
              <a:rPr lang="en-GB" dirty="0"/>
              <a:t>, R., 2023. Bibliometric analysis of educational research in 2017 to 2021 using </a:t>
            </a:r>
            <a:r>
              <a:rPr lang="en-GB" dirty="0" err="1"/>
              <a:t>VOSviewer</a:t>
            </a:r>
            <a:r>
              <a:rPr lang="en-GB" dirty="0"/>
              <a:t>: Google scholar indexed research. </a:t>
            </a:r>
            <a:r>
              <a:rPr lang="en-GB" i="1" dirty="0"/>
              <a:t>Indonesian Journal of Teaching in Science</a:t>
            </a:r>
            <a:r>
              <a:rPr lang="en-GB" dirty="0"/>
              <a:t>, </a:t>
            </a:r>
            <a:r>
              <a:rPr lang="en-GB" i="1" dirty="0"/>
              <a:t>3</a:t>
            </a:r>
            <a:r>
              <a:rPr lang="en-GB" dirty="0"/>
              <a:t>(1), pp.1-8.</a:t>
            </a:r>
          </a:p>
          <a:p>
            <a:r>
              <a:rPr lang="en-GB" dirty="0"/>
              <a:t>Shanafelt, T., </a:t>
            </a:r>
            <a:r>
              <a:rPr lang="en-GB" dirty="0" err="1"/>
              <a:t>Trockel</a:t>
            </a:r>
            <a:r>
              <a:rPr lang="en-GB" dirty="0"/>
              <a:t>, M., Rodriguez, A. and Logan, D., 2021. Wellness-</a:t>
            </a:r>
            <a:r>
              <a:rPr lang="en-GB" dirty="0" err="1"/>
              <a:t>centered</a:t>
            </a:r>
            <a:r>
              <a:rPr lang="en-GB" dirty="0"/>
              <a:t> leadership: equipping health care leaders to cultivate physician well-being and professional </a:t>
            </a:r>
            <a:r>
              <a:rPr lang="en-GB" dirty="0" err="1"/>
              <a:t>fulfillment</a:t>
            </a:r>
            <a:r>
              <a:rPr lang="en-GB" dirty="0"/>
              <a:t>. </a:t>
            </a:r>
            <a:r>
              <a:rPr lang="en-GB" i="1" dirty="0"/>
              <a:t>Academic Medicine</a:t>
            </a:r>
            <a:r>
              <a:rPr lang="en-GB" dirty="0"/>
              <a:t>, </a:t>
            </a:r>
            <a:r>
              <a:rPr lang="en-GB" i="1" dirty="0"/>
              <a:t>96</a:t>
            </a:r>
            <a:r>
              <a:rPr lang="en-GB" dirty="0"/>
              <a:t>(5), pp.641-651.</a:t>
            </a:r>
          </a:p>
          <a:p>
            <a:r>
              <a:rPr lang="en-GB" dirty="0"/>
              <a:t>Graziano, M., 2023. </a:t>
            </a:r>
            <a:r>
              <a:rPr lang="en-GB" i="1" dirty="0"/>
              <a:t>Ignite Culture: Empowering and Leading a Healthy, High-Performance Organization from the Inside Out</a:t>
            </a:r>
            <a:r>
              <a:rPr lang="en-GB" dirty="0"/>
              <a:t>. </a:t>
            </a:r>
            <a:r>
              <a:rPr lang="en-GB" dirty="0" err="1"/>
              <a:t>KeenAlignment</a:t>
            </a:r>
            <a:r>
              <a:rPr lang="en-GB" dirty="0"/>
              <a:t> Press.</a:t>
            </a:r>
          </a:p>
          <a:p>
            <a:r>
              <a:rPr lang="en-GB" dirty="0"/>
              <a:t>Lechner, A. and Tobias Mortlock, J.M., 2022. How to create psychological safety in virtual teams. </a:t>
            </a:r>
            <a:r>
              <a:rPr lang="en-GB" i="1" dirty="0"/>
              <a:t>Organizational dynamics</a:t>
            </a:r>
            <a:r>
              <a:rPr lang="en-GB" dirty="0"/>
              <a:t>, </a:t>
            </a:r>
            <a:r>
              <a:rPr lang="en-GB" i="1" dirty="0"/>
              <a:t>51</a:t>
            </a:r>
            <a:r>
              <a:rPr lang="en-GB" dirty="0"/>
              <a:t>(2).</a:t>
            </a:r>
          </a:p>
          <a:p>
            <a:r>
              <a:rPr lang="en-GB" dirty="0"/>
              <a:t>Laufer, M., Deacon, B., Mende, M.A. and Schäfer, L.O., 2025. Leading with trust: How university leaders can foster innovation with educational technology through organizational trust. </a:t>
            </a:r>
            <a:r>
              <a:rPr lang="en-GB" i="1" dirty="0"/>
              <a:t>Innovative Higher Education</a:t>
            </a:r>
            <a:r>
              <a:rPr lang="en-GB" dirty="0"/>
              <a:t>, </a:t>
            </a:r>
            <a:r>
              <a:rPr lang="en-GB" i="1" dirty="0"/>
              <a:t>50</a:t>
            </a:r>
            <a:r>
              <a:rPr lang="en-GB" dirty="0"/>
              <a:t>(1), pp.303-327.</a:t>
            </a:r>
          </a:p>
          <a:p>
            <a:r>
              <a:rPr lang="en-GB" dirty="0"/>
              <a:t>Burt, B.A., Stone Jr, B., Perkins, T., Polk, A., Ramirez, C. and Rosado, J., 2022. Team culture of community: Cultural practices for scientific team cohesion and productivity. </a:t>
            </a:r>
            <a:r>
              <a:rPr lang="en-GB" i="1" dirty="0"/>
              <a:t>Small Group Research</a:t>
            </a:r>
            <a:r>
              <a:rPr lang="en-GB" dirty="0"/>
              <a:t>, </a:t>
            </a:r>
            <a:r>
              <a:rPr lang="en-GB" i="1" dirty="0"/>
              <a:t>53</a:t>
            </a:r>
            <a:r>
              <a:rPr lang="en-GB" dirty="0"/>
              <a:t>(6), pp.855-890.</a:t>
            </a:r>
          </a:p>
          <a:p>
            <a:r>
              <a:rPr lang="en-GB" dirty="0"/>
              <a:t>Ghaleb, B.D.S., 2024. The importance of organizational culture for business success. </a:t>
            </a:r>
            <a:r>
              <a:rPr lang="en-GB" i="1" dirty="0" err="1"/>
              <a:t>Jurnal</a:t>
            </a:r>
            <a:r>
              <a:rPr lang="en-GB" i="1" dirty="0"/>
              <a:t> Riset </a:t>
            </a:r>
            <a:r>
              <a:rPr lang="en-GB" i="1" dirty="0" err="1"/>
              <a:t>Multidisiplin</a:t>
            </a:r>
            <a:r>
              <a:rPr lang="en-GB" i="1" dirty="0"/>
              <a:t> Dan </a:t>
            </a:r>
            <a:r>
              <a:rPr lang="en-GB" i="1" dirty="0" err="1"/>
              <a:t>Inovasi</a:t>
            </a:r>
            <a:r>
              <a:rPr lang="en-GB" i="1" dirty="0"/>
              <a:t> </a:t>
            </a:r>
            <a:r>
              <a:rPr lang="en-GB" i="1" dirty="0" err="1"/>
              <a:t>Teknologi</a:t>
            </a:r>
            <a:r>
              <a:rPr lang="en-GB" dirty="0"/>
              <a:t>, </a:t>
            </a:r>
            <a:r>
              <a:rPr lang="en-GB" i="1" dirty="0"/>
              <a:t>2</a:t>
            </a:r>
            <a:r>
              <a:rPr lang="en-GB" dirty="0"/>
              <a:t>(03), pp.727-735.</a:t>
            </a:r>
          </a:p>
          <a:p>
            <a:r>
              <a:rPr lang="en-GB" dirty="0"/>
              <a:t>Hopkins, J. and </a:t>
            </a:r>
            <a:r>
              <a:rPr lang="en-GB" dirty="0" err="1"/>
              <a:t>Bardoel</a:t>
            </a:r>
            <a:r>
              <a:rPr lang="en-GB" dirty="0"/>
              <a:t>, A., 2023. The future is hybrid: how organisations are designing and supporting sustainable hybrid work models in post-pandemic Australia. </a:t>
            </a:r>
            <a:r>
              <a:rPr lang="en-GB" i="1" dirty="0"/>
              <a:t>Sustainability</a:t>
            </a:r>
            <a:r>
              <a:rPr lang="en-GB" dirty="0"/>
              <a:t>, </a:t>
            </a:r>
            <a:r>
              <a:rPr lang="en-GB" i="1" dirty="0"/>
              <a:t>15</a:t>
            </a:r>
            <a:r>
              <a:rPr lang="en-GB" dirty="0"/>
              <a:t>(4), p.3086.</a:t>
            </a:r>
          </a:p>
          <a:p>
            <a:r>
              <a:rPr lang="en-GB" dirty="0"/>
              <a:t>Liu, M., Zhang, P., Zhu, Y. and Li, Y., 2022. How and when does visionary leadership promote followers’ taking charge? The roles of inclusion of leader in self and future orientation. </a:t>
            </a:r>
            <a:r>
              <a:rPr lang="en-GB" i="1" dirty="0"/>
              <a:t>Psychology research and </a:t>
            </a:r>
            <a:r>
              <a:rPr lang="en-GB" i="1" dirty="0" err="1"/>
              <a:t>behavior</a:t>
            </a:r>
            <a:r>
              <a:rPr lang="en-GB" i="1" dirty="0"/>
              <a:t> management</a:t>
            </a:r>
            <a:r>
              <a:rPr lang="en-GB" dirty="0"/>
              <a:t>, pp.1917-1929.</a:t>
            </a:r>
          </a:p>
          <a:p>
            <a:r>
              <a:rPr lang="en-GB" dirty="0"/>
              <a:t>Murphy, M.C., 2024. </a:t>
            </a:r>
            <a:r>
              <a:rPr lang="en-GB" i="1" dirty="0"/>
              <a:t>Cultures of growth: How the new science of mindset can transform individuals, teams, and organizations</a:t>
            </a:r>
            <a:r>
              <a:rPr lang="en-GB" dirty="0"/>
              <a:t>. Simon and Schuster.</a:t>
            </a:r>
          </a:p>
          <a:p>
            <a:r>
              <a:rPr lang="en-GB" dirty="0"/>
              <a:t>Newman, S.A. and Ford, R.C., 2021. Five steps to leading your team in the virtual COVID-19 workplace. </a:t>
            </a:r>
            <a:r>
              <a:rPr lang="en-GB" i="1" dirty="0"/>
              <a:t>Organizational Dynamics</a:t>
            </a:r>
            <a:r>
              <a:rPr lang="en-GB" dirty="0"/>
              <a:t>, </a:t>
            </a:r>
            <a:r>
              <a:rPr lang="en-GB" i="1" dirty="0"/>
              <a:t>50</a:t>
            </a:r>
            <a:r>
              <a:rPr lang="en-GB" dirty="0"/>
              <a:t>(1), p.100802.</a:t>
            </a:r>
          </a:p>
          <a:p>
            <a:r>
              <a:rPr lang="en-GB" dirty="0"/>
              <a:t>Schmidt, E. and Rosenberg, J., 2014. </a:t>
            </a:r>
            <a:r>
              <a:rPr lang="en-GB" i="1" dirty="0"/>
              <a:t>How google works</a:t>
            </a:r>
            <a:r>
              <a:rPr lang="en-GB" dirty="0"/>
              <a:t>. Grand Central Publishing.</a:t>
            </a:r>
          </a:p>
          <a:p>
            <a:r>
              <a:rPr lang="en-GB" dirty="0"/>
              <a:t>Steiber, A., 2024. </a:t>
            </a:r>
            <a:r>
              <a:rPr lang="en-GB" i="1" dirty="0"/>
              <a:t>The Google model: Managing continuous innovation in a rapidly changing world</a:t>
            </a:r>
            <a:r>
              <a:rPr lang="en-GB" dirty="0"/>
              <a:t>. Springer Nature.</a:t>
            </a:r>
          </a:p>
          <a:p>
            <a:pPr marL="244488" indent="-244488" algn="just">
              <a:buFont typeface="Arial" panose="020B0604020202020204" pitchFamily="34" charset="0"/>
              <a:buChar char="•"/>
            </a:pPr>
            <a:endParaRPr lang="en-IN" sz="1911" dirty="0"/>
          </a:p>
        </p:txBody>
      </p:sp>
    </p:spTree>
    <p:extLst>
      <p:ext uri="{BB962C8B-B14F-4D97-AF65-F5344CB8AC3E}">
        <p14:creationId xmlns:p14="http://schemas.microsoft.com/office/powerpoint/2010/main" val="21132958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1062</TotalTime>
  <Words>3320</Words>
  <Application>Microsoft Office PowerPoint</Application>
  <PresentationFormat>Custom</PresentationFormat>
  <Paragraphs>66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Mst Shalma Pervin (2019669)</cp:lastModifiedBy>
  <cp:revision>19</cp:revision>
  <dcterms:created xsi:type="dcterms:W3CDTF">2025-07-12T19:04:19Z</dcterms:created>
  <dcterms:modified xsi:type="dcterms:W3CDTF">2025-07-19T06:00:32Z</dcterms:modified>
</cp:coreProperties>
</file>