
<file path=[Content_Types].xml><?xml version="1.0" encoding="utf-8"?>
<Types xmlns="http://schemas.openxmlformats.org/package/2006/content-types">
  <Default Extension="jpeg" ContentType="image/jpeg"/>
  <Default Extension="jpg" ContentType="image/jpeg"/>
  <Default Extension="png" ContentType="image/png"/>
  <Default Extension="png&amp;ehk=oNAkCsMIjBfj12g" ContentType="image/png"/>
  <Default Extension="png&amp;ehk=TzEPW8ngNInAXd2MGfo4TA&amp;r=0&amp;pid=OfficeInsert"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469" r:id="rId2"/>
    <p:sldId id="327" r:id="rId3"/>
    <p:sldId id="258" r:id="rId4"/>
    <p:sldId id="430" r:id="rId5"/>
    <p:sldId id="471" r:id="rId6"/>
    <p:sldId id="488" r:id="rId7"/>
    <p:sldId id="470" r:id="rId8"/>
    <p:sldId id="361" r:id="rId9"/>
    <p:sldId id="392" r:id="rId10"/>
    <p:sldId id="480" r:id="rId11"/>
    <p:sldId id="466" r:id="rId12"/>
    <p:sldId id="486" r:id="rId13"/>
    <p:sldId id="397" r:id="rId14"/>
    <p:sldId id="483" r:id="rId15"/>
    <p:sldId id="364" r:id="rId16"/>
    <p:sldId id="489" r:id="rId17"/>
    <p:sldId id="468" r:id="rId18"/>
    <p:sldId id="481" r:id="rId19"/>
    <p:sldId id="473" r:id="rId20"/>
    <p:sldId id="479" r:id="rId21"/>
    <p:sldId id="369" r:id="rId22"/>
    <p:sldId id="432" r:id="rId23"/>
    <p:sldId id="374" r:id="rId24"/>
    <p:sldId id="404" r:id="rId25"/>
    <p:sldId id="482" r:id="rId26"/>
    <p:sldId id="487" r:id="rId27"/>
    <p:sldId id="411" r:id="rId28"/>
    <p:sldId id="412" r:id="rId29"/>
    <p:sldId id="462" r:id="rId30"/>
    <p:sldId id="410" r:id="rId31"/>
    <p:sldId id="414" r:id="rId32"/>
    <p:sldId id="365" r:id="rId33"/>
    <p:sldId id="305" r:id="rId34"/>
    <p:sldId id="429" r:id="rId3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2"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6FC"/>
    <a:srgbClr val="F8CBAD"/>
    <a:srgbClr val="BCED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6" autoAdjust="0"/>
    <p:restoredTop sz="37295" autoAdjust="0"/>
  </p:normalViewPr>
  <p:slideViewPr>
    <p:cSldViewPr snapToGrid="0">
      <p:cViewPr>
        <p:scale>
          <a:sx n="50" d="100"/>
          <a:sy n="50" d="100"/>
        </p:scale>
        <p:origin x="1024" y="-4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latin typeface="Comic Sans MS" panose="030F0702030302020204" pitchFamily="66" charset="0"/>
            </a:rPr>
            <a:t>Reading</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a:solidFill>
          <a:srgbClr val="FF0000"/>
        </a:solidFill>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latin typeface="Comic Sans MS" panose="030F0702030302020204" pitchFamily="66" charset="0"/>
            </a:rPr>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a:solidFill>
          <a:srgbClr val="FF0000"/>
        </a:solidFill>
      </dgm:spPr>
      <dgm:t>
        <a:bodyPr/>
        <a:lstStyle/>
        <a:p>
          <a:endParaRPr lang="en-GB" dirty="0"/>
        </a:p>
      </dgm:t>
    </dgm:pt>
    <dgm:pt modelId="{65035417-F45A-4FAE-B3CB-8D6F489AC5E0}">
      <dgm:prSet phldrT="[Text]"/>
      <dgm:spPr>
        <a:solidFill>
          <a:srgbClr val="00B0F0"/>
        </a:solidFill>
      </dgm:spPr>
      <dgm:t>
        <a:bodyPr/>
        <a:lstStyle/>
        <a:p>
          <a:r>
            <a:rPr lang="en-GB" dirty="0">
              <a:latin typeface="Comic Sans MS" panose="030F0702030302020204" pitchFamily="66" charset="0"/>
            </a:rPr>
            <a:t>Oracy</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a:solidFill>
          <a:srgbClr val="FF0000"/>
        </a:solidFill>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pt>
    <dgm:pt modelId="{B579662D-6A7A-4E34-98EF-D735032D389B}" type="pres">
      <dgm:prSet presAssocID="{02D2BF66-C656-4B2B-B404-43BEB052EC9A}" presName="node" presStyleLbl="node1" presStyleIdx="0" presStyleCnt="3" custRadScaleRad="101409" custRadScaleInc="-1641">
        <dgm:presLayoutVars>
          <dgm:bulletEnabled val="1"/>
        </dgm:presLayoutVars>
      </dgm:prSet>
      <dgm:spPr/>
    </dgm:pt>
    <dgm:pt modelId="{1DC82628-2B03-4216-819A-88B0D062C31D}" type="pres">
      <dgm:prSet presAssocID="{66B8F683-0DFD-4992-9E76-667DBA108C45}" presName="sibTrans" presStyleLbl="sibTrans2D1" presStyleIdx="0" presStyleCnt="3"/>
      <dgm:spPr/>
    </dgm:pt>
    <dgm:pt modelId="{D261A90E-7C37-4D35-A721-8DEEE1C07F23}" type="pres">
      <dgm:prSet presAssocID="{66B8F683-0DFD-4992-9E76-667DBA108C45}" presName="connectorText" presStyleLbl="sibTrans2D1" presStyleIdx="0" presStyleCnt="3"/>
      <dgm:spPr/>
    </dgm:pt>
    <dgm:pt modelId="{8AB9271D-1B1A-4C04-85AF-2A3EF0A1CBD6}" type="pres">
      <dgm:prSet presAssocID="{1B8B638B-4B38-4B33-AD71-610088A48DEF}" presName="node" presStyleLbl="node1" presStyleIdx="1" presStyleCnt="3" custRadScaleRad="104466" custRadScaleInc="-2341">
        <dgm:presLayoutVars>
          <dgm:bulletEnabled val="1"/>
        </dgm:presLayoutVars>
      </dgm:prSet>
      <dgm:spPr/>
    </dgm:pt>
    <dgm:pt modelId="{E3C5E91D-B160-4535-A02C-94D4BBFCADC2}" type="pres">
      <dgm:prSet presAssocID="{FD926584-806E-42BA-B948-EFF97AF695AF}" presName="sibTrans" presStyleLbl="sibTrans2D1" presStyleIdx="1" presStyleCnt="3"/>
      <dgm:spPr/>
    </dgm:pt>
    <dgm:pt modelId="{9BE8A602-C99F-4D39-B5B8-AEBF47C6F0F2}" type="pres">
      <dgm:prSet presAssocID="{FD926584-806E-42BA-B948-EFF97AF695AF}" presName="connectorText" presStyleLbl="sibTrans2D1" presStyleIdx="1" presStyleCnt="3"/>
      <dgm:spPr/>
    </dgm:pt>
    <dgm:pt modelId="{B329296D-8D4B-4DBC-9F6A-56B71E465684}" type="pres">
      <dgm:prSet presAssocID="{65035417-F45A-4FAE-B3CB-8D6F489AC5E0}" presName="node" presStyleLbl="node1" presStyleIdx="2" presStyleCnt="3">
        <dgm:presLayoutVars>
          <dgm:bulletEnabled val="1"/>
        </dgm:presLayoutVars>
      </dgm:prSet>
      <dgm:spPr/>
    </dgm:pt>
    <dgm:pt modelId="{25803A61-5810-4A66-AD1F-CE4304BA3520}" type="pres">
      <dgm:prSet presAssocID="{B776E118-9061-4E41-AE5A-6412CCB2125B}" presName="sibTrans" presStyleLbl="sibTrans2D1" presStyleIdx="2" presStyleCnt="3"/>
      <dgm:spPr/>
    </dgm:pt>
    <dgm:pt modelId="{032EDDE2-76F2-407E-8C4D-2F41D7A731BF}" type="pres">
      <dgm:prSet presAssocID="{B776E118-9061-4E41-AE5A-6412CCB2125B}" presName="connectorText" presStyleLbl="sibTrans2D1" presStyleIdx="2" presStyleCnt="3"/>
      <dgm:spPr/>
    </dgm:pt>
  </dgm:ptLst>
  <dgm:cxnLst>
    <dgm:cxn modelId="{9D10F21B-FC90-468E-B423-C75A1BDBEBA4}" type="presOf" srcId="{FD926584-806E-42BA-B948-EFF97AF695AF}" destId="{E3C5E91D-B160-4535-A02C-94D4BBFCADC2}" srcOrd="0" destOrd="0" presId="urn:microsoft.com/office/officeart/2005/8/layout/cycle7"/>
    <dgm:cxn modelId="{D4293C3D-F348-426A-B0D9-D755001C3C0F}" srcId="{8AFC842B-9468-4866-B5BF-949E2B52BD70}" destId="{65035417-F45A-4FAE-B3CB-8D6F489AC5E0}" srcOrd="2" destOrd="0" parTransId="{C041C9CE-C910-4EEC-BF21-DC30B10E19E6}" sibTransId="{B776E118-9061-4E41-AE5A-6412CCB2125B}"/>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35A6C792-D554-41FA-9791-2CA130092CD9}" type="presOf" srcId="{FD926584-806E-42BA-B948-EFF97AF695AF}" destId="{9BE8A602-C99F-4D39-B5B8-AEBF47C6F0F2}" srcOrd="1"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2857AEC0-AEDE-40F1-B7AB-8265F9CCEB9E}" type="presOf" srcId="{8AFC842B-9468-4866-B5BF-949E2B52BD70}" destId="{BD86E0CA-2FE3-4D36-A014-D1A39284F18B}" srcOrd="0" destOrd="0" presId="urn:microsoft.com/office/officeart/2005/8/layout/cycle7"/>
    <dgm:cxn modelId="{10FAC3C7-5E84-41BE-82E6-FB000E5BD0D1}" type="presOf" srcId="{66B8F683-0DFD-4992-9E76-667DBA108C45}" destId="{D261A90E-7C37-4D35-A721-8DEEE1C07F23}" srcOrd="1"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0FBC04E4-398D-43B2-A4AB-521B51D9119C}" type="presOf" srcId="{02D2BF66-C656-4B2B-B404-43BEB052EC9A}" destId="{B579662D-6A7A-4E34-98EF-D735032D389B}" srcOrd="0" destOrd="0" presId="urn:microsoft.com/office/officeart/2005/8/layout/cycle7"/>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pt>
    <dgm:pt modelId="{D8175E5F-B7E8-41C5-B2BF-04230DBAB4F8}" type="pres">
      <dgm:prSet presAssocID="{CD30531C-F297-4E2D-83BF-CF00CC908972}" presName="rootConnector1" presStyleLbl="node1" presStyleIdx="0" presStyleCnt="0"/>
      <dgm:spPr/>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pt>
    <dgm:pt modelId="{AE73A353-E69C-48C4-A40A-151CE2277C00}" type="pres">
      <dgm:prSet presAssocID="{A84F16A3-1AB9-48C8-A8E9-F12A2329E1CC}" presName="rootConnector" presStyleLbl="node2" presStyleIdx="0" presStyleCnt="2"/>
      <dgm:spPr/>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pt>
    <dgm:pt modelId="{D747E4BD-EE6B-4761-A56A-0CD30B248EEB}" type="pres">
      <dgm:prSet presAssocID="{832E489E-FBCA-4D27-A7C5-02085B55B443}" presName="rootConnector" presStyleLbl="node3" presStyleIdx="0" presStyleCnt="4"/>
      <dgm:spPr/>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pt>
    <dgm:pt modelId="{6D75EBB1-8EB9-4311-B091-8314818A4047}" type="pres">
      <dgm:prSet presAssocID="{11358E36-D8B6-422D-A531-A7ACE04AF2A8}" presName="rootConnector" presStyleLbl="node3" presStyleIdx="1" presStyleCnt="4"/>
      <dgm:spPr/>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pt>
    <dgm:pt modelId="{9B85E11D-244C-4F64-B0DB-D8218DF133C5}" type="pres">
      <dgm:prSet presAssocID="{78CAFD0F-2250-460D-93D0-A862B8FED6D6}" presName="rootConnector" presStyleLbl="node2" presStyleIdx="1" presStyleCnt="2"/>
      <dgm:spPr/>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pt>
    <dgm:pt modelId="{A50DE62B-ACD3-42D5-BE2A-B723E6800064}" type="pres">
      <dgm:prSet presAssocID="{FAC5EAF8-4E0D-4965-97D4-B88DD563DBE1}" presName="rootConnector" presStyleLbl="node3" presStyleIdx="2" presStyleCnt="4"/>
      <dgm:spPr/>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pt>
    <dgm:pt modelId="{648B89A4-9A44-48C6-9114-2C3DB30F0FCC}" type="pres">
      <dgm:prSet presAssocID="{C7D4659D-0E43-452C-A833-EF0A78E0579D}" presName="rootConnector" presStyleLbl="node3" presStyleIdx="3" presStyleCnt="4"/>
      <dgm:spPr/>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7DAA2402-E47C-4FB9-983B-A9B4CBC3CF74}" type="presOf" srcId="{C7D4659D-0E43-452C-A833-EF0A78E0579D}" destId="{648B89A4-9A44-48C6-9114-2C3DB30F0FCC}"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2EEE590F-E420-428D-8A9E-4C313CB0464F}" srcId="{78CAFD0F-2250-460D-93D0-A862B8FED6D6}" destId="{C7D4659D-0E43-452C-A833-EF0A78E0579D}" srcOrd="1" destOrd="0" parTransId="{B0F77C08-9FEE-4A6E-BEF9-5A7F04ECD2D1}" sibTransId="{81F7DEC6-0DF4-461C-8235-21A04377B6A4}"/>
    <dgm:cxn modelId="{41205922-C10A-4E59-8292-F5E8AB493642}" type="presOf" srcId="{CD30531C-F297-4E2D-83BF-CF00CC908972}" destId="{368A88BE-43C0-42F5-BFCE-1F0DFA15D9DD}" srcOrd="0" destOrd="0" presId="urn:microsoft.com/office/officeart/2005/8/layout/orgChart1"/>
    <dgm:cxn modelId="{B5149C23-CDAF-4E5E-8105-53B9958C44DD}" type="presOf" srcId="{832E489E-FBCA-4D27-A7C5-02085B55B443}" destId="{D747E4BD-EE6B-4761-A56A-0CD30B248EEB}" srcOrd="1"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17D72351-2AB8-417E-83F9-0DD1011D1E49}" srcId="{A84F16A3-1AB9-48C8-A8E9-F12A2329E1CC}" destId="{832E489E-FBCA-4D27-A7C5-02085B55B443}" srcOrd="0" destOrd="0" parTransId="{0373B5D2-76D5-420E-969F-C866702ED6E7}" sibTransId="{A9FF8A13-54D2-423E-8C4E-34F28E6F8657}"/>
    <dgm:cxn modelId="{F3235C51-FFDC-4A6F-BE26-509F0EE49612}" type="presOf" srcId="{A84F16A3-1AB9-48C8-A8E9-F12A2329E1CC}" destId="{AE73A353-E69C-48C4-A40A-151CE2277C00}" srcOrd="1"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7CC51293-5B15-4D58-A888-9974B97153A2}" type="presOf" srcId="{7AE2BD51-D149-4B19-BC53-08BA64482AC0}" destId="{18D9BEAC-9547-4E8B-BE87-8ED4A5BBFC51}"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75F285A3-250E-4F4C-A258-6C7E0113782C}" srcId="{CD30531C-F297-4E2D-83BF-CF00CC908972}" destId="{78CAFD0F-2250-460D-93D0-A862B8FED6D6}" srcOrd="1" destOrd="0" parTransId="{29EDDF00-BC04-49F7-BF61-E27C286E2544}" sibTransId="{C65DFA0A-A057-4315-B9E4-D222B9D4D33E}"/>
    <dgm:cxn modelId="{E76CF5A8-7E4A-47CB-A6C4-D0FFDD982278}" type="presOf" srcId="{0373B5D2-76D5-420E-969F-C866702ED6E7}" destId="{F810A5B0-5A50-49CF-97A6-F1A2F5AFC610}" srcOrd="0" destOrd="0" presId="urn:microsoft.com/office/officeart/2005/8/layout/orgChart1"/>
    <dgm:cxn modelId="{33500AAA-0793-46E0-AA7A-3A10B5B9B68D}" type="presOf" srcId="{78CAFD0F-2250-460D-93D0-A862B8FED6D6}" destId="{6CB02689-96F0-4E28-8DE0-6955FAAFB92E}"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9F2670B1-4D59-4222-84E7-970292C449B6}" type="presOf" srcId="{312F8523-2237-47C1-940C-4E8AC32D6802}" destId="{F587F9A6-B115-44EA-90C5-25EA47B0E3E0}" srcOrd="0" destOrd="0" presId="urn:microsoft.com/office/officeart/2005/8/layout/orgChart1"/>
    <dgm:cxn modelId="{D34F0EB5-7604-4D2A-8887-C6FBCAFAF630}" srcId="{78CAFD0F-2250-460D-93D0-A862B8FED6D6}" destId="{FAC5EAF8-4E0D-4965-97D4-B88DD563DBE1}" srcOrd="0" destOrd="0" parTransId="{7AE2BD51-D149-4B19-BC53-08BA64482AC0}" sibTransId="{8FDF0712-7BE9-4083-82A1-5F51DC802E3C}"/>
    <dgm:cxn modelId="{E54C52C2-0091-46CD-947E-C2C8C0EBFFF4}" type="presOf" srcId="{FAC5EAF8-4E0D-4965-97D4-B88DD563DBE1}" destId="{A50DE62B-ACD3-42D5-BE2A-B723E6800064}" srcOrd="1"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CEB034FE-B6A1-40B9-8788-F985DDBE6307}" type="presOf" srcId="{A84F16A3-1AB9-48C8-A8E9-F12A2329E1CC}" destId="{891CD440-D29A-4CE4-8741-9AD273B05EC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a:solidFill>
          <a:schemeClr val="accent1">
            <a:lumMod val="75000"/>
          </a:schemeClr>
        </a:solidFill>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a:solidFill>
          <a:schemeClr val="accent1">
            <a:lumMod val="75000"/>
          </a:schemeClr>
        </a:solidFill>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a:solidFill>
          <a:schemeClr val="accent1">
            <a:lumMod val="75000"/>
          </a:schemeClr>
        </a:solidFill>
        <a:ln w="57150">
          <a:solidFill>
            <a:schemeClr val="accent1">
              <a:lumMod val="75000"/>
            </a:schemeClr>
          </a:solidFill>
        </a:ln>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pt>
    <dgm:pt modelId="{B579662D-6A7A-4E34-98EF-D735032D389B}" type="pres">
      <dgm:prSet presAssocID="{02D2BF66-C656-4B2B-B404-43BEB052EC9A}" presName="node" presStyleLbl="node1" presStyleIdx="0" presStyleCnt="3">
        <dgm:presLayoutVars>
          <dgm:bulletEnabled val="1"/>
        </dgm:presLayoutVars>
      </dgm:prSet>
      <dgm:spPr/>
    </dgm:pt>
    <dgm:pt modelId="{1DC82628-2B03-4216-819A-88B0D062C31D}" type="pres">
      <dgm:prSet presAssocID="{66B8F683-0DFD-4992-9E76-667DBA108C45}" presName="sibTrans" presStyleLbl="sibTrans2D1" presStyleIdx="0" presStyleCnt="3"/>
      <dgm:spPr/>
    </dgm:pt>
    <dgm:pt modelId="{D261A90E-7C37-4D35-A721-8DEEE1C07F23}" type="pres">
      <dgm:prSet presAssocID="{66B8F683-0DFD-4992-9E76-667DBA108C45}" presName="connectorText" presStyleLbl="sibTrans2D1" presStyleIdx="0" presStyleCnt="3"/>
      <dgm:spPr/>
    </dgm:pt>
    <dgm:pt modelId="{8AB9271D-1B1A-4C04-85AF-2A3EF0A1CBD6}" type="pres">
      <dgm:prSet presAssocID="{1B8B638B-4B38-4B33-AD71-610088A48DEF}" presName="node" presStyleLbl="node1" presStyleIdx="1" presStyleCnt="3">
        <dgm:presLayoutVars>
          <dgm:bulletEnabled val="1"/>
        </dgm:presLayoutVars>
      </dgm:prSet>
      <dgm:spPr/>
    </dgm:pt>
    <dgm:pt modelId="{E3C5E91D-B160-4535-A02C-94D4BBFCADC2}" type="pres">
      <dgm:prSet presAssocID="{FD926584-806E-42BA-B948-EFF97AF695AF}" presName="sibTrans" presStyleLbl="sibTrans2D1" presStyleIdx="1" presStyleCnt="3"/>
      <dgm:spPr/>
    </dgm:pt>
    <dgm:pt modelId="{9BE8A602-C99F-4D39-B5B8-AEBF47C6F0F2}" type="pres">
      <dgm:prSet presAssocID="{FD926584-806E-42BA-B948-EFF97AF695AF}" presName="connectorText" presStyleLbl="sibTrans2D1" presStyleIdx="1" presStyleCnt="3"/>
      <dgm:spPr/>
    </dgm:pt>
    <dgm:pt modelId="{B329296D-8D4B-4DBC-9F6A-56B71E465684}" type="pres">
      <dgm:prSet presAssocID="{65035417-F45A-4FAE-B3CB-8D6F489AC5E0}" presName="node" presStyleLbl="node1" presStyleIdx="2" presStyleCnt="3">
        <dgm:presLayoutVars>
          <dgm:bulletEnabled val="1"/>
        </dgm:presLayoutVars>
      </dgm:prSet>
      <dgm:spPr/>
    </dgm:pt>
    <dgm:pt modelId="{25803A61-5810-4A66-AD1F-CE4304BA3520}" type="pres">
      <dgm:prSet presAssocID="{B776E118-9061-4E41-AE5A-6412CCB2125B}" presName="sibTrans" presStyleLbl="sibTrans2D1" presStyleIdx="2" presStyleCnt="3"/>
      <dgm:spPr/>
    </dgm:pt>
    <dgm:pt modelId="{032EDDE2-76F2-407E-8C4D-2F41D7A731BF}" type="pres">
      <dgm:prSet presAssocID="{B776E118-9061-4E41-AE5A-6412CCB2125B}" presName="connectorText" presStyleLbl="sibTrans2D1" presStyleIdx="2" presStyleCnt="3"/>
      <dgm:spPr/>
    </dgm:pt>
  </dgm:ptLst>
  <dgm:cxnLst>
    <dgm:cxn modelId="{9D10F21B-FC90-468E-B423-C75A1BDBEBA4}" type="presOf" srcId="{FD926584-806E-42BA-B948-EFF97AF695AF}" destId="{E3C5E91D-B160-4535-A02C-94D4BBFCADC2}" srcOrd="0" destOrd="0" presId="urn:microsoft.com/office/officeart/2005/8/layout/cycle7"/>
    <dgm:cxn modelId="{D4293C3D-F348-426A-B0D9-D755001C3C0F}" srcId="{8AFC842B-9468-4866-B5BF-949E2B52BD70}" destId="{65035417-F45A-4FAE-B3CB-8D6F489AC5E0}" srcOrd="2" destOrd="0" parTransId="{C041C9CE-C910-4EEC-BF21-DC30B10E19E6}" sibTransId="{B776E118-9061-4E41-AE5A-6412CCB2125B}"/>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35A6C792-D554-41FA-9791-2CA130092CD9}" type="presOf" srcId="{FD926584-806E-42BA-B948-EFF97AF695AF}" destId="{9BE8A602-C99F-4D39-B5B8-AEBF47C6F0F2}" srcOrd="1"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2857AEC0-AEDE-40F1-B7AB-8265F9CCEB9E}" type="presOf" srcId="{8AFC842B-9468-4866-B5BF-949E2B52BD70}" destId="{BD86E0CA-2FE3-4D36-A014-D1A39284F18B}" srcOrd="0" destOrd="0" presId="urn:microsoft.com/office/officeart/2005/8/layout/cycle7"/>
    <dgm:cxn modelId="{10FAC3C7-5E84-41BE-82E6-FB000E5BD0D1}" type="presOf" srcId="{66B8F683-0DFD-4992-9E76-667DBA108C45}" destId="{D261A90E-7C37-4D35-A721-8DEEE1C07F23}" srcOrd="1"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0FBC04E4-398D-43B2-A4AB-521B51D9119C}" type="presOf" srcId="{02D2BF66-C656-4B2B-B404-43BEB052EC9A}" destId="{B579662D-6A7A-4E34-98EF-D735032D389B}" srcOrd="0" destOrd="0" presId="urn:microsoft.com/office/officeart/2005/8/layout/cycle7"/>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FF5848-9A6D-4F52-ACE8-EDD47680795D}" type="doc">
      <dgm:prSet loTypeId="urn:microsoft.com/office/officeart/2005/8/layout/pyramid2" loCatId="pyramid" qsTypeId="urn:microsoft.com/office/officeart/2005/8/quickstyle/simple1" qsCatId="simple" csTypeId="urn:microsoft.com/office/officeart/2005/8/colors/accent1_2" csCatId="accent1" phldr="1"/>
      <dgm:spPr/>
    </dgm:pt>
    <dgm:pt modelId="{85CFC15A-20FC-4FDD-A3D7-5752F017906D}">
      <dgm:prSet phldrT="[Text]"/>
      <dgm:spPr/>
      <dgm:t>
        <a:bodyPr/>
        <a:lstStyle/>
        <a:p>
          <a:r>
            <a:rPr lang="en-US" dirty="0">
              <a:latin typeface="Comic Sans MS" panose="030F0702030302020204" pitchFamily="66" charset="0"/>
            </a:rPr>
            <a:t>1 you would like me to change about this lecture</a:t>
          </a:r>
        </a:p>
      </dgm:t>
    </dgm:pt>
    <dgm:pt modelId="{29CF4038-CE7D-4BD9-AB5F-A3FBFF3B9E14}" type="parTrans" cxnId="{B1F0C4F3-4C87-41DA-88C6-B3835447D4FB}">
      <dgm:prSet/>
      <dgm:spPr/>
      <dgm:t>
        <a:bodyPr/>
        <a:lstStyle/>
        <a:p>
          <a:endParaRPr lang="en-US"/>
        </a:p>
      </dgm:t>
    </dgm:pt>
    <dgm:pt modelId="{89D52E20-1A50-4368-AEF4-9FE16F2A3ABE}" type="sibTrans" cxnId="{B1F0C4F3-4C87-41DA-88C6-B3835447D4FB}">
      <dgm:prSet/>
      <dgm:spPr/>
      <dgm:t>
        <a:bodyPr/>
        <a:lstStyle/>
        <a:p>
          <a:endParaRPr lang="en-US"/>
        </a:p>
      </dgm:t>
    </dgm:pt>
    <dgm:pt modelId="{246D14C4-1DD5-44C5-A9CA-8A8680DC47ED}">
      <dgm:prSet phldrT="[Text]"/>
      <dgm:spPr/>
      <dgm:t>
        <a:bodyPr/>
        <a:lstStyle/>
        <a:p>
          <a:r>
            <a:rPr lang="en-US" dirty="0">
              <a:latin typeface="Comic Sans MS" panose="030F0702030302020204" pitchFamily="66" charset="0"/>
            </a:rPr>
            <a:t>2 things you will do in the future</a:t>
          </a:r>
        </a:p>
      </dgm:t>
    </dgm:pt>
    <dgm:pt modelId="{424E2E92-93EB-4AE8-8D93-EEC10351E8AD}" type="parTrans" cxnId="{08464928-F487-44B4-B96B-764463357D00}">
      <dgm:prSet/>
      <dgm:spPr/>
      <dgm:t>
        <a:bodyPr/>
        <a:lstStyle/>
        <a:p>
          <a:endParaRPr lang="en-US"/>
        </a:p>
      </dgm:t>
    </dgm:pt>
    <dgm:pt modelId="{3AD550DD-4AD4-447B-AFC4-88370DA89910}" type="sibTrans" cxnId="{08464928-F487-44B4-B96B-764463357D00}">
      <dgm:prSet/>
      <dgm:spPr/>
      <dgm:t>
        <a:bodyPr/>
        <a:lstStyle/>
        <a:p>
          <a:endParaRPr lang="en-US"/>
        </a:p>
      </dgm:t>
    </dgm:pt>
    <dgm:pt modelId="{714AC9F5-A219-4F51-B10C-FDAE299E6D89}">
      <dgm:prSet phldrT="[Text]"/>
      <dgm:spPr/>
      <dgm:t>
        <a:bodyPr/>
        <a:lstStyle/>
        <a:p>
          <a:r>
            <a:rPr lang="en-US" dirty="0">
              <a:latin typeface="Comic Sans MS" panose="030F0702030302020204" pitchFamily="66" charset="0"/>
            </a:rPr>
            <a:t>3 things you have learnt</a:t>
          </a:r>
        </a:p>
      </dgm:t>
    </dgm:pt>
    <dgm:pt modelId="{9BE395CB-96E0-4CEB-9C01-E48734491121}" type="parTrans" cxnId="{617CA975-E56D-416B-8E40-F13EF72AC5DC}">
      <dgm:prSet/>
      <dgm:spPr/>
      <dgm:t>
        <a:bodyPr/>
        <a:lstStyle/>
        <a:p>
          <a:endParaRPr lang="en-US"/>
        </a:p>
      </dgm:t>
    </dgm:pt>
    <dgm:pt modelId="{33ABEECA-427D-4875-841F-FA1B6FD167B2}" type="sibTrans" cxnId="{617CA975-E56D-416B-8E40-F13EF72AC5DC}">
      <dgm:prSet/>
      <dgm:spPr/>
      <dgm:t>
        <a:bodyPr/>
        <a:lstStyle/>
        <a:p>
          <a:endParaRPr lang="en-US"/>
        </a:p>
      </dgm:t>
    </dgm:pt>
    <dgm:pt modelId="{AFC6AD0A-356F-42A3-85A0-AB2140444AB3}" type="pres">
      <dgm:prSet presAssocID="{CAFF5848-9A6D-4F52-ACE8-EDD47680795D}" presName="compositeShape" presStyleCnt="0">
        <dgm:presLayoutVars>
          <dgm:dir/>
          <dgm:resizeHandles/>
        </dgm:presLayoutVars>
      </dgm:prSet>
      <dgm:spPr/>
    </dgm:pt>
    <dgm:pt modelId="{AC90441E-083C-4D54-9470-FD0E05C3CA50}" type="pres">
      <dgm:prSet presAssocID="{CAFF5848-9A6D-4F52-ACE8-EDD47680795D}" presName="pyramid" presStyleLbl="node1" presStyleIdx="0" presStyleCnt="1"/>
      <dgm:spPr/>
    </dgm:pt>
    <dgm:pt modelId="{BED957EC-2FEC-42E4-894D-ED2BD4E2EA07}" type="pres">
      <dgm:prSet presAssocID="{CAFF5848-9A6D-4F52-ACE8-EDD47680795D}" presName="theList" presStyleCnt="0"/>
      <dgm:spPr/>
    </dgm:pt>
    <dgm:pt modelId="{2070A8C4-0ABB-473C-BEF9-3898C0B27C54}" type="pres">
      <dgm:prSet presAssocID="{85CFC15A-20FC-4FDD-A3D7-5752F017906D}" presName="aNode" presStyleLbl="fgAcc1" presStyleIdx="0" presStyleCnt="3">
        <dgm:presLayoutVars>
          <dgm:bulletEnabled val="1"/>
        </dgm:presLayoutVars>
      </dgm:prSet>
      <dgm:spPr/>
    </dgm:pt>
    <dgm:pt modelId="{3F55DDBC-245A-4738-B6F0-41D5760069B3}" type="pres">
      <dgm:prSet presAssocID="{85CFC15A-20FC-4FDD-A3D7-5752F017906D}" presName="aSpace" presStyleCnt="0"/>
      <dgm:spPr/>
    </dgm:pt>
    <dgm:pt modelId="{7DE126CA-6641-454F-8FC9-7B88936D607D}" type="pres">
      <dgm:prSet presAssocID="{246D14C4-1DD5-44C5-A9CA-8A8680DC47ED}" presName="aNode" presStyleLbl="fgAcc1" presStyleIdx="1" presStyleCnt="3">
        <dgm:presLayoutVars>
          <dgm:bulletEnabled val="1"/>
        </dgm:presLayoutVars>
      </dgm:prSet>
      <dgm:spPr/>
    </dgm:pt>
    <dgm:pt modelId="{291347A9-591B-4A9B-A46B-BC0E2EC87E17}" type="pres">
      <dgm:prSet presAssocID="{246D14C4-1DD5-44C5-A9CA-8A8680DC47ED}" presName="aSpace" presStyleCnt="0"/>
      <dgm:spPr/>
    </dgm:pt>
    <dgm:pt modelId="{D9BDD560-8910-4D70-BDA7-529FBF62A475}" type="pres">
      <dgm:prSet presAssocID="{714AC9F5-A219-4F51-B10C-FDAE299E6D89}" presName="aNode" presStyleLbl="fgAcc1" presStyleIdx="2" presStyleCnt="3">
        <dgm:presLayoutVars>
          <dgm:bulletEnabled val="1"/>
        </dgm:presLayoutVars>
      </dgm:prSet>
      <dgm:spPr/>
    </dgm:pt>
    <dgm:pt modelId="{35D28128-D0B9-4B83-9B57-F86D0D217329}" type="pres">
      <dgm:prSet presAssocID="{714AC9F5-A219-4F51-B10C-FDAE299E6D89}" presName="aSpace" presStyleCnt="0"/>
      <dgm:spPr/>
    </dgm:pt>
  </dgm:ptLst>
  <dgm:cxnLst>
    <dgm:cxn modelId="{F0FD7B11-E861-46DD-A84A-BF0BEF01FA6E}" type="presOf" srcId="{714AC9F5-A219-4F51-B10C-FDAE299E6D89}" destId="{D9BDD560-8910-4D70-BDA7-529FBF62A475}" srcOrd="0" destOrd="0" presId="urn:microsoft.com/office/officeart/2005/8/layout/pyramid2"/>
    <dgm:cxn modelId="{08464928-F487-44B4-B96B-764463357D00}" srcId="{CAFF5848-9A6D-4F52-ACE8-EDD47680795D}" destId="{246D14C4-1DD5-44C5-A9CA-8A8680DC47ED}" srcOrd="1" destOrd="0" parTransId="{424E2E92-93EB-4AE8-8D93-EEC10351E8AD}" sibTransId="{3AD550DD-4AD4-447B-AFC4-88370DA89910}"/>
    <dgm:cxn modelId="{617CA975-E56D-416B-8E40-F13EF72AC5DC}" srcId="{CAFF5848-9A6D-4F52-ACE8-EDD47680795D}" destId="{714AC9F5-A219-4F51-B10C-FDAE299E6D89}" srcOrd="2" destOrd="0" parTransId="{9BE395CB-96E0-4CEB-9C01-E48734491121}" sibTransId="{33ABEECA-427D-4875-841F-FA1B6FD167B2}"/>
    <dgm:cxn modelId="{AB2F2980-1FE2-4E50-A713-16848FF415BF}" type="presOf" srcId="{CAFF5848-9A6D-4F52-ACE8-EDD47680795D}" destId="{AFC6AD0A-356F-42A3-85A0-AB2140444AB3}" srcOrd="0" destOrd="0" presId="urn:microsoft.com/office/officeart/2005/8/layout/pyramid2"/>
    <dgm:cxn modelId="{EEFD7397-0577-4F13-B38E-17B843B96113}" type="presOf" srcId="{85CFC15A-20FC-4FDD-A3D7-5752F017906D}" destId="{2070A8C4-0ABB-473C-BEF9-3898C0B27C54}" srcOrd="0" destOrd="0" presId="urn:microsoft.com/office/officeart/2005/8/layout/pyramid2"/>
    <dgm:cxn modelId="{4A0EE3CC-423C-41F2-831F-2B9F2C6E1644}" type="presOf" srcId="{246D14C4-1DD5-44C5-A9CA-8A8680DC47ED}" destId="{7DE126CA-6641-454F-8FC9-7B88936D607D}" srcOrd="0" destOrd="0" presId="urn:microsoft.com/office/officeart/2005/8/layout/pyramid2"/>
    <dgm:cxn modelId="{B1F0C4F3-4C87-41DA-88C6-B3835447D4FB}" srcId="{CAFF5848-9A6D-4F52-ACE8-EDD47680795D}" destId="{85CFC15A-20FC-4FDD-A3D7-5752F017906D}" srcOrd="0" destOrd="0" parTransId="{29CF4038-CE7D-4BD9-AB5F-A3FBFF3B9E14}" sibTransId="{89D52E20-1A50-4368-AEF4-9FE16F2A3ABE}"/>
    <dgm:cxn modelId="{5A7A66A9-A83F-4D7B-B0EA-583931FC89F1}" type="presParOf" srcId="{AFC6AD0A-356F-42A3-85A0-AB2140444AB3}" destId="{AC90441E-083C-4D54-9470-FD0E05C3CA50}" srcOrd="0" destOrd="0" presId="urn:microsoft.com/office/officeart/2005/8/layout/pyramid2"/>
    <dgm:cxn modelId="{5AE44C61-BD8F-44A3-B9C7-BE7DDA1236C0}" type="presParOf" srcId="{AFC6AD0A-356F-42A3-85A0-AB2140444AB3}" destId="{BED957EC-2FEC-42E4-894D-ED2BD4E2EA07}" srcOrd="1" destOrd="0" presId="urn:microsoft.com/office/officeart/2005/8/layout/pyramid2"/>
    <dgm:cxn modelId="{75E2945E-E2F5-493D-A181-64D962643FB3}" type="presParOf" srcId="{BED957EC-2FEC-42E4-894D-ED2BD4E2EA07}" destId="{2070A8C4-0ABB-473C-BEF9-3898C0B27C54}" srcOrd="0" destOrd="0" presId="urn:microsoft.com/office/officeart/2005/8/layout/pyramid2"/>
    <dgm:cxn modelId="{524BF5F3-F229-4E61-9751-C880D179A12B}" type="presParOf" srcId="{BED957EC-2FEC-42E4-894D-ED2BD4E2EA07}" destId="{3F55DDBC-245A-4738-B6F0-41D5760069B3}" srcOrd="1" destOrd="0" presId="urn:microsoft.com/office/officeart/2005/8/layout/pyramid2"/>
    <dgm:cxn modelId="{EC461C28-D597-403F-98DD-5B6862423D9C}" type="presParOf" srcId="{BED957EC-2FEC-42E4-894D-ED2BD4E2EA07}" destId="{7DE126CA-6641-454F-8FC9-7B88936D607D}" srcOrd="2" destOrd="0" presId="urn:microsoft.com/office/officeart/2005/8/layout/pyramid2"/>
    <dgm:cxn modelId="{41B90000-2D24-455D-82CF-2E1520DE3B93}" type="presParOf" srcId="{BED957EC-2FEC-42E4-894D-ED2BD4E2EA07}" destId="{291347A9-591B-4A9B-A46B-BC0E2EC87E17}" srcOrd="3" destOrd="0" presId="urn:microsoft.com/office/officeart/2005/8/layout/pyramid2"/>
    <dgm:cxn modelId="{19D55B6D-926C-4B38-A8C5-4B153791A53B}" type="presParOf" srcId="{BED957EC-2FEC-42E4-894D-ED2BD4E2EA07}" destId="{D9BDD560-8910-4D70-BDA7-529FBF62A475}" srcOrd="4" destOrd="0" presId="urn:microsoft.com/office/officeart/2005/8/layout/pyramid2"/>
    <dgm:cxn modelId="{A109D18C-382A-4C01-ACE3-E2311990CECC}" type="presParOf" srcId="{BED957EC-2FEC-42E4-894D-ED2BD4E2EA07}" destId="{35D28128-D0B9-4B83-9B57-F86D0D21732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00951" y="897816"/>
          <a:ext cx="2100429" cy="10502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Reading</a:t>
          </a:r>
        </a:p>
      </dsp:txBody>
      <dsp:txXfrm>
        <a:off x="1731711" y="928576"/>
        <a:ext cx="2038909" cy="988694"/>
      </dsp:txXfrm>
    </dsp:sp>
    <dsp:sp modelId="{1DC82628-2B03-4216-819A-88B0D062C31D}">
      <dsp:nvSpPr>
        <dsp:cNvPr id="0" name=""/>
        <dsp:cNvSpPr/>
      </dsp:nvSpPr>
      <dsp:spPr>
        <a:xfrm rot="3582724">
          <a:off x="3088668" y="2755000"/>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3198941" y="2828515"/>
        <a:ext cx="875194" cy="220545"/>
      </dsp:txXfrm>
    </dsp:sp>
    <dsp:sp modelId="{8AB9271D-1B1A-4C04-85AF-2A3EF0A1CBD6}">
      <dsp:nvSpPr>
        <dsp:cNvPr id="0" name=""/>
        <dsp:cNvSpPr/>
      </dsp:nvSpPr>
      <dsp:spPr>
        <a:xfrm>
          <a:off x="3471695" y="3929546"/>
          <a:ext cx="2100429" cy="1050214"/>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Writing</a:t>
          </a:r>
        </a:p>
      </dsp:txBody>
      <dsp:txXfrm>
        <a:off x="3502455" y="3960306"/>
        <a:ext cx="2038909" cy="988694"/>
      </dsp:txXfrm>
    </dsp:sp>
    <dsp:sp modelId="{E3C5E91D-B160-4535-A02C-94D4BBFCADC2}">
      <dsp:nvSpPr>
        <dsp:cNvPr id="0" name=""/>
        <dsp:cNvSpPr/>
      </dsp:nvSpPr>
      <dsp:spPr>
        <a:xfrm rot="10799993">
          <a:off x="2238988" y="4270869"/>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rot="10800000">
        <a:off x="2349260" y="4344384"/>
        <a:ext cx="875194"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Oracy</a:t>
          </a:r>
        </a:p>
      </dsp:txBody>
      <dsp:txXfrm>
        <a:off x="32350" y="3960312"/>
        <a:ext cx="2038909" cy="988694"/>
      </dsp:txXfrm>
    </dsp:sp>
    <dsp:sp modelId="{25803A61-5810-4A66-AD1F-CE4304BA3520}">
      <dsp:nvSpPr>
        <dsp:cNvPr id="0" name=""/>
        <dsp:cNvSpPr/>
      </dsp:nvSpPr>
      <dsp:spPr>
        <a:xfrm rot="17956300">
          <a:off x="1353616" y="2755004"/>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463889" y="2828519"/>
        <a:ext cx="875194" cy="220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499351" y="2000748"/>
          <a:ext cx="247884" cy="1933500"/>
        </a:xfrm>
        <a:custGeom>
          <a:avLst/>
          <a:gdLst/>
          <a:ahLst/>
          <a:cxnLst/>
          <a:rect l="0" t="0" r="0" b="0"/>
          <a:pathLst>
            <a:path>
              <a:moveTo>
                <a:pt x="0" y="0"/>
              </a:moveTo>
              <a:lnTo>
                <a:pt x="0" y="1933500"/>
              </a:lnTo>
              <a:lnTo>
                <a:pt x="247884" y="193350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499351" y="2000748"/>
          <a:ext cx="247884" cy="760179"/>
        </a:xfrm>
        <a:custGeom>
          <a:avLst/>
          <a:gdLst/>
          <a:ahLst/>
          <a:cxnLst/>
          <a:rect l="0" t="0" r="0" b="0"/>
          <a:pathLst>
            <a:path>
              <a:moveTo>
                <a:pt x="0" y="0"/>
              </a:moveTo>
              <a:lnTo>
                <a:pt x="0" y="760179"/>
              </a:lnTo>
              <a:lnTo>
                <a:pt x="247884" y="76017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160377" y="893943"/>
          <a:ext cx="1031398" cy="280522"/>
        </a:xfrm>
        <a:custGeom>
          <a:avLst/>
          <a:gdLst/>
          <a:ahLst/>
          <a:cxnLst/>
          <a:rect l="0" t="0" r="0" b="0"/>
          <a:pathLst>
            <a:path>
              <a:moveTo>
                <a:pt x="1031398" y="0"/>
              </a:moveTo>
              <a:lnTo>
                <a:pt x="1031398" y="107003"/>
              </a:lnTo>
              <a:lnTo>
                <a:pt x="0" y="107003"/>
              </a:lnTo>
              <a:lnTo>
                <a:pt x="0" y="280522"/>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2532005" y="2118708"/>
          <a:ext cx="214833" cy="1815540"/>
        </a:xfrm>
        <a:custGeom>
          <a:avLst/>
          <a:gdLst/>
          <a:ahLst/>
          <a:cxnLst/>
          <a:rect l="0" t="0" r="0" b="0"/>
          <a:pathLst>
            <a:path>
              <a:moveTo>
                <a:pt x="0" y="0"/>
              </a:moveTo>
              <a:lnTo>
                <a:pt x="0" y="1815540"/>
              </a:lnTo>
              <a:lnTo>
                <a:pt x="214833" y="181554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2532005" y="2118708"/>
          <a:ext cx="214833" cy="642219"/>
        </a:xfrm>
        <a:custGeom>
          <a:avLst/>
          <a:gdLst/>
          <a:ahLst/>
          <a:cxnLst/>
          <a:rect l="0" t="0" r="0" b="0"/>
          <a:pathLst>
            <a:path>
              <a:moveTo>
                <a:pt x="0" y="0"/>
              </a:moveTo>
              <a:lnTo>
                <a:pt x="0" y="642219"/>
              </a:lnTo>
              <a:lnTo>
                <a:pt x="214833" y="64221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2191775" y="893943"/>
          <a:ext cx="1001255" cy="398482"/>
        </a:xfrm>
        <a:custGeom>
          <a:avLst/>
          <a:gdLst/>
          <a:ahLst/>
          <a:cxnLst/>
          <a:rect l="0" t="0" r="0" b="0"/>
          <a:pathLst>
            <a:path>
              <a:moveTo>
                <a:pt x="0" y="0"/>
              </a:moveTo>
              <a:lnTo>
                <a:pt x="0" y="224963"/>
              </a:lnTo>
              <a:lnTo>
                <a:pt x="1001255" y="224963"/>
              </a:lnTo>
              <a:lnTo>
                <a:pt x="1001255" y="398482"/>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365493" y="67661"/>
          <a:ext cx="1652564" cy="82628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Writing</a:t>
          </a:r>
        </a:p>
      </dsp:txBody>
      <dsp:txXfrm>
        <a:off x="1365493" y="67661"/>
        <a:ext cx="1652564" cy="826282"/>
      </dsp:txXfrm>
    </dsp:sp>
    <dsp:sp modelId="{891CD440-D29A-4CE4-8741-9AD273B05ECF}">
      <dsp:nvSpPr>
        <dsp:cNvPr id="0" name=""/>
        <dsp:cNvSpPr/>
      </dsp:nvSpPr>
      <dsp:spPr>
        <a:xfrm>
          <a:off x="2366749" y="1292426"/>
          <a:ext cx="1652564" cy="826282"/>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Writing accurately</a:t>
          </a:r>
        </a:p>
      </dsp:txBody>
      <dsp:txXfrm>
        <a:off x="2366749" y="1292426"/>
        <a:ext cx="1652564" cy="826282"/>
      </dsp:txXfrm>
    </dsp:sp>
    <dsp:sp modelId="{6DD6FA04-40DA-48B3-9E10-77881AEE962F}">
      <dsp:nvSpPr>
        <dsp:cNvPr id="0" name=""/>
        <dsp:cNvSpPr/>
      </dsp:nvSpPr>
      <dsp:spPr>
        <a:xfrm>
          <a:off x="2746839" y="2347786"/>
          <a:ext cx="1652564" cy="826282"/>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Language</a:t>
          </a:r>
        </a:p>
      </dsp:txBody>
      <dsp:txXfrm>
        <a:off x="2746839" y="2347786"/>
        <a:ext cx="1652564" cy="826282"/>
      </dsp:txXfrm>
    </dsp:sp>
    <dsp:sp modelId="{65F42D7E-0CD8-44CD-8F51-25D5069724EF}">
      <dsp:nvSpPr>
        <dsp:cNvPr id="0" name=""/>
        <dsp:cNvSpPr/>
      </dsp:nvSpPr>
      <dsp:spPr>
        <a:xfrm>
          <a:off x="2746839" y="3521107"/>
          <a:ext cx="1652564" cy="826282"/>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Handwriting Punctuation Grammar Spelling</a:t>
          </a:r>
        </a:p>
      </dsp:txBody>
      <dsp:txXfrm>
        <a:off x="2746839" y="3521107"/>
        <a:ext cx="1652564" cy="826282"/>
      </dsp:txXfrm>
    </dsp:sp>
    <dsp:sp modelId="{6CB02689-96F0-4E28-8DE0-6955FAAFB92E}">
      <dsp:nvSpPr>
        <dsp:cNvPr id="0" name=""/>
        <dsp:cNvSpPr/>
      </dsp:nvSpPr>
      <dsp:spPr>
        <a:xfrm>
          <a:off x="334095" y="1174466"/>
          <a:ext cx="1652564" cy="826282"/>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Organizing ideas and information</a:t>
          </a:r>
        </a:p>
      </dsp:txBody>
      <dsp:txXfrm>
        <a:off x="334095" y="1174466"/>
        <a:ext cx="1652564" cy="826282"/>
      </dsp:txXfrm>
    </dsp:sp>
    <dsp:sp modelId="{DF428208-398B-431B-B05C-1B1EC3F3559A}">
      <dsp:nvSpPr>
        <dsp:cNvPr id="0" name=""/>
        <dsp:cNvSpPr/>
      </dsp:nvSpPr>
      <dsp:spPr>
        <a:xfrm>
          <a:off x="747236" y="2347786"/>
          <a:ext cx="1652564" cy="826282"/>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Meaning, purposes, readers</a:t>
          </a:r>
        </a:p>
      </dsp:txBody>
      <dsp:txXfrm>
        <a:off x="747236" y="2347786"/>
        <a:ext cx="1652564" cy="826282"/>
      </dsp:txXfrm>
    </dsp:sp>
    <dsp:sp modelId="{39D78C2B-5A2C-46DD-A031-77FC4780975C}">
      <dsp:nvSpPr>
        <dsp:cNvPr id="0" name=""/>
        <dsp:cNvSpPr/>
      </dsp:nvSpPr>
      <dsp:spPr>
        <a:xfrm>
          <a:off x="747236" y="3521107"/>
          <a:ext cx="1652564" cy="826282"/>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Structure and organization</a:t>
          </a:r>
        </a:p>
      </dsp:txBody>
      <dsp:txXfrm>
        <a:off x="747236" y="3521107"/>
        <a:ext cx="1652564" cy="8262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751148" y="511752"/>
          <a:ext cx="908912" cy="4544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Oracy</a:t>
          </a:r>
        </a:p>
      </dsp:txBody>
      <dsp:txXfrm>
        <a:off x="764459" y="525063"/>
        <a:ext cx="882290" cy="427834"/>
      </dsp:txXfrm>
    </dsp:sp>
    <dsp:sp modelId="{1DC82628-2B03-4216-819A-88B0D062C31D}">
      <dsp:nvSpPr>
        <dsp:cNvPr id="0" name=""/>
        <dsp:cNvSpPr/>
      </dsp:nvSpPr>
      <dsp:spPr>
        <a:xfrm rot="3600000">
          <a:off x="1344031" y="1309367"/>
          <a:ext cx="473605" cy="159059"/>
        </a:xfrm>
        <a:prstGeom prst="lef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dirty="0"/>
        </a:p>
      </dsp:txBody>
      <dsp:txXfrm>
        <a:off x="1391749" y="1341179"/>
        <a:ext cx="378169" cy="95435"/>
      </dsp:txXfrm>
    </dsp:sp>
    <dsp:sp modelId="{8AB9271D-1B1A-4C04-85AF-2A3EF0A1CBD6}">
      <dsp:nvSpPr>
        <dsp:cNvPr id="0" name=""/>
        <dsp:cNvSpPr/>
      </dsp:nvSpPr>
      <dsp:spPr>
        <a:xfrm>
          <a:off x="1501607" y="1811586"/>
          <a:ext cx="908912" cy="454456"/>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Writing</a:t>
          </a:r>
        </a:p>
      </dsp:txBody>
      <dsp:txXfrm>
        <a:off x="1514918" y="1824897"/>
        <a:ext cx="882290" cy="427834"/>
      </dsp:txXfrm>
    </dsp:sp>
    <dsp:sp modelId="{E3C5E91D-B160-4535-A02C-94D4BBFCADC2}">
      <dsp:nvSpPr>
        <dsp:cNvPr id="0" name=""/>
        <dsp:cNvSpPr/>
      </dsp:nvSpPr>
      <dsp:spPr>
        <a:xfrm rot="10800000">
          <a:off x="968801" y="1959284"/>
          <a:ext cx="473605" cy="159059"/>
        </a:xfrm>
        <a:prstGeom prst="lef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dirty="0"/>
        </a:p>
      </dsp:txBody>
      <dsp:txXfrm rot="10800000">
        <a:off x="1016519" y="1991096"/>
        <a:ext cx="378169" cy="95435"/>
      </dsp:txXfrm>
    </dsp:sp>
    <dsp:sp modelId="{B329296D-8D4B-4DBC-9F6A-56B71E465684}">
      <dsp:nvSpPr>
        <dsp:cNvPr id="0" name=""/>
        <dsp:cNvSpPr/>
      </dsp:nvSpPr>
      <dsp:spPr>
        <a:xfrm>
          <a:off x="688" y="1811586"/>
          <a:ext cx="908912" cy="454456"/>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Reading</a:t>
          </a:r>
        </a:p>
      </dsp:txBody>
      <dsp:txXfrm>
        <a:off x="13999" y="1824897"/>
        <a:ext cx="882290" cy="427834"/>
      </dsp:txXfrm>
    </dsp:sp>
    <dsp:sp modelId="{25803A61-5810-4A66-AD1F-CE4304BA3520}">
      <dsp:nvSpPr>
        <dsp:cNvPr id="0" name=""/>
        <dsp:cNvSpPr/>
      </dsp:nvSpPr>
      <dsp:spPr>
        <a:xfrm rot="18000000">
          <a:off x="593571" y="1309367"/>
          <a:ext cx="473605" cy="159059"/>
        </a:xfrm>
        <a:prstGeom prst="leftRightArrow">
          <a:avLst>
            <a:gd name="adj1" fmla="val 60000"/>
            <a:gd name="adj2" fmla="val 50000"/>
          </a:avLst>
        </a:prstGeom>
        <a:solidFill>
          <a:schemeClr val="accent1">
            <a:lumMod val="75000"/>
          </a:schemeClr>
        </a:solidFill>
        <a:ln w="57150">
          <a:solidFill>
            <a:schemeClr val="accent1">
              <a:lumMod val="75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dirty="0"/>
        </a:p>
      </dsp:txBody>
      <dsp:txXfrm>
        <a:off x="641289" y="1341179"/>
        <a:ext cx="378169" cy="954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0441E-083C-4D54-9470-FD0E05C3CA50}">
      <dsp:nvSpPr>
        <dsp:cNvPr id="0" name=""/>
        <dsp:cNvSpPr/>
      </dsp:nvSpPr>
      <dsp:spPr>
        <a:xfrm>
          <a:off x="2066835" y="0"/>
          <a:ext cx="3263504" cy="3263504"/>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0A8C4-0ABB-473C-BEF9-3898C0B27C54}">
      <dsp:nvSpPr>
        <dsp:cNvPr id="0" name=""/>
        <dsp:cNvSpPr/>
      </dsp:nvSpPr>
      <dsp:spPr>
        <a:xfrm>
          <a:off x="3698587" y="328103"/>
          <a:ext cx="2121277" cy="77253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1 you would like me to change about this lecture</a:t>
          </a:r>
        </a:p>
      </dsp:txBody>
      <dsp:txXfrm>
        <a:off x="3736299" y="365815"/>
        <a:ext cx="2045853" cy="697108"/>
      </dsp:txXfrm>
    </dsp:sp>
    <dsp:sp modelId="{7DE126CA-6641-454F-8FC9-7B88936D607D}">
      <dsp:nvSpPr>
        <dsp:cNvPr id="0" name=""/>
        <dsp:cNvSpPr/>
      </dsp:nvSpPr>
      <dsp:spPr>
        <a:xfrm>
          <a:off x="3698587" y="1197202"/>
          <a:ext cx="2121277" cy="77253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2 things you will do in the future</a:t>
          </a:r>
        </a:p>
      </dsp:txBody>
      <dsp:txXfrm>
        <a:off x="3736299" y="1234914"/>
        <a:ext cx="2045853" cy="697108"/>
      </dsp:txXfrm>
    </dsp:sp>
    <dsp:sp modelId="{D9BDD560-8910-4D70-BDA7-529FBF62A475}">
      <dsp:nvSpPr>
        <dsp:cNvPr id="0" name=""/>
        <dsp:cNvSpPr/>
      </dsp:nvSpPr>
      <dsp:spPr>
        <a:xfrm>
          <a:off x="3698587" y="2066301"/>
          <a:ext cx="2121277" cy="77253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3 things you have learnt</a:t>
          </a:r>
        </a:p>
      </dsp:txBody>
      <dsp:txXfrm>
        <a:off x="3736299" y="2104013"/>
        <a:ext cx="2045853" cy="697108"/>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09" tIns="46554" rIns="93109" bIns="46554" rtlCol="0"/>
          <a:lstStyle>
            <a:lvl1pPr algn="l">
              <a:defRPr sz="13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3109" tIns="46554" rIns="93109" bIns="46554" rtlCol="0"/>
          <a:lstStyle>
            <a:lvl1pPr algn="r">
              <a:defRPr sz="1300"/>
            </a:lvl1pPr>
          </a:lstStyle>
          <a:p>
            <a:fld id="{F692EECA-495C-4DF4-8DA4-EF6E1A079448}" type="datetimeFigureOut">
              <a:rPr lang="en-GB" smtClean="0"/>
              <a:t>11/03/2026</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3109" tIns="46554" rIns="93109" bIns="46554"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3109" tIns="46554" rIns="93109" bIns="4655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6"/>
            <a:ext cx="2945659" cy="498055"/>
          </a:xfrm>
          <a:prstGeom prst="rect">
            <a:avLst/>
          </a:prstGeom>
        </p:spPr>
        <p:txBody>
          <a:bodyPr vert="horz" lIns="93109" tIns="46554" rIns="93109" bIns="46554"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50443" y="9428586"/>
            <a:ext cx="2945659" cy="498055"/>
          </a:xfrm>
          <a:prstGeom prst="rect">
            <a:avLst/>
          </a:prstGeom>
        </p:spPr>
        <p:txBody>
          <a:bodyPr vert="horz" lIns="93109" tIns="46554" rIns="93109" bIns="46554" rtlCol="0" anchor="b"/>
          <a:lstStyle>
            <a:lvl1pPr algn="r">
              <a:defRPr sz="13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0931F-DD2E-4749-8625-BBDB359BF6BD}" type="slidenum">
              <a:rPr lang="en-GB" smtClean="0"/>
              <a:t>3</a:t>
            </a:fld>
            <a:endParaRPr lang="en-GB" dirty="0"/>
          </a:p>
        </p:txBody>
      </p:sp>
    </p:spTree>
    <p:extLst>
      <p:ext uri="{BB962C8B-B14F-4D97-AF65-F5344CB8AC3E}">
        <p14:creationId xmlns:p14="http://schemas.microsoft.com/office/powerpoint/2010/main" val="3053817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80931F-DD2E-4749-8625-BBDB359BF6BD}" type="slidenum">
              <a:rPr lang="en-GB" smtClean="0"/>
              <a:t>5</a:t>
            </a:fld>
            <a:endParaRPr lang="en-GB" dirty="0"/>
          </a:p>
        </p:txBody>
      </p:sp>
    </p:spTree>
    <p:extLst>
      <p:ext uri="{BB962C8B-B14F-4D97-AF65-F5344CB8AC3E}">
        <p14:creationId xmlns:p14="http://schemas.microsoft.com/office/powerpoint/2010/main" val="1652865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0931F-DD2E-4749-8625-BBDB359BF6BD}" type="slidenum">
              <a:rPr lang="en-GB" smtClean="0"/>
              <a:t>6</a:t>
            </a:fld>
            <a:endParaRPr lang="en-GB" dirty="0"/>
          </a:p>
        </p:txBody>
      </p:sp>
    </p:spTree>
    <p:extLst>
      <p:ext uri="{BB962C8B-B14F-4D97-AF65-F5344CB8AC3E}">
        <p14:creationId xmlns:p14="http://schemas.microsoft.com/office/powerpoint/2010/main" val="2754660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E4E33-EA58-BDFF-8EE0-3F321A5043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06D7A8-40A2-876C-AF0E-F96CEDDF0A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1B8CE6-25E0-60E8-83BD-311473512ADC}"/>
              </a:ext>
            </a:extLst>
          </p:cNvPr>
          <p:cNvSpPr>
            <a:spLocks noGrp="1"/>
          </p:cNvSpPr>
          <p:nvPr>
            <p:ph type="body" idx="1"/>
          </p:nvPr>
        </p:nvSpPr>
        <p:spPr/>
        <p:txBody>
          <a:bodyPr/>
          <a:lstStyle/>
          <a:p>
            <a:r>
              <a:rPr lang="en-GB" dirty="0"/>
              <a:t>Pose the question first </a:t>
            </a:r>
            <a:r>
              <a:rPr lang="en-GB" baseline="0" dirty="0"/>
              <a:t> and illicit their responses.</a:t>
            </a:r>
          </a:p>
          <a:p>
            <a:endParaRPr lang="en-GB" baseline="0" dirty="0"/>
          </a:p>
          <a:p>
            <a:pPr defTabSz="931088">
              <a:defRPr/>
            </a:pPr>
            <a:r>
              <a:rPr lang="en-GB" i="1" baseline="0" dirty="0"/>
              <a:t>Conventional definition: “</a:t>
            </a:r>
            <a:r>
              <a:rPr lang="en-GB" sz="1300" i="1" dirty="0"/>
              <a:t>the ability to express oneself fluently and grammatically in speech.”</a:t>
            </a:r>
          </a:p>
          <a:p>
            <a:endParaRPr lang="en-GB" baseline="0" dirty="0"/>
          </a:p>
          <a:p>
            <a:endParaRPr lang="en-GB" baseline="0" dirty="0"/>
          </a:p>
          <a:p>
            <a:pPr defTabSz="931088">
              <a:defRPr/>
            </a:pPr>
            <a:r>
              <a:rPr lang="en-GB" dirty="0"/>
              <a:t>When I asked you about words you associated with the word literacy, you most probably said “speaking” and “listening”, but did you say “oracy”?</a:t>
            </a:r>
            <a:r>
              <a:rPr lang="en-GB" baseline="0" dirty="0"/>
              <a:t> If you are familiar with the current curriculum, Curriculum 2008, you may have done because that’s the term used for speaking and listening. </a:t>
            </a:r>
            <a:endParaRPr lang="en-GB" i="1" baseline="0" dirty="0"/>
          </a:p>
          <a:p>
            <a:endParaRPr lang="en-GB" i="1" baseline="0" dirty="0"/>
          </a:p>
          <a:p>
            <a:r>
              <a:rPr lang="en-GB" dirty="0"/>
              <a:t>Explain that this quotation is from a paper written by Robin Alexander ( “Improving oracy and classroom talk: achievements and challenges”) </a:t>
            </a:r>
            <a:r>
              <a:rPr lang="en-GB" b="1" dirty="0"/>
              <a:t>and that it is worth</a:t>
            </a:r>
            <a:r>
              <a:rPr lang="en-GB" b="1" baseline="0" dirty="0"/>
              <a:t> them reading this.</a:t>
            </a:r>
          </a:p>
          <a:p>
            <a:endParaRPr lang="en-GB" baseline="0" dirty="0"/>
          </a:p>
          <a:p>
            <a:r>
              <a:rPr lang="en-GB" dirty="0"/>
              <a:t>Highlight</a:t>
            </a:r>
            <a:r>
              <a:rPr lang="en-GB" baseline="0" dirty="0"/>
              <a:t> the significance of the word </a:t>
            </a:r>
            <a:r>
              <a:rPr lang="en-GB" b="1" baseline="0" dirty="0"/>
              <a:t>thoughts</a:t>
            </a:r>
          </a:p>
          <a:p>
            <a:endParaRPr lang="en-GB" b="1" baseline="0" dirty="0"/>
          </a:p>
          <a:p>
            <a:r>
              <a:rPr lang="en-GB" b="1" baseline="0" dirty="0"/>
              <a:t>“Oracy is far more than speaking and listening, talk makes an unique and powerful contribution to children’s development, thinking and learning.” Alexander</a:t>
            </a:r>
          </a:p>
          <a:p>
            <a:endParaRPr lang="en-GB" b="1" baseline="0" dirty="0"/>
          </a:p>
          <a:p>
            <a:pPr defTabSz="931088">
              <a:defRPr/>
            </a:pPr>
            <a:r>
              <a:rPr lang="en-GB" dirty="0"/>
              <a:t>Although </a:t>
            </a:r>
            <a:r>
              <a:rPr lang="en-GB" baseline="0" dirty="0"/>
              <a:t>speaking and listening did not appear in the first drafts of the National Curriculum,  educationalists have come to realise that oracy is important.</a:t>
            </a:r>
          </a:p>
          <a:p>
            <a:pPr defTabSz="926712">
              <a:defRPr/>
            </a:pPr>
            <a:r>
              <a:rPr lang="en-GB" baseline="0" dirty="0"/>
              <a:t>Evidence from studies from across the world show a correlation between children’s overall achievement and their standard of oracy: “the quality of talk has a measurable impact on the standards of attainment in English Maths and Science” Alexander (2013).</a:t>
            </a:r>
          </a:p>
          <a:p>
            <a:pPr defTabSz="926712">
              <a:defRPr/>
            </a:pPr>
            <a:endParaRPr lang="en-GB" baseline="0" dirty="0"/>
          </a:p>
          <a:p>
            <a:pPr defTabSz="926712">
              <a:defRPr/>
            </a:pPr>
            <a:r>
              <a:rPr lang="en-GB" u="sng" baseline="0" dirty="0"/>
              <a:t>Useful information</a:t>
            </a:r>
            <a:endParaRPr lang="en-GB" sz="1300" u="sng" dirty="0"/>
          </a:p>
          <a:p>
            <a:pPr marL="232772" indent="-232772" defTabSz="926712">
              <a:buFont typeface="+mj-lt"/>
              <a:buAutoNum type="arabicPeriod"/>
              <a:defRPr/>
            </a:pPr>
            <a:r>
              <a:rPr lang="en-GB" sz="1300" b="1" i="1" dirty="0"/>
              <a:t>speak</a:t>
            </a:r>
            <a:r>
              <a:rPr lang="en-GB" sz="1300" i="1" dirty="0"/>
              <a:t> tends to be used for one-sided communications (e.g. she spoke to her employees), whereas </a:t>
            </a:r>
            <a:r>
              <a:rPr lang="en-GB" sz="1300" b="1" i="1" dirty="0"/>
              <a:t>talk</a:t>
            </a:r>
            <a:r>
              <a:rPr lang="en-GB" sz="1300" i="1" dirty="0"/>
              <a:t> implies a conversation or discussion </a:t>
            </a:r>
            <a:r>
              <a:rPr lang="en-GB" sz="1300" b="1" i="1" dirty="0"/>
              <a:t>between</a:t>
            </a:r>
            <a:r>
              <a:rPr lang="en-GB" sz="1300" i="1" dirty="0"/>
              <a:t> two or more people (e.g. everyone was </a:t>
            </a:r>
            <a:r>
              <a:rPr lang="en-GB" sz="1300" b="1" i="1" dirty="0"/>
              <a:t>talking</a:t>
            </a:r>
            <a:r>
              <a:rPr lang="en-GB" sz="1300" i="1" dirty="0"/>
              <a:t> when he walked into the room). </a:t>
            </a:r>
            <a:r>
              <a:rPr lang="en-GB" sz="1300" b="1" i="1" dirty="0"/>
              <a:t>Speak</a:t>
            </a:r>
            <a:r>
              <a:rPr lang="en-GB" sz="1300" i="1" dirty="0"/>
              <a:t> is a little more formal than </a:t>
            </a:r>
            <a:r>
              <a:rPr lang="en-GB" sz="1300" b="1" i="1" dirty="0"/>
              <a:t>talk</a:t>
            </a:r>
            <a:r>
              <a:rPr lang="en-GB" sz="1300" i="1" dirty="0"/>
              <a:t>, and is often used in polite requests</a:t>
            </a:r>
            <a:r>
              <a:rPr lang="en-GB" sz="1300" dirty="0"/>
              <a:t>.</a:t>
            </a:r>
          </a:p>
          <a:p>
            <a:pPr marL="232772" indent="-232772" defTabSz="926712">
              <a:buFont typeface="+mj-lt"/>
              <a:buAutoNum type="arabicPeriod"/>
              <a:defRPr/>
            </a:pPr>
            <a:r>
              <a:rPr lang="en-GB" sz="1300" dirty="0"/>
              <a:t>'Hearing' is the physical activity of sound falling on the ears and the biological processes involved in its perception. '</a:t>
            </a:r>
            <a:r>
              <a:rPr lang="en-GB" sz="1300" b="1" dirty="0"/>
              <a:t>Listening</a:t>
            </a:r>
            <a:r>
              <a:rPr lang="en-GB" sz="1300" dirty="0"/>
              <a:t>' is the ability to pay attention to what the sounds means and understand it. We </a:t>
            </a:r>
            <a:r>
              <a:rPr lang="en-GB" sz="1300" b="1" dirty="0"/>
              <a:t>hear</a:t>
            </a:r>
            <a:r>
              <a:rPr lang="en-GB" sz="1300" dirty="0"/>
              <a:t> noise, but we </a:t>
            </a:r>
            <a:r>
              <a:rPr lang="en-GB" sz="1300" b="1" dirty="0"/>
              <a:t>listen</a:t>
            </a:r>
            <a:r>
              <a:rPr lang="en-GB" sz="1300" dirty="0"/>
              <a:t> to music. That is because noise falls on our ears without any effort at our end.</a:t>
            </a:r>
            <a:endParaRPr lang="en-GB" baseline="0" dirty="0"/>
          </a:p>
          <a:p>
            <a:pPr defTabSz="926712">
              <a:defRPr/>
            </a:pPr>
            <a:endParaRPr lang="en-GB" baseline="0" dirty="0"/>
          </a:p>
          <a:p>
            <a:endParaRPr lang="en-GB" b="1" dirty="0"/>
          </a:p>
        </p:txBody>
      </p:sp>
      <p:sp>
        <p:nvSpPr>
          <p:cNvPr id="4" name="Slide Number Placeholder 3">
            <a:extLst>
              <a:ext uri="{FF2B5EF4-FFF2-40B4-BE49-F238E27FC236}">
                <a16:creationId xmlns:a16="http://schemas.microsoft.com/office/drawing/2014/main" id="{82EABF64-7430-4FFF-26D7-B239A1718734}"/>
              </a:ext>
            </a:extLst>
          </p:cNvPr>
          <p:cNvSpPr>
            <a:spLocks noGrp="1"/>
          </p:cNvSpPr>
          <p:nvPr>
            <p:ph type="sldNum" sz="quarter" idx="10"/>
          </p:nvPr>
        </p:nvSpPr>
        <p:spPr/>
        <p:txBody>
          <a:bodyPr/>
          <a:lstStyle/>
          <a:p>
            <a:fld id="{7C5B0F83-95FE-4690-BED0-5E8A9AD7FE61}" type="slidenum">
              <a:rPr lang="en-GB" smtClean="0"/>
              <a:t>7</a:t>
            </a:fld>
            <a:endParaRPr lang="en-GB" dirty="0"/>
          </a:p>
        </p:txBody>
      </p:sp>
    </p:spTree>
    <p:extLst>
      <p:ext uri="{BB962C8B-B14F-4D97-AF65-F5344CB8AC3E}">
        <p14:creationId xmlns:p14="http://schemas.microsoft.com/office/powerpoint/2010/main" val="4050622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the question first </a:t>
            </a:r>
            <a:r>
              <a:rPr lang="en-GB" baseline="0" dirty="0"/>
              <a:t> and illicit their responses.</a:t>
            </a:r>
          </a:p>
          <a:p>
            <a:endParaRPr lang="en-GB" baseline="0" dirty="0"/>
          </a:p>
          <a:p>
            <a:pPr defTabSz="931088">
              <a:defRPr/>
            </a:pPr>
            <a:r>
              <a:rPr lang="en-GB" i="1" baseline="0" dirty="0"/>
              <a:t>Conventional definition: “</a:t>
            </a:r>
            <a:r>
              <a:rPr lang="en-GB" sz="1300" i="1" dirty="0"/>
              <a:t>the ability to express oneself fluently and grammatically in speech.”</a:t>
            </a:r>
          </a:p>
          <a:p>
            <a:pPr defTabSz="931088">
              <a:defRPr/>
            </a:pPr>
            <a:endParaRPr lang="en-GB" sz="1300" i="1" dirty="0"/>
          </a:p>
          <a:p>
            <a:pPr defTabSz="931088">
              <a:defRPr/>
            </a:pPr>
            <a:r>
              <a:rPr lang="en-GB" sz="1300" i="1" dirty="0">
                <a:solidFill>
                  <a:schemeClr val="bg1"/>
                </a:solidFill>
                <a:latin typeface="Comic Sans MS" panose="030F0702030302020204" pitchFamily="66" charset="0"/>
                <a:cs typeface="Calibri" panose="020F0502020204030204" pitchFamily="34" charset="0"/>
              </a:rPr>
              <a:t>“It is what the school does to support the development of children’s capacity to use speech to express their thoughts and communicate with others,  in education and in life.” Alexander 2013</a:t>
            </a:r>
          </a:p>
          <a:p>
            <a:pPr defTabSz="931088">
              <a:defRPr/>
            </a:pPr>
            <a:endParaRPr lang="en-GB" sz="1300" i="1" dirty="0"/>
          </a:p>
          <a:p>
            <a:endParaRPr lang="en-GB" baseline="0" dirty="0"/>
          </a:p>
          <a:p>
            <a:endParaRPr lang="en-GB" baseline="0" dirty="0"/>
          </a:p>
          <a:p>
            <a:pPr defTabSz="931088">
              <a:defRPr/>
            </a:pPr>
            <a:r>
              <a:rPr lang="en-GB" dirty="0"/>
              <a:t>When I asked you about words you associated with the word literacy, you most probably said “speaking” and “listening”, but did you say “oracy”?</a:t>
            </a:r>
            <a:r>
              <a:rPr lang="en-GB" baseline="0" dirty="0"/>
              <a:t> If you are familiar with the current curriculum, Curriculum 2008, you may have done because that’s the term used for speaking and listening. </a:t>
            </a:r>
            <a:endParaRPr lang="en-GB" i="1" baseline="0" dirty="0"/>
          </a:p>
          <a:p>
            <a:endParaRPr lang="en-GB" i="1" baseline="0" dirty="0"/>
          </a:p>
          <a:p>
            <a:r>
              <a:rPr lang="en-GB" dirty="0"/>
              <a:t>Explain that this quotation is from a paper written by Robin Alexander ( “Improving oracy and classroom talk: achievements and challenges”) </a:t>
            </a:r>
            <a:r>
              <a:rPr lang="en-GB" b="1" dirty="0"/>
              <a:t>and that it is worth</a:t>
            </a:r>
            <a:r>
              <a:rPr lang="en-GB" b="1" baseline="0" dirty="0"/>
              <a:t> them reading this.</a:t>
            </a:r>
          </a:p>
          <a:p>
            <a:endParaRPr lang="en-GB" baseline="0" dirty="0"/>
          </a:p>
          <a:p>
            <a:r>
              <a:rPr lang="en-GB" dirty="0"/>
              <a:t>Highlight</a:t>
            </a:r>
            <a:r>
              <a:rPr lang="en-GB" baseline="0" dirty="0"/>
              <a:t> the significance of the word </a:t>
            </a:r>
            <a:r>
              <a:rPr lang="en-GB" b="1" baseline="0" dirty="0"/>
              <a:t>thoughts</a:t>
            </a:r>
          </a:p>
          <a:p>
            <a:endParaRPr lang="en-GB" b="1" baseline="0" dirty="0"/>
          </a:p>
          <a:p>
            <a:r>
              <a:rPr lang="en-GB" b="1" baseline="0" dirty="0"/>
              <a:t>“Oracy is far more than speaking and listening, talk makes an unique and powerful contribution to children’s development, thinking and learning.” Alexander</a:t>
            </a:r>
          </a:p>
          <a:p>
            <a:endParaRPr lang="en-GB" b="1" baseline="0" dirty="0"/>
          </a:p>
          <a:p>
            <a:pPr defTabSz="931088">
              <a:defRPr/>
            </a:pPr>
            <a:r>
              <a:rPr lang="en-GB" dirty="0"/>
              <a:t>Although </a:t>
            </a:r>
            <a:r>
              <a:rPr lang="en-GB" baseline="0" dirty="0"/>
              <a:t>speaking and listening did not appear in the first drafts of the National Curriculum,  educationalists have come to realise that oracy is important.</a:t>
            </a:r>
          </a:p>
          <a:p>
            <a:pPr defTabSz="926712">
              <a:defRPr/>
            </a:pPr>
            <a:r>
              <a:rPr lang="en-GB" baseline="0" dirty="0"/>
              <a:t>Evidence from studies from across the world show a correlation between children’s overall achievement and their standard of oracy: “the quality of talk has a measurable impact on the standards of attainment in English Maths and Science” Alexander (2013).</a:t>
            </a:r>
          </a:p>
          <a:p>
            <a:pPr defTabSz="926712">
              <a:defRPr/>
            </a:pPr>
            <a:endParaRPr lang="en-GB" baseline="0" dirty="0"/>
          </a:p>
          <a:p>
            <a:pPr defTabSz="926712">
              <a:defRPr/>
            </a:pPr>
            <a:r>
              <a:rPr lang="en-GB" u="sng" baseline="0" dirty="0"/>
              <a:t>Useful information</a:t>
            </a:r>
            <a:endParaRPr lang="en-GB" sz="1300" u="sng" dirty="0"/>
          </a:p>
          <a:p>
            <a:pPr marL="232772" indent="-232772" defTabSz="926712">
              <a:buFont typeface="+mj-lt"/>
              <a:buAutoNum type="arabicPeriod"/>
              <a:defRPr/>
            </a:pPr>
            <a:r>
              <a:rPr lang="en-GB" sz="1300" b="1" i="1" dirty="0"/>
              <a:t>speak</a:t>
            </a:r>
            <a:r>
              <a:rPr lang="en-GB" sz="1300" i="1" dirty="0"/>
              <a:t> tends to be used for one-sided communications (e.g. she spoke to her employees), whereas </a:t>
            </a:r>
            <a:r>
              <a:rPr lang="en-GB" sz="1300" b="1" i="1" dirty="0"/>
              <a:t>talk</a:t>
            </a:r>
            <a:r>
              <a:rPr lang="en-GB" sz="1300" i="1" dirty="0"/>
              <a:t> implies a conversation or discussion </a:t>
            </a:r>
            <a:r>
              <a:rPr lang="en-GB" sz="1300" b="1" i="1" dirty="0"/>
              <a:t>between</a:t>
            </a:r>
            <a:r>
              <a:rPr lang="en-GB" sz="1300" i="1" dirty="0"/>
              <a:t> two or more people (e.g. everyone was </a:t>
            </a:r>
            <a:r>
              <a:rPr lang="en-GB" sz="1300" b="1" i="1" dirty="0"/>
              <a:t>talking</a:t>
            </a:r>
            <a:r>
              <a:rPr lang="en-GB" sz="1300" i="1" dirty="0"/>
              <a:t> when he walked into the room). </a:t>
            </a:r>
            <a:r>
              <a:rPr lang="en-GB" sz="1300" b="1" i="1" dirty="0"/>
              <a:t>Speak</a:t>
            </a:r>
            <a:r>
              <a:rPr lang="en-GB" sz="1300" i="1" dirty="0"/>
              <a:t> is a little more formal than </a:t>
            </a:r>
            <a:r>
              <a:rPr lang="en-GB" sz="1300" b="1" i="1" dirty="0"/>
              <a:t>talk</a:t>
            </a:r>
            <a:r>
              <a:rPr lang="en-GB" sz="1300" i="1" dirty="0"/>
              <a:t>, and is often used in polite requests</a:t>
            </a:r>
            <a:r>
              <a:rPr lang="en-GB" sz="1300" dirty="0"/>
              <a:t>.</a:t>
            </a:r>
          </a:p>
          <a:p>
            <a:pPr marL="232772" indent="-232772" defTabSz="926712">
              <a:buFont typeface="+mj-lt"/>
              <a:buAutoNum type="arabicPeriod"/>
              <a:defRPr/>
            </a:pPr>
            <a:r>
              <a:rPr lang="en-GB" sz="1300" dirty="0"/>
              <a:t>'Hearing' is the physical activity of sound falling on the ears and the biological processes involved in its perception. '</a:t>
            </a:r>
            <a:r>
              <a:rPr lang="en-GB" sz="1300" b="1" dirty="0"/>
              <a:t>Listening</a:t>
            </a:r>
            <a:r>
              <a:rPr lang="en-GB" sz="1300" dirty="0"/>
              <a:t>' is the ability to pay attention to what the sounds means and understand it. We </a:t>
            </a:r>
            <a:r>
              <a:rPr lang="en-GB" sz="1300" b="1" dirty="0"/>
              <a:t>hear</a:t>
            </a:r>
            <a:r>
              <a:rPr lang="en-GB" sz="1300" dirty="0"/>
              <a:t> noise, but we </a:t>
            </a:r>
            <a:r>
              <a:rPr lang="en-GB" sz="1300" b="1" dirty="0"/>
              <a:t>listen</a:t>
            </a:r>
            <a:r>
              <a:rPr lang="en-GB" sz="1300" dirty="0"/>
              <a:t> to music. That is because noise falls on our ears without any effort at our end.</a:t>
            </a:r>
            <a:endParaRPr lang="en-GB" baseline="0" dirty="0"/>
          </a:p>
          <a:p>
            <a:pPr defTabSz="926712">
              <a:defRPr/>
            </a:pPr>
            <a:endParaRPr lang="en-GB" baseline="0" dirty="0"/>
          </a:p>
          <a:p>
            <a:endParaRPr lang="en-GB" b="1" dirty="0"/>
          </a:p>
        </p:txBody>
      </p:sp>
      <p:sp>
        <p:nvSpPr>
          <p:cNvPr id="4" name="Slide Number Placeholder 3"/>
          <p:cNvSpPr>
            <a:spLocks noGrp="1"/>
          </p:cNvSpPr>
          <p:nvPr>
            <p:ph type="sldNum" sz="quarter" idx="10"/>
          </p:nvPr>
        </p:nvSpPr>
        <p:spPr/>
        <p:txBody>
          <a:bodyPr/>
          <a:lstStyle/>
          <a:p>
            <a:fld id="{7C5B0F83-95FE-4690-BED0-5E8A9AD7FE61}" type="slidenum">
              <a:rPr lang="en-GB" smtClean="0"/>
              <a:t>8</a:t>
            </a:fld>
            <a:endParaRPr lang="en-GB" dirty="0"/>
          </a:p>
        </p:txBody>
      </p:sp>
    </p:spTree>
    <p:extLst>
      <p:ext uri="{BB962C8B-B14F-4D97-AF65-F5344CB8AC3E}">
        <p14:creationId xmlns:p14="http://schemas.microsoft.com/office/powerpoint/2010/main" val="545799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Oracy skills in Wales are poor – refer to PISA results</a:t>
            </a:r>
          </a:p>
        </p:txBody>
      </p:sp>
      <p:sp>
        <p:nvSpPr>
          <p:cNvPr id="4" name="Slide Number Placeholder 3"/>
          <p:cNvSpPr>
            <a:spLocks noGrp="1"/>
          </p:cNvSpPr>
          <p:nvPr>
            <p:ph type="sldNum" sz="quarter" idx="5"/>
          </p:nvPr>
        </p:nvSpPr>
        <p:spPr/>
        <p:txBody>
          <a:bodyPr/>
          <a:lstStyle/>
          <a:p>
            <a:fld id="{A980931F-DD2E-4749-8625-BBDB359BF6BD}" type="slidenum">
              <a:rPr lang="en-GB" smtClean="0"/>
              <a:t>9</a:t>
            </a:fld>
            <a:endParaRPr lang="en-GB" dirty="0"/>
          </a:p>
        </p:txBody>
      </p:sp>
    </p:spTree>
    <p:extLst>
      <p:ext uri="{BB962C8B-B14F-4D97-AF65-F5344CB8AC3E}">
        <p14:creationId xmlns:p14="http://schemas.microsoft.com/office/powerpoint/2010/main" val="45290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this</a:t>
            </a:r>
          </a:p>
          <a:p>
            <a:endParaRPr lang="en-GB" dirty="0"/>
          </a:p>
          <a:p>
            <a:r>
              <a:rPr lang="en-GB" dirty="0"/>
              <a:t>Vygotsky – He saw the experience of talking with adults about familiar everyday experiences as crucial, not only for building up knowledge of language but also for an awareness of particular ways of thinking and interpreting their own experiences. The very naming of particular attributes, he thought, helped concepts to form. This contrasts with Piaget’s view that the use of relevant language follows the development of a concept.</a:t>
            </a:r>
          </a:p>
          <a:p>
            <a:r>
              <a:rPr lang="en-GB" dirty="0"/>
              <a:t>Vygotsky believed that talking is necessary to clarify important points but also that talking with others helps us to learn more about communication. Children solve practical tasks wit the help of speech, as well as their eyes and hands. The idea that children observe conversation and that it is the unity of perception, speech and action which leads them to make sense of situations was important in Vygotsky’s thinking.</a:t>
            </a:r>
          </a:p>
          <a:p>
            <a:endParaRPr lang="en-GB" dirty="0"/>
          </a:p>
          <a:p>
            <a:r>
              <a:rPr lang="en-GB" dirty="0"/>
              <a:t>Two</a:t>
            </a:r>
            <a:r>
              <a:rPr lang="en-GB" baseline="0" dirty="0"/>
              <a:t> of the leading researchers in this field at the moment are Robin Alexander and Neil Mercer. </a:t>
            </a:r>
          </a:p>
          <a:p>
            <a:r>
              <a:rPr lang="en-GB" baseline="0" dirty="0"/>
              <a:t>Two key terms to listen out for are dialogic teaching and exploratory talk. I have put some key documents in today’s folder to read of you wan to follow up on these ideas.</a:t>
            </a:r>
          </a:p>
          <a:p>
            <a:endParaRPr lang="en-GB" baseline="0" dirty="0"/>
          </a:p>
          <a:p>
            <a:pPr eaLnBrk="1" hangingPunct="1">
              <a:lnSpc>
                <a:spcPct val="150000"/>
              </a:lnSpc>
              <a:defRPr/>
            </a:pPr>
            <a:r>
              <a:rPr lang="en-GB" altLang="en-US" sz="1500" b="1" u="sng" dirty="0">
                <a:solidFill>
                  <a:schemeClr val="accent6"/>
                </a:solidFill>
                <a:latin typeface="Comic Sans MS" panose="030F0702030302020204" pitchFamily="66" charset="0"/>
              </a:rPr>
              <a:t>Dialogic teaching involves:</a:t>
            </a:r>
          </a:p>
          <a:p>
            <a:pPr eaLnBrk="1" hangingPunct="1">
              <a:lnSpc>
                <a:spcPct val="150000"/>
              </a:lnSpc>
              <a:defRPr/>
            </a:pPr>
            <a:endParaRPr lang="en-GB" altLang="en-US" sz="900" b="1" u="sng" dirty="0"/>
          </a:p>
          <a:p>
            <a:pPr eaLnBrk="1" hangingPunct="1">
              <a:lnSpc>
                <a:spcPct val="150000"/>
              </a:lnSpc>
              <a:defRPr/>
            </a:pPr>
            <a:r>
              <a:rPr lang="en-GB" altLang="en-US" sz="1400" b="1" dirty="0">
                <a:solidFill>
                  <a:schemeClr val="accent6"/>
                </a:solidFill>
              </a:rPr>
              <a:t>interactions</a:t>
            </a:r>
            <a:r>
              <a:rPr lang="en-GB" altLang="en-US" sz="1400" dirty="0">
                <a:solidFill>
                  <a:schemeClr val="accent6"/>
                </a:solidFill>
              </a:rPr>
              <a:t> </a:t>
            </a:r>
            <a:r>
              <a:rPr lang="en-GB" altLang="en-US" sz="1400" dirty="0"/>
              <a:t>which encourage children to think</a:t>
            </a:r>
          </a:p>
          <a:p>
            <a:pPr eaLnBrk="1" hangingPunct="1">
              <a:lnSpc>
                <a:spcPct val="150000"/>
              </a:lnSpc>
              <a:defRPr/>
            </a:pPr>
            <a:r>
              <a:rPr lang="en-GB" altLang="en-US" sz="1400" b="1" dirty="0">
                <a:solidFill>
                  <a:schemeClr val="accent6"/>
                </a:solidFill>
              </a:rPr>
              <a:t>questions</a:t>
            </a:r>
            <a:r>
              <a:rPr lang="en-GB" altLang="en-US" sz="1400" dirty="0">
                <a:solidFill>
                  <a:schemeClr val="accent6"/>
                </a:solidFill>
              </a:rPr>
              <a:t> </a:t>
            </a:r>
            <a:r>
              <a:rPr lang="en-GB" altLang="en-US" sz="1400" dirty="0"/>
              <a:t>which encourage thinking</a:t>
            </a:r>
          </a:p>
          <a:p>
            <a:pPr eaLnBrk="1" hangingPunct="1">
              <a:lnSpc>
                <a:spcPct val="150000"/>
              </a:lnSpc>
              <a:defRPr/>
            </a:pPr>
            <a:r>
              <a:rPr lang="en-GB" altLang="en-US" sz="1400" b="1" dirty="0">
                <a:solidFill>
                  <a:schemeClr val="accent6"/>
                </a:solidFill>
              </a:rPr>
              <a:t>answers</a:t>
            </a:r>
            <a:r>
              <a:rPr lang="en-GB" altLang="en-US" sz="1400" dirty="0">
                <a:solidFill>
                  <a:schemeClr val="accent6"/>
                </a:solidFill>
              </a:rPr>
              <a:t> </a:t>
            </a:r>
            <a:r>
              <a:rPr lang="en-GB" altLang="en-US" sz="1400" dirty="0"/>
              <a:t>which are discussed, extended rather than just received</a:t>
            </a:r>
          </a:p>
          <a:p>
            <a:pPr eaLnBrk="1" hangingPunct="1">
              <a:lnSpc>
                <a:spcPct val="150000"/>
              </a:lnSpc>
              <a:defRPr/>
            </a:pPr>
            <a:r>
              <a:rPr lang="en-GB" altLang="en-US" sz="1400" b="1" dirty="0">
                <a:solidFill>
                  <a:schemeClr val="accent6"/>
                </a:solidFill>
              </a:rPr>
              <a:t>feedback</a:t>
            </a:r>
            <a:r>
              <a:rPr lang="en-GB" altLang="en-US" sz="1400" dirty="0">
                <a:solidFill>
                  <a:schemeClr val="accent6"/>
                </a:solidFill>
              </a:rPr>
              <a:t> </a:t>
            </a:r>
            <a:r>
              <a:rPr lang="en-GB" altLang="en-US" sz="1400" dirty="0"/>
              <a:t>which encourages and moves forward</a:t>
            </a:r>
          </a:p>
          <a:p>
            <a:pPr eaLnBrk="1" hangingPunct="1">
              <a:lnSpc>
                <a:spcPct val="150000"/>
              </a:lnSpc>
              <a:defRPr/>
            </a:pPr>
            <a:r>
              <a:rPr lang="en-GB" altLang="en-US" sz="1400" b="1" dirty="0">
                <a:solidFill>
                  <a:schemeClr val="accent6"/>
                </a:solidFill>
              </a:rPr>
              <a:t>contributions</a:t>
            </a:r>
            <a:r>
              <a:rPr lang="en-GB" altLang="en-US" sz="1400" dirty="0">
                <a:solidFill>
                  <a:schemeClr val="accent6"/>
                </a:solidFill>
              </a:rPr>
              <a:t> </a:t>
            </a:r>
            <a:r>
              <a:rPr lang="en-GB" altLang="en-US" sz="1400" dirty="0"/>
              <a:t>which are extended rather than fragmented</a:t>
            </a:r>
          </a:p>
          <a:p>
            <a:pPr eaLnBrk="1" hangingPunct="1">
              <a:lnSpc>
                <a:spcPct val="150000"/>
              </a:lnSpc>
              <a:defRPr/>
            </a:pPr>
            <a:r>
              <a:rPr lang="en-GB" altLang="en-US" sz="1400" b="1" dirty="0">
                <a:solidFill>
                  <a:schemeClr val="accent6"/>
                </a:solidFill>
              </a:rPr>
              <a:t>exchanges</a:t>
            </a:r>
            <a:r>
              <a:rPr lang="en-GB" altLang="en-US" sz="1400" dirty="0">
                <a:solidFill>
                  <a:schemeClr val="accent6"/>
                </a:solidFill>
              </a:rPr>
              <a:t> </a:t>
            </a:r>
            <a:r>
              <a:rPr lang="en-GB" altLang="en-US" sz="1400" dirty="0"/>
              <a:t>which pursue an idea and develop a theme</a:t>
            </a:r>
          </a:p>
          <a:p>
            <a:pPr eaLnBrk="1" hangingPunct="1">
              <a:lnSpc>
                <a:spcPct val="150000"/>
              </a:lnSpc>
              <a:defRPr/>
            </a:pPr>
            <a:r>
              <a:rPr lang="en-GB" altLang="en-US" sz="1400" b="1" dirty="0">
                <a:solidFill>
                  <a:schemeClr val="accent6"/>
                </a:solidFill>
              </a:rPr>
              <a:t>discussion and argumentation</a:t>
            </a:r>
            <a:r>
              <a:rPr lang="en-GB" altLang="en-US" sz="1400" dirty="0">
                <a:solidFill>
                  <a:schemeClr val="accent6"/>
                </a:solidFill>
              </a:rPr>
              <a:t> </a:t>
            </a:r>
            <a:r>
              <a:rPr lang="en-GB" altLang="en-US" sz="1400" dirty="0"/>
              <a:t>which probe and challenge rather than unquestioningly accept</a:t>
            </a:r>
          </a:p>
          <a:p>
            <a:pPr eaLnBrk="1" hangingPunct="1">
              <a:lnSpc>
                <a:spcPct val="150000"/>
              </a:lnSpc>
              <a:defRPr/>
            </a:pPr>
            <a:r>
              <a:rPr lang="en-GB" altLang="en-US" sz="1400" b="1" dirty="0">
                <a:solidFill>
                  <a:schemeClr val="accent6"/>
                </a:solidFill>
              </a:rPr>
              <a:t>classroom organisation, climate and relationships</a:t>
            </a:r>
            <a:r>
              <a:rPr lang="en-GB" altLang="en-US" sz="1400" dirty="0">
                <a:solidFill>
                  <a:schemeClr val="accent6"/>
                </a:solidFill>
              </a:rPr>
              <a:t> </a:t>
            </a:r>
            <a:r>
              <a:rPr lang="en-GB" altLang="en-US" sz="1400" dirty="0"/>
              <a:t>which make all this possible.</a:t>
            </a:r>
          </a:p>
          <a:p>
            <a:pPr eaLnBrk="1" hangingPunct="1">
              <a:lnSpc>
                <a:spcPct val="150000"/>
              </a:lnSpc>
              <a:defRPr/>
            </a:pPr>
            <a:endParaRPr lang="en-GB" altLang="en-US" sz="1400" dirty="0"/>
          </a:p>
          <a:p>
            <a:pPr eaLnBrk="1" hangingPunct="1">
              <a:lnSpc>
                <a:spcPct val="150000"/>
              </a:lnSpc>
              <a:defRPr/>
            </a:pPr>
            <a:r>
              <a:rPr lang="en-GB" altLang="en-US" sz="1400" b="1" u="sng" dirty="0"/>
              <a:t>Exploratory talk</a:t>
            </a:r>
          </a:p>
          <a:p>
            <a:pPr marL="378207" indent="-378207">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share relevant information</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8207" indent="-378207">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seek suggestions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8207" indent="-378207">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offer opinions and consider opinions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8207" indent="-378207">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engage critically and constructively</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8207" indent="-378207">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challenge and counter-challenge ideas and suggestions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8207" indent="-378207">
              <a:lnSpc>
                <a:spcPct val="150000"/>
              </a:lnSpc>
              <a:spcAft>
                <a:spcPts val="883"/>
              </a:spcAft>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challenge and justify challenges by giving reasons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r>
              <a:rPr lang="en-GB" i="1" dirty="0"/>
              <a:t>But now we are going to turn to your</a:t>
            </a:r>
            <a:r>
              <a:rPr lang="en-GB" i="1" baseline="0" dirty="0"/>
              <a:t> spoken language</a:t>
            </a:r>
            <a:endParaRPr lang="en-GB" i="1" dirty="0"/>
          </a:p>
          <a:p>
            <a:endParaRPr lang="en-GB" dirty="0"/>
          </a:p>
        </p:txBody>
      </p:sp>
      <p:sp>
        <p:nvSpPr>
          <p:cNvPr id="4" name="Slide Number Placeholder 3"/>
          <p:cNvSpPr>
            <a:spLocks noGrp="1"/>
          </p:cNvSpPr>
          <p:nvPr>
            <p:ph type="sldNum" sz="quarter" idx="5"/>
          </p:nvPr>
        </p:nvSpPr>
        <p:spPr/>
        <p:txBody>
          <a:bodyPr/>
          <a:lstStyle/>
          <a:p>
            <a:fld id="{1F7FCAA6-A8B5-46E2-A360-0FA8FF296CA5}" type="slidenum">
              <a:rPr lang="en-GB" smtClean="0"/>
              <a:t>10</a:t>
            </a:fld>
            <a:endParaRPr lang="en-GB" dirty="0"/>
          </a:p>
        </p:txBody>
      </p:sp>
    </p:spTree>
    <p:extLst>
      <p:ext uri="{BB962C8B-B14F-4D97-AF65-F5344CB8AC3E}">
        <p14:creationId xmlns:p14="http://schemas.microsoft.com/office/powerpoint/2010/main" val="3655303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11</a:t>
            </a:fld>
            <a:endParaRPr lang="en-GB" dirty="0"/>
          </a:p>
        </p:txBody>
      </p:sp>
    </p:spTree>
    <p:extLst>
      <p:ext uri="{BB962C8B-B14F-4D97-AF65-F5344CB8AC3E}">
        <p14:creationId xmlns:p14="http://schemas.microsoft.com/office/powerpoint/2010/main" val="1879614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DF69F5A-35AD-48CD-AF70-87AC37E7749D}" type="slidenum">
              <a:rPr lang="en-GB" smtClean="0"/>
              <a:t>12</a:t>
            </a:fld>
            <a:endParaRPr lang="en-GB" dirty="0"/>
          </a:p>
        </p:txBody>
      </p:sp>
    </p:spTree>
    <p:extLst>
      <p:ext uri="{BB962C8B-B14F-4D97-AF65-F5344CB8AC3E}">
        <p14:creationId xmlns:p14="http://schemas.microsoft.com/office/powerpoint/2010/main" val="144244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13</a:t>
            </a:fld>
            <a:endParaRPr lang="en-GB" dirty="0"/>
          </a:p>
        </p:txBody>
      </p:sp>
    </p:spTree>
    <p:extLst>
      <p:ext uri="{BB962C8B-B14F-4D97-AF65-F5344CB8AC3E}">
        <p14:creationId xmlns:p14="http://schemas.microsoft.com/office/powerpoint/2010/main" val="4030423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8554">
              <a:defRPr/>
            </a:pPr>
            <a:r>
              <a:rPr lang="en-GB" i="0" baseline="0" dirty="0"/>
              <a:t>Talk about the “trinity”, i.e., oracy, reading and writing, and how we seldom develop one in isolation.</a:t>
            </a:r>
          </a:p>
          <a:p>
            <a:pPr defTabSz="1008554">
              <a:defRPr/>
            </a:pPr>
            <a:r>
              <a:rPr lang="en-GB" i="0" baseline="0" dirty="0"/>
              <a:t>Explain how this is at odds with the structure of CfW</a:t>
            </a:r>
          </a:p>
          <a:p>
            <a:pPr defTabSz="1008554">
              <a:defRPr/>
            </a:pPr>
            <a:endParaRPr lang="en-GB" i="0" baseline="0" dirty="0"/>
          </a:p>
          <a:p>
            <a:pPr defTabSz="1008554">
              <a:defRPr/>
            </a:pPr>
            <a:endParaRPr lang="en-GB" i="0" baseline="0" dirty="0"/>
          </a:p>
          <a:p>
            <a:pPr defTabSz="1008554">
              <a:defRPr/>
            </a:pPr>
            <a:r>
              <a:rPr lang="en-GB" i="0" baseline="0" dirty="0"/>
              <a:t>Talk about reading being a stimulus for oracy and / or writing, etc. which will lead onto the next slide.</a:t>
            </a:r>
          </a:p>
          <a:p>
            <a:pPr defTabSz="1008554">
              <a:defRPr/>
            </a:pPr>
            <a:endParaRPr lang="en-GB" i="0" baseline="0" dirty="0"/>
          </a:p>
          <a:p>
            <a:pPr defTabSz="1008554">
              <a:defRPr/>
            </a:pPr>
            <a:r>
              <a:rPr lang="en-GB" i="0" baseline="0" dirty="0"/>
              <a:t>But what of this word “oracy”? …………</a:t>
            </a:r>
          </a:p>
          <a:p>
            <a:endParaRPr lang="en-GB" i="0" baseline="0" dirty="0"/>
          </a:p>
          <a:p>
            <a:endParaRPr lang="en-GB" i="1"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14</a:t>
            </a:fld>
            <a:endParaRPr lang="en-GB" dirty="0"/>
          </a:p>
        </p:txBody>
      </p:sp>
    </p:spTree>
    <p:extLst>
      <p:ext uri="{BB962C8B-B14F-4D97-AF65-F5344CB8AC3E}">
        <p14:creationId xmlns:p14="http://schemas.microsoft.com/office/powerpoint/2010/main" val="196274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a:defRPr sz="2400">
                <a:solidFill>
                  <a:schemeClr val="tx1"/>
                </a:solidFill>
                <a:latin typeface="Arial" charset="0"/>
              </a:defRPr>
            </a:lvl1pPr>
            <a:lvl2pPr marL="777087" indent="-297643">
              <a:defRPr sz="2400">
                <a:solidFill>
                  <a:schemeClr val="tx1"/>
                </a:solidFill>
                <a:latin typeface="Arial" charset="0"/>
              </a:defRPr>
            </a:lvl2pPr>
            <a:lvl3pPr marL="1195394" indent="-238114">
              <a:defRPr sz="2400">
                <a:solidFill>
                  <a:schemeClr val="tx1"/>
                </a:solidFill>
                <a:latin typeface="Arial" charset="0"/>
              </a:defRPr>
            </a:lvl3pPr>
            <a:lvl4pPr marL="1674839" indent="-238114">
              <a:defRPr sz="2400">
                <a:solidFill>
                  <a:schemeClr val="tx1"/>
                </a:solidFill>
                <a:latin typeface="Arial" charset="0"/>
              </a:defRPr>
            </a:lvl4pPr>
            <a:lvl5pPr marL="2154283" indent="-238114">
              <a:defRPr sz="2400">
                <a:solidFill>
                  <a:schemeClr val="tx1"/>
                </a:solidFill>
                <a:latin typeface="Arial" charset="0"/>
              </a:defRPr>
            </a:lvl5pPr>
            <a:lvl6pPr marL="2617639" indent="-238114" eaLnBrk="0" fontAlgn="base" hangingPunct="0">
              <a:spcBef>
                <a:spcPct val="0"/>
              </a:spcBef>
              <a:spcAft>
                <a:spcPct val="0"/>
              </a:spcAft>
              <a:defRPr sz="2400">
                <a:solidFill>
                  <a:schemeClr val="tx1"/>
                </a:solidFill>
                <a:latin typeface="Arial" charset="0"/>
              </a:defRPr>
            </a:lvl6pPr>
            <a:lvl7pPr marL="3080995" indent="-238114" eaLnBrk="0" fontAlgn="base" hangingPunct="0">
              <a:spcBef>
                <a:spcPct val="0"/>
              </a:spcBef>
              <a:spcAft>
                <a:spcPct val="0"/>
              </a:spcAft>
              <a:defRPr sz="2400">
                <a:solidFill>
                  <a:schemeClr val="tx1"/>
                </a:solidFill>
                <a:latin typeface="Arial" charset="0"/>
              </a:defRPr>
            </a:lvl7pPr>
            <a:lvl8pPr marL="3544351" indent="-238114" eaLnBrk="0" fontAlgn="base" hangingPunct="0">
              <a:spcBef>
                <a:spcPct val="0"/>
              </a:spcBef>
              <a:spcAft>
                <a:spcPct val="0"/>
              </a:spcAft>
              <a:defRPr sz="2400">
                <a:solidFill>
                  <a:schemeClr val="tx1"/>
                </a:solidFill>
                <a:latin typeface="Arial" charset="0"/>
              </a:defRPr>
            </a:lvl8pPr>
            <a:lvl9pPr marL="4007707" indent="-238114" eaLnBrk="0" fontAlgn="base" hangingPunct="0">
              <a:spcBef>
                <a:spcPct val="0"/>
              </a:spcBef>
              <a:spcAft>
                <a:spcPct val="0"/>
              </a:spcAft>
              <a:defRPr sz="2400">
                <a:solidFill>
                  <a:schemeClr val="tx1"/>
                </a:solidFill>
                <a:latin typeface="Arial" charset="0"/>
              </a:defRPr>
            </a:lvl9pPr>
          </a:lstStyle>
          <a:p>
            <a:fld id="{D1D1A9C4-9F0D-4AF2-942C-4224A40654AB}" type="slidenum">
              <a:rPr lang="en-GB" altLang="en-US" sz="1300"/>
              <a:pPr/>
              <a:t>15</a:t>
            </a:fld>
            <a:endParaRPr lang="en-GB" altLang="en-US" sz="1300" dirty="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defTabSz="926712" fontAlgn="base">
              <a:defRPr/>
            </a:pPr>
            <a:endParaRPr lang="en-GB" b="1" dirty="0"/>
          </a:p>
          <a:p>
            <a:pPr defTabSz="926712" fontAlgn="base">
              <a:defRPr/>
            </a:pPr>
            <a:endParaRPr lang="en-GB" b="1" dirty="0"/>
          </a:p>
          <a:p>
            <a:pPr defTabSz="926712" fontAlgn="base">
              <a:defRPr/>
            </a:pPr>
            <a:r>
              <a:rPr lang="en-GB" b="1" dirty="0"/>
              <a:t>Child: </a:t>
            </a:r>
            <a:r>
              <a:rPr lang="en-GB" dirty="0"/>
              <a:t>car  </a:t>
            </a:r>
            <a:r>
              <a:rPr lang="en-GB" b="1" dirty="0"/>
              <a:t>You: </a:t>
            </a:r>
            <a:r>
              <a:rPr lang="en-US" dirty="0"/>
              <a:t>Yes, it’s a car.</a:t>
            </a:r>
            <a:endParaRPr lang="en-GB" dirty="0"/>
          </a:p>
          <a:p>
            <a:pPr defTabSz="926712" fontAlgn="base">
              <a:defRPr/>
            </a:pPr>
            <a:endParaRPr lang="en-GB" dirty="0"/>
          </a:p>
          <a:p>
            <a:pPr defTabSz="926712" fontAlgn="base">
              <a:defRPr/>
            </a:pPr>
            <a:r>
              <a:rPr lang="en-GB" b="1" dirty="0"/>
              <a:t>Child: </a:t>
            </a:r>
            <a:r>
              <a:rPr lang="en-GB" dirty="0"/>
              <a:t>I maked a road.     </a:t>
            </a:r>
            <a:r>
              <a:rPr lang="en-GB" b="1" dirty="0"/>
              <a:t>You: </a:t>
            </a:r>
            <a:r>
              <a:rPr lang="en-GB" dirty="0"/>
              <a:t>Yes. You have made a road.</a:t>
            </a:r>
          </a:p>
          <a:p>
            <a:pPr defTabSz="926712" fontAlgn="base">
              <a:defRPr/>
            </a:pPr>
            <a:endParaRPr lang="en-GB" dirty="0"/>
          </a:p>
          <a:p>
            <a:pPr rtl="0" eaLnBrk="1" fontAlgn="base" latinLnBrk="0" hangingPunct="1"/>
            <a:r>
              <a:rPr lang="en-GB" b="1" dirty="0"/>
              <a:t>Child: </a:t>
            </a:r>
            <a:r>
              <a:rPr lang="en-GB" dirty="0"/>
              <a:t>I maked a road.    </a:t>
            </a:r>
            <a:r>
              <a:rPr lang="en-GB" b="1" dirty="0"/>
              <a:t>You: </a:t>
            </a:r>
            <a:r>
              <a:rPr lang="en-GB" dirty="0"/>
              <a:t>Yes. You have made a long, straight road. The road needs to go round. Let’s think. What shape of track might you need to make a bend?</a:t>
            </a:r>
          </a:p>
          <a:p>
            <a:pPr eaLnBrk="1" hangingPunct="1"/>
            <a:endParaRPr lang="en-GB" altLang="en-US" dirty="0"/>
          </a:p>
          <a:p>
            <a:pPr defTabSz="926712" fontAlgn="base">
              <a:defRPr/>
            </a:pPr>
            <a:endParaRPr lang="en-GB" dirty="0"/>
          </a:p>
          <a:p>
            <a:pPr marL="347516" indent="-347516">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an answer by putting a single word response into  a full sentence.</a:t>
            </a:r>
          </a:p>
          <a:p>
            <a:pPr marL="347516" indent="-347516">
              <a:buFont typeface="Arial" panose="020B0604020202020204" pitchFamily="34" charset="0"/>
              <a:buChar char="•"/>
              <a:defRPr/>
            </a:pPr>
            <a:endParaRPr lang="en-GB" dirty="0">
              <a:latin typeface="Arial" panose="020B0604020202020204" pitchFamily="34" charset="0"/>
            </a:endParaRPr>
          </a:p>
          <a:p>
            <a:pPr marL="347516" indent="-347516">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 response by using more advanced vocabulary. For example:</a:t>
            </a:r>
          </a:p>
          <a:p>
            <a:pPr>
              <a:defRPr/>
            </a:pPr>
            <a:r>
              <a:rPr lang="en-GB" dirty="0">
                <a:latin typeface="Arial" panose="020B0604020202020204" pitchFamily="34" charset="0"/>
              </a:rPr>
              <a:t>    </a:t>
            </a:r>
            <a:r>
              <a:rPr lang="en-GB" i="1" dirty="0">
                <a:latin typeface="Arial" panose="020B0604020202020204" pitchFamily="34" charset="0"/>
              </a:rPr>
              <a:t>Child: It says in the book that Danny was the champion.</a:t>
            </a:r>
          </a:p>
          <a:p>
            <a:pPr>
              <a:defRPr/>
            </a:pPr>
            <a:r>
              <a:rPr lang="en-GB" dirty="0">
                <a:latin typeface="Arial" panose="020B0604020202020204" pitchFamily="34" charset="0"/>
              </a:rPr>
              <a:t>    </a:t>
            </a:r>
            <a:r>
              <a:rPr lang="en-GB" i="1" dirty="0">
                <a:latin typeface="Arial" panose="020B0604020202020204" pitchFamily="34" charset="0"/>
              </a:rPr>
              <a:t>You: Yes, the author tells us about Danny’s achievement  – he was the champion.</a:t>
            </a:r>
          </a:p>
          <a:p>
            <a:pPr>
              <a:defRPr/>
            </a:pPr>
            <a:endParaRPr lang="en-GB" i="1" dirty="0">
              <a:latin typeface="Arial" panose="020B0604020202020204" pitchFamily="34" charset="0"/>
            </a:endParaRPr>
          </a:p>
          <a:p>
            <a:pPr marL="347516" indent="-347516">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by using standard English or Welsh                     ( gonna/going)</a:t>
            </a:r>
            <a:r>
              <a:rPr lang="en-GB" i="1" dirty="0">
                <a:latin typeface="Arial" panose="020B0604020202020204" pitchFamily="34" charset="0"/>
              </a:rPr>
              <a:t> </a:t>
            </a:r>
          </a:p>
          <a:p>
            <a:pPr marL="347516" indent="-347516">
              <a:buFont typeface="Arial" panose="020B0604020202020204" pitchFamily="34" charset="0"/>
              <a:buChar char="•"/>
              <a:defRPr/>
            </a:pPr>
            <a:endParaRPr lang="en-GB" i="1" dirty="0">
              <a:latin typeface="Arial" panose="020B0604020202020204" pitchFamily="34" charset="0"/>
            </a:endParaRPr>
          </a:p>
          <a:p>
            <a:pPr marL="347516" indent="-347516">
              <a:buFont typeface="Arial" panose="020B0604020202020204" pitchFamily="34" charset="0"/>
              <a:buChar char="•"/>
              <a:defRPr/>
            </a:pPr>
            <a:r>
              <a:rPr lang="en-GB" dirty="0">
                <a:latin typeface="Arial" panose="020B0604020202020204" pitchFamily="34" charset="0"/>
              </a:rPr>
              <a:t>Serve and Return</a:t>
            </a:r>
          </a:p>
          <a:p>
            <a:pPr marL="347516" indent="-347516">
              <a:buFont typeface="Arial" panose="020B0604020202020204" pitchFamily="34" charset="0"/>
              <a:buChar char="•"/>
              <a:defRPr/>
            </a:pPr>
            <a:endParaRPr lang="en-GB" dirty="0">
              <a:latin typeface="Arial" panose="020B0604020202020204" pitchFamily="34" charset="0"/>
            </a:endParaRPr>
          </a:p>
          <a:p>
            <a:pPr>
              <a:defRPr/>
            </a:pPr>
            <a:r>
              <a:rPr lang="en-GB" dirty="0">
                <a:latin typeface="Arial" panose="020B0604020202020204" pitchFamily="34" charset="0"/>
              </a:rPr>
              <a:t>Many</a:t>
            </a:r>
            <a:r>
              <a:rPr lang="en-GB" baseline="0" dirty="0">
                <a:latin typeface="Arial" panose="020B0604020202020204" pitchFamily="34" charset="0"/>
              </a:rPr>
              <a:t> of us seem to do this quite naturally. (????)</a:t>
            </a:r>
            <a:endParaRPr lang="en-GB" dirty="0">
              <a:latin typeface="Arial" panose="020B0604020202020204" pitchFamily="34" charset="0"/>
            </a:endParaRPr>
          </a:p>
          <a:p>
            <a:pPr>
              <a:defRPr/>
            </a:pPr>
            <a:endParaRPr lang="en-GB" i="1" dirty="0">
              <a:latin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42196361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0931F-DD2E-4749-8625-BBDB359BF6BD}" type="slidenum">
              <a:rPr lang="en-GB" smtClean="0"/>
              <a:t>16</a:t>
            </a:fld>
            <a:endParaRPr lang="en-GB" dirty="0"/>
          </a:p>
        </p:txBody>
      </p:sp>
    </p:spTree>
    <p:extLst>
      <p:ext uri="{BB962C8B-B14F-4D97-AF65-F5344CB8AC3E}">
        <p14:creationId xmlns:p14="http://schemas.microsoft.com/office/powerpoint/2010/main" val="318471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0931F-DD2E-4749-8625-BBDB359BF6BD}" type="slidenum">
              <a:rPr lang="en-GB" smtClean="0"/>
              <a:t>17</a:t>
            </a:fld>
            <a:endParaRPr lang="en-GB" dirty="0"/>
          </a:p>
        </p:txBody>
      </p:sp>
    </p:spTree>
    <p:extLst>
      <p:ext uri="{BB962C8B-B14F-4D97-AF65-F5344CB8AC3E}">
        <p14:creationId xmlns:p14="http://schemas.microsoft.com/office/powerpoint/2010/main" val="1420433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0931F-DD2E-4749-8625-BBDB359BF6BD}" type="slidenum">
              <a:rPr lang="en-GB" smtClean="0"/>
              <a:t>18</a:t>
            </a:fld>
            <a:endParaRPr lang="en-GB" dirty="0"/>
          </a:p>
        </p:txBody>
      </p:sp>
    </p:spTree>
    <p:extLst>
      <p:ext uri="{BB962C8B-B14F-4D97-AF65-F5344CB8AC3E}">
        <p14:creationId xmlns:p14="http://schemas.microsoft.com/office/powerpoint/2010/main" val="392242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Give them time to look at this and think about.</a:t>
            </a:r>
          </a:p>
          <a:p>
            <a:r>
              <a:rPr lang="en-GB" b="0" baseline="0" dirty="0"/>
              <a:t>This is an useful model</a:t>
            </a:r>
          </a:p>
          <a:p>
            <a:r>
              <a:rPr lang="en-GB" b="0" baseline="0" dirty="0"/>
              <a:t>Comments?</a:t>
            </a:r>
          </a:p>
          <a:p>
            <a:r>
              <a:rPr lang="en-GB" b="0" baseline="0" dirty="0"/>
              <a:t>Point out that the structure is the same at both phases.</a:t>
            </a:r>
          </a:p>
          <a:p>
            <a:endParaRPr lang="en-GB" b="0" baseline="0" dirty="0"/>
          </a:p>
          <a:p>
            <a:pPr defTabSz="1008554">
              <a:defRPr/>
            </a:pPr>
            <a:endParaRPr lang="en-GB" b="1" baseline="0" dirty="0"/>
          </a:p>
          <a:p>
            <a:pPr defTabSz="1008554">
              <a:defRPr/>
            </a:pPr>
            <a:r>
              <a:rPr lang="en-GB" dirty="0">
                <a:latin typeface="Calibri Light" panose="020F0302020204030204" pitchFamily="34" charset="0"/>
                <a:ea typeface="Comic Sans MS" charset="0"/>
                <a:cs typeface="Calibri Light" panose="020F0302020204030204" pitchFamily="34" charset="0"/>
              </a:rPr>
              <a:t>Writing is not one unified process. The act of writing can be </a:t>
            </a:r>
            <a:r>
              <a:rPr lang="en-GB" dirty="0">
                <a:ea typeface="Comic Sans MS" charset="0"/>
                <a:cs typeface="Comic Sans MS" charset="0"/>
              </a:rPr>
              <a:t>divided into two distinct parts</a:t>
            </a:r>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19</a:t>
            </a:fld>
            <a:endParaRPr lang="en-GB" dirty="0"/>
          </a:p>
        </p:txBody>
      </p:sp>
    </p:spTree>
    <p:extLst>
      <p:ext uri="{BB962C8B-B14F-4D97-AF65-F5344CB8AC3E}">
        <p14:creationId xmlns:p14="http://schemas.microsoft.com/office/powerpoint/2010/main" val="1892510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E866D-3553-78DF-C6FC-C64108F1FE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67B7A-8B8F-F93D-973E-8412A89980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C631F7-D9DA-BE77-15AE-79C4C9F5A2F2}"/>
              </a:ext>
            </a:extLst>
          </p:cNvPr>
          <p:cNvSpPr>
            <a:spLocks noGrp="1"/>
          </p:cNvSpPr>
          <p:nvPr>
            <p:ph type="body" idx="1"/>
          </p:nvPr>
        </p:nvSpPr>
        <p:spPr/>
        <p:txBody>
          <a:bodyPr/>
          <a:lstStyle/>
          <a:p>
            <a:endParaRPr lang="en-GB" b="1" dirty="0"/>
          </a:p>
        </p:txBody>
      </p:sp>
      <p:sp>
        <p:nvSpPr>
          <p:cNvPr id="4" name="Slide Number Placeholder 3">
            <a:extLst>
              <a:ext uri="{FF2B5EF4-FFF2-40B4-BE49-F238E27FC236}">
                <a16:creationId xmlns:a16="http://schemas.microsoft.com/office/drawing/2014/main" id="{39F0DC75-1162-E40D-4798-1CC39185F0EF}"/>
              </a:ext>
            </a:extLst>
          </p:cNvPr>
          <p:cNvSpPr>
            <a:spLocks noGrp="1"/>
          </p:cNvSpPr>
          <p:nvPr>
            <p:ph type="sldNum" sz="quarter" idx="10"/>
          </p:nvPr>
        </p:nvSpPr>
        <p:spPr/>
        <p:txBody>
          <a:bodyPr/>
          <a:lstStyle/>
          <a:p>
            <a:fld id="{34363F00-7F05-4888-870A-A771EB1772FD}" type="slidenum">
              <a:rPr lang="en-GB" smtClean="0"/>
              <a:t>20</a:t>
            </a:fld>
            <a:endParaRPr lang="en-GB" dirty="0"/>
          </a:p>
        </p:txBody>
      </p:sp>
    </p:spTree>
    <p:extLst>
      <p:ext uri="{BB962C8B-B14F-4D97-AF65-F5344CB8AC3E}">
        <p14:creationId xmlns:p14="http://schemas.microsoft.com/office/powerpoint/2010/main" val="285202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generate ideas.</a:t>
            </a:r>
          </a:p>
          <a:p>
            <a:endParaRPr lang="en-GB" baseline="0" dirty="0"/>
          </a:p>
          <a:p>
            <a:r>
              <a:rPr lang="en-GB" sz="1400" b="1" dirty="0"/>
              <a:t>Write Dance</a:t>
            </a:r>
            <a:r>
              <a:rPr lang="en-GB" sz="1400" dirty="0"/>
              <a:t> is an approach and a method that provides movement opportunities so children can develop the physical skills needed to develop their handwriting skills. The movement is driven by the music and the underlying principle is enjoyment to build confidence.</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21</a:t>
            </a:fld>
            <a:endParaRPr lang="en-GB" dirty="0"/>
          </a:p>
        </p:txBody>
      </p:sp>
    </p:spTree>
    <p:extLst>
      <p:ext uri="{BB962C8B-B14F-4D97-AF65-F5344CB8AC3E}">
        <p14:creationId xmlns:p14="http://schemas.microsoft.com/office/powerpoint/2010/main" val="5866358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students how to use line guides.</a:t>
            </a:r>
          </a:p>
          <a:p>
            <a:r>
              <a:rPr lang="en-GB" dirty="0"/>
              <a:t>Show then how to form letters</a:t>
            </a:r>
          </a:p>
          <a:p>
            <a:r>
              <a:rPr lang="en-GB" dirty="0"/>
              <a:t>Introduce terminology:</a:t>
            </a:r>
            <a:r>
              <a:rPr lang="en-GB" baseline="0" dirty="0"/>
              <a:t> ascenders descenders, etc.</a:t>
            </a:r>
          </a:p>
          <a:p>
            <a:endParaRPr lang="en-GB" baseline="0" dirty="0"/>
          </a:p>
          <a:p>
            <a:r>
              <a:rPr lang="en-GB" b="1" baseline="0" dirty="0"/>
              <a:t>Students to practise handwriting</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t>22</a:t>
            </a:fld>
            <a:endParaRPr lang="en-GB" dirty="0"/>
          </a:p>
        </p:txBody>
      </p:sp>
    </p:spTree>
    <p:extLst>
      <p:ext uri="{BB962C8B-B14F-4D97-AF65-F5344CB8AC3E}">
        <p14:creationId xmlns:p14="http://schemas.microsoft.com/office/powerpoint/2010/main" val="303535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3814">
              <a:defRPr/>
            </a:pPr>
            <a:r>
              <a:rPr lang="en-GB" dirty="0"/>
              <a:t>Introduce the term</a:t>
            </a:r>
            <a:r>
              <a:rPr lang="en-GB" baseline="0" dirty="0"/>
              <a:t> “emergent writing”</a:t>
            </a:r>
          </a:p>
          <a:p>
            <a:pPr defTabSz="1003814">
              <a:defRPr/>
            </a:pPr>
            <a:endParaRPr lang="en-GB" baseline="0" dirty="0"/>
          </a:p>
          <a:p>
            <a:pPr defTabSz="1003814">
              <a:defRPr/>
            </a:pPr>
            <a:r>
              <a:rPr lang="en-GB" baseline="0" dirty="0"/>
              <a:t>The child starts at the “transcriptional “ level,  but composition is emergent too.</a:t>
            </a: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23</a:t>
            </a:fld>
            <a:endParaRPr lang="en-GB" dirty="0"/>
          </a:p>
        </p:txBody>
      </p:sp>
    </p:spTree>
    <p:extLst>
      <p:ext uri="{BB962C8B-B14F-4D97-AF65-F5344CB8AC3E}">
        <p14:creationId xmlns:p14="http://schemas.microsoft.com/office/powerpoint/2010/main" val="2313186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now able to “compose”</a:t>
            </a:r>
          </a:p>
          <a:p>
            <a:endParaRPr lang="en-GB" dirty="0"/>
          </a:p>
          <a:p>
            <a:r>
              <a:rPr lang="en-GB" dirty="0"/>
              <a:t>Remind</a:t>
            </a:r>
            <a:r>
              <a:rPr lang="en-GB" baseline="0" dirty="0"/>
              <a:t> the students about the link between oracy, reading and writing.</a:t>
            </a:r>
          </a:p>
          <a:p>
            <a:endParaRPr lang="en-GB" baseline="0" dirty="0"/>
          </a:p>
          <a:p>
            <a:pPr eaLnBrk="1" hangingPunct="1"/>
            <a:r>
              <a:rPr lang="en-GB" altLang="en-US" dirty="0">
                <a:ea typeface="ＭＳ Ｐゴシック" panose="020B0600070205080204" pitchFamily="34" charset="-128"/>
              </a:rPr>
              <a:t>Makes marks to communicate meaning</a:t>
            </a:r>
          </a:p>
          <a:p>
            <a:pPr eaLnBrk="1" hangingPunct="1"/>
            <a:r>
              <a:rPr lang="en-GB" altLang="en-US" dirty="0">
                <a:ea typeface="ＭＳ Ｐゴシック" panose="020B0600070205080204" pitchFamily="34" charset="-128"/>
              </a:rPr>
              <a:t>Can produce an ORAL narrative and recount</a:t>
            </a:r>
          </a:p>
          <a:p>
            <a:pPr eaLnBrk="1" hangingPunct="1"/>
            <a:r>
              <a:rPr lang="en-GB" altLang="en-US" dirty="0">
                <a:ea typeface="ＭＳ Ｐゴシック" panose="020B0600070205080204" pitchFamily="34" charset="-128"/>
              </a:rPr>
              <a:t>Is developing a limited range of vocabulary</a:t>
            </a:r>
          </a:p>
          <a:p>
            <a:pPr eaLnBrk="1" hangingPunct="1"/>
            <a:endParaRPr lang="en-GB" altLang="en-US" dirty="0">
              <a:ea typeface="ＭＳ Ｐゴシック" panose="020B0600070205080204" pitchFamily="34" charset="-128"/>
            </a:endParaRPr>
          </a:p>
          <a:p>
            <a:r>
              <a:rPr lang="en-GB" b="1" dirty="0"/>
              <a:t>Notes</a:t>
            </a:r>
          </a:p>
          <a:p>
            <a:endParaRPr lang="en-GB" dirty="0"/>
          </a:p>
          <a:p>
            <a:r>
              <a:rPr lang="en-GB" dirty="0"/>
              <a:t>Developing writing needs to link with all other LLC activities – reading / phonics and </a:t>
            </a:r>
            <a:r>
              <a:rPr lang="en-GB" b="1" dirty="0"/>
              <a:t>oracy</a:t>
            </a:r>
            <a:r>
              <a:rPr lang="en-GB" dirty="0"/>
              <a:t> development. </a:t>
            </a:r>
          </a:p>
          <a:p>
            <a:r>
              <a:rPr lang="en-GB" dirty="0"/>
              <a:t>Learners will engage in writing </a:t>
            </a:r>
            <a:r>
              <a:rPr lang="en-GB" b="1" dirty="0"/>
              <a:t>familiar words </a:t>
            </a:r>
            <a:r>
              <a:rPr lang="en-GB" dirty="0"/>
              <a:t>– names, common high frequency words.</a:t>
            </a:r>
          </a:p>
          <a:p>
            <a:r>
              <a:rPr lang="en-GB" dirty="0"/>
              <a:t>Always encourage the writer to read </a:t>
            </a:r>
            <a:r>
              <a:rPr lang="en-GB" b="1" dirty="0"/>
              <a:t>aloud</a:t>
            </a:r>
            <a:r>
              <a:rPr lang="en-GB" dirty="0"/>
              <a:t> what they have written and then model the writing </a:t>
            </a:r>
          </a:p>
          <a:p>
            <a:r>
              <a:rPr lang="en-GB" dirty="0"/>
              <a:t>Provide the correct resources to </a:t>
            </a:r>
            <a:r>
              <a:rPr lang="en-GB" b="1" dirty="0"/>
              <a:t>encourage </a:t>
            </a:r>
            <a:r>
              <a:rPr lang="en-GB" dirty="0"/>
              <a:t>writing.</a:t>
            </a:r>
          </a:p>
          <a:p>
            <a:r>
              <a:rPr lang="en-GB" dirty="0"/>
              <a:t>When encouraging learners to write it is important that their stage of </a:t>
            </a:r>
            <a:r>
              <a:rPr lang="en-GB" b="1" dirty="0"/>
              <a:t>development</a:t>
            </a:r>
            <a:r>
              <a:rPr lang="en-GB" dirty="0"/>
              <a:t> is accepted and supported by the practitioner.</a:t>
            </a:r>
          </a:p>
          <a:p>
            <a:r>
              <a:rPr lang="en-GB" dirty="0"/>
              <a:t>Encourage learners to ‘talk’ about what they have produced – the practitioner can then act as a </a:t>
            </a:r>
            <a:r>
              <a:rPr lang="en-GB" b="1" dirty="0"/>
              <a:t>scribe.</a:t>
            </a:r>
          </a:p>
          <a:p>
            <a:r>
              <a:rPr lang="en-GB" dirty="0"/>
              <a:t>Ongoing activities that support gross and fine motor skills need to be accessible. </a:t>
            </a:r>
          </a:p>
          <a:p>
            <a:r>
              <a:rPr lang="en-GB" dirty="0"/>
              <a:t>Provide activities that will engage both </a:t>
            </a:r>
            <a:r>
              <a:rPr lang="en-GB" b="1" dirty="0"/>
              <a:t>boys a</a:t>
            </a:r>
            <a:r>
              <a:rPr lang="en-GB" dirty="0"/>
              <a:t>nd </a:t>
            </a:r>
            <a:r>
              <a:rPr lang="en-GB" b="1" dirty="0"/>
              <a:t>girls.</a:t>
            </a:r>
          </a:p>
          <a:p>
            <a:pPr eaLnBrk="1" hangingPunct="1"/>
            <a:endParaRPr lang="en-GB" altLang="en-US"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fld id="{34363F00-7F05-4888-870A-A771EB1772FD}" type="slidenum">
              <a:rPr lang="en-GB" smtClean="0"/>
              <a:t>24</a:t>
            </a:fld>
            <a:endParaRPr lang="en-GB" dirty="0"/>
          </a:p>
        </p:txBody>
      </p:sp>
    </p:spTree>
    <p:extLst>
      <p:ext uri="{BB962C8B-B14F-4D97-AF65-F5344CB8AC3E}">
        <p14:creationId xmlns:p14="http://schemas.microsoft.com/office/powerpoint/2010/main" val="23268884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ADA1B-E757-B2B5-54C3-304268B46D75}"/>
            </a:ext>
          </a:extLst>
        </p:cNvPr>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5D21A64-1302-DDFC-919E-9F19EF181225}"/>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1971E43-9A37-DD9B-DC1E-EFB0186E15D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DCF6C7DF-A975-0D03-F0CE-BDC071A2C12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21787">
              <a:defRPr>
                <a:solidFill>
                  <a:schemeClr val="tx1"/>
                </a:solidFill>
                <a:latin typeface="Arial" panose="020B0604020202020204" pitchFamily="34" charset="0"/>
                <a:ea typeface="ＭＳ Ｐゴシック" panose="020B0600070205080204" pitchFamily="34" charset="-128"/>
              </a:defRPr>
            </a:lvl1pPr>
            <a:lvl2pPr marL="819450" indent="-315173" defTabSz="521787">
              <a:defRPr>
                <a:solidFill>
                  <a:schemeClr val="tx1"/>
                </a:solidFill>
                <a:latin typeface="Arial" panose="020B0604020202020204" pitchFamily="34" charset="0"/>
                <a:ea typeface="ＭＳ Ｐゴシック" panose="020B0600070205080204" pitchFamily="34" charset="-128"/>
              </a:defRPr>
            </a:lvl2pPr>
            <a:lvl3pPr marL="1260694" indent="-252139" defTabSz="521787">
              <a:defRPr>
                <a:solidFill>
                  <a:schemeClr val="tx1"/>
                </a:solidFill>
                <a:latin typeface="Arial" panose="020B0604020202020204" pitchFamily="34" charset="0"/>
                <a:ea typeface="ＭＳ Ｐゴシック" panose="020B0600070205080204" pitchFamily="34" charset="-128"/>
              </a:defRPr>
            </a:lvl3pPr>
            <a:lvl4pPr marL="1764970" indent="-252139" defTabSz="521787">
              <a:defRPr>
                <a:solidFill>
                  <a:schemeClr val="tx1"/>
                </a:solidFill>
                <a:latin typeface="Arial" panose="020B0604020202020204" pitchFamily="34" charset="0"/>
                <a:ea typeface="ＭＳ Ｐゴシック" panose="020B0600070205080204" pitchFamily="34" charset="-128"/>
              </a:defRPr>
            </a:lvl4pPr>
            <a:lvl5pPr marL="2269247" indent="-252139" defTabSz="521787">
              <a:defRPr>
                <a:solidFill>
                  <a:schemeClr val="tx1"/>
                </a:solidFill>
                <a:latin typeface="Arial" panose="020B0604020202020204" pitchFamily="34" charset="0"/>
                <a:ea typeface="ＭＳ Ｐゴシック" panose="020B0600070205080204" pitchFamily="34" charset="-128"/>
              </a:defRPr>
            </a:lvl5pPr>
            <a:lvl6pPr marL="2773524"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77802"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82079"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86356"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25</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870666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177C3-C483-6B04-B094-E744713E7CDE}"/>
            </a:ext>
          </a:extLst>
        </p:cNvPr>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571145F-0EAA-8364-08F9-C9B745E9D07E}"/>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B1CFB852-B894-DD61-7671-F0DDCD5187D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a:p>
            <a:r>
              <a:rPr lang="en-GB" altLang="en-US" dirty="0">
                <a:ea typeface="ＭＳ Ｐゴシック" panose="020B0600070205080204" pitchFamily="34" charset="-128"/>
              </a:rPr>
              <a:t> </a:t>
            </a:r>
          </a:p>
        </p:txBody>
      </p:sp>
      <p:sp>
        <p:nvSpPr>
          <p:cNvPr id="32772" name="Slide Number Placeholder 3">
            <a:extLst>
              <a:ext uri="{FF2B5EF4-FFF2-40B4-BE49-F238E27FC236}">
                <a16:creationId xmlns:a16="http://schemas.microsoft.com/office/drawing/2014/main" id="{0CB01109-B613-DD4B-9516-D13F3C9263C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21787">
              <a:defRPr>
                <a:solidFill>
                  <a:schemeClr val="tx1"/>
                </a:solidFill>
                <a:latin typeface="Arial" panose="020B0604020202020204" pitchFamily="34" charset="0"/>
                <a:ea typeface="ＭＳ Ｐゴシック" panose="020B0600070205080204" pitchFamily="34" charset="-128"/>
              </a:defRPr>
            </a:lvl1pPr>
            <a:lvl2pPr marL="819450" indent="-315173" defTabSz="521787">
              <a:defRPr>
                <a:solidFill>
                  <a:schemeClr val="tx1"/>
                </a:solidFill>
                <a:latin typeface="Arial" panose="020B0604020202020204" pitchFamily="34" charset="0"/>
                <a:ea typeface="ＭＳ Ｐゴシック" panose="020B0600070205080204" pitchFamily="34" charset="-128"/>
              </a:defRPr>
            </a:lvl2pPr>
            <a:lvl3pPr marL="1260694" indent="-252139" defTabSz="521787">
              <a:defRPr>
                <a:solidFill>
                  <a:schemeClr val="tx1"/>
                </a:solidFill>
                <a:latin typeface="Arial" panose="020B0604020202020204" pitchFamily="34" charset="0"/>
                <a:ea typeface="ＭＳ Ｐゴシック" panose="020B0600070205080204" pitchFamily="34" charset="-128"/>
              </a:defRPr>
            </a:lvl3pPr>
            <a:lvl4pPr marL="1764970" indent="-252139" defTabSz="521787">
              <a:defRPr>
                <a:solidFill>
                  <a:schemeClr val="tx1"/>
                </a:solidFill>
                <a:latin typeface="Arial" panose="020B0604020202020204" pitchFamily="34" charset="0"/>
                <a:ea typeface="ＭＳ Ｐゴシック" panose="020B0600070205080204" pitchFamily="34" charset="-128"/>
              </a:defRPr>
            </a:lvl4pPr>
            <a:lvl5pPr marL="2269247" indent="-252139" defTabSz="521787">
              <a:defRPr>
                <a:solidFill>
                  <a:schemeClr val="tx1"/>
                </a:solidFill>
                <a:latin typeface="Arial" panose="020B0604020202020204" pitchFamily="34" charset="0"/>
                <a:ea typeface="ＭＳ Ｐゴシック" panose="020B0600070205080204" pitchFamily="34" charset="-128"/>
              </a:defRPr>
            </a:lvl5pPr>
            <a:lvl6pPr marL="2773524"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77802"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82079"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86356" indent="-252139" defTabSz="521787"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26</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932122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We 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400" b="1" dirty="0">
                <a:solidFill>
                  <a:schemeClr val="tx2"/>
                </a:solidFill>
                <a:latin typeface="Comic Sans MS" panose="030F0702030302020204" pitchFamily="66" charset="0"/>
              </a:rPr>
              <a:t>SECURING SUBJECT MATTER </a:t>
            </a:r>
            <a:r>
              <a:rPr lang="en-US" sz="14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br>
              <a:rPr lang="en-US" sz="1100" dirty="0">
                <a:latin typeface="Comic Sans MS" panose="030F0702030302020204" pitchFamily="66" charset="0"/>
              </a:rPr>
            </a:br>
            <a:r>
              <a:rPr lang="en-US" sz="1400" b="1" dirty="0">
                <a:solidFill>
                  <a:schemeClr val="tx2"/>
                </a:solidFill>
                <a:latin typeface="Comic Sans MS" panose="030F0702030302020204" pitchFamily="66" charset="0"/>
              </a:rPr>
              <a:t>IMITATION</a:t>
            </a:r>
            <a:r>
              <a:rPr lang="en-US" sz="14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400" b="1" dirty="0">
                <a:solidFill>
                  <a:schemeClr val="tx2"/>
                </a:solidFill>
                <a:latin typeface="Comic Sans MS" panose="030F0702030302020204" pitchFamily="66" charset="0"/>
              </a:rPr>
              <a:t>INNOVATION</a:t>
            </a:r>
            <a:r>
              <a:rPr lang="en-US" sz="14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br>
              <a:rPr lang="en-US" sz="1100" dirty="0">
                <a:latin typeface="Comic Sans MS" panose="030F0702030302020204" pitchFamily="66" charset="0"/>
              </a:rPr>
            </a:br>
            <a:r>
              <a:rPr lang="en-US" sz="1400" b="1" dirty="0">
                <a:solidFill>
                  <a:schemeClr val="tx2"/>
                </a:solidFill>
                <a:latin typeface="Comic Sans MS" panose="030F0702030302020204" pitchFamily="66" charset="0"/>
              </a:rPr>
              <a:t>INDEPENDENT APPLICATION </a:t>
            </a:r>
            <a:r>
              <a:rPr lang="en-US" sz="14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r>
              <a:rPr lang="en-GB" altLang="en-US">
                <a:ea typeface="ＭＳ Ｐゴシック" panose="020B0600070205080204" pitchFamily="34" charset="-128"/>
              </a:rPr>
              <a:t>Pie </a:t>
            </a:r>
            <a:r>
              <a:rPr lang="en-GB" altLang="en-US" dirty="0">
                <a:ea typeface="ＭＳ Ｐゴシック" panose="020B0600070205080204" pitchFamily="34" charset="-128"/>
              </a:rPr>
              <a:t>Corbett – some quotation</a:t>
            </a:r>
          </a:p>
          <a:p>
            <a:endParaRPr lang="en-GB" altLang="en-US" dirty="0">
              <a:ea typeface="ＭＳ Ｐゴシック" panose="020B0600070205080204" pitchFamily="34" charset="-128"/>
            </a:endParaRPr>
          </a:p>
          <a:p>
            <a:r>
              <a:rPr lang="en-US" altLang="x-none" sz="1300" dirty="0">
                <a:ea typeface="Comic Sans MS" charset="0"/>
                <a:cs typeface="Comic Sans MS" charset="0"/>
              </a:rPr>
              <a:t>Children’s writing does not arise spontaneously. It is a direct reflection of the talk, teaching, and most importantly, reading that the child is exposed to.</a:t>
            </a:r>
          </a:p>
          <a:p>
            <a:endParaRPr lang="en-US" altLang="x-none" sz="1300" dirty="0">
              <a:ea typeface="Comic Sans MS" charset="0"/>
              <a:cs typeface="Comic Sans MS" charset="0"/>
            </a:endParaRPr>
          </a:p>
          <a:p>
            <a:r>
              <a:rPr lang="en-US" altLang="x-none" sz="1300" i="1" dirty="0">
                <a:ea typeface="Comic Sans MS" charset="0"/>
                <a:cs typeface="Comic Sans MS" charset="0"/>
              </a:rPr>
              <a:t>“Your best writers are always readers. They are the children who consume books greedily. That it why they can write - they have read so much that they have internalized the patterns, the flow of language, and are able to draw upon this storehouse of stories.”                  Pie Corbett</a:t>
            </a:r>
          </a:p>
          <a:p>
            <a:endParaRPr lang="en-US" altLang="x-none" sz="1300" i="1" dirty="0"/>
          </a:p>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97933">
              <a:defRPr>
                <a:solidFill>
                  <a:schemeClr val="tx1"/>
                </a:solidFill>
                <a:latin typeface="Arial" panose="020B0604020202020204" pitchFamily="34" charset="0"/>
                <a:ea typeface="ＭＳ Ｐゴシック" panose="020B0600070205080204" pitchFamily="34" charset="-128"/>
              </a:defRPr>
            </a:lvl1pPr>
            <a:lvl2pPr marL="781990" indent="-300766" defTabSz="497933">
              <a:defRPr>
                <a:solidFill>
                  <a:schemeClr val="tx1"/>
                </a:solidFill>
                <a:latin typeface="Arial" panose="020B0604020202020204" pitchFamily="34" charset="0"/>
                <a:ea typeface="ＭＳ Ｐゴシック" panose="020B0600070205080204" pitchFamily="34" charset="-128"/>
              </a:defRPr>
            </a:lvl2pPr>
            <a:lvl3pPr marL="1203060" indent="-240612" defTabSz="497933">
              <a:defRPr>
                <a:solidFill>
                  <a:schemeClr val="tx1"/>
                </a:solidFill>
                <a:latin typeface="Arial" panose="020B0604020202020204" pitchFamily="34" charset="0"/>
                <a:ea typeface="ＭＳ Ｐゴシック" panose="020B0600070205080204" pitchFamily="34" charset="-128"/>
              </a:defRPr>
            </a:lvl3pPr>
            <a:lvl4pPr marL="1684285" indent="-240612" defTabSz="497933">
              <a:defRPr>
                <a:solidFill>
                  <a:schemeClr val="tx1"/>
                </a:solidFill>
                <a:latin typeface="Arial" panose="020B0604020202020204" pitchFamily="34" charset="0"/>
                <a:ea typeface="ＭＳ Ｐゴシック" panose="020B0600070205080204" pitchFamily="34" charset="-128"/>
              </a:defRPr>
            </a:lvl4pPr>
            <a:lvl5pPr marL="2165509" indent="-240612" defTabSz="497933">
              <a:defRPr>
                <a:solidFill>
                  <a:schemeClr val="tx1"/>
                </a:solidFill>
                <a:latin typeface="Arial" panose="020B0604020202020204" pitchFamily="34" charset="0"/>
                <a:ea typeface="ＭＳ Ｐゴシック" panose="020B0600070205080204" pitchFamily="34" charset="-128"/>
              </a:defRPr>
            </a:lvl5pPr>
            <a:lvl6pPr marL="2646734"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27958"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09183"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0407"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27</a:t>
            </a:fld>
            <a:endParaRPr lang="en-GB" altLang="en-US" dirty="0">
              <a:latin typeface="Calibri" panose="020F0502020204030204" pitchFamily="34" charset="0"/>
            </a:endParaRPr>
          </a:p>
        </p:txBody>
      </p:sp>
    </p:spTree>
    <p:extLst>
      <p:ext uri="{BB962C8B-B14F-4D97-AF65-F5344CB8AC3E}">
        <p14:creationId xmlns:p14="http://schemas.microsoft.com/office/powerpoint/2010/main" val="1961854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97933">
              <a:defRPr>
                <a:solidFill>
                  <a:schemeClr val="tx1"/>
                </a:solidFill>
                <a:latin typeface="Arial" panose="020B0604020202020204" pitchFamily="34" charset="0"/>
                <a:ea typeface="ＭＳ Ｐゴシック" panose="020B0600070205080204" pitchFamily="34" charset="-128"/>
              </a:defRPr>
            </a:lvl1pPr>
            <a:lvl2pPr marL="781990" indent="-300766" defTabSz="497933">
              <a:defRPr>
                <a:solidFill>
                  <a:schemeClr val="tx1"/>
                </a:solidFill>
                <a:latin typeface="Arial" panose="020B0604020202020204" pitchFamily="34" charset="0"/>
                <a:ea typeface="ＭＳ Ｐゴシック" panose="020B0600070205080204" pitchFamily="34" charset="-128"/>
              </a:defRPr>
            </a:lvl2pPr>
            <a:lvl3pPr marL="1203060" indent="-240612" defTabSz="497933">
              <a:defRPr>
                <a:solidFill>
                  <a:schemeClr val="tx1"/>
                </a:solidFill>
                <a:latin typeface="Arial" panose="020B0604020202020204" pitchFamily="34" charset="0"/>
                <a:ea typeface="ＭＳ Ｐゴシック" panose="020B0600070205080204" pitchFamily="34" charset="-128"/>
              </a:defRPr>
            </a:lvl3pPr>
            <a:lvl4pPr marL="1684285" indent="-240612" defTabSz="497933">
              <a:defRPr>
                <a:solidFill>
                  <a:schemeClr val="tx1"/>
                </a:solidFill>
                <a:latin typeface="Arial" panose="020B0604020202020204" pitchFamily="34" charset="0"/>
                <a:ea typeface="ＭＳ Ｐゴシック" panose="020B0600070205080204" pitchFamily="34" charset="-128"/>
              </a:defRPr>
            </a:lvl4pPr>
            <a:lvl5pPr marL="2165509" indent="-240612" defTabSz="497933">
              <a:defRPr>
                <a:solidFill>
                  <a:schemeClr val="tx1"/>
                </a:solidFill>
                <a:latin typeface="Arial" panose="020B0604020202020204" pitchFamily="34" charset="0"/>
                <a:ea typeface="ＭＳ Ｐゴシック" panose="020B0600070205080204" pitchFamily="34" charset="-128"/>
              </a:defRPr>
            </a:lvl5pPr>
            <a:lvl6pPr marL="2646734"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27958"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09183"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0407"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28</a:t>
            </a:fld>
            <a:endParaRPr lang="en-GB" altLang="en-US" dirty="0">
              <a:latin typeface="Calibri" panose="020F0502020204030204" pitchFamily="34" charset="0"/>
            </a:endParaRPr>
          </a:p>
        </p:txBody>
      </p:sp>
    </p:spTree>
    <p:extLst>
      <p:ext uri="{BB962C8B-B14F-4D97-AF65-F5344CB8AC3E}">
        <p14:creationId xmlns:p14="http://schemas.microsoft.com/office/powerpoint/2010/main" val="29928107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09FB6-F1D0-08B9-27F1-72005891F0E0}"/>
            </a:ext>
          </a:extLst>
        </p:cNvPr>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774A726-E3C5-DEC7-9DEC-64E7199F332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1A81A7F-3629-4578-702C-F032D78A310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2760B1B0-8166-004B-ADC1-6CE0C486B35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97933">
              <a:defRPr>
                <a:solidFill>
                  <a:schemeClr val="tx1"/>
                </a:solidFill>
                <a:latin typeface="Arial" panose="020B0604020202020204" pitchFamily="34" charset="0"/>
                <a:ea typeface="ＭＳ Ｐゴシック" panose="020B0600070205080204" pitchFamily="34" charset="-128"/>
              </a:defRPr>
            </a:lvl1pPr>
            <a:lvl2pPr marL="781990" indent="-300766" defTabSz="497933">
              <a:defRPr>
                <a:solidFill>
                  <a:schemeClr val="tx1"/>
                </a:solidFill>
                <a:latin typeface="Arial" panose="020B0604020202020204" pitchFamily="34" charset="0"/>
                <a:ea typeface="ＭＳ Ｐゴシック" panose="020B0600070205080204" pitchFamily="34" charset="-128"/>
              </a:defRPr>
            </a:lvl2pPr>
            <a:lvl3pPr marL="1203060" indent="-240612" defTabSz="497933">
              <a:defRPr>
                <a:solidFill>
                  <a:schemeClr val="tx1"/>
                </a:solidFill>
                <a:latin typeface="Arial" panose="020B0604020202020204" pitchFamily="34" charset="0"/>
                <a:ea typeface="ＭＳ Ｐゴシック" panose="020B0600070205080204" pitchFamily="34" charset="-128"/>
              </a:defRPr>
            </a:lvl3pPr>
            <a:lvl4pPr marL="1684285" indent="-240612" defTabSz="497933">
              <a:defRPr>
                <a:solidFill>
                  <a:schemeClr val="tx1"/>
                </a:solidFill>
                <a:latin typeface="Arial" panose="020B0604020202020204" pitchFamily="34" charset="0"/>
                <a:ea typeface="ＭＳ Ｐゴシック" panose="020B0600070205080204" pitchFamily="34" charset="-128"/>
              </a:defRPr>
            </a:lvl4pPr>
            <a:lvl5pPr marL="2165509" indent="-240612" defTabSz="497933">
              <a:defRPr>
                <a:solidFill>
                  <a:schemeClr val="tx1"/>
                </a:solidFill>
                <a:latin typeface="Arial" panose="020B0604020202020204" pitchFamily="34" charset="0"/>
                <a:ea typeface="ＭＳ Ｐゴシック" panose="020B0600070205080204" pitchFamily="34" charset="-128"/>
              </a:defRPr>
            </a:lvl5pPr>
            <a:lvl6pPr marL="2646734"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27958"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09183"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0407"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29</a:t>
            </a:fld>
            <a:endParaRPr lang="en-GB" altLang="en-US" dirty="0">
              <a:latin typeface="Calibri" panose="020F0502020204030204" pitchFamily="34" charset="0"/>
            </a:endParaRPr>
          </a:p>
        </p:txBody>
      </p:sp>
    </p:spTree>
    <p:extLst>
      <p:ext uri="{BB962C8B-B14F-4D97-AF65-F5344CB8AC3E}">
        <p14:creationId xmlns:p14="http://schemas.microsoft.com/office/powerpoint/2010/main" val="23192157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b="1" dirty="0">
                <a:latin typeface="Arial" panose="020B0604020202020204" pitchFamily="34" charset="0"/>
                <a:ea typeface="ＭＳ Ｐゴシック" panose="020B0600070205080204" pitchFamily="34" charset="-128"/>
              </a:rPr>
              <a:t>This leads into a review of the DS task</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30</a:t>
            </a:fld>
            <a:endParaRPr lang="en-GB" dirty="0"/>
          </a:p>
        </p:txBody>
      </p:sp>
    </p:spTree>
    <p:extLst>
      <p:ext uri="{BB962C8B-B14F-4D97-AF65-F5344CB8AC3E}">
        <p14:creationId xmlns:p14="http://schemas.microsoft.com/office/powerpoint/2010/main" val="35753988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97933">
              <a:defRPr>
                <a:solidFill>
                  <a:schemeClr val="tx1"/>
                </a:solidFill>
                <a:latin typeface="Arial" panose="020B0604020202020204" pitchFamily="34" charset="0"/>
                <a:ea typeface="ＭＳ Ｐゴシック" panose="020B0600070205080204" pitchFamily="34" charset="-128"/>
              </a:defRPr>
            </a:lvl1pPr>
            <a:lvl2pPr marL="781990" indent="-300766" defTabSz="497933">
              <a:defRPr>
                <a:solidFill>
                  <a:schemeClr val="tx1"/>
                </a:solidFill>
                <a:latin typeface="Arial" panose="020B0604020202020204" pitchFamily="34" charset="0"/>
                <a:ea typeface="ＭＳ Ｐゴシック" panose="020B0600070205080204" pitchFamily="34" charset="-128"/>
              </a:defRPr>
            </a:lvl2pPr>
            <a:lvl3pPr marL="1203060" indent="-240612" defTabSz="497933">
              <a:defRPr>
                <a:solidFill>
                  <a:schemeClr val="tx1"/>
                </a:solidFill>
                <a:latin typeface="Arial" panose="020B0604020202020204" pitchFamily="34" charset="0"/>
                <a:ea typeface="ＭＳ Ｐゴシック" panose="020B0600070205080204" pitchFamily="34" charset="-128"/>
              </a:defRPr>
            </a:lvl3pPr>
            <a:lvl4pPr marL="1684285" indent="-240612" defTabSz="497933">
              <a:defRPr>
                <a:solidFill>
                  <a:schemeClr val="tx1"/>
                </a:solidFill>
                <a:latin typeface="Arial" panose="020B0604020202020204" pitchFamily="34" charset="0"/>
                <a:ea typeface="ＭＳ Ｐゴシック" panose="020B0600070205080204" pitchFamily="34" charset="-128"/>
              </a:defRPr>
            </a:lvl4pPr>
            <a:lvl5pPr marL="2165509" indent="-240612" defTabSz="497933">
              <a:defRPr>
                <a:solidFill>
                  <a:schemeClr val="tx1"/>
                </a:solidFill>
                <a:latin typeface="Arial" panose="020B0604020202020204" pitchFamily="34" charset="0"/>
                <a:ea typeface="ＭＳ Ｐゴシック" panose="020B0600070205080204" pitchFamily="34" charset="-128"/>
              </a:defRPr>
            </a:lvl5pPr>
            <a:lvl6pPr marL="2646734"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27958"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09183"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0407" indent="-240612" defTabSz="497933"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31</a:t>
            </a:fld>
            <a:endParaRPr lang="en-GB" altLang="en-US" dirty="0">
              <a:latin typeface="Calibri" panose="020F0502020204030204" pitchFamily="34" charset="0"/>
            </a:endParaRPr>
          </a:p>
        </p:txBody>
      </p:sp>
    </p:spTree>
    <p:extLst>
      <p:ext uri="{BB962C8B-B14F-4D97-AF65-F5344CB8AC3E}">
        <p14:creationId xmlns:p14="http://schemas.microsoft.com/office/powerpoint/2010/main" val="39002587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D980ECE-624B-47B0-BF8D-2A9BE830B16C}" type="slidenum">
              <a:rPr lang="en-GB" smtClean="0"/>
              <a:t>32</a:t>
            </a:fld>
            <a:endParaRPr lang="en-GB" dirty="0"/>
          </a:p>
        </p:txBody>
      </p:sp>
    </p:spTree>
    <p:extLst>
      <p:ext uri="{BB962C8B-B14F-4D97-AF65-F5344CB8AC3E}">
        <p14:creationId xmlns:p14="http://schemas.microsoft.com/office/powerpoint/2010/main" val="1114984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33</a:t>
            </a:fld>
            <a:endParaRPr lang="en-GB" dirty="0"/>
          </a:p>
        </p:txBody>
      </p:sp>
    </p:spTree>
    <p:extLst>
      <p:ext uri="{BB962C8B-B14F-4D97-AF65-F5344CB8AC3E}">
        <p14:creationId xmlns:p14="http://schemas.microsoft.com/office/powerpoint/2010/main" val="3606304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2772" indent="-232772">
              <a:buFont typeface="+mj-lt"/>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34</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174625"/>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dirty="0"/>
          </a:p>
        </p:txBody>
      </p:sp>
      <p:sp>
        <p:nvSpPr>
          <p:cNvPr id="6" name="Footer Placeholder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ltLang="en-US" dirty="0"/>
          </a:p>
        </p:txBody>
      </p:sp>
      <p:sp>
        <p:nvSpPr>
          <p:cNvPr id="7" name="Rectangle 6"/>
          <p:cNvSpPr>
            <a:spLocks noGrp="1" noChangeArrowheads="1"/>
          </p:cNvSpPr>
          <p:nvPr>
            <p:ph type="sldNum" sz="quarter" idx="12"/>
          </p:nvPr>
        </p:nvSpPr>
        <p:spPr>
          <a:ln/>
        </p:spPr>
        <p:txBody>
          <a:bodyPr/>
          <a:lstStyle>
            <a:lvl1pPr>
              <a:defRPr/>
            </a:lvl1pPr>
          </a:lstStyle>
          <a:p>
            <a:pPr>
              <a:defRPr/>
            </a:pPr>
            <a:fld id="{04779704-6C12-4904-9EC8-CD8993BD7C77}" type="slidenum">
              <a:rPr lang="en-US" altLang="en-US"/>
              <a:pPr>
                <a:defRPr/>
              </a:pPr>
              <a:t>‹#›</a:t>
            </a:fld>
            <a:endParaRPr lang="en-US" altLang="en-US" dirty="0"/>
          </a:p>
        </p:txBody>
      </p:sp>
    </p:spTree>
    <p:extLst>
      <p:ext uri="{BB962C8B-B14F-4D97-AF65-F5344CB8AC3E}">
        <p14:creationId xmlns:p14="http://schemas.microsoft.com/office/powerpoint/2010/main" val="3531010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90">
          <a:fgClr>
            <a:schemeClr val="accent6">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11/03/2026</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5.jp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png"/><Relationship Id="rId4" Type="http://schemas.openxmlformats.org/officeDocument/2006/relationships/image" Target="../media/image16.jpeg"/><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17.pn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hyperlink" Target="https://thehappydaystravels.com/phrases-you-hear-in-wales-sayings-from-south-wales/" TargetMode="Externa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3.png"/><Relationship Id="rId7" Type="http://schemas.openxmlformats.org/officeDocument/2006/relationships/image" Target="../media/image46.jp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Example%20of%20Good%20Handwriting.jpg" TargetMode="External"/><Relationship Id="rId5" Type="http://schemas.openxmlformats.org/officeDocument/2006/relationships/image" Target="../media/image45.png"/><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8.jpg"/><Relationship Id="rId7" Type="http://schemas.openxmlformats.org/officeDocument/2006/relationships/diagramQuickStyle" Target="../diagrams/quickStyle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1.jpeg"/><Relationship Id="rId4" Type="http://schemas.openxmlformats.org/officeDocument/2006/relationships/image" Target="../media/image49.jpg"/><Relationship Id="rId9" Type="http://schemas.microsoft.com/office/2007/relationships/diagramDrawing" Target="../diagrams/drawing3.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png&amp;ehk=oNAkCsMIjBfj12g"/><Relationship Id="rId4" Type="http://schemas.openxmlformats.org/officeDocument/2006/relationships/hyperlink" Target="https://www.youtube.com/watch?v=XRZ9uZ4h0S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www.youtube.com/watch?v=JdvJZD-cplg" TargetMode="External"/><Relationship Id="rId7"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image" Target="../media/image55.png"/><Relationship Id="rId5" Type="http://schemas.openxmlformats.org/officeDocument/2006/relationships/hyperlink" Target="http://mwcnews.net/focus/politics/29585-red-hen.html" TargetMode="External"/><Relationship Id="rId4" Type="http://schemas.openxmlformats.org/officeDocument/2006/relationships/image" Target="../media/image54.jpg"/></Relationships>
</file>

<file path=ppt/slides/_rels/slide2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openxmlformats.org/officeDocument/2006/relationships/image" Target="../media/image1.png"/><Relationship Id="rId4" Type="http://schemas.openxmlformats.org/officeDocument/2006/relationships/image" Target="../media/image57.png"/></Relationships>
</file>

<file path=ppt/slides/_rels/slide30.xml.rels><?xml version="1.0" encoding="UTF-8" standalone="yes"?>
<Relationships xmlns="http://schemas.openxmlformats.org/package/2006/relationships"><Relationship Id="rId3" Type="http://schemas.openxmlformats.org/officeDocument/2006/relationships/image" Target="../media/image58.png&amp;ehk=TzEPW8ngNInAXd2MGfo4TA&amp;r=0&amp;pid=OfficeInsert"/><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 Id="rId9" Type="http://schemas.openxmlformats.org/officeDocument/2006/relationships/image" Target="../media/image1.png"/></Relationships>
</file>

<file path=ppt/slides/_rels/slide32.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7"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68.jpeg"/><Relationship Id="rId5" Type="http://schemas.openxmlformats.org/officeDocument/2006/relationships/image" Target="../media/image67.jpg"/><Relationship Id="rId4"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71822" y="669304"/>
            <a:ext cx="6724903" cy="1628850"/>
          </a:xfrm>
        </p:spPr>
        <p:txBody>
          <a:bodyPr vert="horz" lIns="91440" tIns="45720" rIns="91440" bIns="45720" rtlCol="0" anchor="t">
            <a:normAutofit fontScale="90000"/>
          </a:bodyPr>
          <a:lstStyle/>
          <a:p>
            <a:r>
              <a:rPr lang="en-GB" b="1" dirty="0">
                <a:solidFill>
                  <a:schemeClr val="accent1">
                    <a:lumMod val="75000"/>
                  </a:schemeClr>
                </a:solidFill>
                <a:latin typeface="Comic Sans MS" panose="030F0702030302020204" pitchFamily="66" charset="0"/>
              </a:rPr>
              <a:t>Oracy and Writing</a:t>
            </a:r>
            <a:br>
              <a:rPr lang="en-GB" dirty="0">
                <a:latin typeface="Comic Sans MS" panose="030F0702030302020204" pitchFamily="66" charset="0"/>
              </a:rPr>
            </a:br>
            <a:endParaRPr lang="en-US"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644272" y="1994799"/>
            <a:ext cx="5240341" cy="2415914"/>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70000"/>
              </a:lnSpc>
            </a:pPr>
            <a:endParaRPr lang="en-US" sz="1500" dirty="0">
              <a:solidFill>
                <a:schemeClr val="tx1">
                  <a:alpha val="55000"/>
                </a:schemeClr>
              </a:solidFill>
              <a:latin typeface="Comic Sans MS" panose="030F0702030302020204" pitchFamily="66" charset="0"/>
            </a:endParaRPr>
          </a:p>
          <a:p>
            <a:pPr>
              <a:lnSpc>
                <a:spcPct val="170000"/>
              </a:lnSpc>
            </a:pPr>
            <a:r>
              <a:rPr lang="en-US" sz="9600" b="1" dirty="0">
                <a:solidFill>
                  <a:schemeClr val="accent1">
                    <a:lumMod val="75000"/>
                    <a:alpha val="55000"/>
                  </a:schemeClr>
                </a:solidFill>
                <a:latin typeface="Comic Sans MS" panose="030F0702030302020204" pitchFamily="66" charset="0"/>
              </a:rPr>
              <a:t>Leading the Learning: what, how and why am I teaching?</a:t>
            </a:r>
          </a:p>
          <a:p>
            <a:pPr>
              <a:lnSpc>
                <a:spcPct val="170000"/>
              </a:lnSpc>
            </a:pPr>
            <a:r>
              <a:rPr lang="en-US" sz="9600" b="1" dirty="0">
                <a:solidFill>
                  <a:schemeClr val="accent1">
                    <a:lumMod val="75000"/>
                    <a:alpha val="55000"/>
                  </a:schemeClr>
                </a:solidFill>
                <a:latin typeface="Comic Sans MS" panose="030F0702030302020204" pitchFamily="66" charset="0"/>
              </a:rPr>
              <a:t>ECAD4017</a:t>
            </a:r>
          </a:p>
          <a:p>
            <a:pPr>
              <a:lnSpc>
                <a:spcPct val="170000"/>
              </a:lnSpc>
            </a:pPr>
            <a:r>
              <a:rPr lang="en-US" sz="9600" b="1" dirty="0">
                <a:solidFill>
                  <a:schemeClr val="accent1">
                    <a:lumMod val="75000"/>
                    <a:alpha val="55000"/>
                  </a:schemeClr>
                </a:solidFill>
                <a:latin typeface="Comic Sans MS" panose="030F0702030302020204" pitchFamily="66" charset="0"/>
              </a:rPr>
              <a:t>Languages, Literacy &amp; Communication</a:t>
            </a:r>
          </a:p>
          <a:p>
            <a:pPr>
              <a:lnSpc>
                <a:spcPct val="170000"/>
              </a:lnSpc>
            </a:pPr>
            <a:r>
              <a:rPr lang="en-US" sz="9600" b="1" dirty="0">
                <a:solidFill>
                  <a:schemeClr val="accent1">
                    <a:lumMod val="75000"/>
                    <a:alpha val="55000"/>
                  </a:schemeClr>
                </a:solidFill>
                <a:latin typeface="Comic Sans MS" panose="030F0702030302020204" pitchFamily="66" charset="0"/>
              </a:rPr>
              <a:t> Session 3</a:t>
            </a:r>
          </a:p>
          <a:p>
            <a:pPr>
              <a:lnSpc>
                <a:spcPct val="170000"/>
              </a:lnSpc>
            </a:pPr>
            <a:r>
              <a:rPr lang="en-US" sz="9600" b="1" dirty="0">
                <a:solidFill>
                  <a:schemeClr val="accent1">
                    <a:lumMod val="75000"/>
                    <a:alpha val="55000"/>
                  </a:schemeClr>
                </a:solidFill>
                <a:latin typeface="Comic Sans MS" panose="030F0702030302020204" pitchFamily="66" charset="0"/>
              </a:rPr>
              <a:t> March 2026</a:t>
            </a:r>
            <a:endParaRPr lang="en-US" sz="1050" b="1" dirty="0">
              <a:solidFill>
                <a:schemeClr val="accent1">
                  <a:lumMod val="75000"/>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4" name="Picture 3">
            <a:extLst>
              <a:ext uri="{FF2B5EF4-FFF2-40B4-BE49-F238E27FC236}">
                <a16:creationId xmlns:a16="http://schemas.microsoft.com/office/drawing/2014/main" id="{7420A583-2442-3DE3-D8B2-815DD0BB82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5220" y="1666515"/>
            <a:ext cx="5140751" cy="3855564"/>
          </a:xfrm>
          <a:prstGeom prst="rect">
            <a:avLst/>
          </a:prstGeom>
          <a:ln w="76200">
            <a:solidFill>
              <a:schemeClr val="accent1"/>
            </a:solidFill>
          </a:ln>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323261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0BA4C666-CC67-591E-1542-9386B3938B16}"/>
              </a:ext>
            </a:extLst>
          </p:cNvPr>
          <p:cNvPicPr>
            <a:picLocks noChangeAspect="1"/>
          </p:cNvPicPr>
          <p:nvPr/>
        </p:nvPicPr>
        <p:blipFill rotWithShape="1">
          <a:blip r:embed="rId3">
            <a:extLst>
              <a:ext uri="{28A0092B-C50C-407E-A947-70E740481C1C}">
                <a14:useLocalDpi xmlns:a14="http://schemas.microsoft.com/office/drawing/2010/main" val="0"/>
              </a:ext>
            </a:extLst>
          </a:blip>
          <a:srcRect l="7328" t="33357" r="3503" b="7611"/>
          <a:stretch>
            <a:fillRect/>
          </a:stretch>
        </p:blipFill>
        <p:spPr>
          <a:xfrm>
            <a:off x="3856719" y="2260967"/>
            <a:ext cx="4701051" cy="2077396"/>
          </a:xfrm>
          <a:prstGeom prst="rect">
            <a:avLst/>
          </a:prstGeom>
          <a:ln w="28575">
            <a:solidFill>
              <a:schemeClr val="accent1"/>
            </a:solidFill>
          </a:ln>
        </p:spPr>
      </p:pic>
      <p:pic>
        <p:nvPicPr>
          <p:cNvPr id="9" name="Picture 8" descr="An owl wearing a graduation cap and holding a magnifying glass&#10;&#10;AI-generated content may be incorrect.">
            <a:extLst>
              <a:ext uri="{FF2B5EF4-FFF2-40B4-BE49-F238E27FC236}">
                <a16:creationId xmlns:a16="http://schemas.microsoft.com/office/drawing/2014/main" id="{E4E36EBB-95E3-943C-7B51-8143ABE85B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10082284" y="4338363"/>
            <a:ext cx="1896693" cy="2348755"/>
          </a:xfrm>
          <a:prstGeom prst="rect">
            <a:avLst/>
          </a:prstGeom>
          <a:noFill/>
          <a:ln w="28575">
            <a:solidFill>
              <a:schemeClr val="accent1"/>
            </a:solidFill>
          </a:ln>
        </p:spPr>
      </p:pic>
      <p:pic>
        <p:nvPicPr>
          <p:cNvPr id="7" name="Picture 6" descr="A pencil and papers with a blue pen&#10;&#10;AI-generated content may be incorrect.">
            <a:extLst>
              <a:ext uri="{FF2B5EF4-FFF2-40B4-BE49-F238E27FC236}">
                <a16:creationId xmlns:a16="http://schemas.microsoft.com/office/drawing/2014/main" id="{8734E5CF-34B1-37A4-F919-0D98224324D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7846189" y="4847899"/>
            <a:ext cx="2007511" cy="1736656"/>
          </a:xfrm>
          <a:prstGeom prst="rect">
            <a:avLst/>
          </a:prstGeom>
          <a:noFill/>
          <a:ln w="28575">
            <a:solidFill>
              <a:schemeClr val="accent1"/>
            </a:solidFill>
          </a:ln>
        </p:spPr>
      </p:pic>
      <p:pic>
        <p:nvPicPr>
          <p:cNvPr id="2" name="Picture 1" descr="A group of kids with question marks&#10;&#10;AI-generated content may be incorrect.">
            <a:extLst>
              <a:ext uri="{FF2B5EF4-FFF2-40B4-BE49-F238E27FC236}">
                <a16:creationId xmlns:a16="http://schemas.microsoft.com/office/drawing/2014/main" id="{65E35F5F-E425-15DD-E4CC-51181C61267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2255528" y="4847900"/>
            <a:ext cx="2007031" cy="1839218"/>
          </a:xfrm>
          <a:prstGeom prst="rect">
            <a:avLst/>
          </a:prstGeom>
          <a:noFill/>
          <a:ln w="28575">
            <a:solidFill>
              <a:schemeClr val="accent1"/>
            </a:solidFill>
          </a:ln>
        </p:spPr>
      </p:pic>
      <p:pic>
        <p:nvPicPr>
          <p:cNvPr id="4" name="Picture 3" descr="A person drawing a diagram&#10;&#10;AI-generated content may be incorrect.">
            <a:extLst>
              <a:ext uri="{FF2B5EF4-FFF2-40B4-BE49-F238E27FC236}">
                <a16:creationId xmlns:a16="http://schemas.microsoft.com/office/drawing/2014/main" id="{B92CE94C-524F-9B30-340D-A8348C240A1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bwMode="auto">
          <a:xfrm>
            <a:off x="176470" y="4229715"/>
            <a:ext cx="1919427" cy="2457403"/>
          </a:xfrm>
          <a:prstGeom prst="rect">
            <a:avLst/>
          </a:prstGeom>
          <a:noFill/>
          <a:ln w="28575">
            <a:solidFill>
              <a:schemeClr val="accent1"/>
            </a:solidFill>
          </a:ln>
        </p:spPr>
      </p:pic>
      <p:pic>
        <p:nvPicPr>
          <p:cNvPr id="6" name="Picture 5" descr="A group of cartoon characters&#10;&#10;AI-generated content may be incorrect.">
            <a:extLst>
              <a:ext uri="{FF2B5EF4-FFF2-40B4-BE49-F238E27FC236}">
                <a16:creationId xmlns:a16="http://schemas.microsoft.com/office/drawing/2014/main" id="{AECC8844-CF99-E108-8D53-4848DC6D2E3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bwMode="auto">
          <a:xfrm>
            <a:off x="4665072" y="4847899"/>
            <a:ext cx="2861856" cy="1839219"/>
          </a:xfrm>
          <a:prstGeom prst="rect">
            <a:avLst/>
          </a:prstGeom>
          <a:noFill/>
          <a:ln w="28575">
            <a:solidFill>
              <a:schemeClr val="accent1"/>
            </a:solidFill>
          </a:ln>
        </p:spPr>
      </p:pic>
      <p:sp>
        <p:nvSpPr>
          <p:cNvPr id="5" name="Title 1">
            <a:extLst>
              <a:ext uri="{FF2B5EF4-FFF2-40B4-BE49-F238E27FC236}">
                <a16:creationId xmlns:a16="http://schemas.microsoft.com/office/drawing/2014/main" id="{6C227E06-F0A6-25BF-C7DC-BADCBE9C7307}"/>
              </a:ext>
            </a:extLst>
          </p:cNvPr>
          <p:cNvSpPr txBox="1">
            <a:spLocks/>
          </p:cNvSpPr>
          <p:nvPr/>
        </p:nvSpPr>
        <p:spPr>
          <a:xfrm>
            <a:off x="-32653" y="273445"/>
            <a:ext cx="9270921" cy="1839218"/>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b="1" dirty="0">
                <a:solidFill>
                  <a:schemeClr val="accent1">
                    <a:lumMod val="75000"/>
                  </a:schemeClr>
                </a:solidFill>
                <a:latin typeface="Comic Sans MS" panose="030F0702030302020204" pitchFamily="66" charset="0"/>
              </a:rPr>
              <a:t>During this lecture you will be using some of the Research Dispositions</a:t>
            </a:r>
          </a:p>
        </p:txBody>
      </p:sp>
      <p:pic>
        <p:nvPicPr>
          <p:cNvPr id="8" name="Picture 7" descr="A computer screen shot of a blue background&#10;&#10;Description automatically generated">
            <a:extLst>
              <a:ext uri="{FF2B5EF4-FFF2-40B4-BE49-F238E27FC236}">
                <a16:creationId xmlns:a16="http://schemas.microsoft.com/office/drawing/2014/main" id="{FE716A87-0D5B-AFD9-6714-7A4885DF570F}"/>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1788790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9" y="238271"/>
            <a:ext cx="1371616" cy="13716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1175077" y="1912138"/>
            <a:ext cx="10360058" cy="444269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3200" dirty="0">
                <a:latin typeface="Comic Sans MS" panose="030F0702030302020204" pitchFamily="66" charset="0"/>
              </a:rPr>
              <a:t>Develop and understanding of oracy and its importance </a:t>
            </a:r>
          </a:p>
          <a:p>
            <a:pPr marL="285750" indent="-285750">
              <a:lnSpc>
                <a:spcPct val="150000"/>
              </a:lnSpc>
              <a:buFont typeface="Arial" panose="020B0604020202020204" pitchFamily="34" charset="0"/>
              <a:buChar char="•"/>
            </a:pPr>
            <a:r>
              <a:rPr lang="en-US" sz="3200" dirty="0">
                <a:latin typeface="Comic Sans MS" panose="030F0702030302020204" pitchFamily="66" charset="0"/>
              </a:rPr>
              <a:t>Learn about children’s early writing development</a:t>
            </a:r>
          </a:p>
          <a:p>
            <a:pPr marL="285750" indent="-285750">
              <a:lnSpc>
                <a:spcPct val="150000"/>
              </a:lnSpc>
              <a:buFont typeface="Arial" panose="020B0604020202020204" pitchFamily="34" charset="0"/>
              <a:buChar char="•"/>
            </a:pPr>
            <a:r>
              <a:rPr lang="en-US" sz="3200" dirty="0">
                <a:latin typeface="Comic Sans MS" panose="030F0702030302020204" pitchFamily="66" charset="0"/>
              </a:rPr>
              <a:t>Consider the place of handwriting in today’s classroom.</a:t>
            </a:r>
          </a:p>
          <a:p>
            <a:pPr marL="285750" indent="-285750">
              <a:lnSpc>
                <a:spcPct val="150000"/>
              </a:lnSpc>
              <a:buFont typeface="Arial" panose="020B0604020202020204" pitchFamily="34" charset="0"/>
              <a:buChar char="•"/>
            </a:pPr>
            <a:r>
              <a:rPr lang="en-US" sz="3200" dirty="0">
                <a:latin typeface="Comic Sans MS" panose="030F0702030302020204" pitchFamily="66" charset="0"/>
              </a:rPr>
              <a:t>Develop your understanding of the writing process.</a:t>
            </a:r>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latin typeface="Comic Sans MS" panose="030F0702030302020204" pitchFamily="66" charset="0"/>
              </a:rPr>
              <a:t>Aims of this session</a:t>
            </a:r>
          </a:p>
        </p:txBody>
      </p:sp>
    </p:spTree>
    <p:extLst>
      <p:ext uri="{BB962C8B-B14F-4D97-AF65-F5344CB8AC3E}">
        <p14:creationId xmlns:p14="http://schemas.microsoft.com/office/powerpoint/2010/main" val="3979785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b="1" dirty="0">
                <a:solidFill>
                  <a:schemeClr val="accent1">
                    <a:lumMod val="75000"/>
                  </a:schemeClr>
                </a:solidFill>
                <a:latin typeface="Comic Sans MS" panose="030F0702030302020204" pitchFamily="66" charset="0"/>
              </a:rPr>
              <a:t>Curriculum for Wales</a:t>
            </a:r>
          </a:p>
        </p:txBody>
      </p:sp>
      <p:sp>
        <p:nvSpPr>
          <p:cNvPr id="3" name="Content Placeholder 2"/>
          <p:cNvSpPr>
            <a:spLocks noGrp="1"/>
          </p:cNvSpPr>
          <p:nvPr>
            <p:ph idx="1"/>
          </p:nvPr>
        </p:nvSpPr>
        <p:spPr>
          <a:xfrm>
            <a:off x="1150912" y="885429"/>
            <a:ext cx="10291997" cy="850280"/>
          </a:xfrm>
        </p:spPr>
        <p:txBody>
          <a:bodyPr>
            <a:normAutofit/>
          </a:bodyPr>
          <a:lstStyle/>
          <a:p>
            <a:pPr marL="0" indent="0" algn="ctr">
              <a:buNone/>
            </a:pPr>
            <a:r>
              <a:rPr lang="en-GB" sz="2000" dirty="0">
                <a:latin typeface="Comic Sans MS" panose="030F0702030302020204" pitchFamily="66" charset="0"/>
              </a:rPr>
              <a:t>The Languages, Literacy and Communication part of Curriculum 2022 is split into </a:t>
            </a:r>
            <a:r>
              <a:rPr lang="en-GB" sz="2000" b="1" dirty="0">
                <a:latin typeface="Comic Sans MS" panose="030F0702030302020204" pitchFamily="66" charset="0"/>
              </a:rPr>
              <a:t>4 What Matter Statements</a:t>
            </a:r>
          </a:p>
        </p:txBody>
      </p:sp>
      <p:sp>
        <p:nvSpPr>
          <p:cNvPr id="4" name="TextBox 3"/>
          <p:cNvSpPr txBox="1"/>
          <p:nvPr/>
        </p:nvSpPr>
        <p:spPr>
          <a:xfrm>
            <a:off x="275571" y="4817765"/>
            <a:ext cx="2375941" cy="1569660"/>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WMS1: Languages connect us</a:t>
            </a:r>
          </a:p>
        </p:txBody>
      </p:sp>
      <p:sp>
        <p:nvSpPr>
          <p:cNvPr id="5" name="TextBox 4"/>
          <p:cNvSpPr txBox="1"/>
          <p:nvPr/>
        </p:nvSpPr>
        <p:spPr>
          <a:xfrm>
            <a:off x="9398379" y="3069878"/>
            <a:ext cx="2543688" cy="3046988"/>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WMS4: Literature fires imagination and inspires creativity</a:t>
            </a:r>
          </a:p>
        </p:txBody>
      </p:sp>
      <p:sp>
        <p:nvSpPr>
          <p:cNvPr id="6" name="TextBox 5"/>
          <p:cNvSpPr txBox="1"/>
          <p:nvPr/>
        </p:nvSpPr>
        <p:spPr>
          <a:xfrm>
            <a:off x="2920111" y="2773332"/>
            <a:ext cx="2973476" cy="3600986"/>
          </a:xfrm>
          <a:prstGeom prst="rect">
            <a:avLst/>
          </a:prstGeom>
          <a:noFill/>
          <a:ln w="28575">
            <a:solidFill>
              <a:schemeClr val="accent2">
                <a:lumMod val="20000"/>
                <a:lumOff val="80000"/>
              </a:schemeClr>
            </a:solidFill>
          </a:ln>
        </p:spPr>
        <p:txBody>
          <a:bodyPr wrap="square" rtlCol="0">
            <a:spAutoFit/>
          </a:bodyPr>
          <a:lstStyle/>
          <a:p>
            <a:pPr algn="ctr"/>
            <a:r>
              <a:rPr lang="en-GB" sz="3600" dirty="0">
                <a:latin typeface="Comic Sans MS" panose="030F0702030302020204" pitchFamily="66" charset="0"/>
              </a:rPr>
              <a:t>WMS2: </a:t>
            </a:r>
            <a:r>
              <a:rPr lang="en-GB" sz="3200" dirty="0">
                <a:latin typeface="Comic Sans MS" panose="030F0702030302020204" pitchFamily="66" charset="0"/>
              </a:rPr>
              <a:t>Understanding language is the key to understanding the world around us</a:t>
            </a:r>
            <a:endParaRPr lang="en-GB" sz="3600" dirty="0">
              <a:latin typeface="Comic Sans MS" panose="030F0702030302020204" pitchFamily="66" charset="0"/>
            </a:endParaRPr>
          </a:p>
        </p:txBody>
      </p:sp>
      <p:sp>
        <p:nvSpPr>
          <p:cNvPr id="7" name="TextBox 6"/>
          <p:cNvSpPr txBox="1"/>
          <p:nvPr/>
        </p:nvSpPr>
        <p:spPr>
          <a:xfrm>
            <a:off x="6045525" y="2773332"/>
            <a:ext cx="3109212" cy="3600986"/>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651556" y="2898790"/>
            <a:ext cx="1550608" cy="1611733"/>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996436" y="1430081"/>
            <a:ext cx="1333290" cy="1520285"/>
          </a:xfrm>
          <a:prstGeom prst="rect">
            <a:avLst/>
          </a:prstGeom>
          <a:ln w="38100">
            <a:solidFill>
              <a:srgbClr val="0070C0"/>
            </a:solidFill>
          </a:ln>
        </p:spPr>
      </p:pic>
      <p:pic>
        <p:nvPicPr>
          <p:cNvPr id="8" name="Picture 7" descr="Free vector graphic: Earphones, Boy, Headphone - Free ...">
            <a:extLst>
              <a:ext uri="{FF2B5EF4-FFF2-40B4-BE49-F238E27FC236}">
                <a16:creationId xmlns:a16="http://schemas.microsoft.com/office/drawing/2014/main" id="{F0236D15-68C4-63AA-B50E-BB2853FB31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73935" y="1590644"/>
            <a:ext cx="796231" cy="1086833"/>
          </a:xfrm>
          <a:prstGeom prst="rect">
            <a:avLst/>
          </a:prstGeom>
          <a:ln w="38100">
            <a:solidFill>
              <a:srgbClr val="0070C0"/>
            </a:solidFill>
          </a:ln>
        </p:spPr>
      </p:pic>
      <p:pic>
        <p:nvPicPr>
          <p:cNvPr id="11" name="Picture 10" descr="A CANARY'S DIARY: ReWinD RuN">
            <a:extLst>
              <a:ext uri="{FF2B5EF4-FFF2-40B4-BE49-F238E27FC236}">
                <a16:creationId xmlns:a16="http://schemas.microsoft.com/office/drawing/2014/main" id="{C118FF16-FE10-8D18-7AD7-EFACB0377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6240" y="1499250"/>
            <a:ext cx="960587" cy="1207756"/>
          </a:xfrm>
          <a:prstGeom prst="rect">
            <a:avLst/>
          </a:prstGeom>
          <a:ln w="38100">
            <a:solidFill>
              <a:srgbClr val="0070C0"/>
            </a:solidFill>
          </a:ln>
        </p:spPr>
      </p:pic>
      <p:pic>
        <p:nvPicPr>
          <p:cNvPr id="17" name="Picture 16" descr="cinco pasos muy sencillos para corregir la letra de ...">
            <a:extLst>
              <a:ext uri="{FF2B5EF4-FFF2-40B4-BE49-F238E27FC236}">
                <a16:creationId xmlns:a16="http://schemas.microsoft.com/office/drawing/2014/main" id="{B9FA1107-BBF8-F2DD-B903-C2BC407EBE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8607" y="1525195"/>
            <a:ext cx="1129645" cy="1181811"/>
          </a:xfrm>
          <a:prstGeom prst="rect">
            <a:avLst/>
          </a:prstGeom>
          <a:ln w="38100">
            <a:solidFill>
              <a:srgbClr val="0070C0"/>
            </a:solidFill>
          </a:ln>
        </p:spPr>
      </p:pic>
      <p:pic>
        <p:nvPicPr>
          <p:cNvPr id="21" name="Picture 20" descr="Free photo Kids The Speech Bubble Clipart Colorful Boy ...">
            <a:extLst>
              <a:ext uri="{FF2B5EF4-FFF2-40B4-BE49-F238E27FC236}">
                <a16:creationId xmlns:a16="http://schemas.microsoft.com/office/drawing/2014/main" id="{F753D006-7204-F997-A00B-4C7040708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6173" y="1514726"/>
            <a:ext cx="1027107" cy="1209841"/>
          </a:xfrm>
          <a:prstGeom prst="rect">
            <a:avLst/>
          </a:prstGeom>
          <a:ln w="38100">
            <a:solidFill>
              <a:srgbClr val="0070C0"/>
            </a:solidFill>
          </a:ln>
        </p:spPr>
      </p:pic>
      <p:pic>
        <p:nvPicPr>
          <p:cNvPr id="12" name="Picture 11" descr="A computer screen shot of a blue background&#10;&#10;Description automatically generated">
            <a:extLst>
              <a:ext uri="{FF2B5EF4-FFF2-40B4-BE49-F238E27FC236}">
                <a16:creationId xmlns:a16="http://schemas.microsoft.com/office/drawing/2014/main" id="{5989A471-643C-8700-E645-D42006A99717}"/>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10244901" y="91253"/>
            <a:ext cx="1697166" cy="707371"/>
          </a:xfrm>
          <a:prstGeom prst="rect">
            <a:avLst/>
          </a:prstGeom>
        </p:spPr>
      </p:pic>
    </p:spTree>
    <p:extLst>
      <p:ext uri="{BB962C8B-B14F-4D97-AF65-F5344CB8AC3E}">
        <p14:creationId xmlns:p14="http://schemas.microsoft.com/office/powerpoint/2010/main" val="1035662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029AE-2045-C720-7F5E-25D7BCD69C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7416D-DB87-A021-D7F7-1393455D065D}"/>
              </a:ext>
            </a:extLst>
          </p:cNvPr>
          <p:cNvSpPr>
            <a:spLocks noGrp="1"/>
          </p:cNvSpPr>
          <p:nvPr>
            <p:ph type="title"/>
          </p:nvPr>
        </p:nvSpPr>
        <p:spPr>
          <a:xfrm>
            <a:off x="347135" y="483658"/>
            <a:ext cx="9343620" cy="5049876"/>
          </a:xfrm>
        </p:spPr>
        <p:txBody>
          <a:bodyPr>
            <a:normAutofit/>
          </a:bodyPr>
          <a:lstStyle/>
          <a:p>
            <a:pPr algn="ctr">
              <a:lnSpc>
                <a:spcPct val="100000"/>
              </a:lnSpc>
            </a:pPr>
            <a:r>
              <a:rPr lang="en-GB" sz="19900" b="1">
                <a:solidFill>
                  <a:schemeClr val="accent1">
                    <a:lumMod val="75000"/>
                  </a:schemeClr>
                </a:solidFill>
                <a:latin typeface="Comic Sans MS" panose="030F0702030302020204" pitchFamily="66" charset="0"/>
              </a:rPr>
              <a:t>Oracy</a:t>
            </a:r>
            <a:endParaRPr lang="en-GB" sz="19900" b="1" dirty="0">
              <a:solidFill>
                <a:schemeClr val="accent1">
                  <a:lumMod val="7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5EB69387-1D70-0AC4-33CC-5CE02C5E699E}"/>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4" name="Picture 3" descr="Free photo Kids The Speech Bubble Clipart Colorful Boy ...">
            <a:extLst>
              <a:ext uri="{FF2B5EF4-FFF2-40B4-BE49-F238E27FC236}">
                <a16:creationId xmlns:a16="http://schemas.microsoft.com/office/drawing/2014/main" id="{11384F10-F81C-1523-CD97-EBFD5003B9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6560" y="4872515"/>
            <a:ext cx="1601918" cy="1886917"/>
          </a:xfrm>
          <a:prstGeom prst="rect">
            <a:avLst/>
          </a:prstGeom>
          <a:ln w="38100">
            <a:solidFill>
              <a:srgbClr val="0070C0"/>
            </a:solidFill>
          </a:ln>
        </p:spPr>
      </p:pic>
      <p:pic>
        <p:nvPicPr>
          <p:cNvPr id="5" name="Picture 4" descr="Free vector graphic: Earphones, Boy, Headphone - Free ...">
            <a:extLst>
              <a:ext uri="{FF2B5EF4-FFF2-40B4-BE49-F238E27FC236}">
                <a16:creationId xmlns:a16="http://schemas.microsoft.com/office/drawing/2014/main" id="{460FE0FD-19C3-A34E-0BE7-D4ED01FBC0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3037" y="4872514"/>
            <a:ext cx="1382386" cy="1886918"/>
          </a:xfrm>
          <a:prstGeom prst="rect">
            <a:avLst/>
          </a:prstGeom>
          <a:ln w="38100">
            <a:solidFill>
              <a:srgbClr val="0070C0"/>
            </a:solidFill>
          </a:ln>
        </p:spPr>
      </p:pic>
      <p:pic>
        <p:nvPicPr>
          <p:cNvPr id="9" name="Picture 8">
            <a:extLst>
              <a:ext uri="{FF2B5EF4-FFF2-40B4-BE49-F238E27FC236}">
                <a16:creationId xmlns:a16="http://schemas.microsoft.com/office/drawing/2014/main" id="{67ACB674-C206-B67B-3774-3A6D6E3815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93976" y="2716619"/>
            <a:ext cx="1490254" cy="2003974"/>
          </a:xfrm>
          <a:prstGeom prst="rect">
            <a:avLst/>
          </a:prstGeom>
          <a:ln w="38100">
            <a:solidFill>
              <a:srgbClr val="0070C0"/>
            </a:solidFill>
          </a:ln>
        </p:spPr>
      </p:pic>
    </p:spTree>
    <p:extLst>
      <p:ext uri="{BB962C8B-B14F-4D97-AF65-F5344CB8AC3E}">
        <p14:creationId xmlns:p14="http://schemas.microsoft.com/office/powerpoint/2010/main" val="212058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48F50-C493-BFB2-807B-90E48C953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59C3C0-1EEF-A218-CC50-69296165D850}"/>
              </a:ext>
            </a:extLst>
          </p:cNvPr>
          <p:cNvSpPr>
            <a:spLocks noGrp="1"/>
          </p:cNvSpPr>
          <p:nvPr>
            <p:ph type="title"/>
          </p:nvPr>
        </p:nvSpPr>
        <p:spPr>
          <a:xfrm>
            <a:off x="838200" y="365125"/>
            <a:ext cx="7001656" cy="1325563"/>
          </a:xfrm>
          <a:noFill/>
        </p:spPr>
        <p:txBody>
          <a:bodyPr>
            <a:normAutofit fontScale="90000"/>
          </a:bodyPr>
          <a:lstStyle/>
          <a:p>
            <a:pPr algn="ctr"/>
            <a:r>
              <a:rPr lang="en-GB" b="1" dirty="0">
                <a:solidFill>
                  <a:schemeClr val="accent1">
                    <a:lumMod val="75000"/>
                  </a:schemeClr>
                </a:solidFill>
                <a:latin typeface="Comic Sans MS" panose="030F0702030302020204" pitchFamily="66" charset="0"/>
              </a:rPr>
              <a:t>Oracy: Why use the word?</a:t>
            </a:r>
            <a:br>
              <a:rPr lang="en-GB" b="1" dirty="0">
                <a:solidFill>
                  <a:schemeClr val="accent1">
                    <a:lumMod val="75000"/>
                  </a:schemeClr>
                </a:solidFill>
                <a:latin typeface="Comic Sans MS" panose="030F0702030302020204" pitchFamily="66" charset="0"/>
              </a:rPr>
            </a:br>
            <a:r>
              <a:rPr lang="en-GB" b="1" dirty="0">
                <a:solidFill>
                  <a:schemeClr val="accent1">
                    <a:lumMod val="75000"/>
                  </a:schemeClr>
                </a:solidFill>
                <a:latin typeface="Comic Sans MS" panose="030F0702030302020204" pitchFamily="66" charset="0"/>
              </a:rPr>
              <a:t>What does it mean?</a:t>
            </a:r>
          </a:p>
        </p:txBody>
      </p:sp>
      <p:sp>
        <p:nvSpPr>
          <p:cNvPr id="6" name="Content Placeholder 2">
            <a:extLst>
              <a:ext uri="{FF2B5EF4-FFF2-40B4-BE49-F238E27FC236}">
                <a16:creationId xmlns:a16="http://schemas.microsoft.com/office/drawing/2014/main" id="{6CA2501B-62E0-E70A-C603-3321071D84FE}"/>
              </a:ext>
            </a:extLst>
          </p:cNvPr>
          <p:cNvSpPr txBox="1">
            <a:spLocks/>
          </p:cNvSpPr>
          <p:nvPr/>
        </p:nvSpPr>
        <p:spPr>
          <a:xfrm>
            <a:off x="1991544" y="1484784"/>
            <a:ext cx="8229600"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latin typeface="Comic Sans MS" panose="030F0702030302020204" pitchFamily="66" charset="0"/>
            </a:endParaRPr>
          </a:p>
        </p:txBody>
      </p:sp>
      <p:sp>
        <p:nvSpPr>
          <p:cNvPr id="3" name="TextBox 2">
            <a:extLst>
              <a:ext uri="{FF2B5EF4-FFF2-40B4-BE49-F238E27FC236}">
                <a16:creationId xmlns:a16="http://schemas.microsoft.com/office/drawing/2014/main" id="{92246DED-0A2D-A6D0-A1F7-8048E91F380B}"/>
              </a:ext>
            </a:extLst>
          </p:cNvPr>
          <p:cNvSpPr txBox="1"/>
          <p:nvPr/>
        </p:nvSpPr>
        <p:spPr>
          <a:xfrm>
            <a:off x="2305359" y="5257800"/>
            <a:ext cx="5616624" cy="369332"/>
          </a:xfrm>
          <a:prstGeom prst="rect">
            <a:avLst/>
          </a:prstGeom>
          <a:noFill/>
        </p:spPr>
        <p:txBody>
          <a:bodyPr wrap="square" rtlCol="0">
            <a:spAutoFit/>
          </a:bodyPr>
          <a:lstStyle/>
          <a:p>
            <a:r>
              <a:rPr lang="en-GB" dirty="0"/>
              <a:t>Alexander (2013)</a:t>
            </a:r>
          </a:p>
        </p:txBody>
      </p:sp>
      <p:pic>
        <p:nvPicPr>
          <p:cNvPr id="9" name="Content Placeholder 4">
            <a:extLst>
              <a:ext uri="{FF2B5EF4-FFF2-40B4-BE49-F238E27FC236}">
                <a16:creationId xmlns:a16="http://schemas.microsoft.com/office/drawing/2014/main" id="{DEF4E2AF-B1E2-3958-BD90-B0F3CCA3C3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657" y="2691871"/>
            <a:ext cx="5057973" cy="3772405"/>
          </a:xfrm>
          <a:prstGeom prst="rect">
            <a:avLst/>
          </a:prstGeom>
        </p:spPr>
      </p:pic>
      <p:pic>
        <p:nvPicPr>
          <p:cNvPr id="4" name="Picture 3" descr="A computer screen shot of a blue background&#10;&#10;Description automatically generated">
            <a:extLst>
              <a:ext uri="{FF2B5EF4-FFF2-40B4-BE49-F238E27FC236}">
                <a16:creationId xmlns:a16="http://schemas.microsoft.com/office/drawing/2014/main" id="{8BA9DC82-E0B1-8823-1610-5D81EB440FCE}"/>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77111" y="365125"/>
            <a:ext cx="2104498" cy="877145"/>
          </a:xfrm>
          <a:prstGeom prst="rect">
            <a:avLst/>
          </a:prstGeom>
        </p:spPr>
      </p:pic>
      <p:sp>
        <p:nvSpPr>
          <p:cNvPr id="5" name="TextBox 4">
            <a:extLst>
              <a:ext uri="{FF2B5EF4-FFF2-40B4-BE49-F238E27FC236}">
                <a16:creationId xmlns:a16="http://schemas.microsoft.com/office/drawing/2014/main" id="{7333C0C6-E58F-1B55-5DAA-2C2078683503}"/>
              </a:ext>
            </a:extLst>
          </p:cNvPr>
          <p:cNvSpPr txBox="1"/>
          <p:nvPr/>
        </p:nvSpPr>
        <p:spPr>
          <a:xfrm>
            <a:off x="6624977" y="3500855"/>
            <a:ext cx="4846184" cy="1077218"/>
          </a:xfrm>
          <a:prstGeom prst="rect">
            <a:avLst/>
          </a:prstGeom>
          <a:noFill/>
        </p:spPr>
        <p:txBody>
          <a:bodyPr wrap="square" rtlCol="0">
            <a:spAutoFit/>
          </a:bodyPr>
          <a:lstStyle/>
          <a:p>
            <a:pPr algn="ctr"/>
            <a:r>
              <a:rPr lang="en-GB" sz="3200" dirty="0">
                <a:solidFill>
                  <a:schemeClr val="accent1">
                    <a:lumMod val="75000"/>
                  </a:schemeClr>
                </a:solidFill>
                <a:latin typeface="Comic Sans MS" panose="030F0702030302020204" pitchFamily="66" charset="0"/>
              </a:rPr>
              <a:t>Task</a:t>
            </a:r>
          </a:p>
          <a:p>
            <a:pPr algn="ctr"/>
            <a:r>
              <a:rPr lang="en-GB" sz="3200" dirty="0">
                <a:solidFill>
                  <a:schemeClr val="accent1">
                    <a:lumMod val="75000"/>
                  </a:schemeClr>
                </a:solidFill>
                <a:latin typeface="Comic Sans MS" panose="030F0702030302020204" pitchFamily="66" charset="0"/>
              </a:rPr>
              <a:t>Discuss in your group</a:t>
            </a:r>
          </a:p>
        </p:txBody>
      </p:sp>
    </p:spTree>
    <p:extLst>
      <p:ext uri="{BB962C8B-B14F-4D97-AF65-F5344CB8AC3E}">
        <p14:creationId xmlns:p14="http://schemas.microsoft.com/office/powerpoint/2010/main" val="1889344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1991544" y="1484784"/>
            <a:ext cx="8229600"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latin typeface="Comic Sans MS" panose="030F0702030302020204" pitchFamily="66" charset="0"/>
            </a:endParaRPr>
          </a:p>
        </p:txBody>
      </p:sp>
      <p:pic>
        <p:nvPicPr>
          <p:cNvPr id="4" name="Picture 3" descr="A computer screen shot of a blue background&#10;&#10;Description automatically generated">
            <a:extLst>
              <a:ext uri="{FF2B5EF4-FFF2-40B4-BE49-F238E27FC236}">
                <a16:creationId xmlns:a16="http://schemas.microsoft.com/office/drawing/2014/main" id="{98F44A53-4ADE-19CF-D4A9-442EDF68D4AE}"/>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77111" y="365125"/>
            <a:ext cx="2104498" cy="877145"/>
          </a:xfrm>
          <a:prstGeom prst="rect">
            <a:avLst/>
          </a:prstGeom>
        </p:spPr>
      </p:pic>
      <p:sp>
        <p:nvSpPr>
          <p:cNvPr id="5" name="Content Placeholder 2">
            <a:extLst>
              <a:ext uri="{FF2B5EF4-FFF2-40B4-BE49-F238E27FC236}">
                <a16:creationId xmlns:a16="http://schemas.microsoft.com/office/drawing/2014/main" id="{30F6F363-00FB-AEBA-F107-386EACC1155F}"/>
              </a:ext>
            </a:extLst>
          </p:cNvPr>
          <p:cNvSpPr>
            <a:spLocks noGrp="1"/>
          </p:cNvSpPr>
          <p:nvPr>
            <p:ph idx="1"/>
          </p:nvPr>
        </p:nvSpPr>
        <p:spPr>
          <a:xfrm>
            <a:off x="1259541" y="2045616"/>
            <a:ext cx="10106551" cy="4138599"/>
          </a:xfrm>
          <a:solidFill>
            <a:schemeClr val="accent1">
              <a:lumMod val="75000"/>
            </a:schemeClr>
          </a:solidFill>
        </p:spPr>
        <p:txBody>
          <a:bodyPr>
            <a:normAutofit fontScale="32500" lnSpcReduction="20000"/>
          </a:bodyPr>
          <a:lstStyle/>
          <a:p>
            <a:endParaRPr lang="en-GB" dirty="0"/>
          </a:p>
          <a:p>
            <a:pPr marL="0" indent="0">
              <a:lnSpc>
                <a:spcPct val="120000"/>
              </a:lnSpc>
              <a:buNone/>
            </a:pPr>
            <a:r>
              <a:rPr lang="en-GB" sz="9600" i="1" dirty="0">
                <a:solidFill>
                  <a:schemeClr val="bg1"/>
                </a:solidFill>
              </a:rPr>
              <a:t>”</a:t>
            </a:r>
            <a:r>
              <a:rPr lang="en-GB" sz="9600" i="1" dirty="0">
                <a:solidFill>
                  <a:schemeClr val="bg1"/>
                </a:solidFill>
                <a:latin typeface="Comic Sans MS" panose="030F0702030302020204" pitchFamily="66" charset="0"/>
              </a:rPr>
              <a:t>Being able to listen attentively and speak lucidly and understandably, or to use non-verbal communication effectively, are crucial attributes in learning and life more generally. Developing oracy – the capacity to develop and express ideas through speech – is of central importance to both thinking and learning.” </a:t>
            </a:r>
          </a:p>
          <a:p>
            <a:pPr marL="0" indent="0" algn="r">
              <a:buNone/>
            </a:pPr>
            <a:r>
              <a:rPr lang="en-GB" sz="4800" dirty="0">
                <a:solidFill>
                  <a:schemeClr val="bg1"/>
                </a:solidFill>
                <a:latin typeface="Comic Sans MS" panose="030F0702030302020204" pitchFamily="66" charset="0"/>
              </a:rPr>
              <a:t>Donaldson (2015)</a:t>
            </a:r>
          </a:p>
          <a:p>
            <a:endParaRPr lang="en-GB" dirty="0"/>
          </a:p>
        </p:txBody>
      </p:sp>
      <p:sp>
        <p:nvSpPr>
          <p:cNvPr id="8" name="Title 1">
            <a:extLst>
              <a:ext uri="{FF2B5EF4-FFF2-40B4-BE49-F238E27FC236}">
                <a16:creationId xmlns:a16="http://schemas.microsoft.com/office/drawing/2014/main" id="{7C570A2D-1CE3-37E9-00EF-E28684D230A9}"/>
              </a:ext>
            </a:extLst>
          </p:cNvPr>
          <p:cNvSpPr txBox="1">
            <a:spLocks/>
          </p:cNvSpPr>
          <p:nvPr/>
        </p:nvSpPr>
        <p:spPr>
          <a:xfrm>
            <a:off x="360865" y="365125"/>
            <a:ext cx="574547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latin typeface="Comic Sans MS" panose="030F0702030302020204" pitchFamily="66" charset="0"/>
              </a:rPr>
              <a:t>Oracy  in Wales</a:t>
            </a:r>
          </a:p>
        </p:txBody>
      </p:sp>
    </p:spTree>
    <p:extLst>
      <p:ext uri="{BB962C8B-B14F-4D97-AF65-F5344CB8AC3E}">
        <p14:creationId xmlns:p14="http://schemas.microsoft.com/office/powerpoint/2010/main" val="390246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234760"/>
            <a:ext cx="8114755" cy="1325563"/>
          </a:xfrm>
        </p:spPr>
        <p:txBody>
          <a:bodyPr/>
          <a:lstStyle/>
          <a:p>
            <a:r>
              <a:rPr lang="en-GB" b="1" dirty="0">
                <a:solidFill>
                  <a:schemeClr val="accent1">
                    <a:lumMod val="75000"/>
                  </a:schemeClr>
                </a:solidFill>
                <a:latin typeface="Comic Sans MS" panose="030F0702030302020204" pitchFamily="66" charset="0"/>
              </a:rPr>
              <a:t>Oracy  needs to be taught</a:t>
            </a:r>
          </a:p>
        </p:txBody>
      </p:sp>
      <p:sp>
        <p:nvSpPr>
          <p:cNvPr id="5" name="TextBox 4"/>
          <p:cNvSpPr txBox="1"/>
          <p:nvPr/>
        </p:nvSpPr>
        <p:spPr>
          <a:xfrm>
            <a:off x="838201" y="1304849"/>
            <a:ext cx="10219253" cy="5816977"/>
          </a:xfrm>
          <a:prstGeom prst="rect">
            <a:avLst/>
          </a:prstGeom>
          <a:noFill/>
        </p:spPr>
        <p:txBody>
          <a:bodyPr wrap="square" rtlCol="0">
            <a:spAutoFit/>
          </a:bodyPr>
          <a:lstStyle/>
          <a:p>
            <a:endParaRPr lang="en-GB" dirty="0"/>
          </a:p>
          <a:p>
            <a:pPr>
              <a:lnSpc>
                <a:spcPct val="150000"/>
              </a:lnSpc>
            </a:pPr>
            <a:r>
              <a:rPr lang="en-GB" sz="2400" i="1" dirty="0">
                <a:latin typeface="Comic Sans MS" panose="030F0702030302020204" pitchFamily="66" charset="0"/>
              </a:rPr>
              <a:t>“</a:t>
            </a:r>
            <a:r>
              <a:rPr lang="en-GB" sz="2800" i="1" dirty="0">
                <a:solidFill>
                  <a:schemeClr val="accent1">
                    <a:lumMod val="75000"/>
                  </a:schemeClr>
                </a:solidFill>
                <a:latin typeface="Comic Sans MS" panose="030F0702030302020204" pitchFamily="66" charset="0"/>
              </a:rPr>
              <a:t>Spoken language skills need to be taught, just as pupils are taught the skills of literacy, mathematics, science, and so on. Likewise, they need to be provided with knowledge about spoken language, so that their learning and use of those skills is underpinned by an informed awareness of how spoken language works. Teaching oracy should not be viewed simply as a pedagogical concern: rather, it should also be seen as a curricular concern.”               </a:t>
            </a:r>
            <a:r>
              <a:rPr lang="en-GB" sz="1200" dirty="0">
                <a:latin typeface="Comic Sans MS" panose="030F0702030302020204" pitchFamily="66" charset="0"/>
              </a:rPr>
              <a:t>Mercer &amp; Mannion (2018)</a:t>
            </a:r>
          </a:p>
          <a:p>
            <a:endParaRPr lang="en-GB" dirty="0"/>
          </a:p>
        </p:txBody>
      </p:sp>
      <p:pic>
        <p:nvPicPr>
          <p:cNvPr id="6" name="Picture 5" descr="A computer screen shot of a blue background&#10;&#10;Description automatically generated">
            <a:extLst>
              <a:ext uri="{FF2B5EF4-FFF2-40B4-BE49-F238E27FC236}">
                <a16:creationId xmlns:a16="http://schemas.microsoft.com/office/drawing/2014/main" id="{500ECADA-2BA7-B486-0974-1FC595A13660}"/>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19767" y="427704"/>
            <a:ext cx="2104498" cy="877145"/>
          </a:xfrm>
          <a:prstGeom prst="rect">
            <a:avLst/>
          </a:prstGeom>
        </p:spPr>
      </p:pic>
    </p:spTree>
    <p:extLst>
      <p:ext uri="{BB962C8B-B14F-4D97-AF65-F5344CB8AC3E}">
        <p14:creationId xmlns:p14="http://schemas.microsoft.com/office/powerpoint/2010/main" val="185189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Getting started with Oracy">
            <a:extLst>
              <a:ext uri="{FF2B5EF4-FFF2-40B4-BE49-F238E27FC236}">
                <a16:creationId xmlns:a16="http://schemas.microsoft.com/office/drawing/2014/main" id="{CBF0042D-8EF7-F347-5E9A-2831630B5B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002" y="1546171"/>
            <a:ext cx="7349066" cy="520176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06C65FD0-8C7E-A43B-717F-9DAF6BFADDB2}"/>
              </a:ext>
            </a:extLst>
          </p:cNvPr>
          <p:cNvSpPr txBox="1">
            <a:spLocks/>
          </p:cNvSpPr>
          <p:nvPr/>
        </p:nvSpPr>
        <p:spPr>
          <a:xfrm>
            <a:off x="665374" y="228291"/>
            <a:ext cx="8876560" cy="1200329"/>
          </a:xfrm>
          <a:prstGeom prst="rect">
            <a:avLst/>
          </a:prstGeom>
          <a:noFill/>
          <a:ln w="38100">
            <a:noFill/>
          </a:ln>
        </p:spPr>
        <p:txBody>
          <a:bodyPr wrap="square"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b="1" dirty="0">
                <a:solidFill>
                  <a:schemeClr val="accent1">
                    <a:lumMod val="75000"/>
                  </a:schemeClr>
                </a:solidFill>
                <a:latin typeface="Comic Sans MS" panose="030F0702030302020204" pitchFamily="66" charset="0"/>
              </a:rPr>
              <a:t>Why is it important that children get the opportunity to speak?</a:t>
            </a:r>
          </a:p>
        </p:txBody>
      </p:sp>
      <p:pic>
        <p:nvPicPr>
          <p:cNvPr id="6" name="Picture 5" descr="A computer screen shot of a blue background&#10;&#10;Description automatically generated">
            <a:extLst>
              <a:ext uri="{FF2B5EF4-FFF2-40B4-BE49-F238E27FC236}">
                <a16:creationId xmlns:a16="http://schemas.microsoft.com/office/drawing/2014/main" id="{6DED0317-AE3A-B8F4-7889-5EC1976E6204}"/>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7" name="Picture 6">
            <a:extLst>
              <a:ext uri="{FF2B5EF4-FFF2-40B4-BE49-F238E27FC236}">
                <a16:creationId xmlns:a16="http://schemas.microsoft.com/office/drawing/2014/main" id="{5157868B-EC2B-E70C-696A-42474E5DDC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70865" y="2715200"/>
            <a:ext cx="2189801" cy="2935910"/>
          </a:xfrm>
          <a:prstGeom prst="rect">
            <a:avLst/>
          </a:prstGeom>
          <a:ln w="38100">
            <a:solidFill>
              <a:schemeClr val="accent1">
                <a:lumMod val="75000"/>
              </a:schemeClr>
            </a:solidFill>
          </a:ln>
        </p:spPr>
      </p:pic>
    </p:spTree>
    <p:extLst>
      <p:ext uri="{BB962C8B-B14F-4D97-AF65-F5344CB8AC3E}">
        <p14:creationId xmlns:p14="http://schemas.microsoft.com/office/powerpoint/2010/main" val="4259801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88082ED-C082-45B5-BB70-375081EF8D24}"/>
              </a:ext>
            </a:extLst>
          </p:cNvPr>
          <p:cNvSpPr txBox="1">
            <a:spLocks noGrp="1"/>
          </p:cNvSpPr>
          <p:nvPr>
            <p:ph idx="1"/>
          </p:nvPr>
        </p:nvSpPr>
        <p:spPr>
          <a:xfrm>
            <a:off x="986590" y="1411211"/>
            <a:ext cx="6120636" cy="4247317"/>
          </a:xfrm>
          <a:prstGeom prst="rect">
            <a:avLst/>
          </a:prstGeom>
          <a:noFill/>
          <a:ln w="38100">
            <a:solidFill>
              <a:schemeClr val="accent1">
                <a:lumMod val="75000"/>
              </a:schemeClr>
            </a:solidFill>
          </a:ln>
        </p:spPr>
        <p:txBody>
          <a:bodyPr wrap="square" rtlCol="0">
            <a:spAutoFit/>
          </a:bodyPr>
          <a:lstStyle/>
          <a:p>
            <a:pPr marL="0" indent="0" algn="ctr">
              <a:buNone/>
            </a:pPr>
            <a:r>
              <a:rPr lang="en-GB" sz="6000" dirty="0">
                <a:solidFill>
                  <a:schemeClr val="accent1">
                    <a:lumMod val="75000"/>
                  </a:schemeClr>
                </a:solidFill>
                <a:latin typeface="Comic Sans MS" panose="030F0702030302020204" pitchFamily="66" charset="0"/>
              </a:rPr>
              <a:t>Where does “oracy” appear in the curriculum documentation?</a:t>
            </a:r>
          </a:p>
        </p:txBody>
      </p:sp>
      <p:pic>
        <p:nvPicPr>
          <p:cNvPr id="2" name="Picture 1" descr="A computer screen shot of a blue background&#10;&#10;Description automatically generated">
            <a:extLst>
              <a:ext uri="{FF2B5EF4-FFF2-40B4-BE49-F238E27FC236}">
                <a16:creationId xmlns:a16="http://schemas.microsoft.com/office/drawing/2014/main" id="{3F74E705-EA23-CCD4-2AE1-24700984E17D}"/>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77111" y="365125"/>
            <a:ext cx="2104498" cy="877145"/>
          </a:xfrm>
          <a:prstGeom prst="rect">
            <a:avLst/>
          </a:prstGeom>
        </p:spPr>
      </p:pic>
      <p:pic>
        <p:nvPicPr>
          <p:cNvPr id="4" name="Picture 3">
            <a:extLst>
              <a:ext uri="{FF2B5EF4-FFF2-40B4-BE49-F238E27FC236}">
                <a16:creationId xmlns:a16="http://schemas.microsoft.com/office/drawing/2014/main" id="{B2590F70-B39D-EB5A-1C2E-4EA565484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0870" y="1720403"/>
            <a:ext cx="3792718" cy="2095587"/>
          </a:xfrm>
          <a:prstGeom prst="rect">
            <a:avLst/>
          </a:prstGeom>
          <a:ln w="57150">
            <a:solidFill>
              <a:schemeClr val="accent1"/>
            </a:solidFill>
          </a:ln>
        </p:spPr>
      </p:pic>
      <p:pic>
        <p:nvPicPr>
          <p:cNvPr id="3" name="Picture 2" descr="A person drawing a diagram&#10;&#10;AI-generated content may be incorrect.">
            <a:extLst>
              <a:ext uri="{FF2B5EF4-FFF2-40B4-BE49-F238E27FC236}">
                <a16:creationId xmlns:a16="http://schemas.microsoft.com/office/drawing/2014/main" id="{047B18FC-43DC-0A0C-E4A7-A9998A890A0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4441" y="4982160"/>
            <a:ext cx="1401445" cy="1537335"/>
          </a:xfrm>
          <a:prstGeom prst="rect">
            <a:avLst/>
          </a:prstGeom>
          <a:noFill/>
          <a:ln w="28575">
            <a:solidFill>
              <a:schemeClr val="accent1"/>
            </a:solidFill>
          </a:ln>
        </p:spPr>
      </p:pic>
      <p:sp>
        <p:nvSpPr>
          <p:cNvPr id="6" name="TextBox 5">
            <a:extLst>
              <a:ext uri="{FF2B5EF4-FFF2-40B4-BE49-F238E27FC236}">
                <a16:creationId xmlns:a16="http://schemas.microsoft.com/office/drawing/2014/main" id="{B02A506D-3297-7D78-C3FB-F636B6DA7FC6}"/>
              </a:ext>
            </a:extLst>
          </p:cNvPr>
          <p:cNvSpPr txBox="1"/>
          <p:nvPr/>
        </p:nvSpPr>
        <p:spPr>
          <a:xfrm>
            <a:off x="9603734" y="4468305"/>
            <a:ext cx="1840407" cy="1477328"/>
          </a:xfrm>
          <a:prstGeom prst="rect">
            <a:avLst/>
          </a:prstGeom>
          <a:noFill/>
        </p:spPr>
        <p:txBody>
          <a:bodyPr wrap="square" rtlCol="0">
            <a:spAutoFit/>
          </a:bodyPr>
          <a:lstStyle/>
          <a:p>
            <a:pPr algn="ctr"/>
            <a:r>
              <a:rPr lang="en-GB" dirty="0">
                <a:solidFill>
                  <a:schemeClr val="accent1">
                    <a:lumMod val="75000"/>
                  </a:schemeClr>
                </a:solidFill>
                <a:latin typeface="Comic Sans MS" panose="030F0702030302020204" pitchFamily="66" charset="0"/>
              </a:rPr>
              <a:t>Why might splitting oracy into speaking and listening be a problem?</a:t>
            </a:r>
          </a:p>
        </p:txBody>
      </p:sp>
    </p:spTree>
    <p:extLst>
      <p:ext uri="{BB962C8B-B14F-4D97-AF65-F5344CB8AC3E}">
        <p14:creationId xmlns:p14="http://schemas.microsoft.com/office/powerpoint/2010/main" val="1924086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9080755" y="2391444"/>
            <a:ext cx="3169572" cy="80342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12" name="Picture 11"/>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rot="302976">
            <a:off x="5656920" y="3770454"/>
            <a:ext cx="2019059" cy="2899225"/>
          </a:xfrm>
          <a:prstGeom prst="rect">
            <a:avLst/>
          </a:prstGeom>
          <a:ln w="28575">
            <a:solidFill>
              <a:schemeClr val="accent1"/>
            </a:solidFill>
          </a:ln>
        </p:spPr>
      </p:pic>
      <p:sp>
        <p:nvSpPr>
          <p:cNvPr id="15" name="Text Box 2"/>
          <p:cNvSpPr txBox="1">
            <a:spLocks noChangeArrowheads="1"/>
          </p:cNvSpPr>
          <p:nvPr/>
        </p:nvSpPr>
        <p:spPr bwMode="auto">
          <a:xfrm>
            <a:off x="305044" y="1881244"/>
            <a:ext cx="4966203" cy="4067845"/>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800" dirty="0">
                <a:effectLst/>
                <a:latin typeface="Comic Sans MS" panose="030F0702030302020204" pitchFamily="66" charset="0"/>
                <a:ea typeface="Calibri" panose="020F0502020204030204" pitchFamily="34" charset="0"/>
                <a:cs typeface="Times New Roman" panose="02020603050405020304" pitchFamily="18" charset="0"/>
              </a:rPr>
              <a:t>Task</a:t>
            </a:r>
          </a:p>
          <a:p>
            <a:pPr marL="342900" indent="-342900">
              <a:lnSpc>
                <a:spcPct val="107000"/>
              </a:lnSpc>
              <a:spcAft>
                <a:spcPts val="800"/>
              </a:spcAft>
              <a:buFont typeface="+mj-lt"/>
              <a:buAutoNum type="arabicPeriod"/>
            </a:pPr>
            <a:r>
              <a:rPr lang="en-GB" sz="2800" dirty="0">
                <a:latin typeface="Comic Sans MS" panose="030F0702030302020204" pitchFamily="66" charset="0"/>
                <a:ea typeface="Calibri" panose="020F0502020204030204" pitchFamily="34" charset="0"/>
                <a:cs typeface="Times New Roman" panose="02020603050405020304" pitchFamily="18" charset="0"/>
              </a:rPr>
              <a:t>Look at the handout “Very Simple Oracy Activities”.</a:t>
            </a:r>
          </a:p>
          <a:p>
            <a:pPr marL="342900" indent="-342900">
              <a:lnSpc>
                <a:spcPct val="107000"/>
              </a:lnSpc>
              <a:spcAft>
                <a:spcPts val="800"/>
              </a:spcAft>
              <a:buFont typeface="+mj-lt"/>
              <a:buAutoNum type="arabicPeriod"/>
            </a:pPr>
            <a:r>
              <a:rPr lang="en-GB" sz="2800" dirty="0">
                <a:latin typeface="Comic Sans MS" panose="030F0702030302020204" pitchFamily="66" charset="0"/>
                <a:ea typeface="Calibri" panose="020F0502020204030204" pitchFamily="34" charset="0"/>
                <a:cs typeface="Times New Roman" panose="02020603050405020304" pitchFamily="18" charset="0"/>
              </a:rPr>
              <a:t>As a group, try some of the activities out.</a:t>
            </a:r>
          </a:p>
          <a:p>
            <a:pPr marL="342900" indent="-342900">
              <a:lnSpc>
                <a:spcPct val="107000"/>
              </a:lnSpc>
              <a:spcAft>
                <a:spcPts val="800"/>
              </a:spcAft>
              <a:buFont typeface="+mj-lt"/>
              <a:buAutoNum type="arabicPeriod"/>
            </a:pPr>
            <a:r>
              <a:rPr lang="en-GB" sz="2800" dirty="0">
                <a:latin typeface="Comic Sans MS" panose="030F0702030302020204" pitchFamily="66" charset="0"/>
                <a:ea typeface="Calibri" panose="020F0502020204030204" pitchFamily="34" charset="0"/>
                <a:cs typeface="Times New Roman" panose="02020603050405020304" pitchFamily="18" charset="0"/>
              </a:rPr>
              <a:t>Decide upon which activity you thought was the best and why.</a:t>
            </a:r>
          </a:p>
        </p:txBody>
      </p:sp>
      <p:pic>
        <p:nvPicPr>
          <p:cNvPr id="6" name="Picture 5" descr="Diagram, map&#10;&#10;Description automatically generated">
            <a:extLst>
              <a:ext uri="{FF2B5EF4-FFF2-40B4-BE49-F238E27FC236}">
                <a16:creationId xmlns:a16="http://schemas.microsoft.com/office/drawing/2014/main" id="{AF51771C-1179-1B5E-0802-7E8F2CFBA3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4495" y="1778188"/>
            <a:ext cx="2872925" cy="2059963"/>
          </a:xfrm>
          <a:prstGeom prst="rect">
            <a:avLst/>
          </a:prstGeom>
          <a:ln w="38100">
            <a:solidFill>
              <a:schemeClr val="accent1">
                <a:lumMod val="75000"/>
              </a:schemeClr>
            </a:solidFill>
          </a:ln>
        </p:spPr>
      </p:pic>
      <p:pic>
        <p:nvPicPr>
          <p:cNvPr id="8" name="Picture 7" descr="Diagram&#10;&#10;Description automatically generated">
            <a:extLst>
              <a:ext uri="{FF2B5EF4-FFF2-40B4-BE49-F238E27FC236}">
                <a16:creationId xmlns:a16="http://schemas.microsoft.com/office/drawing/2014/main" id="{8C9C1C59-603B-F5D3-1691-9DAB8DB8C4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62560" y="4314019"/>
            <a:ext cx="2924861" cy="2100661"/>
          </a:xfrm>
          <a:prstGeom prst="rect">
            <a:avLst/>
          </a:prstGeom>
          <a:ln w="28575">
            <a:solidFill>
              <a:schemeClr val="accent1">
                <a:lumMod val="75000"/>
              </a:schemeClr>
            </a:solidFill>
          </a:ln>
        </p:spPr>
      </p:pic>
      <p:sp>
        <p:nvSpPr>
          <p:cNvPr id="3" name="Title 1">
            <a:extLst>
              <a:ext uri="{FF2B5EF4-FFF2-40B4-BE49-F238E27FC236}">
                <a16:creationId xmlns:a16="http://schemas.microsoft.com/office/drawing/2014/main" id="{346F045F-40D1-1E52-BE4E-B5E0F2833B07}"/>
              </a:ext>
            </a:extLst>
          </p:cNvPr>
          <p:cNvSpPr txBox="1">
            <a:spLocks/>
          </p:cNvSpPr>
          <p:nvPr/>
        </p:nvSpPr>
        <p:spPr>
          <a:xfrm>
            <a:off x="1" y="294027"/>
            <a:ext cx="957073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latin typeface="Comic Sans MS" panose="030F0702030302020204" pitchFamily="66" charset="0"/>
              </a:rPr>
              <a:t>Activities for teaching oracy skills</a:t>
            </a:r>
          </a:p>
        </p:txBody>
      </p:sp>
      <p:pic>
        <p:nvPicPr>
          <p:cNvPr id="2" name="Picture 1" descr="A computer screen shot of a blue background&#10;&#10;Description automatically generated">
            <a:extLst>
              <a:ext uri="{FF2B5EF4-FFF2-40B4-BE49-F238E27FC236}">
                <a16:creationId xmlns:a16="http://schemas.microsoft.com/office/drawing/2014/main" id="{7235A61C-5F7C-3DDB-FCDD-250965276096}"/>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spTree>
    <p:extLst>
      <p:ext uri="{BB962C8B-B14F-4D97-AF65-F5344CB8AC3E}">
        <p14:creationId xmlns:p14="http://schemas.microsoft.com/office/powerpoint/2010/main" val="1738321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C:\Users\Jayne Morgan\Desktop\imagesHC32RS7Q.jpg">
            <a:extLst>
              <a:ext uri="{FF2B5EF4-FFF2-40B4-BE49-F238E27FC236}">
                <a16:creationId xmlns:a16="http://schemas.microsoft.com/office/drawing/2014/main" id="{343CC7C0-00FB-4889-BD6D-B8780F7A8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453" y="2817632"/>
            <a:ext cx="3440147" cy="380852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C:\Users\Jayne Morgan\Desktop\images.jpg">
            <a:extLst>
              <a:ext uri="{FF2B5EF4-FFF2-40B4-BE49-F238E27FC236}">
                <a16:creationId xmlns:a16="http://schemas.microsoft.com/office/drawing/2014/main" id="{478637E9-A901-4A47-BD72-AD6979E6B8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5700" y="2817631"/>
            <a:ext cx="3527821" cy="380852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5" descr="C:\Users\Jayne Morgan\Desktop\imagesB1QPG2YG.jpg">
            <a:extLst>
              <a:ext uri="{FF2B5EF4-FFF2-40B4-BE49-F238E27FC236}">
                <a16:creationId xmlns:a16="http://schemas.microsoft.com/office/drawing/2014/main" id="{D9CD518F-46B9-49F4-8383-7BF7897303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6207" y="2873729"/>
            <a:ext cx="3313011" cy="375242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AA0E0EE-679D-5B84-BCC0-B6898BF15352}"/>
              </a:ext>
            </a:extLst>
          </p:cNvPr>
          <p:cNvSpPr>
            <a:spLocks noGrp="1"/>
          </p:cNvSpPr>
          <p:nvPr>
            <p:ph type="title"/>
          </p:nvPr>
        </p:nvSpPr>
        <p:spPr>
          <a:xfrm>
            <a:off x="300872" y="901537"/>
            <a:ext cx="11746584" cy="1325563"/>
          </a:xfrm>
        </p:spPr>
        <p:txBody>
          <a:bodyPr>
            <a:normAutofit fontScale="90000"/>
          </a:bodyPr>
          <a:lstStyle/>
          <a:p>
            <a:r>
              <a:rPr lang="en-GB" b="1" dirty="0">
                <a:solidFill>
                  <a:schemeClr val="accent1">
                    <a:lumMod val="75000"/>
                  </a:schemeClr>
                </a:solidFill>
                <a:latin typeface="Comic Sans MS" panose="030F0702030302020204" pitchFamily="66" charset="0"/>
              </a:rPr>
              <a:t>What is my message?</a:t>
            </a:r>
            <a:br>
              <a:rPr lang="en-GB" b="1" dirty="0">
                <a:solidFill>
                  <a:schemeClr val="accent1">
                    <a:lumMod val="75000"/>
                  </a:schemeClr>
                </a:solidFill>
                <a:latin typeface="Comic Sans MS" panose="030F0702030302020204" pitchFamily="66" charset="0"/>
              </a:rPr>
            </a:br>
            <a:r>
              <a:rPr lang="en-GB" b="1" dirty="0">
                <a:solidFill>
                  <a:schemeClr val="accent1">
                    <a:lumMod val="75000"/>
                  </a:schemeClr>
                </a:solidFill>
                <a:latin typeface="Comic Sans MS" panose="030F0702030302020204" pitchFamily="66" charset="0"/>
              </a:rPr>
              <a:t>Clue: it’s about developing pupils’ oracy skills</a:t>
            </a:r>
          </a:p>
        </p:txBody>
      </p:sp>
      <p:pic>
        <p:nvPicPr>
          <p:cNvPr id="3" name="Picture 2" descr="A cartoon of a child with thought bubbles&#10;&#10;AI-generated content may be incorrect.">
            <a:extLst>
              <a:ext uri="{FF2B5EF4-FFF2-40B4-BE49-F238E27FC236}">
                <a16:creationId xmlns:a16="http://schemas.microsoft.com/office/drawing/2014/main" id="{2BC283FD-A523-7B5E-317E-3073EB7895B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93398" y="5380355"/>
            <a:ext cx="2044700" cy="1477645"/>
          </a:xfrm>
          <a:prstGeom prst="rect">
            <a:avLst/>
          </a:prstGeom>
          <a:noFill/>
          <a:ln>
            <a:noFill/>
          </a:ln>
        </p:spPr>
      </p:pic>
      <p:pic>
        <p:nvPicPr>
          <p:cNvPr id="5" name="Picture 4" descr="A computer screen shot of a blue background&#10;&#10;Description automatically generated">
            <a:extLst>
              <a:ext uri="{FF2B5EF4-FFF2-40B4-BE49-F238E27FC236}">
                <a16:creationId xmlns:a16="http://schemas.microsoft.com/office/drawing/2014/main" id="{3793F1A3-B0C3-7BEE-41F5-DF5B02E9074A}"/>
              </a:ext>
            </a:extLst>
          </p:cNvPr>
          <p:cNvPicPr>
            <a:picLocks noChangeAspect="1"/>
          </p:cNvPicPr>
          <p:nvPr/>
        </p:nvPicPr>
        <p:blipFill rotWithShape="1">
          <a:blip r:embed="rId7">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spTree>
    <p:extLst>
      <p:ext uri="{BB962C8B-B14F-4D97-AF65-F5344CB8AC3E}">
        <p14:creationId xmlns:p14="http://schemas.microsoft.com/office/powerpoint/2010/main" val="415809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343" y="712135"/>
            <a:ext cx="5217724" cy="4926665"/>
          </a:xfrm>
        </p:spPr>
        <p:txBody>
          <a:bodyPr>
            <a:noAutofit/>
          </a:bodyPr>
          <a:lstStyle/>
          <a:p>
            <a:pPr marL="0" indent="0" algn="ctr">
              <a:buNone/>
            </a:pPr>
            <a:r>
              <a:rPr lang="en-GB" sz="4000" b="1" i="1" dirty="0">
                <a:solidFill>
                  <a:schemeClr val="accent1">
                    <a:lumMod val="75000"/>
                  </a:schemeClr>
                </a:solidFill>
                <a:latin typeface="Comic Sans MS" panose="030F0702030302020204" pitchFamily="66" charset="0"/>
              </a:rPr>
              <a:t>“Learners should experience a language-rich environment across the key stage where oracy, reading and writing experiences are connected.”</a:t>
            </a:r>
            <a:endParaRPr lang="en-GB" sz="3200" b="1" dirty="0">
              <a:solidFill>
                <a:schemeClr val="accent1">
                  <a:lumMod val="75000"/>
                </a:schemeClr>
              </a:solidFill>
              <a:latin typeface="Comic Sans MS" panose="030F0702030302020204" pitchFamily="66" charset="0"/>
            </a:endParaRPr>
          </a:p>
          <a:p>
            <a:pPr marL="0" indent="0" algn="r">
              <a:buNone/>
            </a:pPr>
            <a:r>
              <a:rPr lang="en-GB" sz="2000" b="1" dirty="0">
                <a:solidFill>
                  <a:schemeClr val="accent1">
                    <a:lumMod val="75000"/>
                  </a:schemeClr>
                </a:solidFill>
                <a:latin typeface="Comic Sans MS" panose="030F0702030302020204" pitchFamily="66" charset="0"/>
              </a:rPr>
              <a:t>Welsh Government (2015) </a:t>
            </a:r>
            <a:r>
              <a:rPr lang="en-GB" sz="2000" b="1" i="1" dirty="0">
                <a:solidFill>
                  <a:schemeClr val="accent1">
                    <a:lumMod val="75000"/>
                  </a:schemeClr>
                </a:solidFill>
                <a:latin typeface="Comic Sans MS" panose="030F0702030302020204" pitchFamily="66" charset="0"/>
              </a:rPr>
              <a:t>English Programme of Study</a:t>
            </a:r>
          </a:p>
        </p:txBody>
      </p:sp>
      <p:graphicFrame>
        <p:nvGraphicFramePr>
          <p:cNvPr id="22" name="Diagram 21">
            <a:extLst>
              <a:ext uri="{FF2B5EF4-FFF2-40B4-BE49-F238E27FC236}">
                <a16:creationId xmlns:a16="http://schemas.microsoft.com/office/drawing/2014/main" id="{AD4A01B5-FC2F-4E63-8E80-2E2536839C46}"/>
              </a:ext>
            </a:extLst>
          </p:cNvPr>
          <p:cNvGraphicFramePr/>
          <p:nvPr/>
        </p:nvGraphicFramePr>
        <p:xfrm>
          <a:off x="6210299" y="526384"/>
          <a:ext cx="5572125" cy="5905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A computer screen shot of a blue background&#10;&#10;Description automatically generated">
            <a:extLst>
              <a:ext uri="{FF2B5EF4-FFF2-40B4-BE49-F238E27FC236}">
                <a16:creationId xmlns:a16="http://schemas.microsoft.com/office/drawing/2014/main" id="{7F18EF6D-1B7A-2536-08E2-A4F04CBD2A78}"/>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1009239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12249" y="718788"/>
            <a:ext cx="9017229" cy="1143000"/>
          </a:xfrm>
        </p:spPr>
        <p:txBody>
          <a:bodyPr>
            <a:normAutofit fontScale="90000"/>
          </a:bodyPr>
          <a:lstStyle/>
          <a:p>
            <a:pPr algn="ctr" eaLnBrk="1" hangingPunct="1"/>
            <a:r>
              <a:rPr lang="en-US" altLang="en-US" b="1" dirty="0">
                <a:solidFill>
                  <a:schemeClr val="accent1">
                    <a:lumMod val="75000"/>
                  </a:schemeClr>
                </a:solidFill>
                <a:latin typeface="Comic Sans MS" panose="030F0702030302020204" pitchFamily="66" charset="0"/>
              </a:rPr>
              <a:t>The way you listen and speak makes a big difference – a simple idea</a:t>
            </a:r>
          </a:p>
        </p:txBody>
      </p:sp>
      <p:sp>
        <p:nvSpPr>
          <p:cNvPr id="14339" name="TextBox 2"/>
          <p:cNvSpPr txBox="1">
            <a:spLocks noChangeArrowheads="1"/>
          </p:cNvSpPr>
          <p:nvPr/>
        </p:nvSpPr>
        <p:spPr bwMode="auto">
          <a:xfrm>
            <a:off x="1744367" y="2039884"/>
            <a:ext cx="7885112" cy="4524315"/>
          </a:xfrm>
          <a:prstGeom prst="rect">
            <a:avLst/>
          </a:prstGeom>
          <a:noFill/>
          <a:ln w="38100">
            <a:solidFill>
              <a:schemeClr val="accent1">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dirty="0">
                <a:solidFill>
                  <a:srgbClr val="FF0000"/>
                </a:solidFill>
                <a:latin typeface="Comic Sans MS" panose="030F0702030302020204" pitchFamily="66" charset="0"/>
              </a:rPr>
              <a:t>Tune-in</a:t>
            </a:r>
            <a:r>
              <a:rPr lang="en-GB" altLang="en-US" sz="2400" dirty="0">
                <a:solidFill>
                  <a:srgbClr val="FF0000"/>
                </a:solidFill>
                <a:latin typeface="Comic Sans MS" panose="030F0702030302020204" pitchFamily="66" charset="0"/>
              </a:rPr>
              <a:t>:</a:t>
            </a:r>
            <a:r>
              <a:rPr lang="en-GB" altLang="en-US" sz="2400" dirty="0">
                <a:latin typeface="Comic Sans MS" panose="030F0702030302020204" pitchFamily="66" charset="0"/>
              </a:rPr>
              <a:t> YOU MUST LISTEN. If you take the lead from the child by picking up the child’s focus of attention, then vocabulary development is more rapid than if you try to move the child’s attention to something different.</a:t>
            </a:r>
          </a:p>
          <a:p>
            <a:pPr>
              <a:spcBef>
                <a:spcPct val="0"/>
              </a:spcBef>
              <a:buFontTx/>
              <a:buNone/>
            </a:pPr>
            <a:endParaRPr lang="en-GB" altLang="en-US" sz="2400" dirty="0">
              <a:latin typeface="Comic Sans MS" panose="030F0702030302020204" pitchFamily="66" charset="0"/>
            </a:endParaRPr>
          </a:p>
          <a:p>
            <a:pPr>
              <a:spcBef>
                <a:spcPct val="0"/>
              </a:spcBef>
              <a:buFontTx/>
              <a:buNone/>
            </a:pPr>
            <a:r>
              <a:rPr lang="en-GB" altLang="en-US" sz="2400" b="1" dirty="0">
                <a:solidFill>
                  <a:srgbClr val="FF0000"/>
                </a:solidFill>
                <a:latin typeface="Comic Sans MS" panose="030F0702030302020204" pitchFamily="66" charset="0"/>
              </a:rPr>
              <a:t>Recast</a:t>
            </a:r>
            <a:r>
              <a:rPr lang="en-GB" altLang="en-US" sz="2400" dirty="0">
                <a:latin typeface="Comic Sans MS" panose="030F0702030302020204" pitchFamily="66" charset="0"/>
              </a:rPr>
              <a:t>: repeat back in the right form but do not correct the child’s speech.</a:t>
            </a:r>
          </a:p>
          <a:p>
            <a:pPr>
              <a:spcBef>
                <a:spcPct val="0"/>
              </a:spcBef>
              <a:buFontTx/>
              <a:buNone/>
            </a:pPr>
            <a:endParaRPr lang="en-GB" altLang="en-US" sz="2400" dirty="0">
              <a:latin typeface="Comic Sans MS" panose="030F0702030302020204" pitchFamily="66" charset="0"/>
            </a:endParaRPr>
          </a:p>
          <a:p>
            <a:pPr>
              <a:spcBef>
                <a:spcPct val="0"/>
              </a:spcBef>
              <a:buFontTx/>
              <a:buNone/>
            </a:pPr>
            <a:r>
              <a:rPr lang="en-GB" altLang="en-US" sz="2400" b="1" dirty="0">
                <a:solidFill>
                  <a:srgbClr val="FF0000"/>
                </a:solidFill>
                <a:latin typeface="Comic Sans MS" panose="030F0702030302020204" pitchFamily="66" charset="0"/>
              </a:rPr>
              <a:t>Expand</a:t>
            </a:r>
            <a:r>
              <a:rPr lang="en-GB" altLang="en-US" sz="2400" b="1" dirty="0">
                <a:latin typeface="Comic Sans MS" panose="030F0702030302020204" pitchFamily="66" charset="0"/>
              </a:rPr>
              <a:t>:</a:t>
            </a:r>
            <a:r>
              <a:rPr lang="en-GB" altLang="en-US" sz="2400" dirty="0">
                <a:latin typeface="Comic Sans MS" panose="030F0702030302020204" pitchFamily="66" charset="0"/>
              </a:rPr>
              <a:t> comment on what the child is doing/saying with an expanded response.</a:t>
            </a:r>
          </a:p>
          <a:p>
            <a:pPr>
              <a:spcBef>
                <a:spcPct val="0"/>
              </a:spcBef>
              <a:buFontTx/>
              <a:buNone/>
            </a:pPr>
            <a:endParaRPr lang="en-GB" altLang="en-US"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90944" y="4695825"/>
            <a:ext cx="1624753" cy="1646709"/>
          </a:xfrm>
          <a:prstGeom prst="rect">
            <a:avLst/>
          </a:prstGeom>
          <a:ln w="38100">
            <a:solidFill>
              <a:schemeClr val="accent1">
                <a:lumMod val="75000"/>
              </a:schemeClr>
            </a:solidFill>
          </a:ln>
        </p:spPr>
      </p:pic>
      <p:pic>
        <p:nvPicPr>
          <p:cNvPr id="2" name="Picture 1" descr="A computer screen shot of a blue background&#10;&#10;Description automatically generated">
            <a:extLst>
              <a:ext uri="{FF2B5EF4-FFF2-40B4-BE49-F238E27FC236}">
                <a16:creationId xmlns:a16="http://schemas.microsoft.com/office/drawing/2014/main" id="{C1DD9C9E-1F1A-18E8-4A73-25C5E660E871}"/>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77111" y="365125"/>
            <a:ext cx="2104498" cy="877145"/>
          </a:xfrm>
          <a:prstGeom prst="rect">
            <a:avLst/>
          </a:prstGeom>
        </p:spPr>
      </p:pic>
    </p:spTree>
    <p:extLst>
      <p:ext uri="{BB962C8B-B14F-4D97-AF65-F5344CB8AC3E}">
        <p14:creationId xmlns:p14="http://schemas.microsoft.com/office/powerpoint/2010/main" val="5813691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697D-4915-631B-E35F-7F718545D2A4}"/>
              </a:ext>
            </a:extLst>
          </p:cNvPr>
          <p:cNvSpPr>
            <a:spLocks noGrp="1"/>
          </p:cNvSpPr>
          <p:nvPr>
            <p:ph type="title"/>
          </p:nvPr>
        </p:nvSpPr>
        <p:spPr>
          <a:xfrm>
            <a:off x="347134" y="483658"/>
            <a:ext cx="9482667" cy="1325563"/>
          </a:xfrm>
        </p:spPr>
        <p:txBody>
          <a:bodyPr>
            <a:normAutofit fontScale="90000"/>
          </a:bodyPr>
          <a:lstStyle/>
          <a:p>
            <a:pPr>
              <a:lnSpc>
                <a:spcPct val="100000"/>
              </a:lnSpc>
            </a:pPr>
            <a:r>
              <a:rPr lang="en-GB" b="1" dirty="0">
                <a:solidFill>
                  <a:schemeClr val="accent1">
                    <a:lumMod val="75000"/>
                  </a:schemeClr>
                </a:solidFill>
                <a:latin typeface="Comic Sans MS" panose="030F0702030302020204" pitchFamily="66" charset="0"/>
              </a:rPr>
              <a:t>What about your own oracy skills?</a:t>
            </a:r>
            <a:br>
              <a:rPr lang="en-GB" b="1" dirty="0">
                <a:solidFill>
                  <a:schemeClr val="accent1">
                    <a:lumMod val="75000"/>
                  </a:schemeClr>
                </a:solidFill>
                <a:latin typeface="Comic Sans MS" panose="030F0702030302020204" pitchFamily="66" charset="0"/>
              </a:rPr>
            </a:br>
            <a:r>
              <a:rPr lang="en-GB" b="1" dirty="0">
                <a:solidFill>
                  <a:schemeClr val="accent1">
                    <a:lumMod val="75000"/>
                  </a:schemeClr>
                </a:solidFill>
                <a:latin typeface="Comic Sans MS" panose="030F0702030302020204" pitchFamily="66" charset="0"/>
              </a:rPr>
              <a:t>Are you a good role model?</a:t>
            </a:r>
          </a:p>
        </p:txBody>
      </p:sp>
      <p:pic>
        <p:nvPicPr>
          <p:cNvPr id="3" name="Picture 2" descr="A computer screen shot of a blue background&#10;&#10;Description automatically generated">
            <a:extLst>
              <a:ext uri="{FF2B5EF4-FFF2-40B4-BE49-F238E27FC236}">
                <a16:creationId xmlns:a16="http://schemas.microsoft.com/office/drawing/2014/main" id="{E9E3E4E6-964F-6E16-F7E6-88224AF0F542}"/>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4" name="Picture 3" descr="A cartoon of a person looking at a mirror&#10;&#10;AI-generated content may be incorrect.">
            <a:extLst>
              <a:ext uri="{FF2B5EF4-FFF2-40B4-BE49-F238E27FC236}">
                <a16:creationId xmlns:a16="http://schemas.microsoft.com/office/drawing/2014/main" id="{34E7FFF0-F11F-BDE1-AD32-E0B5F61EC33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7134" y="1960683"/>
            <a:ext cx="3946843" cy="4851738"/>
          </a:xfrm>
          <a:prstGeom prst="rect">
            <a:avLst/>
          </a:prstGeom>
          <a:noFill/>
          <a:ln>
            <a:noFill/>
          </a:ln>
        </p:spPr>
      </p:pic>
      <p:sp>
        <p:nvSpPr>
          <p:cNvPr id="5" name="TextBox 4">
            <a:extLst>
              <a:ext uri="{FF2B5EF4-FFF2-40B4-BE49-F238E27FC236}">
                <a16:creationId xmlns:a16="http://schemas.microsoft.com/office/drawing/2014/main" id="{D2510B4A-FCEB-3104-A498-0721EE47BF35}"/>
              </a:ext>
            </a:extLst>
          </p:cNvPr>
          <p:cNvSpPr txBox="1"/>
          <p:nvPr/>
        </p:nvSpPr>
        <p:spPr>
          <a:xfrm>
            <a:off x="4749800" y="2586854"/>
            <a:ext cx="6985999" cy="2954655"/>
          </a:xfrm>
          <a:prstGeom prst="rect">
            <a:avLst/>
          </a:prstGeom>
          <a:noFill/>
        </p:spPr>
        <p:txBody>
          <a:bodyPr wrap="square" rtlCol="0">
            <a:spAutoFit/>
          </a:bodyPr>
          <a:lstStyle/>
          <a:p>
            <a:pPr algn="just"/>
            <a:r>
              <a:rPr lang="en-GB" sz="2800" i="1" dirty="0">
                <a:latin typeface="Comic Sans MS" panose="030F0702030302020204" pitchFamily="66" charset="0"/>
              </a:rPr>
              <a:t>“The ability to communicate clearly and directly in Standard English underpins all effective teaching, so it is vital that beginning teachers learn to develop a clear speaking voice.”</a:t>
            </a:r>
          </a:p>
          <a:p>
            <a:pPr algn="just"/>
            <a:endParaRPr lang="en-GB" sz="2800" i="1" dirty="0">
              <a:latin typeface="Comic Sans MS" panose="030F0702030302020204" pitchFamily="66" charset="0"/>
            </a:endParaRPr>
          </a:p>
          <a:p>
            <a:pPr algn="just"/>
            <a:r>
              <a:rPr lang="en-GB" dirty="0">
                <a:latin typeface="Comic Sans MS" panose="030F0702030302020204" pitchFamily="66" charset="0"/>
              </a:rPr>
              <a:t>Medwell &amp; Wray (2012)</a:t>
            </a:r>
          </a:p>
        </p:txBody>
      </p:sp>
      <p:sp>
        <p:nvSpPr>
          <p:cNvPr id="6" name="TextBox 5">
            <a:extLst>
              <a:ext uri="{FF2B5EF4-FFF2-40B4-BE49-F238E27FC236}">
                <a16:creationId xmlns:a16="http://schemas.microsoft.com/office/drawing/2014/main" id="{30F7ED9B-AA34-5533-3FC3-84947F978F8A}"/>
              </a:ext>
            </a:extLst>
          </p:cNvPr>
          <p:cNvSpPr txBox="1"/>
          <p:nvPr/>
        </p:nvSpPr>
        <p:spPr>
          <a:xfrm>
            <a:off x="5257800" y="5816600"/>
            <a:ext cx="3479800" cy="1200329"/>
          </a:xfrm>
          <a:prstGeom prst="rect">
            <a:avLst/>
          </a:prstGeom>
          <a:noFill/>
        </p:spPr>
        <p:txBody>
          <a:bodyPr wrap="square" rtlCol="0">
            <a:spAutoFit/>
          </a:bodyPr>
          <a:lstStyle/>
          <a:p>
            <a:r>
              <a:rPr lang="en-GB">
                <a:hlinkClick r:id="rId5"/>
              </a:rPr>
              <a:t>https://thehappydaystravels.com/phrases-you-hear-in-wales-sayings-from-south-wales/</a:t>
            </a:r>
            <a:endParaRPr lang="en-GB"/>
          </a:p>
          <a:p>
            <a:endParaRPr lang="en-GB"/>
          </a:p>
        </p:txBody>
      </p:sp>
    </p:spTree>
    <p:extLst>
      <p:ext uri="{BB962C8B-B14F-4D97-AF65-F5344CB8AC3E}">
        <p14:creationId xmlns:p14="http://schemas.microsoft.com/office/powerpoint/2010/main" val="50346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3C31698-4220-DE7F-D302-42E21A5666D1}"/>
              </a:ext>
            </a:extLst>
          </p:cNvPr>
          <p:cNvSpPr txBox="1">
            <a:spLocks/>
          </p:cNvSpPr>
          <p:nvPr/>
        </p:nvSpPr>
        <p:spPr>
          <a:xfrm>
            <a:off x="1228954" y="475044"/>
            <a:ext cx="7989579" cy="170730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700" b="1" dirty="0">
                <a:solidFill>
                  <a:schemeClr val="accent1">
                    <a:lumMod val="75000"/>
                  </a:schemeClr>
                </a:solidFill>
                <a:latin typeface="Comic Sans MS" panose="030F0702030302020204" pitchFamily="66" charset="0"/>
              </a:rPr>
              <a:t>Some books that give you ideas for oracy activities</a:t>
            </a:r>
          </a:p>
        </p:txBody>
      </p:sp>
      <p:pic>
        <p:nvPicPr>
          <p:cNvPr id="5" name="Picture 4" descr="A picture containing text, person&#10;&#10;Description automatically generated">
            <a:extLst>
              <a:ext uri="{FF2B5EF4-FFF2-40B4-BE49-F238E27FC236}">
                <a16:creationId xmlns:a16="http://schemas.microsoft.com/office/drawing/2014/main" id="{1F991456-8957-3DB7-1D2E-7B851FDF94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08234" y="3111625"/>
            <a:ext cx="1457412" cy="2123452"/>
          </a:xfrm>
          <a:prstGeom prst="rect">
            <a:avLst/>
          </a:prstGeom>
        </p:spPr>
      </p:pic>
      <p:pic>
        <p:nvPicPr>
          <p:cNvPr id="6" name="Picture 5" descr="A picture containing text, screenshot&#10;&#10;Description automatically generated">
            <a:extLst>
              <a:ext uri="{FF2B5EF4-FFF2-40B4-BE49-F238E27FC236}">
                <a16:creationId xmlns:a16="http://schemas.microsoft.com/office/drawing/2014/main" id="{14993961-64DD-5D29-476A-145CAE964A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5553" y="3123139"/>
            <a:ext cx="1427700" cy="2065931"/>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262DAF31-56BB-330F-64C6-9BF36BA308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03544" y="3111625"/>
            <a:ext cx="1352946" cy="1994228"/>
          </a:xfrm>
          <a:prstGeom prst="rect">
            <a:avLst/>
          </a:prstGeom>
        </p:spPr>
      </p:pic>
      <p:pic>
        <p:nvPicPr>
          <p:cNvPr id="8" name="Picture 7" descr="A group of people sitting at a table&#10;&#10;Description automatically generated with low confidence">
            <a:extLst>
              <a:ext uri="{FF2B5EF4-FFF2-40B4-BE49-F238E27FC236}">
                <a16:creationId xmlns:a16="http://schemas.microsoft.com/office/drawing/2014/main" id="{632E55E7-4E8C-EFEE-28F5-0EFDCF39ED9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52672" y="4164699"/>
            <a:ext cx="1457412" cy="2058551"/>
          </a:xfrm>
          <a:prstGeom prst="rect">
            <a:avLst/>
          </a:prstGeom>
        </p:spPr>
      </p:pic>
      <p:pic>
        <p:nvPicPr>
          <p:cNvPr id="9" name="Picture 8" descr="Graphical user interface&#10;&#10;Description automatically generated with low confidence">
            <a:extLst>
              <a:ext uri="{FF2B5EF4-FFF2-40B4-BE49-F238E27FC236}">
                <a16:creationId xmlns:a16="http://schemas.microsoft.com/office/drawing/2014/main" id="{CE249235-0F57-E0A2-A83B-6AC2ADDB242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24185" y="4086792"/>
            <a:ext cx="1497065" cy="2136458"/>
          </a:xfrm>
          <a:prstGeom prst="rect">
            <a:avLst/>
          </a:prstGeom>
        </p:spPr>
      </p:pic>
      <p:pic>
        <p:nvPicPr>
          <p:cNvPr id="10" name="Picture 9" descr="A close-up of a child&#10;&#10;Description automatically generated">
            <a:extLst>
              <a:ext uri="{FF2B5EF4-FFF2-40B4-BE49-F238E27FC236}">
                <a16:creationId xmlns:a16="http://schemas.microsoft.com/office/drawing/2014/main" id="{5F9CE6CC-3DEE-1ACC-D584-5F06CFD1C20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84639" y="4061151"/>
            <a:ext cx="1457413" cy="2200792"/>
          </a:xfrm>
          <a:prstGeom prst="rect">
            <a:avLst/>
          </a:prstGeom>
        </p:spPr>
      </p:pic>
      <p:pic>
        <p:nvPicPr>
          <p:cNvPr id="11" name="Picture 10" descr="A computer screen shot of a blue background&#10;&#10;Description automatically generated">
            <a:extLst>
              <a:ext uri="{FF2B5EF4-FFF2-40B4-BE49-F238E27FC236}">
                <a16:creationId xmlns:a16="http://schemas.microsoft.com/office/drawing/2014/main" id="{B63EC3A5-98BC-1CBB-6359-EA1F3FB1C1E2}"/>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834778" y="209542"/>
            <a:ext cx="2104498" cy="877145"/>
          </a:xfrm>
          <a:prstGeom prst="rect">
            <a:avLst/>
          </a:prstGeom>
        </p:spPr>
      </p:pic>
    </p:spTree>
    <p:extLst>
      <p:ext uri="{BB962C8B-B14F-4D97-AF65-F5344CB8AC3E}">
        <p14:creationId xmlns:p14="http://schemas.microsoft.com/office/powerpoint/2010/main" val="4062131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697D-4915-631B-E35F-7F718545D2A4}"/>
              </a:ext>
            </a:extLst>
          </p:cNvPr>
          <p:cNvSpPr>
            <a:spLocks noGrp="1"/>
          </p:cNvSpPr>
          <p:nvPr>
            <p:ph type="title"/>
          </p:nvPr>
        </p:nvSpPr>
        <p:spPr>
          <a:xfrm>
            <a:off x="347135" y="483658"/>
            <a:ext cx="9343620" cy="5049876"/>
          </a:xfrm>
        </p:spPr>
        <p:txBody>
          <a:bodyPr>
            <a:normAutofit/>
          </a:bodyPr>
          <a:lstStyle/>
          <a:p>
            <a:pPr algn="ctr">
              <a:lnSpc>
                <a:spcPct val="100000"/>
              </a:lnSpc>
            </a:pPr>
            <a:r>
              <a:rPr lang="en-GB" sz="19900" b="1" dirty="0">
                <a:solidFill>
                  <a:schemeClr val="accent1">
                    <a:lumMod val="75000"/>
                  </a:schemeClr>
                </a:solidFill>
                <a:latin typeface="Comic Sans MS" panose="030F0702030302020204" pitchFamily="66" charset="0"/>
              </a:rPr>
              <a:t>Writing</a:t>
            </a:r>
          </a:p>
        </p:txBody>
      </p:sp>
      <p:pic>
        <p:nvPicPr>
          <p:cNvPr id="3" name="Picture 2" descr="A computer screen shot of a blue background&#10;&#10;Description automatically generated">
            <a:extLst>
              <a:ext uri="{FF2B5EF4-FFF2-40B4-BE49-F238E27FC236}">
                <a16:creationId xmlns:a16="http://schemas.microsoft.com/office/drawing/2014/main" id="{E9E3E4E6-964F-6E16-F7E6-88224AF0F542}"/>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7" name="Picture 6" descr="cinco pasos muy sencillos para corregir la letra de ...">
            <a:extLst>
              <a:ext uri="{FF2B5EF4-FFF2-40B4-BE49-F238E27FC236}">
                <a16:creationId xmlns:a16="http://schemas.microsoft.com/office/drawing/2014/main" id="{5FC8C9FF-FE5A-F0F8-2089-D6E3E1DE54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58628" y="4595394"/>
            <a:ext cx="1885032" cy="1972081"/>
          </a:xfrm>
          <a:prstGeom prst="rect">
            <a:avLst/>
          </a:prstGeom>
          <a:ln w="38100">
            <a:solidFill>
              <a:srgbClr val="0070C0"/>
            </a:solidFill>
          </a:ln>
        </p:spPr>
      </p:pic>
    </p:spTree>
    <p:extLst>
      <p:ext uri="{BB962C8B-B14F-4D97-AF65-F5344CB8AC3E}">
        <p14:creationId xmlns:p14="http://schemas.microsoft.com/office/powerpoint/2010/main" val="2857965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31" y="325414"/>
            <a:ext cx="6908770" cy="918533"/>
          </a:xfrm>
          <a:noFill/>
          <a:ln>
            <a:solidFill>
              <a:schemeClr val="accent1"/>
            </a:solidFill>
          </a:ln>
        </p:spPr>
        <p:txBody>
          <a:bodyPr>
            <a:normAutofit fontScale="90000"/>
          </a:bodyPr>
          <a:lstStyle/>
          <a:p>
            <a:pPr algn="ctr"/>
            <a:r>
              <a:rPr lang="en-GB" dirty="0">
                <a:solidFill>
                  <a:srgbClr val="C00000"/>
                </a:solidFill>
                <a:cs typeface="Times New Roman" pitchFamily="18" charset="0"/>
              </a:rPr>
              <a:t> </a:t>
            </a:r>
            <a:r>
              <a:rPr lang="en-GB" sz="3100" b="1" dirty="0">
                <a:solidFill>
                  <a:schemeClr val="accent1">
                    <a:lumMod val="75000"/>
                  </a:schemeClr>
                </a:solidFill>
                <a:latin typeface="Comic Sans MS" panose="030F0702030302020204" pitchFamily="66" charset="0"/>
                <a:cs typeface="Times New Roman" pitchFamily="18" charset="0"/>
              </a:rPr>
              <a:t>What are we teaching children to do?</a:t>
            </a:r>
            <a:br>
              <a:rPr lang="en-GB" sz="3100" b="1" dirty="0">
                <a:solidFill>
                  <a:schemeClr val="accent1">
                    <a:lumMod val="75000"/>
                  </a:schemeClr>
                </a:solidFill>
                <a:latin typeface="Comic Sans MS" panose="030F0702030302020204" pitchFamily="66" charset="0"/>
                <a:cs typeface="Times New Roman" pitchFamily="18" charset="0"/>
              </a:rPr>
            </a:br>
            <a:r>
              <a:rPr lang="en-GB" sz="3100" b="1" dirty="0">
                <a:solidFill>
                  <a:schemeClr val="accent1">
                    <a:lumMod val="75000"/>
                  </a:schemeClr>
                </a:solidFill>
                <a:latin typeface="Comic Sans MS" panose="030F0702030302020204" pitchFamily="66" charset="0"/>
                <a:cs typeface="Times New Roman" pitchFamily="18" charset="0"/>
              </a:rPr>
              <a:t> This is a useful model</a:t>
            </a:r>
            <a:endParaRPr lang="en-GB" b="1" dirty="0">
              <a:solidFill>
                <a:schemeClr val="accent1">
                  <a:lumMod val="75000"/>
                </a:schemeClr>
              </a:solidFill>
              <a:latin typeface="Comic Sans MS" panose="030F0702030302020204" pitchFamily="66" charset="0"/>
            </a:endParaRPr>
          </a:p>
        </p:txBody>
      </p:sp>
      <p:sp>
        <p:nvSpPr>
          <p:cNvPr id="3" name="TextBox 2"/>
          <p:cNvSpPr txBox="1"/>
          <p:nvPr/>
        </p:nvSpPr>
        <p:spPr>
          <a:xfrm>
            <a:off x="386818" y="1728502"/>
            <a:ext cx="7322024" cy="4778231"/>
          </a:xfrm>
          <a:prstGeom prst="rect">
            <a:avLst/>
          </a:prstGeom>
          <a:noFill/>
        </p:spPr>
        <p:txBody>
          <a:bodyPr wrap="square" rtlCol="0">
            <a:spAutoFit/>
          </a:bodyPr>
          <a:lstStyle/>
          <a:p>
            <a:r>
              <a:rPr lang="en-GB" sz="2000" dirty="0">
                <a:latin typeface="Comic Sans MS" panose="030F0702030302020204" pitchFamily="66" charset="0"/>
                <a:ea typeface="Comic Sans MS" charset="0"/>
                <a:cs typeface="Comic Sans MS" charset="0"/>
              </a:rPr>
              <a:t>Frank Smith in </a:t>
            </a:r>
            <a:r>
              <a:rPr lang="en-GB" sz="2000" i="1" dirty="0">
                <a:latin typeface="Comic Sans MS" panose="030F0702030302020204" pitchFamily="66" charset="0"/>
                <a:ea typeface="Comic Sans MS" charset="0"/>
                <a:cs typeface="Comic Sans MS" charset="0"/>
              </a:rPr>
              <a:t>Writing and the Writer</a:t>
            </a:r>
            <a:r>
              <a:rPr lang="en-GB" sz="2000" dirty="0">
                <a:latin typeface="Comic Sans MS" panose="030F0702030302020204" pitchFamily="66" charset="0"/>
                <a:ea typeface="Comic Sans MS" charset="0"/>
                <a:cs typeface="Comic Sans MS" charset="0"/>
              </a:rPr>
              <a:t> (2013) formulated this distinction. He broke the writing process down into the different jobs which come under these two headings:</a:t>
            </a:r>
          </a:p>
          <a:p>
            <a:endParaRPr lang="en-GB" sz="1600" dirty="0">
              <a:latin typeface="Comic Sans MS" panose="030F0702030302020204" pitchFamily="66" charset="0"/>
              <a:ea typeface="Comic Sans MS" charset="0"/>
              <a:cs typeface="Comic Sans MS" charset="0"/>
            </a:endParaRPr>
          </a:p>
          <a:p>
            <a:endParaRPr lang="en-GB" sz="1600" dirty="0">
              <a:latin typeface="Comic Sans MS" panose="030F0702030302020204" pitchFamily="66" charset="0"/>
              <a:ea typeface="Comic Sans MS" charset="0"/>
              <a:cs typeface="Comic Sans MS" charset="0"/>
            </a:endParaRPr>
          </a:p>
          <a:p>
            <a:r>
              <a:rPr lang="en-GB" sz="2800" b="1" dirty="0">
                <a:latin typeface="Comic Sans MS" panose="030F0702030302020204" pitchFamily="66" charset="0"/>
                <a:ea typeface="Comic Sans MS" charset="0"/>
                <a:cs typeface="Comic Sans MS" charset="0"/>
              </a:rPr>
              <a:t>1.     composition </a:t>
            </a:r>
            <a:r>
              <a:rPr lang="en-GB" sz="2800" dirty="0">
                <a:latin typeface="Comic Sans MS" panose="030F0702030302020204" pitchFamily="66" charset="0"/>
                <a:ea typeface="Comic Sans MS" charset="0"/>
                <a:cs typeface="Comic Sans MS" charset="0"/>
              </a:rPr>
              <a:t>(the actual creation of a text);</a:t>
            </a:r>
          </a:p>
          <a:p>
            <a:r>
              <a:rPr lang="en-GB" sz="2800" dirty="0">
                <a:latin typeface="Comic Sans MS" panose="030F0702030302020204" pitchFamily="66" charset="0"/>
                <a:ea typeface="Comic Sans MS" charset="0"/>
                <a:cs typeface="Comic Sans MS" charset="0"/>
              </a:rPr>
              <a:t>     and</a:t>
            </a:r>
          </a:p>
          <a:p>
            <a:r>
              <a:rPr lang="en-GB" sz="2800" b="1" dirty="0">
                <a:latin typeface="Comic Sans MS" panose="030F0702030302020204" pitchFamily="66" charset="0"/>
                <a:ea typeface="Comic Sans MS" charset="0"/>
                <a:cs typeface="Comic Sans MS" charset="0"/>
              </a:rPr>
              <a:t>2.     transcription </a:t>
            </a:r>
            <a:r>
              <a:rPr lang="en-GB" sz="2800" dirty="0">
                <a:latin typeface="Comic Sans MS" panose="030F0702030302020204" pitchFamily="66" charset="0"/>
                <a:ea typeface="Comic Sans MS" charset="0"/>
                <a:cs typeface="Comic Sans MS" charset="0"/>
              </a:rPr>
              <a:t>(the writing down of the text)</a:t>
            </a:r>
          </a:p>
          <a:p>
            <a:r>
              <a:rPr lang="en-GB" sz="1600" b="1" dirty="0">
                <a:latin typeface="Comic Sans MS" panose="030F0702030302020204" pitchFamily="66" charset="0"/>
                <a:ea typeface="Comic Sans MS" charset="0"/>
                <a:cs typeface="Comic Sans MS" charset="0"/>
              </a:rPr>
              <a:t> </a:t>
            </a:r>
            <a:endParaRPr lang="en-GB" sz="1600" dirty="0">
              <a:latin typeface="Comic Sans MS" panose="030F0702030302020204" pitchFamily="66" charset="0"/>
              <a:ea typeface="Comic Sans MS" charset="0"/>
              <a:cs typeface="Comic Sans MS" charset="0"/>
            </a:endParaRPr>
          </a:p>
          <a:p>
            <a:r>
              <a:rPr lang="en-GB" sz="1200" b="1" dirty="0">
                <a:latin typeface="Comic Sans MS" panose="030F0702030302020204" pitchFamily="66" charset="0"/>
                <a:cs typeface="Times New Roman" pitchFamily="18" charset="0"/>
              </a:rPr>
              <a:t> </a:t>
            </a:r>
          </a:p>
          <a:p>
            <a:endParaRPr lang="en-GB" sz="1200" b="1" dirty="0">
              <a:latin typeface="Comic Sans MS" panose="030F0702030302020204" pitchFamily="66" charset="0"/>
              <a:cs typeface="Times New Roman" pitchFamily="18" charset="0"/>
            </a:endParaRPr>
          </a:p>
          <a:p>
            <a:pPr algn="r"/>
            <a:r>
              <a:rPr lang="en-GB" sz="1200" dirty="0">
                <a:latin typeface="Comic Sans MS" panose="030F0702030302020204" pitchFamily="66" charset="0"/>
              </a:rPr>
              <a:t>Smith, F. (2013). </a:t>
            </a:r>
            <a:r>
              <a:rPr lang="en-GB" sz="1200" i="1" dirty="0">
                <a:latin typeface="Comic Sans MS" panose="030F0702030302020204" pitchFamily="66" charset="0"/>
              </a:rPr>
              <a:t>Writing and the writer</a:t>
            </a:r>
            <a:r>
              <a:rPr lang="en-GB" sz="1200" dirty="0">
                <a:latin typeface="Comic Sans MS" panose="030F0702030302020204" pitchFamily="66" charset="0"/>
              </a:rPr>
              <a:t>. Routledge.</a:t>
            </a:r>
          </a:p>
          <a:p>
            <a:endParaRPr lang="en-GB" sz="1350" dirty="0">
              <a:cs typeface="Times New Roman" pitchFamily="18" charset="0"/>
            </a:endParaRPr>
          </a:p>
        </p:txBody>
      </p:sp>
      <p:graphicFrame>
        <p:nvGraphicFramePr>
          <p:cNvPr id="4" name="Diagram 3">
            <a:extLst>
              <a:ext uri="{FF2B5EF4-FFF2-40B4-BE49-F238E27FC236}">
                <a16:creationId xmlns:a16="http://schemas.microsoft.com/office/drawing/2014/main" id="{484B203E-5AA2-4AF2-ACBA-8B7A35CE146F}"/>
              </a:ext>
            </a:extLst>
          </p:cNvPr>
          <p:cNvGraphicFramePr/>
          <p:nvPr/>
        </p:nvGraphicFramePr>
        <p:xfrm>
          <a:off x="7458501" y="1999397"/>
          <a:ext cx="4733499" cy="4348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computer screen shot of a blue background&#10;&#10;Description automatically generated">
            <a:extLst>
              <a:ext uri="{FF2B5EF4-FFF2-40B4-BE49-F238E27FC236}">
                <a16:creationId xmlns:a16="http://schemas.microsoft.com/office/drawing/2014/main" id="{2DDACB3C-DCE6-E698-8062-89CA8477FAAA}"/>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845273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E093B-BBC5-B502-7429-E8367C505427}"/>
            </a:ext>
          </a:extLst>
        </p:cNvPr>
        <p:cNvGrpSpPr/>
        <p:nvPr/>
      </p:nvGrpSpPr>
      <p:grpSpPr>
        <a:xfrm>
          <a:off x="0" y="0"/>
          <a:ext cx="0" cy="0"/>
          <a:chOff x="0" y="0"/>
          <a:chExt cx="0" cy="0"/>
        </a:xfrm>
      </p:grpSpPr>
      <p:sp>
        <p:nvSpPr>
          <p:cNvPr id="11" name="Text Box 2">
            <a:extLst>
              <a:ext uri="{FF2B5EF4-FFF2-40B4-BE49-F238E27FC236}">
                <a16:creationId xmlns:a16="http://schemas.microsoft.com/office/drawing/2014/main" id="{FCE9C687-7317-B889-894B-AA8A34312F9C}"/>
              </a:ext>
            </a:extLst>
          </p:cNvPr>
          <p:cNvSpPr txBox="1">
            <a:spLocks noChangeArrowheads="1"/>
          </p:cNvSpPr>
          <p:nvPr/>
        </p:nvSpPr>
        <p:spPr bwMode="auto">
          <a:xfrm>
            <a:off x="1069628" y="234760"/>
            <a:ext cx="7711440" cy="1501886"/>
          </a:xfrm>
          <a:prstGeom prst="rect">
            <a:avLst/>
          </a:prstGeom>
          <a:noFill/>
          <a:ln w="2857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4400" b="1" dirty="0">
                <a:solidFill>
                  <a:schemeClr val="accent1">
                    <a:lumMod val="75000"/>
                  </a:schemeClr>
                </a:solidFill>
                <a:latin typeface="Comic Sans MS" panose="030F0702030302020204" pitchFamily="66" charset="0"/>
                <a:ea typeface="Calibri" panose="020F0502020204030204" pitchFamily="34" charset="0"/>
                <a:cs typeface="Times New Roman" panose="02020603050405020304" pitchFamily="18" charset="0"/>
              </a:rPr>
              <a:t>Do we need to teach handwriting?</a:t>
            </a:r>
            <a:endParaRPr lang="en-GB" sz="4400" b="1" dirty="0">
              <a:solidFill>
                <a:schemeClr val="accent1">
                  <a:lumMod val="75000"/>
                </a:schemeClr>
              </a:solidFill>
              <a:effectLst/>
              <a:latin typeface="Comic Sans MS" panose="030F0702030302020204" pitchFamily="66" charset="0"/>
              <a:ea typeface="Calibri" panose="020F0502020204030204" pitchFamily="34" charset="0"/>
              <a:cs typeface="Times New Roman" panose="02020603050405020304" pitchFamily="18" charset="0"/>
            </a:endParaRPr>
          </a:p>
        </p:txBody>
      </p:sp>
      <p:pic>
        <p:nvPicPr>
          <p:cNvPr id="2" name="Picture 1" descr="A computer screen shot of a blue background&#10;&#10;Description automatically generated">
            <a:extLst>
              <a:ext uri="{FF2B5EF4-FFF2-40B4-BE49-F238E27FC236}">
                <a16:creationId xmlns:a16="http://schemas.microsoft.com/office/drawing/2014/main" id="{86CA714F-AACE-8CDA-5AA3-5BB1F3068D57}"/>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61838" y="234760"/>
            <a:ext cx="2104498" cy="877145"/>
          </a:xfrm>
          <a:prstGeom prst="rect">
            <a:avLst/>
          </a:prstGeom>
        </p:spPr>
      </p:pic>
      <p:pic>
        <p:nvPicPr>
          <p:cNvPr id="12" name="Picture 11" descr="A person drawing a diagram&#10;&#10;AI-generated content may be incorrect.">
            <a:extLst>
              <a:ext uri="{FF2B5EF4-FFF2-40B4-BE49-F238E27FC236}">
                <a16:creationId xmlns:a16="http://schemas.microsoft.com/office/drawing/2014/main" id="{B7E42AD8-7748-ADFD-5D50-80D140ED56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350896" y="4996702"/>
            <a:ext cx="1615440" cy="1772080"/>
          </a:xfrm>
          <a:prstGeom prst="rect">
            <a:avLst/>
          </a:prstGeom>
          <a:noFill/>
          <a:ln>
            <a:noFill/>
          </a:ln>
        </p:spPr>
      </p:pic>
      <p:pic>
        <p:nvPicPr>
          <p:cNvPr id="1026" name="Picture 2" descr="Negative Thinking Characters Vector Image">
            <a:extLst>
              <a:ext uri="{FF2B5EF4-FFF2-40B4-BE49-F238E27FC236}">
                <a16:creationId xmlns:a16="http://schemas.microsoft.com/office/drawing/2014/main" id="{F84866F3-B3A0-DD36-C44D-2D3075573A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076"/>
          <a:stretch>
            <a:fillRect/>
          </a:stretch>
        </p:blipFill>
        <p:spPr bwMode="auto">
          <a:xfrm>
            <a:off x="2870200" y="2215162"/>
            <a:ext cx="6756400" cy="429739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892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27850DA-32E8-43CD-B1D4-8E488DCACAF7}"/>
              </a:ext>
            </a:extLst>
          </p:cNvPr>
          <p:cNvSpPr txBox="1"/>
          <p:nvPr/>
        </p:nvSpPr>
        <p:spPr>
          <a:xfrm>
            <a:off x="8828321" y="2058784"/>
            <a:ext cx="1377481"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
        <p:nvSpPr>
          <p:cNvPr id="2" name="Title 1"/>
          <p:cNvSpPr>
            <a:spLocks noGrp="1"/>
          </p:cNvSpPr>
          <p:nvPr>
            <p:ph type="title"/>
          </p:nvPr>
        </p:nvSpPr>
        <p:spPr>
          <a:xfrm>
            <a:off x="1127760" y="188640"/>
            <a:ext cx="7371093" cy="882352"/>
          </a:xfrm>
          <a:noFill/>
          <a:ln>
            <a:noFill/>
          </a:ln>
        </p:spPr>
        <p:txBody>
          <a:bodyPr>
            <a:normAutofit/>
          </a:bodyPr>
          <a:lstStyle/>
          <a:p>
            <a:pPr algn="ctr"/>
            <a:r>
              <a:rPr lang="en-GB" sz="4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Gross &amp; fine motor skills</a:t>
            </a:r>
          </a:p>
        </p:txBody>
      </p:sp>
      <p:sp>
        <p:nvSpPr>
          <p:cNvPr id="4" name="TextBox 3"/>
          <p:cNvSpPr txBox="1"/>
          <p:nvPr/>
        </p:nvSpPr>
        <p:spPr>
          <a:xfrm>
            <a:off x="523063" y="1183286"/>
            <a:ext cx="5057651" cy="1477328"/>
          </a:xfrm>
          <a:prstGeom prst="rect">
            <a:avLst/>
          </a:prstGeom>
          <a:noFill/>
        </p:spPr>
        <p:txBody>
          <a:bodyPr wrap="square" rtlCol="0">
            <a:spAutoFit/>
          </a:bodyPr>
          <a:lstStyle/>
          <a:p>
            <a:pPr>
              <a:buNone/>
            </a:pPr>
            <a:r>
              <a:rPr lang="en-GB" dirty="0">
                <a:latin typeface="Comic Sans MS" panose="030F0702030302020204" pitchFamily="66" charset="0"/>
              </a:rPr>
              <a:t>Opportunities need to be provided for learners to develop gross motor skills of the movements and directionality that will later support fine motor skills for writing.</a:t>
            </a:r>
          </a:p>
          <a:p>
            <a:pPr>
              <a:buNone/>
            </a:pPr>
            <a:r>
              <a:rPr lang="en-GB" b="1" dirty="0">
                <a:latin typeface="Comic Sans MS" panose="030F0702030302020204" pitchFamily="66" charset="0"/>
              </a:rPr>
              <a:t>Activities may include</a:t>
            </a:r>
            <a:r>
              <a:rPr lang="en-GB" b="1" dirty="0"/>
              <a:t>:</a:t>
            </a:r>
          </a:p>
        </p:txBody>
      </p:sp>
      <p:sp>
        <p:nvSpPr>
          <p:cNvPr id="5" name="TextBox 4"/>
          <p:cNvSpPr txBox="1"/>
          <p:nvPr/>
        </p:nvSpPr>
        <p:spPr>
          <a:xfrm>
            <a:off x="411767" y="3082474"/>
            <a:ext cx="2360412" cy="1200329"/>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Painting on a large scale outdoors with large brushes (various sizes)</a:t>
            </a:r>
          </a:p>
        </p:txBody>
      </p:sp>
      <p:sp>
        <p:nvSpPr>
          <p:cNvPr id="7" name="TextBox 6"/>
          <p:cNvSpPr txBox="1"/>
          <p:nvPr/>
        </p:nvSpPr>
        <p:spPr>
          <a:xfrm>
            <a:off x="4529770" y="2673921"/>
            <a:ext cx="1819909" cy="1754326"/>
          </a:xfrm>
          <a:prstGeom prst="rect">
            <a:avLst/>
          </a:prstGeom>
          <a:noFill/>
          <a:ln>
            <a:solidFill>
              <a:schemeClr val="accent1"/>
            </a:solidFill>
          </a:ln>
        </p:spPr>
        <p:txBody>
          <a:bodyPr wrap="square" rtlCol="0">
            <a:spAutoFit/>
          </a:bodyPr>
          <a:lstStyle/>
          <a:p>
            <a:r>
              <a:rPr lang="en-GB" dirty="0">
                <a:latin typeface="Comic Sans MS" panose="030F0702030302020204" pitchFamily="66" charset="0"/>
              </a:rPr>
              <a:t>Developing upper body strength through physical activity</a:t>
            </a:r>
          </a:p>
        </p:txBody>
      </p:sp>
      <p:sp>
        <p:nvSpPr>
          <p:cNvPr id="8" name="TextBox 7"/>
          <p:cNvSpPr txBox="1"/>
          <p:nvPr/>
        </p:nvSpPr>
        <p:spPr>
          <a:xfrm>
            <a:off x="697218" y="5852600"/>
            <a:ext cx="2232248"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Sweeping brushes</a:t>
            </a:r>
          </a:p>
        </p:txBody>
      </p:sp>
      <p:sp>
        <p:nvSpPr>
          <p:cNvPr id="9" name="TextBox 8"/>
          <p:cNvSpPr txBox="1"/>
          <p:nvPr/>
        </p:nvSpPr>
        <p:spPr>
          <a:xfrm>
            <a:off x="4972690" y="4936010"/>
            <a:ext cx="859281" cy="646331"/>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Write dance</a:t>
            </a:r>
          </a:p>
        </p:txBody>
      </p:sp>
      <p:sp>
        <p:nvSpPr>
          <p:cNvPr id="11" name="TextBox 10"/>
          <p:cNvSpPr txBox="1"/>
          <p:nvPr/>
        </p:nvSpPr>
        <p:spPr>
          <a:xfrm>
            <a:off x="509654" y="4767539"/>
            <a:ext cx="2016224"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Tyre rolling</a:t>
            </a:r>
          </a:p>
        </p:txBody>
      </p:sp>
      <p:sp>
        <p:nvSpPr>
          <p:cNvPr id="6" name="TextBox 5"/>
          <p:cNvSpPr txBox="1"/>
          <p:nvPr/>
        </p:nvSpPr>
        <p:spPr>
          <a:xfrm>
            <a:off x="2262109" y="2604691"/>
            <a:ext cx="2808312"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
        <p:nvSpPr>
          <p:cNvPr id="14" name="TextBox 13">
            <a:extLst>
              <a:ext uri="{FF2B5EF4-FFF2-40B4-BE49-F238E27FC236}">
                <a16:creationId xmlns:a16="http://schemas.microsoft.com/office/drawing/2014/main" id="{AC2CD236-5B21-489E-B449-52657DEFDE4C}"/>
              </a:ext>
            </a:extLst>
          </p:cNvPr>
          <p:cNvSpPr txBox="1"/>
          <p:nvPr/>
        </p:nvSpPr>
        <p:spPr>
          <a:xfrm>
            <a:off x="7254986" y="1404362"/>
            <a:ext cx="3975266" cy="1200329"/>
          </a:xfrm>
          <a:prstGeom prst="rect">
            <a:avLst/>
          </a:prstGeom>
          <a:noFill/>
        </p:spPr>
        <p:txBody>
          <a:bodyPr wrap="square" rtlCol="0">
            <a:spAutoFit/>
          </a:bodyPr>
          <a:lstStyle/>
          <a:p>
            <a:pPr>
              <a:buNone/>
            </a:pPr>
            <a:r>
              <a:rPr lang="en-GB" dirty="0">
                <a:latin typeface="Comic Sans MS" panose="030F0702030302020204" pitchFamily="66" charset="0"/>
              </a:rPr>
              <a:t>Opportunities need to be provided for learners to develop fine motor skills for writing.</a:t>
            </a:r>
          </a:p>
          <a:p>
            <a:pPr>
              <a:buNone/>
            </a:pPr>
            <a:r>
              <a:rPr lang="en-GB" b="1" dirty="0">
                <a:latin typeface="Comic Sans MS" panose="030F0702030302020204" pitchFamily="66" charset="0"/>
              </a:rPr>
              <a:t>Activities may include:</a:t>
            </a:r>
          </a:p>
        </p:txBody>
      </p:sp>
      <p:sp>
        <p:nvSpPr>
          <p:cNvPr id="15" name="TextBox 14">
            <a:extLst>
              <a:ext uri="{FF2B5EF4-FFF2-40B4-BE49-F238E27FC236}">
                <a16:creationId xmlns:a16="http://schemas.microsoft.com/office/drawing/2014/main" id="{587B2984-9727-4771-B6FC-B73BC90F1A30}"/>
              </a:ext>
            </a:extLst>
          </p:cNvPr>
          <p:cNvSpPr txBox="1"/>
          <p:nvPr/>
        </p:nvSpPr>
        <p:spPr>
          <a:xfrm>
            <a:off x="6781329" y="3366418"/>
            <a:ext cx="1782864"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Threading</a:t>
            </a:r>
          </a:p>
        </p:txBody>
      </p:sp>
      <p:sp>
        <p:nvSpPr>
          <p:cNvPr id="16" name="TextBox 15">
            <a:extLst>
              <a:ext uri="{FF2B5EF4-FFF2-40B4-BE49-F238E27FC236}">
                <a16:creationId xmlns:a16="http://schemas.microsoft.com/office/drawing/2014/main" id="{75645804-B910-40BA-9850-FBAA3B6A67AA}"/>
              </a:ext>
            </a:extLst>
          </p:cNvPr>
          <p:cNvSpPr txBox="1"/>
          <p:nvPr/>
        </p:nvSpPr>
        <p:spPr>
          <a:xfrm>
            <a:off x="10305592" y="3739630"/>
            <a:ext cx="1153777"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Jigsaws</a:t>
            </a:r>
          </a:p>
        </p:txBody>
      </p:sp>
      <p:sp>
        <p:nvSpPr>
          <p:cNvPr id="17" name="TextBox 16">
            <a:extLst>
              <a:ext uri="{FF2B5EF4-FFF2-40B4-BE49-F238E27FC236}">
                <a16:creationId xmlns:a16="http://schemas.microsoft.com/office/drawing/2014/main" id="{C3997BB3-5662-4B34-839D-6F5926F4E389}"/>
              </a:ext>
            </a:extLst>
          </p:cNvPr>
          <p:cNvSpPr txBox="1"/>
          <p:nvPr/>
        </p:nvSpPr>
        <p:spPr>
          <a:xfrm>
            <a:off x="7620143" y="4612845"/>
            <a:ext cx="1153778" cy="646331"/>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Using scissors</a:t>
            </a:r>
          </a:p>
        </p:txBody>
      </p:sp>
      <p:sp>
        <p:nvSpPr>
          <p:cNvPr id="18" name="TextBox 17">
            <a:extLst>
              <a:ext uri="{FF2B5EF4-FFF2-40B4-BE49-F238E27FC236}">
                <a16:creationId xmlns:a16="http://schemas.microsoft.com/office/drawing/2014/main" id="{F6641935-2766-4E3B-A2B7-37785CA042F1}"/>
              </a:ext>
            </a:extLst>
          </p:cNvPr>
          <p:cNvSpPr txBox="1"/>
          <p:nvPr/>
        </p:nvSpPr>
        <p:spPr>
          <a:xfrm>
            <a:off x="10305592" y="2791903"/>
            <a:ext cx="1049457"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Playdo</a:t>
            </a:r>
          </a:p>
        </p:txBody>
      </p:sp>
      <p:sp>
        <p:nvSpPr>
          <p:cNvPr id="19" name="TextBox 18">
            <a:extLst>
              <a:ext uri="{FF2B5EF4-FFF2-40B4-BE49-F238E27FC236}">
                <a16:creationId xmlns:a16="http://schemas.microsoft.com/office/drawing/2014/main" id="{7739167F-7E03-41A9-A384-8B427DF2F55F}"/>
              </a:ext>
            </a:extLst>
          </p:cNvPr>
          <p:cNvSpPr txBox="1"/>
          <p:nvPr/>
        </p:nvSpPr>
        <p:spPr>
          <a:xfrm>
            <a:off x="10637452" y="4612844"/>
            <a:ext cx="859281" cy="923330"/>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Using straws</a:t>
            </a:r>
          </a:p>
        </p:txBody>
      </p:sp>
      <p:pic>
        <p:nvPicPr>
          <p:cNvPr id="20" name="Picture 19">
            <a:extLst>
              <a:ext uri="{FF2B5EF4-FFF2-40B4-BE49-F238E27FC236}">
                <a16:creationId xmlns:a16="http://schemas.microsoft.com/office/drawing/2014/main" id="{52AA014C-A4CF-46CA-90D4-9D0C3062B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2022" y="5613234"/>
            <a:ext cx="4726622" cy="1059595"/>
          </a:xfrm>
          <a:prstGeom prst="rect">
            <a:avLst/>
          </a:prstGeom>
          <a:ln w="28575">
            <a:solidFill>
              <a:srgbClr val="7093D2"/>
            </a:solidFill>
          </a:ln>
        </p:spPr>
      </p:pic>
      <p:pic>
        <p:nvPicPr>
          <p:cNvPr id="3" name="Picture 2" descr="A computer screen shot of a blue background&#10;&#10;Description automatically generated">
            <a:extLst>
              <a:ext uri="{FF2B5EF4-FFF2-40B4-BE49-F238E27FC236}">
                <a16:creationId xmlns:a16="http://schemas.microsoft.com/office/drawing/2014/main" id="{7DD31F10-2235-3D99-60B6-2BC2F4E21155}"/>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30231" y="148970"/>
            <a:ext cx="2104498" cy="877145"/>
          </a:xfrm>
          <a:prstGeom prst="rect">
            <a:avLst/>
          </a:prstGeom>
        </p:spPr>
      </p:pic>
    </p:spTree>
    <p:extLst>
      <p:ext uri="{BB962C8B-B14F-4D97-AF65-F5344CB8AC3E}">
        <p14:creationId xmlns:p14="http://schemas.microsoft.com/office/powerpoint/2010/main" val="253656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1" grpId="0" animBg="1"/>
      <p:bldP spid="15" grpId="0" animBg="1"/>
      <p:bldP spid="16" grpId="0" animBg="1"/>
      <p:bldP spid="17" grpId="0" animBg="1"/>
      <p:bldP spid="18" grpId="0" animBg="1"/>
      <p:bldP spid="1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863752" y="332656"/>
            <a:ext cx="4330824" cy="1210146"/>
          </a:xfrm>
          <a:prstGeom prst="rect">
            <a:avLst/>
          </a:prstGeom>
          <a:noFill/>
          <a:ln w="28575">
            <a:noFill/>
          </a:ln>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latin typeface="Comic Sans MS" panose="030F0702030302020204" pitchFamily="66" charset="0"/>
              </a:rPr>
              <a:t>Handwriting</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15506">
            <a:off x="10109534" y="1344445"/>
            <a:ext cx="1624379" cy="2301598"/>
          </a:xfrm>
          <a:prstGeom prst="rect">
            <a:avLst/>
          </a:prstGeom>
          <a:ln>
            <a:solidFill>
              <a:schemeClr val="accent1"/>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583684">
            <a:off x="9601848" y="4362592"/>
            <a:ext cx="1645649" cy="2305694"/>
          </a:xfrm>
          <a:prstGeom prst="rect">
            <a:avLst/>
          </a:prstGeom>
          <a:ln>
            <a:solidFill>
              <a:schemeClr val="accent1"/>
            </a:solidFill>
          </a:ln>
        </p:spPr>
      </p:pic>
      <p:pic>
        <p:nvPicPr>
          <p:cNvPr id="10" name="Content Placeholder 9"/>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644320" y="4566865"/>
            <a:ext cx="2709978" cy="2195010"/>
          </a:xfrm>
          <a:ln>
            <a:solidFill>
              <a:schemeClr val="accent1"/>
            </a:solidFill>
          </a:ln>
        </p:spPr>
      </p:pic>
      <p:sp>
        <p:nvSpPr>
          <p:cNvPr id="11" name="Text Box 2"/>
          <p:cNvSpPr txBox="1">
            <a:spLocks noChangeArrowheads="1"/>
          </p:cNvSpPr>
          <p:nvPr/>
        </p:nvSpPr>
        <p:spPr bwMode="auto">
          <a:xfrm>
            <a:off x="210391" y="1990226"/>
            <a:ext cx="3577838" cy="2355901"/>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dirty="0">
                <a:effectLst/>
                <a:latin typeface="Comic Sans MS" panose="030F0702030302020204" pitchFamily="66" charset="0"/>
                <a:ea typeface="Calibri" panose="020F0502020204030204" pitchFamily="34" charset="0"/>
                <a:cs typeface="Times New Roman" panose="02020603050405020304" pitchFamily="18" charset="0"/>
              </a:rPr>
              <a:t>Task</a:t>
            </a:r>
          </a:p>
          <a:p>
            <a:pPr marL="342900" indent="-342900">
              <a:lnSpc>
                <a:spcPct val="107000"/>
              </a:lnSpc>
              <a:spcAft>
                <a:spcPts val="800"/>
              </a:spcAft>
              <a:buFont typeface="+mj-lt"/>
              <a:buAutoNum type="arabicPeriod"/>
            </a:pPr>
            <a:r>
              <a:rPr lang="en-GB" dirty="0">
                <a:latin typeface="Comic Sans MS" panose="030F0702030302020204" pitchFamily="66" charset="0"/>
                <a:ea typeface="Calibri" panose="020F0502020204030204" pitchFamily="34" charset="0"/>
                <a:cs typeface="Times New Roman" panose="02020603050405020304" pitchFamily="18" charset="0"/>
              </a:rPr>
              <a:t>On the “Handwriting Practice” sheet and have a go at copying the way I have written. </a:t>
            </a:r>
          </a:p>
          <a:p>
            <a:pPr marL="342900" indent="-342900">
              <a:lnSpc>
                <a:spcPct val="107000"/>
              </a:lnSpc>
              <a:spcAft>
                <a:spcPts val="800"/>
              </a:spcAft>
              <a:buFont typeface="+mj-lt"/>
              <a:buAutoNum type="arabicPeriod"/>
            </a:pPr>
            <a:r>
              <a:rPr lang="en-GB" dirty="0">
                <a:latin typeface="Comic Sans MS" panose="030F0702030302020204" pitchFamily="66" charset="0"/>
                <a:ea typeface="Calibri" panose="020F0502020204030204" pitchFamily="34" charset="0"/>
                <a:cs typeface="Times New Roman" panose="02020603050405020304" pitchFamily="18" charset="0"/>
              </a:rPr>
              <a:t>Use the success criteria to self-evaluate your work.</a:t>
            </a:r>
            <a:r>
              <a:rPr lang="en-GB"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dirty="0">
              <a:latin typeface="Comic Sans MS" panose="030F0702030302020204" pitchFamily="66"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BEBC08C4-EE13-E07B-F0AD-38A49094F332}"/>
              </a:ext>
            </a:extLst>
          </p:cNvPr>
          <p:cNvSpPr txBox="1"/>
          <p:nvPr/>
        </p:nvSpPr>
        <p:spPr>
          <a:xfrm>
            <a:off x="499462" y="234760"/>
            <a:ext cx="1897956" cy="923330"/>
          </a:xfrm>
          <a:prstGeom prst="rect">
            <a:avLst/>
          </a:prstGeom>
          <a:noFill/>
        </p:spPr>
        <p:txBody>
          <a:bodyPr wrap="square" rtlCol="0">
            <a:spAutoFit/>
          </a:bodyPr>
          <a:lstStyle/>
          <a:p>
            <a:pPr algn="ctr"/>
            <a:r>
              <a:rPr lang="en-GB" dirty="0">
                <a:latin typeface="Comic Sans MS" panose="030F0702030302020204" pitchFamily="66" charset="0"/>
                <a:hlinkClick r:id="rId6" action="ppaction://hlinkfile"/>
              </a:rPr>
              <a:t>Example of Good Handwriting.jpg</a:t>
            </a:r>
            <a:endParaRPr lang="en-GB" dirty="0">
              <a:latin typeface="Comic Sans MS" panose="030F0702030302020204" pitchFamily="66" charset="0"/>
            </a:endParaRPr>
          </a:p>
        </p:txBody>
      </p:sp>
      <p:pic>
        <p:nvPicPr>
          <p:cNvPr id="6" name="Picture 5" descr="A sheet of music&#10;&#10;Description automatically generated with low confidence">
            <a:extLst>
              <a:ext uri="{FF2B5EF4-FFF2-40B4-BE49-F238E27FC236}">
                <a16:creationId xmlns:a16="http://schemas.microsoft.com/office/drawing/2014/main" id="{031C037D-AB3A-AA86-6D68-3D05D69CCF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85878" y="1711441"/>
            <a:ext cx="3745356" cy="5146560"/>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B60CAF1B-8F6B-4A9E-3209-EC5C80140DEC}"/>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861838" y="234760"/>
            <a:ext cx="2104498" cy="877145"/>
          </a:xfrm>
          <a:prstGeom prst="rect">
            <a:avLst/>
          </a:prstGeom>
        </p:spPr>
      </p:pic>
    </p:spTree>
    <p:extLst>
      <p:ext uri="{BB962C8B-B14F-4D97-AF65-F5344CB8AC3E}">
        <p14:creationId xmlns:p14="http://schemas.microsoft.com/office/powerpoint/2010/main" val="146369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F82266A-7AC6-4115-95DA-9C33F182C389}" type="slidenum">
              <a:rPr lang="en-GB" altLang="en-US" sz="1000">
                <a:solidFill>
                  <a:srgbClr val="FF0066"/>
                </a:solidFill>
                <a:latin typeface="Verdana" panose="020B0604030504040204" pitchFamily="34" charset="0"/>
              </a:rPr>
              <a:pPr>
                <a:spcBef>
                  <a:spcPct val="0"/>
                </a:spcBef>
                <a:buClrTx/>
                <a:buFontTx/>
                <a:buNone/>
              </a:pPr>
              <a:t>23</a:t>
            </a:fld>
            <a:endParaRPr lang="en-GB" altLang="en-US" sz="1000" dirty="0">
              <a:solidFill>
                <a:srgbClr val="FF0066"/>
              </a:solidFill>
              <a:latin typeface="Verdana" panose="020B0604030504040204" pitchFamily="34" charset="0"/>
            </a:endParaRPr>
          </a:p>
        </p:txBody>
      </p:sp>
      <p:sp>
        <p:nvSpPr>
          <p:cNvPr id="11267" name="Rectangle 2"/>
          <p:cNvSpPr>
            <a:spLocks noGrp="1" noChangeArrowheads="1"/>
          </p:cNvSpPr>
          <p:nvPr>
            <p:ph type="title"/>
          </p:nvPr>
        </p:nvSpPr>
        <p:spPr>
          <a:xfrm>
            <a:off x="3902176" y="607552"/>
            <a:ext cx="4839072" cy="960438"/>
          </a:xfrm>
          <a:noFill/>
          <a:ln w="28575">
            <a:noFill/>
          </a:ln>
        </p:spPr>
        <p:txBody>
          <a:bodyPr>
            <a:normAutofit/>
          </a:bodyPr>
          <a:lstStyle/>
          <a:p>
            <a:pPr algn="ctr" eaLnBrk="1" hangingPunct="1"/>
            <a:r>
              <a:rPr lang="en-GB" altLang="en-US" b="1" dirty="0">
                <a:solidFill>
                  <a:schemeClr val="accent1">
                    <a:lumMod val="75000"/>
                  </a:schemeClr>
                </a:solidFill>
                <a:latin typeface="Comic Sans MS" panose="030F0702030302020204" pitchFamily="66" charset="0"/>
                <a:ea typeface="ＭＳ Ｐゴシック" panose="020B0600070205080204" pitchFamily="34" charset="-128"/>
              </a:rPr>
              <a:t>Emergent writing</a:t>
            </a:r>
          </a:p>
        </p:txBody>
      </p:sp>
      <p:sp>
        <p:nvSpPr>
          <p:cNvPr id="11268" name="Rectangle 3"/>
          <p:cNvSpPr>
            <a:spLocks noGrp="1" noChangeArrowheads="1"/>
          </p:cNvSpPr>
          <p:nvPr>
            <p:ph type="body" idx="1"/>
          </p:nvPr>
        </p:nvSpPr>
        <p:spPr>
          <a:xfrm>
            <a:off x="923544" y="2190917"/>
            <a:ext cx="3749040" cy="4191000"/>
          </a:xfrm>
        </p:spPr>
        <p:txBody>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latin typeface="Comic Sans MS" panose="030F0702030302020204" pitchFamily="66" charset="0"/>
                <a:ea typeface="ＭＳ Ｐゴシック" panose="020B0600070205080204" pitchFamily="34" charset="-128"/>
              </a:rPr>
              <a:t>Increasing formation of shapes which resemble letters in formation and presentation</a:t>
            </a:r>
          </a:p>
          <a:p>
            <a:pPr eaLnBrk="1" hangingPunct="1"/>
            <a:r>
              <a:rPr lang="en-GB" altLang="en-US" dirty="0">
                <a:latin typeface="Comic Sans MS" panose="030F0702030302020204" pitchFamily="66" charset="0"/>
                <a:ea typeface="ＭＳ Ｐゴシック" panose="020B0600070205080204" pitchFamily="34" charset="-128"/>
              </a:rPr>
              <a:t>Grouping of letter shapes appearing</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434" y="431460"/>
            <a:ext cx="2046000" cy="1534500"/>
          </a:xfrm>
          <a:prstGeom prst="rect">
            <a:avLst/>
          </a:prstGeom>
          <a:ln>
            <a:solidFill>
              <a:schemeClr val="accent1"/>
            </a:solidFill>
          </a:ln>
        </p:spPr>
      </p:pic>
      <p:pic>
        <p:nvPicPr>
          <p:cNvPr id="8" name="Picture 4">
            <a:extLst>
              <a:ext uri="{FF2B5EF4-FFF2-40B4-BE49-F238E27FC236}">
                <a16:creationId xmlns:a16="http://schemas.microsoft.com/office/drawing/2014/main" id="{D96F50ED-0CDC-4942-B2D2-5CFC5885CDA1}"/>
              </a:ext>
            </a:extLst>
          </p:cNvPr>
          <p:cNvPicPr>
            <a:picLocks noChangeAspect="1" noChangeArrowheads="1"/>
          </p:cNvPicPr>
          <p:nvPr/>
        </p:nvPicPr>
        <p:blipFill>
          <a:blip r:embed="rId4" cstate="print"/>
          <a:srcRect/>
          <a:stretch>
            <a:fillRect/>
          </a:stretch>
        </p:blipFill>
        <p:spPr bwMode="auto">
          <a:xfrm>
            <a:off x="5500888" y="2503118"/>
            <a:ext cx="6480720" cy="4218357"/>
          </a:xfrm>
          <a:prstGeom prst="rect">
            <a:avLst/>
          </a:prstGeom>
          <a:noFill/>
          <a:ln w="9525">
            <a:noFill/>
            <a:miter lim="800000"/>
            <a:headEnd/>
            <a:tailEnd/>
          </a:ln>
        </p:spPr>
      </p:pic>
      <p:pic>
        <p:nvPicPr>
          <p:cNvPr id="3" name="Picture 2" descr="A computer screen shot of a blue background&#10;&#10;Description automatically generated">
            <a:extLst>
              <a:ext uri="{FF2B5EF4-FFF2-40B4-BE49-F238E27FC236}">
                <a16:creationId xmlns:a16="http://schemas.microsoft.com/office/drawing/2014/main" id="{4690529B-FEE4-8370-EBC3-C766D5BE1364}"/>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2346868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95C9CEC-DC5B-4B31-B195-8F77D5052251}" type="slidenum">
              <a:rPr lang="en-GB" altLang="en-US" sz="1000">
                <a:solidFill>
                  <a:srgbClr val="FF0066"/>
                </a:solidFill>
                <a:latin typeface="Verdana" panose="020B0604030504040204" pitchFamily="34" charset="0"/>
              </a:rPr>
              <a:pPr>
                <a:spcBef>
                  <a:spcPct val="0"/>
                </a:spcBef>
                <a:buClrTx/>
                <a:buFontTx/>
                <a:buNone/>
              </a:pPr>
              <a:t>24</a:t>
            </a:fld>
            <a:endParaRPr lang="en-GB" altLang="en-US" sz="1000" dirty="0">
              <a:solidFill>
                <a:srgbClr val="FF0066"/>
              </a:solidFill>
              <a:latin typeface="Verdana" panose="020B0604030504040204" pitchFamily="34" charset="0"/>
            </a:endParaRPr>
          </a:p>
        </p:txBody>
      </p:sp>
      <p:sp>
        <p:nvSpPr>
          <p:cNvPr id="10244" name="Rectangle 3"/>
          <p:cNvSpPr>
            <a:spLocks noGrp="1" noChangeArrowheads="1"/>
          </p:cNvSpPr>
          <p:nvPr>
            <p:ph type="body" idx="1"/>
          </p:nvPr>
        </p:nvSpPr>
        <p:spPr>
          <a:xfrm>
            <a:off x="1788578" y="2020008"/>
            <a:ext cx="8854284" cy="2071534"/>
          </a:xfrm>
        </p:spPr>
        <p:txBody>
          <a:bodyPr>
            <a:normAutofit/>
          </a:bodyPr>
          <a:lstStyle/>
          <a:p>
            <a:pPr marL="0" indent="0">
              <a:buNone/>
            </a:pPr>
            <a:r>
              <a:rPr lang="en-GB" altLang="en-US" sz="3600" dirty="0">
                <a:solidFill>
                  <a:schemeClr val="accent1">
                    <a:lumMod val="75000"/>
                  </a:schemeClr>
                </a:solidFill>
                <a:latin typeface="Comic Sans MS" panose="030F0702030302020204" pitchFamily="66" charset="0"/>
                <a:ea typeface="ＭＳ Ｐゴシック" panose="020B0600070205080204" pitchFamily="34" charset="-128"/>
              </a:rPr>
              <a:t>When are children ready to “write”?</a:t>
            </a:r>
          </a:p>
          <a:p>
            <a:pPr marL="0" indent="0">
              <a:buNone/>
            </a:pPr>
            <a:r>
              <a:rPr lang="en-GB" altLang="en-US" sz="3600" dirty="0">
                <a:solidFill>
                  <a:schemeClr val="accent1">
                    <a:lumMod val="75000"/>
                  </a:schemeClr>
                </a:solidFill>
                <a:latin typeface="Comic Sans MS" panose="030F0702030302020204" pitchFamily="66" charset="0"/>
                <a:ea typeface="ＭＳ Ｐゴシック" panose="020B0600070205080204" pitchFamily="34" charset="-128"/>
              </a:rPr>
              <a:t>What can we encourage them to write?</a:t>
            </a:r>
          </a:p>
          <a:p>
            <a:pPr marL="0" indent="0" eaLnBrk="1" hangingPunct="1">
              <a:buNone/>
            </a:pPr>
            <a:endParaRPr lang="en-GB" altLang="en-US" dirty="0">
              <a:ea typeface="ＭＳ Ｐゴシック" panose="020B0600070205080204"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9681" y="4265098"/>
            <a:ext cx="3112637" cy="1867582"/>
          </a:xfrm>
          <a:prstGeom prst="rect">
            <a:avLst/>
          </a:prstGeom>
          <a:ln w="38100">
            <a:solidFill>
              <a:schemeClr val="accent1"/>
            </a:solidFill>
          </a:ln>
        </p:spPr>
      </p:pic>
      <p:pic>
        <p:nvPicPr>
          <p:cNvPr id="7" name="Picture 6">
            <a:extLst>
              <a:ext uri="{FF2B5EF4-FFF2-40B4-BE49-F238E27FC236}">
                <a16:creationId xmlns:a16="http://schemas.microsoft.com/office/drawing/2014/main" id="{8E76BAB1-4176-4262-9443-5569023D1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9" name="Diagram 8">
            <a:extLst>
              <a:ext uri="{FF2B5EF4-FFF2-40B4-BE49-F238E27FC236}">
                <a16:creationId xmlns:a16="http://schemas.microsoft.com/office/drawing/2014/main" id="{AD4A01B5-FC2F-4E63-8E80-2E2536839C46}"/>
              </a:ext>
            </a:extLst>
          </p:cNvPr>
          <p:cNvGraphicFramePr/>
          <p:nvPr>
            <p:extLst>
              <p:ext uri="{D42A27DB-BD31-4B8C-83A1-F6EECF244321}">
                <p14:modId xmlns:p14="http://schemas.microsoft.com/office/powerpoint/2010/main" val="1811018894"/>
              </p:ext>
            </p:extLst>
          </p:nvPr>
        </p:nvGraphicFramePr>
        <p:xfrm>
          <a:off x="8917756" y="3669561"/>
          <a:ext cx="2411209" cy="2777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itle 1">
            <a:extLst>
              <a:ext uri="{FF2B5EF4-FFF2-40B4-BE49-F238E27FC236}">
                <a16:creationId xmlns:a16="http://schemas.microsoft.com/office/drawing/2014/main" id="{02DC0DCB-614B-4E46-37CF-BB1D8369E6E8}"/>
              </a:ext>
            </a:extLst>
          </p:cNvPr>
          <p:cNvSpPr txBox="1">
            <a:spLocks/>
          </p:cNvSpPr>
          <p:nvPr/>
        </p:nvSpPr>
        <p:spPr>
          <a:xfrm>
            <a:off x="92397" y="488149"/>
            <a:ext cx="7371093" cy="882352"/>
          </a:xfrm>
          <a:prstGeom prst="rect">
            <a:avLst/>
          </a:prstGeom>
          <a:noFill/>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Emergent writing</a:t>
            </a:r>
          </a:p>
        </p:txBody>
      </p:sp>
      <p:pic>
        <p:nvPicPr>
          <p:cNvPr id="6" name="Picture 5" descr="C:\Users\Jayne Morgan\Desktop\imagesB1QPG2YG.jpg">
            <a:extLst>
              <a:ext uri="{FF2B5EF4-FFF2-40B4-BE49-F238E27FC236}">
                <a16:creationId xmlns:a16="http://schemas.microsoft.com/office/drawing/2014/main" id="{01ABC81C-700C-78FD-5FD1-7D70A426436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7340" y="4091542"/>
            <a:ext cx="2079944" cy="2355814"/>
          </a:xfrm>
          <a:prstGeom prst="rect">
            <a:avLst/>
          </a:prstGeom>
          <a:noFill/>
          <a:ln w="38100">
            <a:solidFill>
              <a:srgbClr val="F8CBAD"/>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76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DE60B-E1E2-253B-ABA5-56D9F3CC818C}"/>
            </a:ext>
          </a:extLst>
        </p:cNvPr>
        <p:cNvGrpSpPr/>
        <p:nvPr/>
      </p:nvGrpSpPr>
      <p:grpSpPr>
        <a:xfrm>
          <a:off x="0" y="0"/>
          <a:ext cx="0" cy="0"/>
          <a:chOff x="0" y="0"/>
          <a:chExt cx="0" cy="0"/>
        </a:xfrm>
      </p:grpSpPr>
      <p:sp>
        <p:nvSpPr>
          <p:cNvPr id="31746" name="Title 1">
            <a:extLst>
              <a:ext uri="{FF2B5EF4-FFF2-40B4-BE49-F238E27FC236}">
                <a16:creationId xmlns:a16="http://schemas.microsoft.com/office/drawing/2014/main" id="{DAD70C74-1DF9-003C-10F9-C6081FFB48F3}"/>
              </a:ext>
            </a:extLst>
          </p:cNvPr>
          <p:cNvSpPr>
            <a:spLocks noGrp="1"/>
          </p:cNvSpPr>
          <p:nvPr>
            <p:ph type="title"/>
          </p:nvPr>
        </p:nvSpPr>
        <p:spPr>
          <a:xfrm>
            <a:off x="2734572" y="417684"/>
            <a:ext cx="5626968" cy="1143000"/>
          </a:xfrm>
          <a:noFill/>
          <a:ln>
            <a:noFill/>
          </a:ln>
        </p:spPr>
        <p:txBody>
          <a:bodyPr>
            <a:normAutofit fontScale="90000"/>
          </a:bodyPr>
          <a:lstStyle/>
          <a:p>
            <a:pPr algn="ctr"/>
            <a:r>
              <a:rPr lang="en-GB" altLang="en-US" b="1" dirty="0">
                <a:solidFill>
                  <a:schemeClr val="accent1">
                    <a:lumMod val="75000"/>
                  </a:schemeClr>
                </a:solidFill>
                <a:latin typeface="Comic Sans MS" panose="030F0702030302020204" pitchFamily="66" charset="0"/>
                <a:ea typeface="ＭＳ Ｐゴシック" panose="020B0600070205080204" pitchFamily="34" charset="-128"/>
              </a:rPr>
              <a:t>But how do we teach the writing process? </a:t>
            </a:r>
          </a:p>
        </p:txBody>
      </p:sp>
      <p:sp>
        <p:nvSpPr>
          <p:cNvPr id="4" name="Footer Placeholder 3">
            <a:extLst>
              <a:ext uri="{FF2B5EF4-FFF2-40B4-BE49-F238E27FC236}">
                <a16:creationId xmlns:a16="http://schemas.microsoft.com/office/drawing/2014/main" id="{449E5856-FEDE-FCE7-420E-72FA1F10E0F5}"/>
              </a:ext>
            </a:extLst>
          </p:cNvPr>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a:extLst>
              <a:ext uri="{FF2B5EF4-FFF2-40B4-BE49-F238E27FC236}">
                <a16:creationId xmlns:a16="http://schemas.microsoft.com/office/drawing/2014/main" id="{373E877E-4B28-D9AE-3543-F456C530B4A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25</a:t>
            </a:fld>
            <a:endParaRPr lang="en-GB" altLang="en-US" sz="1200" dirty="0">
              <a:solidFill>
                <a:srgbClr val="898989"/>
              </a:solidFill>
              <a:latin typeface="Arial" panose="020B0604020202020204" pitchFamily="34" charset="0"/>
            </a:endParaRPr>
          </a:p>
        </p:txBody>
      </p:sp>
      <p:pic>
        <p:nvPicPr>
          <p:cNvPr id="5" name="Picture 4" descr="A computer screen shot of a blue background&#10;&#10;Description automatically generated">
            <a:extLst>
              <a:ext uri="{FF2B5EF4-FFF2-40B4-BE49-F238E27FC236}">
                <a16:creationId xmlns:a16="http://schemas.microsoft.com/office/drawing/2014/main" id="{F50DBD7D-DF90-C5A2-0AA9-56075CB702E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pic>
        <p:nvPicPr>
          <p:cNvPr id="7" name="Picture 6" descr="An owl wearing a graduation cap and holding a magnifying glass&#10;&#10;AI-generated content may be incorrect.">
            <a:extLst>
              <a:ext uri="{FF2B5EF4-FFF2-40B4-BE49-F238E27FC236}">
                <a16:creationId xmlns:a16="http://schemas.microsoft.com/office/drawing/2014/main" id="{8FEED811-37E9-5DE3-F342-E35E2499667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2835" y="4845042"/>
            <a:ext cx="1512626" cy="1876433"/>
          </a:xfrm>
          <a:prstGeom prst="rect">
            <a:avLst/>
          </a:prstGeom>
          <a:noFill/>
          <a:ln>
            <a:noFill/>
          </a:ln>
        </p:spPr>
      </p:pic>
      <p:pic>
        <p:nvPicPr>
          <p:cNvPr id="8" name="Picture 7" descr="A puzzle pieces with a sign&#10;&#10;AI-generated content may be incorrect.">
            <a:extLst>
              <a:ext uri="{FF2B5EF4-FFF2-40B4-BE49-F238E27FC236}">
                <a16:creationId xmlns:a16="http://schemas.microsoft.com/office/drawing/2014/main" id="{0018209D-19B4-3438-7567-256213AD773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120858" y="5086819"/>
            <a:ext cx="1571493" cy="1634656"/>
          </a:xfrm>
          <a:prstGeom prst="rect">
            <a:avLst/>
          </a:prstGeom>
          <a:noFill/>
          <a:ln>
            <a:noFill/>
          </a:ln>
        </p:spPr>
      </p:pic>
      <p:sp>
        <p:nvSpPr>
          <p:cNvPr id="2" name="Title 1">
            <a:extLst>
              <a:ext uri="{FF2B5EF4-FFF2-40B4-BE49-F238E27FC236}">
                <a16:creationId xmlns:a16="http://schemas.microsoft.com/office/drawing/2014/main" id="{847190A0-6B98-DB40-70BB-7995DC4C58AE}"/>
              </a:ext>
            </a:extLst>
          </p:cNvPr>
          <p:cNvSpPr txBox="1">
            <a:spLocks/>
          </p:cNvSpPr>
          <p:nvPr/>
        </p:nvSpPr>
        <p:spPr>
          <a:xfrm>
            <a:off x="3581401" y="4641108"/>
            <a:ext cx="4668326" cy="1897804"/>
          </a:xfrm>
          <a:prstGeom prst="rect">
            <a:avLst/>
          </a:prstGeom>
          <a:noFill/>
          <a:ln>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Modelled </a:t>
            </a:r>
          </a:p>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writing</a:t>
            </a:r>
          </a:p>
        </p:txBody>
      </p:sp>
      <p:sp>
        <p:nvSpPr>
          <p:cNvPr id="3" name="Title 1">
            <a:extLst>
              <a:ext uri="{FF2B5EF4-FFF2-40B4-BE49-F238E27FC236}">
                <a16:creationId xmlns:a16="http://schemas.microsoft.com/office/drawing/2014/main" id="{ACDE2893-D53F-E392-A0E4-8343DE9003E2}"/>
              </a:ext>
            </a:extLst>
          </p:cNvPr>
          <p:cNvSpPr txBox="1">
            <a:spLocks/>
          </p:cNvSpPr>
          <p:nvPr/>
        </p:nvSpPr>
        <p:spPr>
          <a:xfrm>
            <a:off x="1193376" y="2078835"/>
            <a:ext cx="4194927" cy="2375465"/>
          </a:xfrm>
          <a:prstGeom prst="rect">
            <a:avLst/>
          </a:prstGeom>
          <a:noFill/>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Shared</a:t>
            </a:r>
          </a:p>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writing</a:t>
            </a:r>
          </a:p>
        </p:txBody>
      </p:sp>
      <p:sp>
        <p:nvSpPr>
          <p:cNvPr id="9" name="Title 1">
            <a:extLst>
              <a:ext uri="{FF2B5EF4-FFF2-40B4-BE49-F238E27FC236}">
                <a16:creationId xmlns:a16="http://schemas.microsoft.com/office/drawing/2014/main" id="{B7D93101-CC5E-14BA-FBE5-FCF897205763}"/>
              </a:ext>
            </a:extLst>
          </p:cNvPr>
          <p:cNvSpPr txBox="1">
            <a:spLocks/>
          </p:cNvSpPr>
          <p:nvPr/>
        </p:nvSpPr>
        <p:spPr>
          <a:xfrm>
            <a:off x="6909847" y="2585239"/>
            <a:ext cx="3211011" cy="1066130"/>
          </a:xfrm>
          <a:prstGeom prst="rect">
            <a:avLst/>
          </a:prstGeom>
          <a:noFill/>
          <a:ln>
            <a:no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Guided writing</a:t>
            </a:r>
          </a:p>
        </p:txBody>
      </p:sp>
    </p:spTree>
    <p:extLst>
      <p:ext uri="{BB962C8B-B14F-4D97-AF65-F5344CB8AC3E}">
        <p14:creationId xmlns:p14="http://schemas.microsoft.com/office/powerpoint/2010/main" val="1388218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9286E-1B92-686A-4AC0-FEFF3B1B9895}"/>
            </a:ext>
          </a:extLst>
        </p:cNvPr>
        <p:cNvGrpSpPr/>
        <p:nvPr/>
      </p:nvGrpSpPr>
      <p:grpSpPr>
        <a:xfrm>
          <a:off x="0" y="0"/>
          <a:ext cx="0" cy="0"/>
          <a:chOff x="0" y="0"/>
          <a:chExt cx="0" cy="0"/>
        </a:xfrm>
      </p:grpSpPr>
      <p:sp>
        <p:nvSpPr>
          <p:cNvPr id="31746" name="Title 1">
            <a:extLst>
              <a:ext uri="{FF2B5EF4-FFF2-40B4-BE49-F238E27FC236}">
                <a16:creationId xmlns:a16="http://schemas.microsoft.com/office/drawing/2014/main" id="{9B3D0A88-A94F-C942-08A3-702A374B2204}"/>
              </a:ext>
            </a:extLst>
          </p:cNvPr>
          <p:cNvSpPr>
            <a:spLocks noGrp="1"/>
          </p:cNvSpPr>
          <p:nvPr>
            <p:ph type="title"/>
          </p:nvPr>
        </p:nvSpPr>
        <p:spPr>
          <a:xfrm>
            <a:off x="2734572" y="417684"/>
            <a:ext cx="5626968" cy="1143000"/>
          </a:xfrm>
          <a:noFill/>
          <a:ln>
            <a:noFill/>
          </a:ln>
        </p:spPr>
        <p:txBody>
          <a:bodyPr>
            <a:normAutofit fontScale="90000"/>
          </a:bodyPr>
          <a:lstStyle/>
          <a:p>
            <a:pPr algn="ctr"/>
            <a:r>
              <a:rPr lang="en-GB" altLang="en-US" b="1" dirty="0">
                <a:solidFill>
                  <a:schemeClr val="accent1">
                    <a:lumMod val="75000"/>
                  </a:schemeClr>
                </a:solidFill>
                <a:latin typeface="Comic Sans MS" panose="030F0702030302020204" pitchFamily="66" charset="0"/>
                <a:ea typeface="ＭＳ Ｐゴシック" panose="020B0600070205080204" pitchFamily="34" charset="-128"/>
              </a:rPr>
              <a:t>But how do we teach the writing process? </a:t>
            </a:r>
          </a:p>
        </p:txBody>
      </p:sp>
      <p:sp>
        <p:nvSpPr>
          <p:cNvPr id="4" name="Footer Placeholder 3">
            <a:extLst>
              <a:ext uri="{FF2B5EF4-FFF2-40B4-BE49-F238E27FC236}">
                <a16:creationId xmlns:a16="http://schemas.microsoft.com/office/drawing/2014/main" id="{EABBC2EE-A553-6941-8324-54A374E459F1}"/>
              </a:ext>
            </a:extLst>
          </p:cNvPr>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a:extLst>
              <a:ext uri="{FF2B5EF4-FFF2-40B4-BE49-F238E27FC236}">
                <a16:creationId xmlns:a16="http://schemas.microsoft.com/office/drawing/2014/main" id="{52A15163-1D15-FF67-8805-6B75EE8D65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26</a:t>
            </a:fld>
            <a:endParaRPr lang="en-GB" altLang="en-US" sz="1200" dirty="0">
              <a:solidFill>
                <a:srgbClr val="898989"/>
              </a:solidFill>
              <a:latin typeface="Arial" panose="020B0604020202020204" pitchFamily="34" charset="0"/>
            </a:endParaRPr>
          </a:p>
        </p:txBody>
      </p:sp>
      <p:pic>
        <p:nvPicPr>
          <p:cNvPr id="5" name="Picture 4" descr="A computer screen shot of a blue background&#10;&#10;Description automatically generated">
            <a:extLst>
              <a:ext uri="{FF2B5EF4-FFF2-40B4-BE49-F238E27FC236}">
                <a16:creationId xmlns:a16="http://schemas.microsoft.com/office/drawing/2014/main" id="{EB44EBF2-28FA-D00F-059C-7E648643FDE8}"/>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
        <p:nvSpPr>
          <p:cNvPr id="10" name="TextBox 9">
            <a:extLst>
              <a:ext uri="{FF2B5EF4-FFF2-40B4-BE49-F238E27FC236}">
                <a16:creationId xmlns:a16="http://schemas.microsoft.com/office/drawing/2014/main" id="{476CDF31-878E-7027-F2BD-865E104327DF}"/>
              </a:ext>
            </a:extLst>
          </p:cNvPr>
          <p:cNvSpPr txBox="1"/>
          <p:nvPr/>
        </p:nvSpPr>
        <p:spPr>
          <a:xfrm>
            <a:off x="7705833" y="5156019"/>
            <a:ext cx="2027244" cy="1200329"/>
          </a:xfrm>
          <a:prstGeom prst="rect">
            <a:avLst/>
          </a:prstGeom>
          <a:noFill/>
        </p:spPr>
        <p:txBody>
          <a:bodyPr wrap="square" rtlCol="0">
            <a:spAutoFit/>
          </a:bodyPr>
          <a:lstStyle/>
          <a:p>
            <a:r>
              <a:rPr lang="en-GB" dirty="0">
                <a:latin typeface="Comic Sans MS" panose="030F0702030302020204" pitchFamily="66" charset="0"/>
                <a:hlinkClick r:id="rId4"/>
              </a:rPr>
              <a:t>https://www.youtube.com/watch?v=XRZ9uZ4h0Ss</a:t>
            </a:r>
            <a:endParaRPr lang="en-GB" dirty="0">
              <a:latin typeface="Comic Sans MS" panose="030F0702030302020204" pitchFamily="66" charset="0"/>
            </a:endParaRPr>
          </a:p>
          <a:p>
            <a:endParaRPr lang="en-GB" dirty="0"/>
          </a:p>
        </p:txBody>
      </p:sp>
      <p:pic>
        <p:nvPicPr>
          <p:cNvPr id="11" name="Picture 10">
            <a:extLst>
              <a:ext uri="{FF2B5EF4-FFF2-40B4-BE49-F238E27FC236}">
                <a16:creationId xmlns:a16="http://schemas.microsoft.com/office/drawing/2014/main" id="{28F1D5D7-C11B-E683-4CBA-C89E79BC67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4237">
            <a:off x="1388888" y="275293"/>
            <a:ext cx="1172566" cy="1438619"/>
          </a:xfrm>
          <a:prstGeom prst="rect">
            <a:avLst/>
          </a:prstGeom>
        </p:spPr>
      </p:pic>
      <p:pic>
        <p:nvPicPr>
          <p:cNvPr id="12" name="Picture 2" descr="http://www.ipecs.act.edu.au/__data/assets/image/0003/143229/LN011.JPG">
            <a:extLst>
              <a:ext uri="{FF2B5EF4-FFF2-40B4-BE49-F238E27FC236}">
                <a16:creationId xmlns:a16="http://schemas.microsoft.com/office/drawing/2014/main" id="{FF8EC2A2-6F94-E4D4-311E-03B16D78BBB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1767" y="1999285"/>
            <a:ext cx="3267796" cy="4357063"/>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94EB885E-C7B0-6C35-7CF9-FFCCF12099C5}"/>
              </a:ext>
            </a:extLst>
          </p:cNvPr>
          <p:cNvSpPr txBox="1">
            <a:spLocks/>
          </p:cNvSpPr>
          <p:nvPr/>
        </p:nvSpPr>
        <p:spPr>
          <a:xfrm>
            <a:off x="6096000" y="2614346"/>
            <a:ext cx="4668326" cy="1897804"/>
          </a:xfrm>
          <a:prstGeom prst="rect">
            <a:avLst/>
          </a:prstGeom>
          <a:noFill/>
          <a:ln>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Directed task</a:t>
            </a:r>
          </a:p>
        </p:txBody>
      </p:sp>
    </p:spTree>
    <p:extLst>
      <p:ext uri="{BB962C8B-B14F-4D97-AF65-F5344CB8AC3E}">
        <p14:creationId xmlns:p14="http://schemas.microsoft.com/office/powerpoint/2010/main" val="3847353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5E79105-A4DB-4A0B-A06C-530B64417FD1}"/>
              </a:ext>
            </a:extLst>
          </p:cNvPr>
          <p:cNvSpPr>
            <a:spLocks noGrp="1"/>
          </p:cNvSpPr>
          <p:nvPr>
            <p:ph type="title"/>
          </p:nvPr>
        </p:nvSpPr>
        <p:spPr>
          <a:xfrm>
            <a:off x="2515590" y="360301"/>
            <a:ext cx="6428355" cy="1143000"/>
          </a:xfrm>
          <a:noFill/>
          <a:ln>
            <a:noFill/>
          </a:ln>
        </p:spPr>
        <p:txBody>
          <a:bodyPr>
            <a:normAutofit fontScale="90000"/>
          </a:bodyPr>
          <a:lstStyle/>
          <a:p>
            <a:pPr algn="ctr"/>
            <a:r>
              <a:rPr lang="en-US" altLang="en-US" b="1" dirty="0">
                <a:solidFill>
                  <a:schemeClr val="accent1">
                    <a:lumMod val="75000"/>
                  </a:schemeClr>
                </a:solidFill>
                <a:latin typeface="Comic Sans MS" panose="030F0702030302020204" pitchFamily="66" charset="0"/>
                <a:ea typeface="ＭＳ Ｐゴシック" panose="020B0600070205080204" pitchFamily="34" charset="-128"/>
              </a:rPr>
              <a:t>A popular model for teaching</a:t>
            </a:r>
            <a:endParaRPr lang="en-US" altLang="en-US" b="1" i="1" dirty="0">
              <a:solidFill>
                <a:schemeClr val="accent1">
                  <a:lumMod val="75000"/>
                </a:schemeClr>
              </a:solidFill>
              <a:latin typeface="Comic Sans MS" panose="030F0702030302020204" pitchFamily="66" charset="0"/>
              <a:ea typeface="ＭＳ Ｐゴシック" panose="020B0600070205080204" pitchFamily="34" charset="-128"/>
            </a:endParaRPr>
          </a:p>
        </p:txBody>
      </p:sp>
      <p:sp>
        <p:nvSpPr>
          <p:cNvPr id="15363" name="Rectangle 2">
            <a:extLst>
              <a:ext uri="{FF2B5EF4-FFF2-40B4-BE49-F238E27FC236}">
                <a16:creationId xmlns:a16="http://schemas.microsoft.com/office/drawing/2014/main" id="{B83C4F52-D25E-4343-BD93-36911CB1FAB5}"/>
              </a:ext>
            </a:extLst>
          </p:cNvPr>
          <p:cNvSpPr>
            <a:spLocks noChangeArrowheads="1"/>
          </p:cNvSpPr>
          <p:nvPr/>
        </p:nvSpPr>
        <p:spPr bwMode="auto">
          <a:xfrm>
            <a:off x="1204914" y="1870365"/>
            <a:ext cx="4143375" cy="4801314"/>
          </a:xfrm>
          <a:prstGeom prst="rect">
            <a:avLst/>
          </a:prstGeom>
          <a:noFill/>
          <a:ln w="38100">
            <a:solidFill>
              <a:srgbClr val="7093D2"/>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dirty="0">
                <a:latin typeface="Comic Sans MS" panose="030F0702030302020204" pitchFamily="66" charset="0"/>
              </a:rPr>
              <a:t>Imitate</a:t>
            </a:r>
          </a:p>
          <a:p>
            <a:pPr>
              <a:spcBef>
                <a:spcPct val="0"/>
              </a:spcBef>
              <a:buFontTx/>
              <a:buNone/>
            </a:pPr>
            <a:r>
              <a:rPr lang="en-GB" altLang="en-US" sz="1800" dirty="0">
                <a:latin typeface="Comic Sans MS" panose="030F0702030302020204" pitchFamily="66" charset="0"/>
              </a:rPr>
              <a:t>	This is the ability to retell so that the child has a bank of tales by heart…they have become part of the long term working memory, embedded into their linguistic competence</a:t>
            </a:r>
          </a:p>
          <a:p>
            <a:pPr>
              <a:spcBef>
                <a:spcPct val="0"/>
              </a:spcBef>
              <a:buFontTx/>
              <a:buNone/>
            </a:pPr>
            <a:endParaRPr lang="en-GB" altLang="en-US" sz="1800" dirty="0">
              <a:latin typeface="Comic Sans MS" panose="030F0702030302020204" pitchFamily="66" charset="0"/>
            </a:endParaRPr>
          </a:p>
          <a:p>
            <a:pPr>
              <a:spcBef>
                <a:spcPct val="0"/>
              </a:spcBef>
              <a:buFontTx/>
              <a:buNone/>
            </a:pPr>
            <a:r>
              <a:rPr lang="en-GB" altLang="en-US" sz="1800" b="1" dirty="0">
                <a:latin typeface="Comic Sans MS" panose="030F0702030302020204" pitchFamily="66" charset="0"/>
              </a:rPr>
              <a:t>Innovate</a:t>
            </a:r>
          </a:p>
          <a:p>
            <a:pPr>
              <a:spcBef>
                <a:spcPct val="0"/>
              </a:spcBef>
              <a:buFontTx/>
              <a:buNone/>
            </a:pPr>
            <a:r>
              <a:rPr lang="en-GB" altLang="en-US" sz="1800" dirty="0">
                <a:latin typeface="Comic Sans MS" panose="030F0702030302020204" pitchFamily="66" charset="0"/>
              </a:rPr>
              <a:t>	This is the ability to adapt a well-known story in order to create a new story.</a:t>
            </a:r>
          </a:p>
          <a:p>
            <a:pPr>
              <a:spcBef>
                <a:spcPct val="0"/>
              </a:spcBef>
              <a:buFontTx/>
              <a:buNone/>
            </a:pPr>
            <a:endParaRPr lang="en-GB" altLang="en-US" sz="1800" dirty="0">
              <a:latin typeface="Comic Sans MS" panose="030F0702030302020204" pitchFamily="66" charset="0"/>
            </a:endParaRPr>
          </a:p>
          <a:p>
            <a:pPr>
              <a:spcBef>
                <a:spcPct val="0"/>
              </a:spcBef>
              <a:buFontTx/>
              <a:buNone/>
            </a:pPr>
            <a:r>
              <a:rPr lang="en-GB" altLang="en-US" sz="1800" b="1" dirty="0">
                <a:latin typeface="Comic Sans MS" panose="030F0702030302020204" pitchFamily="66" charset="0"/>
              </a:rPr>
              <a:t>Invent</a:t>
            </a:r>
          </a:p>
          <a:p>
            <a:pPr>
              <a:spcBef>
                <a:spcPct val="0"/>
              </a:spcBef>
              <a:buFontTx/>
              <a:buNone/>
            </a:pPr>
            <a:r>
              <a:rPr lang="en-GB" altLang="en-US" sz="1800" dirty="0">
                <a:latin typeface="Comic Sans MS" panose="030F0702030302020204" pitchFamily="66" charset="0"/>
              </a:rPr>
              <a:t>	This is the ability to draw upon the full range of stories, and one’s life, to create something new.</a:t>
            </a:r>
          </a:p>
        </p:txBody>
      </p:sp>
      <p:sp>
        <p:nvSpPr>
          <p:cNvPr id="15364" name="Text Box 5">
            <a:extLst>
              <a:ext uri="{FF2B5EF4-FFF2-40B4-BE49-F238E27FC236}">
                <a16:creationId xmlns:a16="http://schemas.microsoft.com/office/drawing/2014/main" id="{BA3D7376-8BAC-4676-9456-B62D156058AB}"/>
              </a:ext>
            </a:extLst>
          </p:cNvPr>
          <p:cNvSpPr txBox="1">
            <a:spLocks noChangeArrowheads="1"/>
          </p:cNvSpPr>
          <p:nvPr/>
        </p:nvSpPr>
        <p:spPr bwMode="auto">
          <a:xfrm>
            <a:off x="6950839" y="2068141"/>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imitate</a:t>
            </a:r>
          </a:p>
        </p:txBody>
      </p:sp>
      <p:sp>
        <p:nvSpPr>
          <p:cNvPr id="15365" name="Text Box 7">
            <a:extLst>
              <a:ext uri="{FF2B5EF4-FFF2-40B4-BE49-F238E27FC236}">
                <a16:creationId xmlns:a16="http://schemas.microsoft.com/office/drawing/2014/main" id="{C258BE0D-7F2D-49E2-9556-7AAA98716538}"/>
              </a:ext>
            </a:extLst>
          </p:cNvPr>
          <p:cNvSpPr txBox="1">
            <a:spLocks noChangeArrowheads="1"/>
          </p:cNvSpPr>
          <p:nvPr/>
        </p:nvSpPr>
        <p:spPr bwMode="auto">
          <a:xfrm>
            <a:off x="6851611" y="3858582"/>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innovate</a:t>
            </a:r>
          </a:p>
        </p:txBody>
      </p:sp>
      <p:sp>
        <p:nvSpPr>
          <p:cNvPr id="15366" name="Text Box 8">
            <a:extLst>
              <a:ext uri="{FF2B5EF4-FFF2-40B4-BE49-F238E27FC236}">
                <a16:creationId xmlns:a16="http://schemas.microsoft.com/office/drawing/2014/main" id="{7428A0D6-1EC5-4D9F-B98D-A080F72FA6C7}"/>
              </a:ext>
            </a:extLst>
          </p:cNvPr>
          <p:cNvSpPr txBox="1">
            <a:spLocks noChangeArrowheads="1"/>
          </p:cNvSpPr>
          <p:nvPr/>
        </p:nvSpPr>
        <p:spPr bwMode="auto">
          <a:xfrm>
            <a:off x="6815894" y="5649023"/>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invent</a:t>
            </a:r>
          </a:p>
        </p:txBody>
      </p:sp>
      <p:sp>
        <p:nvSpPr>
          <p:cNvPr id="15367" name="AutoShape 12">
            <a:extLst>
              <a:ext uri="{FF2B5EF4-FFF2-40B4-BE49-F238E27FC236}">
                <a16:creationId xmlns:a16="http://schemas.microsoft.com/office/drawing/2014/main" id="{CCC64804-BCB9-4586-8C4A-353F1890568E}"/>
              </a:ext>
            </a:extLst>
          </p:cNvPr>
          <p:cNvSpPr>
            <a:spLocks noChangeArrowheads="1"/>
          </p:cNvSpPr>
          <p:nvPr/>
        </p:nvSpPr>
        <p:spPr bwMode="auto">
          <a:xfrm>
            <a:off x="8687555" y="2799271"/>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5368" name="AutoShape 13">
            <a:extLst>
              <a:ext uri="{FF2B5EF4-FFF2-40B4-BE49-F238E27FC236}">
                <a16:creationId xmlns:a16="http://schemas.microsoft.com/office/drawing/2014/main" id="{77E07AA1-9624-4698-8CEE-B4EC7B96855C}"/>
              </a:ext>
            </a:extLst>
          </p:cNvPr>
          <p:cNvSpPr>
            <a:spLocks noChangeArrowheads="1"/>
          </p:cNvSpPr>
          <p:nvPr/>
        </p:nvSpPr>
        <p:spPr bwMode="auto">
          <a:xfrm>
            <a:off x="8687555" y="4507783"/>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pic>
        <p:nvPicPr>
          <p:cNvPr id="11" name="Picture 10">
            <a:extLst>
              <a:ext uri="{FF2B5EF4-FFF2-40B4-BE49-F238E27FC236}">
                <a16:creationId xmlns:a16="http://schemas.microsoft.com/office/drawing/2014/main" id="{C8B96EFC-7206-4998-844B-398450028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08" y="463320"/>
            <a:ext cx="1620529" cy="903919"/>
          </a:xfrm>
          <a:prstGeom prst="rect">
            <a:avLst/>
          </a:prstGeom>
          <a:solidFill>
            <a:schemeClr val="tx2">
              <a:lumMod val="60000"/>
              <a:lumOff val="40000"/>
            </a:schemeClr>
          </a:solidFill>
          <a:ln w="38100">
            <a:solidFill>
              <a:srgbClr val="7093D2"/>
            </a:solidFill>
          </a:ln>
        </p:spPr>
      </p:pic>
      <p:pic>
        <p:nvPicPr>
          <p:cNvPr id="2" name="Picture 1" descr="A computer screen shot of a blue background&#10;&#10;Description automatically generated">
            <a:extLst>
              <a:ext uri="{FF2B5EF4-FFF2-40B4-BE49-F238E27FC236}">
                <a16:creationId xmlns:a16="http://schemas.microsoft.com/office/drawing/2014/main" id="{FF67B9E7-B981-A3D5-D17B-1AAAB2B02B0C}"/>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191814764"/>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8836314" y="5562612"/>
            <a:ext cx="2548077"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sp>
        <p:nvSpPr>
          <p:cNvPr id="15" name="Rectangle 2">
            <a:extLst>
              <a:ext uri="{FF2B5EF4-FFF2-40B4-BE49-F238E27FC236}">
                <a16:creationId xmlns:a16="http://schemas.microsoft.com/office/drawing/2014/main" id="{230700A3-4A40-4DE1-A425-953107EECE1A}"/>
              </a:ext>
            </a:extLst>
          </p:cNvPr>
          <p:cNvSpPr>
            <a:spLocks noGrp="1"/>
          </p:cNvSpPr>
          <p:nvPr>
            <p:ph type="title"/>
          </p:nvPr>
        </p:nvSpPr>
        <p:spPr>
          <a:xfrm>
            <a:off x="527327" y="394670"/>
            <a:ext cx="8635527" cy="1325563"/>
          </a:xfrm>
          <a:noFill/>
          <a:ln w="28575">
            <a:noFill/>
          </a:ln>
        </p:spPr>
        <p:txBody>
          <a:bodyPr>
            <a:noAutofit/>
          </a:bodyPr>
          <a:lstStyle/>
          <a:p>
            <a:pPr algn="ctr" eaLnBrk="1" hangingPunct="1"/>
            <a:r>
              <a:rPr lang="en-GB" altLang="en-US" sz="4800" b="1" dirty="0">
                <a:solidFill>
                  <a:schemeClr val="accent1">
                    <a:lumMod val="75000"/>
                  </a:schemeClr>
                </a:solidFill>
                <a:latin typeface="Comic Sans MS" panose="030F0702030302020204" pitchFamily="66" charset="0"/>
                <a:ea typeface="ＭＳ Ｐゴシック" panose="020B0600070205080204" pitchFamily="34" charset="-128"/>
              </a:rPr>
              <a:t>Watch Pie Corbett at work</a:t>
            </a:r>
          </a:p>
        </p:txBody>
      </p:sp>
      <p:pic>
        <p:nvPicPr>
          <p:cNvPr id="6" name="Picture 5">
            <a:extLst>
              <a:ext uri="{FF2B5EF4-FFF2-40B4-BE49-F238E27FC236}">
                <a16:creationId xmlns:a16="http://schemas.microsoft.com/office/drawing/2014/main" id="{F150400B-CE91-4BCE-8C31-548B7FDF10B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7327" y="2337847"/>
            <a:ext cx="5420214" cy="3595935"/>
          </a:xfrm>
          <a:prstGeom prst="rect">
            <a:avLst/>
          </a:prstGeom>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44237">
            <a:off x="6330426" y="4241122"/>
            <a:ext cx="1012554" cy="773832"/>
          </a:xfrm>
          <a:prstGeom prst="rect">
            <a:avLst/>
          </a:prstGeom>
        </p:spPr>
      </p:pic>
      <p:pic>
        <p:nvPicPr>
          <p:cNvPr id="11" name="Picture 10">
            <a:extLst>
              <a:ext uri="{FF2B5EF4-FFF2-40B4-BE49-F238E27FC236}">
                <a16:creationId xmlns:a16="http://schemas.microsoft.com/office/drawing/2014/main" id="{B9F3D4D6-2F32-37F6-60B1-7FF663DEC1E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47541" y="5434688"/>
            <a:ext cx="1620529" cy="903919"/>
          </a:xfrm>
          <a:prstGeom prst="rect">
            <a:avLst/>
          </a:prstGeom>
          <a:solidFill>
            <a:schemeClr val="tx2">
              <a:lumMod val="60000"/>
              <a:lumOff val="40000"/>
            </a:schemeClr>
          </a:solidFill>
          <a:ln w="38100">
            <a:solidFill>
              <a:srgbClr val="7093D2"/>
            </a:solidFill>
          </a:ln>
        </p:spPr>
      </p:pic>
      <p:sp>
        <p:nvSpPr>
          <p:cNvPr id="2" name="Title 1">
            <a:extLst>
              <a:ext uri="{FF2B5EF4-FFF2-40B4-BE49-F238E27FC236}">
                <a16:creationId xmlns:a16="http://schemas.microsoft.com/office/drawing/2014/main" id="{3845D967-DCE2-66A0-3BFF-FD557A32842A}"/>
              </a:ext>
            </a:extLst>
          </p:cNvPr>
          <p:cNvSpPr txBox="1">
            <a:spLocks/>
          </p:cNvSpPr>
          <p:nvPr/>
        </p:nvSpPr>
        <p:spPr>
          <a:xfrm>
            <a:off x="6502151" y="2564597"/>
            <a:ext cx="4668326" cy="1897804"/>
          </a:xfrm>
          <a:prstGeom prst="rect">
            <a:avLst/>
          </a:prstGeom>
          <a:noFill/>
          <a:ln>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Directed task</a:t>
            </a:r>
          </a:p>
        </p:txBody>
      </p:sp>
      <p:pic>
        <p:nvPicPr>
          <p:cNvPr id="4" name="Picture 3" descr="A computer screen shot of a blue background&#10;&#10;Description automatically generated">
            <a:extLst>
              <a:ext uri="{FF2B5EF4-FFF2-40B4-BE49-F238E27FC236}">
                <a16:creationId xmlns:a16="http://schemas.microsoft.com/office/drawing/2014/main" id="{0C4C53B0-3528-035B-A95F-D4D876C6156D}"/>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1159088639"/>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04334-1106-9673-D327-2ED58535EC43}"/>
            </a:ext>
          </a:extLst>
        </p:cNvPr>
        <p:cNvGrpSpPr/>
        <p:nvPr/>
      </p:nvGrpSpPr>
      <p:grpSpPr>
        <a:xfrm>
          <a:off x="0" y="0"/>
          <a:ext cx="0" cy="0"/>
          <a:chOff x="0" y="0"/>
          <a:chExt cx="0" cy="0"/>
        </a:xfrm>
      </p:grpSpPr>
      <p:sp>
        <p:nvSpPr>
          <p:cNvPr id="15362" name="Title 1">
            <a:extLst>
              <a:ext uri="{FF2B5EF4-FFF2-40B4-BE49-F238E27FC236}">
                <a16:creationId xmlns:a16="http://schemas.microsoft.com/office/drawing/2014/main" id="{67808D56-E8DF-A5A7-87B9-4C22C6D51810}"/>
              </a:ext>
            </a:extLst>
          </p:cNvPr>
          <p:cNvSpPr>
            <a:spLocks noGrp="1"/>
          </p:cNvSpPr>
          <p:nvPr>
            <p:ph type="title"/>
          </p:nvPr>
        </p:nvSpPr>
        <p:spPr>
          <a:xfrm>
            <a:off x="2515590" y="360301"/>
            <a:ext cx="6428355" cy="1143000"/>
          </a:xfrm>
          <a:noFill/>
          <a:ln>
            <a:noFill/>
          </a:ln>
        </p:spPr>
        <p:txBody>
          <a:bodyPr>
            <a:normAutofit fontScale="90000"/>
          </a:bodyPr>
          <a:lstStyle/>
          <a:p>
            <a:pPr algn="ctr"/>
            <a:r>
              <a:rPr lang="en-US" altLang="en-US" b="1" dirty="0">
                <a:solidFill>
                  <a:schemeClr val="accent1">
                    <a:lumMod val="75000"/>
                  </a:schemeClr>
                </a:solidFill>
                <a:latin typeface="Comic Sans MS" panose="030F0702030302020204" pitchFamily="66" charset="0"/>
                <a:ea typeface="ＭＳ Ｐゴシック" panose="020B0600070205080204" pitchFamily="34" charset="-128"/>
              </a:rPr>
              <a:t>Examples from a school</a:t>
            </a:r>
          </a:p>
        </p:txBody>
      </p:sp>
      <p:pic>
        <p:nvPicPr>
          <p:cNvPr id="3" name="Picture 2" descr="A drawing of a road&#10;&#10;Description automatically generated">
            <a:extLst>
              <a:ext uri="{FF2B5EF4-FFF2-40B4-BE49-F238E27FC236}">
                <a16:creationId xmlns:a16="http://schemas.microsoft.com/office/drawing/2014/main" id="{8262CF29-B2B4-D507-6446-41884EA52D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6445" y="1885360"/>
            <a:ext cx="3606189" cy="4783209"/>
          </a:xfrm>
          <a:prstGeom prst="rect">
            <a:avLst/>
          </a:prstGeom>
          <a:ln w="76200">
            <a:solidFill>
              <a:srgbClr val="0070C0"/>
            </a:solidFill>
          </a:ln>
        </p:spPr>
      </p:pic>
      <p:pic>
        <p:nvPicPr>
          <p:cNvPr id="5" name="Picture 4" descr="A drawing of a question mark&#10;&#10;Description automatically generated">
            <a:extLst>
              <a:ext uri="{FF2B5EF4-FFF2-40B4-BE49-F238E27FC236}">
                <a16:creationId xmlns:a16="http://schemas.microsoft.com/office/drawing/2014/main" id="{3E379993-1EA4-6AAD-2748-506DE1FDF3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9962" y="1800518"/>
            <a:ext cx="3433258" cy="4868051"/>
          </a:xfrm>
          <a:prstGeom prst="rect">
            <a:avLst/>
          </a:prstGeom>
          <a:ln w="76200">
            <a:solidFill>
              <a:srgbClr val="0070C0"/>
            </a:solidFill>
          </a:ln>
        </p:spPr>
      </p:pic>
      <p:pic>
        <p:nvPicPr>
          <p:cNvPr id="2" name="Picture 1" descr="A computer screen shot of a blue background&#10;&#10;Description automatically generated">
            <a:extLst>
              <a:ext uri="{FF2B5EF4-FFF2-40B4-BE49-F238E27FC236}">
                <a16:creationId xmlns:a16="http://schemas.microsoft.com/office/drawing/2014/main" id="{AEFCF467-26B7-2449-C80A-01E9A5043C0E}"/>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2118131031"/>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535156" y="1674725"/>
            <a:ext cx="3518084" cy="1200329"/>
          </a:xfrm>
          <a:prstGeom prst="rect">
            <a:avLst/>
          </a:prstGeom>
          <a:noFill/>
          <a:ln w="28575">
            <a:solidFill>
              <a:srgbClr val="7093D2"/>
            </a:solidFill>
          </a:ln>
        </p:spPr>
        <p:txBody>
          <a:bodyPr wrap="square" rtlCol="0">
            <a:spAutoFit/>
          </a:bodyPr>
          <a:lstStyle/>
          <a:p>
            <a:r>
              <a:rPr lang="en-GB" altLang="en-US" sz="2400" dirty="0">
                <a:latin typeface="Comic Sans MS" panose="030F0702030302020204" pitchFamily="66" charset="0"/>
                <a:ea typeface="ＭＳ Ｐゴシック" panose="020B0600070205080204" pitchFamily="34" charset="-128"/>
              </a:rPr>
              <a:t>Using stories in the classroom is important because storytelling …..</a:t>
            </a:r>
            <a:endParaRPr lang="en-GB" sz="2400" dirty="0">
              <a:latin typeface="Comic Sans MS" panose="030F0702030302020204" pitchFamily="66" charset="0"/>
            </a:endParaRPr>
          </a:p>
        </p:txBody>
      </p:sp>
      <p:sp>
        <p:nvSpPr>
          <p:cNvPr id="5" name="TextBox 4">
            <a:extLst>
              <a:ext uri="{FF2B5EF4-FFF2-40B4-BE49-F238E27FC236}">
                <a16:creationId xmlns:a16="http://schemas.microsoft.com/office/drawing/2014/main" id="{5ECDB336-9870-4797-B73A-3DF312DF20E4}"/>
              </a:ext>
            </a:extLst>
          </p:cNvPr>
          <p:cNvSpPr txBox="1"/>
          <p:nvPr/>
        </p:nvSpPr>
        <p:spPr>
          <a:xfrm>
            <a:off x="778889" y="3078440"/>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741088" y="3817436"/>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691750" y="4719289"/>
            <a:ext cx="2952328"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741088" y="5479762"/>
            <a:ext cx="2952328"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7330317" y="1676838"/>
            <a:ext cx="3333765" cy="1143000"/>
          </a:xfrm>
          <a:noFill/>
          <a:ln w="28575">
            <a:solidFill>
              <a:srgbClr val="7093D2"/>
            </a:solidFill>
          </a:ln>
        </p:spPr>
        <p:txBody>
          <a:bodyPr>
            <a:noAutofit/>
          </a:bodyPr>
          <a:lstStyle/>
          <a:p>
            <a:pPr algn="ctr" eaLnBrk="1" hangingPunct="1"/>
            <a:r>
              <a:rPr lang="en-GB" altLang="en-US" sz="2800" dirty="0">
                <a:latin typeface="Comic Sans MS" panose="030F0702030302020204" pitchFamily="66" charset="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7663878" y="2890071"/>
            <a:ext cx="3713582"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7499566" y="3355771"/>
            <a:ext cx="3329084" cy="13635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7521036" y="4550551"/>
            <a:ext cx="2952328" cy="7666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7521036" y="5479762"/>
            <a:ext cx="2952328" cy="10696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64137">
            <a:off x="4221538" y="2289229"/>
            <a:ext cx="2920402" cy="4200128"/>
          </a:xfrm>
          <a:prstGeom prst="rect">
            <a:avLst/>
          </a:prstGeom>
        </p:spPr>
      </p:pic>
      <p:sp>
        <p:nvSpPr>
          <p:cNvPr id="16" name="Title 1"/>
          <p:cNvSpPr txBox="1">
            <a:spLocks/>
          </p:cNvSpPr>
          <p:nvPr/>
        </p:nvSpPr>
        <p:spPr>
          <a:xfrm>
            <a:off x="934508" y="247027"/>
            <a:ext cx="8229600" cy="1066130"/>
          </a:xfrm>
          <a:prstGeom prst="rect">
            <a:avLst/>
          </a:prstGeom>
          <a:ln>
            <a:no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accent1">
                    <a:lumMod val="75000"/>
                  </a:schemeClr>
                </a:solidFill>
                <a:latin typeface="Comic Sans MS" panose="030F0702030302020204" pitchFamily="66" charset="0"/>
              </a:rPr>
              <a:t>Stories are a great stimulus for children’s writing</a:t>
            </a:r>
          </a:p>
        </p:txBody>
      </p:sp>
      <p:pic>
        <p:nvPicPr>
          <p:cNvPr id="2" name="Picture 1" descr="A computer screen shot of a blue background&#10;&#10;Description automatically generated">
            <a:extLst>
              <a:ext uri="{FF2B5EF4-FFF2-40B4-BE49-F238E27FC236}">
                <a16:creationId xmlns:a16="http://schemas.microsoft.com/office/drawing/2014/main" id="{DAE319FD-EB84-B869-FD9F-E3CFF73621A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180551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742458" y="397692"/>
            <a:ext cx="4856305" cy="839615"/>
          </a:xfrm>
          <a:noFill/>
          <a:ln>
            <a:noFill/>
          </a:ln>
        </p:spPr>
        <p:txBody>
          <a:bodyPr/>
          <a:lstStyle/>
          <a:p>
            <a:pPr algn="ctr"/>
            <a:r>
              <a:rPr lang="en-GB" altLang="en-US" b="1" dirty="0">
                <a:solidFill>
                  <a:schemeClr val="accent1">
                    <a:lumMod val="75000"/>
                  </a:schemeClr>
                </a:solidFill>
                <a:latin typeface="Comic Sans MS" panose="030F0702030302020204" pitchFamily="66" charset="0"/>
                <a:ea typeface="ＭＳ Ｐゴシック" panose="020B0600070205080204" pitchFamily="34" charset="-128"/>
              </a:rPr>
              <a:t>Story writing</a:t>
            </a: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rot="20749634">
            <a:off x="658054" y="1994368"/>
            <a:ext cx="3066773"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03045">
            <a:off x="8472028" y="1851646"/>
            <a:ext cx="3137178"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75037" y="4370131"/>
            <a:ext cx="3137979"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91657" y="4421194"/>
            <a:ext cx="28088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47911" y="1946469"/>
            <a:ext cx="2657475" cy="1714500"/>
          </a:xfrm>
          <a:prstGeom prst="rect">
            <a:avLst/>
          </a:prstGeom>
          <a:ln w="19050">
            <a:solidFill>
              <a:schemeClr val="accent1"/>
            </a:solidFill>
          </a:ln>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25022" y="5184742"/>
            <a:ext cx="1956586" cy="1420943"/>
          </a:xfrm>
          <a:prstGeom prst="rect">
            <a:avLst/>
          </a:prstGeom>
          <a:ln>
            <a:solidFill>
              <a:schemeClr val="accent1"/>
            </a:solidFill>
          </a:ln>
        </p:spPr>
      </p:pic>
      <p:pic>
        <p:nvPicPr>
          <p:cNvPr id="7" name="Picture 6" descr="A computer screen shot of a blue background&#10;&#10;Description automatically generated">
            <a:extLst>
              <a:ext uri="{FF2B5EF4-FFF2-40B4-BE49-F238E27FC236}">
                <a16:creationId xmlns:a16="http://schemas.microsoft.com/office/drawing/2014/main" id="{8C19AC8B-58F9-9D06-9D93-2FEB8E2D3841}"/>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400074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866" y="398992"/>
            <a:ext cx="7154333" cy="1325563"/>
          </a:xfrm>
          <a:ln>
            <a:noFill/>
          </a:ln>
        </p:spPr>
        <p:txBody>
          <a:bodyPr/>
          <a:lstStyle/>
          <a:p>
            <a:pPr algn="ctr"/>
            <a:r>
              <a:rPr lang="en-GB" b="1" dirty="0">
                <a:solidFill>
                  <a:schemeClr val="accent1">
                    <a:lumMod val="75000"/>
                  </a:schemeClr>
                </a:solidFill>
                <a:latin typeface="Comic Sans MS" panose="030F0702030302020204" pitchFamily="66" charset="0"/>
              </a:rPr>
              <a:t>Review your own learning</a:t>
            </a:r>
          </a:p>
        </p:txBody>
      </p:sp>
      <p:graphicFrame>
        <p:nvGraphicFramePr>
          <p:cNvPr id="7" name="Content Placeholder 6"/>
          <p:cNvGraphicFramePr>
            <a:graphicFrameLocks noGrp="1"/>
          </p:cNvGraphicFramePr>
          <p:nvPr>
            <p:ph idx="1"/>
          </p:nvPr>
        </p:nvGraphicFramePr>
        <p:xfrm>
          <a:off x="2152650" y="2226469"/>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a:xfrm>
            <a:off x="-3996952" y="4825361"/>
            <a:ext cx="3086100" cy="273844"/>
          </a:xfrm>
        </p:spPr>
        <p:txBody>
          <a:bodyPr/>
          <a:lstStyle/>
          <a:p>
            <a:endParaRPr lang="en-GB" dirty="0">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74E6F049-C401-4D2C-AE77-0C78743152E2}" type="slidenum">
              <a:rPr lang="en-GB" smtClean="0"/>
              <a:t>32</a:t>
            </a:fld>
            <a:endParaRPr lang="en-GB" dirty="0"/>
          </a:p>
        </p:txBody>
      </p:sp>
      <p:pic>
        <p:nvPicPr>
          <p:cNvPr id="9" name="Content Placeholder 6" descr="Description Parking icon.sv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915030">
            <a:off x="1935398" y="4204148"/>
            <a:ext cx="1242426" cy="1242426"/>
          </a:xfrm>
          <a:prstGeom prst="rect">
            <a:avLst/>
          </a:prstGeom>
        </p:spPr>
      </p:pic>
      <p:pic>
        <p:nvPicPr>
          <p:cNvPr id="3" name="Picture 2" descr="A computer screen shot of a blue background&#10;&#10;Description automatically generated">
            <a:extLst>
              <a:ext uri="{FF2B5EF4-FFF2-40B4-BE49-F238E27FC236}">
                <a16:creationId xmlns:a16="http://schemas.microsoft.com/office/drawing/2014/main" id="{D9F756EC-052A-8DD7-70FE-4C7B414DECF6}"/>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Tree>
    <p:extLst>
      <p:ext uri="{BB962C8B-B14F-4D97-AF65-F5344CB8AC3E}">
        <p14:creationId xmlns:p14="http://schemas.microsoft.com/office/powerpoint/2010/main" val="40669923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7"/>
            <a:ext cx="4477871" cy="908844"/>
          </a:xfrm>
        </p:spPr>
        <p:txBody>
          <a:bodyPr/>
          <a:lstStyle/>
          <a:p>
            <a:pPr algn="ctr"/>
            <a:r>
              <a:rPr lang="en-GB" b="1" dirty="0">
                <a:solidFill>
                  <a:schemeClr val="accent1">
                    <a:lumMod val="75000"/>
                  </a:schemeClr>
                </a:solidFill>
                <a:latin typeface="Comic Sans MS" panose="030F0702030302020204" pitchFamily="66" charset="0"/>
              </a:rPr>
              <a:t>References</a:t>
            </a:r>
          </a:p>
        </p:txBody>
      </p:sp>
      <p:sp>
        <p:nvSpPr>
          <p:cNvPr id="5" name="Content Placeholder 4">
            <a:extLst>
              <a:ext uri="{FF2B5EF4-FFF2-40B4-BE49-F238E27FC236}">
                <a16:creationId xmlns:a16="http://schemas.microsoft.com/office/drawing/2014/main" id="{6A8A9E0A-7596-4053-9F7C-B333CA1EF104}"/>
              </a:ext>
            </a:extLst>
          </p:cNvPr>
          <p:cNvSpPr txBox="1">
            <a:spLocks noGrp="1"/>
          </p:cNvSpPr>
          <p:nvPr>
            <p:ph idx="1"/>
          </p:nvPr>
        </p:nvSpPr>
        <p:spPr>
          <a:xfrm>
            <a:off x="344032" y="1307763"/>
            <a:ext cx="11153869" cy="5363520"/>
          </a:xfrm>
          <a:prstGeom prst="rect">
            <a:avLst/>
          </a:prstGeom>
          <a:noFill/>
        </p:spPr>
        <p:txBody>
          <a:bodyPr wrap="square" rtlCol="0">
            <a:spAutoFit/>
          </a:bodyPr>
          <a:lstStyle/>
          <a:p>
            <a:pPr marL="0" indent="0">
              <a:buNone/>
            </a:pPr>
            <a:r>
              <a:rPr lang="en-GB" sz="1800" dirty="0">
                <a:cs typeface="Calibri Light" panose="020F0302020204030204" pitchFamily="34" charset="0"/>
              </a:rPr>
              <a:t>Alexander, R.J. (2013)  </a:t>
            </a:r>
            <a:r>
              <a:rPr lang="en-GB" sz="1800" i="1" dirty="0">
                <a:cs typeface="Calibri Light" panose="020F0302020204030204" pitchFamily="34" charset="0"/>
              </a:rPr>
              <a:t>Improving oracy and classroom talk: achievements and challenges </a:t>
            </a:r>
            <a:r>
              <a:rPr lang="en-GB" sz="1800" dirty="0">
                <a:cs typeface="Calibri Light" panose="020F0302020204030204" pitchFamily="34" charset="0"/>
              </a:rPr>
              <a:t>Primary First</a:t>
            </a:r>
          </a:p>
          <a:p>
            <a:pPr marL="0" indent="0">
              <a:buNone/>
            </a:pPr>
            <a:r>
              <a:rPr lang="en-GB" sz="1800" dirty="0"/>
              <a:t>Dawes, F. &amp; Sams, C. (2017) </a:t>
            </a:r>
            <a:r>
              <a:rPr lang="en-GB" sz="1800" i="1" dirty="0"/>
              <a:t>Talkbox: activities for teaching oracy with children aged 4-8</a:t>
            </a:r>
            <a:r>
              <a:rPr lang="en-GB" sz="1800" dirty="0"/>
              <a:t>. Abingdon: Routledge</a:t>
            </a:r>
          </a:p>
          <a:p>
            <a:pPr marL="0" indent="0">
              <a:buNone/>
            </a:pPr>
            <a:r>
              <a:rPr lang="en-GB" sz="1800" dirty="0"/>
              <a:t>Department of Education WA (2013) </a:t>
            </a:r>
            <a:r>
              <a:rPr lang="en-GB" sz="1800" i="1" dirty="0"/>
              <a:t>First Steps: Writing Resource Book </a:t>
            </a:r>
            <a:r>
              <a:rPr lang="en-GB" sz="1800" dirty="0"/>
              <a:t>Perth: Government of Western Australia</a:t>
            </a:r>
          </a:p>
          <a:p>
            <a:pPr marL="0" indent="0">
              <a:buNone/>
            </a:pPr>
            <a:r>
              <a:rPr lang="en-GB" sz="1800" dirty="0"/>
              <a:t>Donaldson, G. (2015). </a:t>
            </a:r>
            <a:r>
              <a:rPr lang="en-GB" sz="1800" i="1" dirty="0"/>
              <a:t>Successful Futures. Independent Review of Curriculum and Assessment Arrangements in Wales</a:t>
            </a:r>
            <a:r>
              <a:rPr lang="en-GB" sz="1800" dirty="0"/>
              <a:t>. Cardiff: Welsh Government </a:t>
            </a:r>
          </a:p>
          <a:p>
            <a:pPr marL="0" indent="0">
              <a:buNone/>
            </a:pPr>
            <a:r>
              <a:rPr lang="en-GB" sz="1800" dirty="0">
                <a:cs typeface="Calibri Light" panose="020F0302020204030204" pitchFamily="34" charset="0"/>
              </a:rPr>
              <a:t>Medwell, J.A., Wray, D. and Minns, H. (2014) </a:t>
            </a:r>
            <a:r>
              <a:rPr lang="en-GB" sz="1800" i="1" dirty="0">
                <a:cs typeface="Calibri Light" panose="020F0302020204030204" pitchFamily="34" charset="0"/>
              </a:rPr>
              <a:t>Primary English: Teaching theory and practice</a:t>
            </a:r>
            <a:r>
              <a:rPr lang="en-GB" sz="1800" dirty="0">
                <a:cs typeface="Calibri Light" panose="020F0302020204030204" pitchFamily="34" charset="0"/>
              </a:rPr>
              <a:t>. United Kingdom: SAGE Publications.</a:t>
            </a:r>
          </a:p>
          <a:p>
            <a:pPr marL="0" indent="0">
              <a:buNone/>
            </a:pPr>
            <a:r>
              <a:rPr lang="en-GB" sz="1800" dirty="0"/>
              <a:t>Mercer, N. (nk) </a:t>
            </a:r>
            <a:r>
              <a:rPr lang="en-GB" sz="1800" i="1" dirty="0"/>
              <a:t>What has the study of classroom talk told us that can improve the quality of education? </a:t>
            </a:r>
            <a:r>
              <a:rPr lang="en-GB" sz="1800" dirty="0"/>
              <a:t>Available at: https://www.slideshare.net/margarubiosoto/exploratory-talk-in-professor-neil-mercer</a:t>
            </a:r>
          </a:p>
          <a:p>
            <a:pPr marL="0" indent="0">
              <a:buNone/>
            </a:pPr>
            <a:r>
              <a:rPr lang="en-GB" sz="1800" dirty="0"/>
              <a:t>Mercer, N. &amp; Mannion, J. (2018) </a:t>
            </a:r>
            <a:r>
              <a:rPr lang="en-GB" sz="1800" i="1" dirty="0"/>
              <a:t>Oracy across the Welsh Curriculum: a research-based review: key principles &amp; recommendations for teachers</a:t>
            </a:r>
            <a:r>
              <a:rPr lang="en-GB" sz="1800" dirty="0"/>
              <a:t> Cardiff: Welsh Assembly Government.</a:t>
            </a:r>
            <a:endParaRPr lang="en-GB" sz="1800" dirty="0">
              <a:cs typeface="Calibri Light" panose="020F0302020204030204" pitchFamily="34" charset="0"/>
            </a:endParaRPr>
          </a:p>
          <a:p>
            <a:pPr marL="0" indent="0">
              <a:buNone/>
            </a:pPr>
            <a:r>
              <a:rPr lang="en-GB" sz="1800" dirty="0"/>
              <a:t>Vygotsky, L. (1986) </a:t>
            </a:r>
            <a:r>
              <a:rPr lang="en-GB" sz="1800" i="1" dirty="0"/>
              <a:t>Thought and Language.</a:t>
            </a:r>
            <a:r>
              <a:rPr lang="en-GB" sz="1800" dirty="0"/>
              <a:t> The MIT Press: Cambridge, Massachusetts P</a:t>
            </a:r>
            <a:endParaRPr lang="en-GB" sz="1800" dirty="0">
              <a:highlight>
                <a:srgbClr val="FFFF00"/>
              </a:highlight>
            </a:endParaRPr>
          </a:p>
          <a:p>
            <a:pPr marL="0" indent="0">
              <a:buNone/>
            </a:pPr>
            <a:r>
              <a:rPr lang="en-GB" sz="1800" dirty="0">
                <a:cs typeface="Calibri Light" panose="020F0302020204030204" pitchFamily="34" charset="0"/>
              </a:rPr>
              <a:t>Welsh Assembly Government (2008) English Guidance for Key Stages 2 and 3 Cardiff: Welsh Assembly Government</a:t>
            </a:r>
          </a:p>
          <a:p>
            <a:pPr marL="0" indent="0">
              <a:buNone/>
            </a:pPr>
            <a:r>
              <a:rPr lang="en-US" sz="1800" dirty="0"/>
              <a:t>Welsh Assembly Government (2010) </a:t>
            </a:r>
            <a:r>
              <a:rPr lang="en-US" sz="1800" i="1" dirty="0"/>
              <a:t>Guidance on the teaching of writing skills. </a:t>
            </a:r>
            <a:r>
              <a:rPr lang="en-US" sz="1800" dirty="0"/>
              <a:t>Cardiff: Welsh Government.</a:t>
            </a:r>
            <a:endParaRPr lang="en-GB" sz="1800" dirty="0">
              <a:cs typeface="Calibri Light" panose="020F0302020204030204" pitchFamily="34" charset="0"/>
            </a:endParaRPr>
          </a:p>
          <a:p>
            <a:pPr marL="0" indent="0">
              <a:buNone/>
            </a:pPr>
            <a:r>
              <a:rPr lang="en-US" sz="1800" dirty="0">
                <a:cs typeface="Calibri Light" panose="020F0302020204030204" pitchFamily="34" charset="0"/>
              </a:rPr>
              <a:t>Welsh Government, (2015). </a:t>
            </a:r>
            <a:r>
              <a:rPr lang="en-US" sz="1800" i="1" dirty="0">
                <a:cs typeface="Calibri Light" panose="020F0302020204030204" pitchFamily="34" charset="0"/>
              </a:rPr>
              <a:t>Curriculum for Wales Programme of Study for English Key Stages</a:t>
            </a:r>
            <a:r>
              <a:rPr lang="en-US" sz="1800" dirty="0">
                <a:cs typeface="Calibri Light" panose="020F0302020204030204" pitchFamily="34" charset="0"/>
              </a:rPr>
              <a:t>. Cardiff: Welsh Government.</a:t>
            </a:r>
          </a:p>
        </p:txBody>
      </p:sp>
      <p:pic>
        <p:nvPicPr>
          <p:cNvPr id="3" name="Picture 2" descr="A computer screen shot of a blue background&#10;&#10;Description automatically generated">
            <a:extLst>
              <a:ext uri="{FF2B5EF4-FFF2-40B4-BE49-F238E27FC236}">
                <a16:creationId xmlns:a16="http://schemas.microsoft.com/office/drawing/2014/main" id="{5BEC4C8E-5D14-DA14-90E9-4517F2A77201}"/>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61777" y="367507"/>
            <a:ext cx="2104498" cy="877145"/>
          </a:xfrm>
          <a:prstGeom prst="rect">
            <a:avLst/>
          </a:prstGeom>
        </p:spPr>
      </p:pic>
    </p:spTree>
    <p:extLst>
      <p:ext uri="{BB962C8B-B14F-4D97-AF65-F5344CB8AC3E}">
        <p14:creationId xmlns:p14="http://schemas.microsoft.com/office/powerpoint/2010/main" val="2087284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651539" y="2327103"/>
            <a:ext cx="2734734" cy="1038115"/>
          </a:xfrm>
        </p:spPr>
        <p:txBody>
          <a:bodyPr anchor="b">
            <a:normAutofit fontScale="90000"/>
          </a:bodyPr>
          <a:lstStyle/>
          <a:p>
            <a:pPr algn="ctr">
              <a:defRPr/>
            </a:pPr>
            <a:r>
              <a:rPr lang="en-GB" sz="3100" dirty="0">
                <a:solidFill>
                  <a:srgbClr val="FFFFFF"/>
                </a:solidFill>
                <a:latin typeface="Comic Sans MS" panose="030F0702030302020204" pitchFamily="66" charset="0"/>
              </a:rPr>
              <a:t>If you have any questions following today’s session, please contact me</a:t>
            </a:r>
          </a:p>
        </p:txBody>
      </p:sp>
      <p:sp>
        <p:nvSpPr>
          <p:cNvPr id="7" name="TextBox 6">
            <a:extLst>
              <a:ext uri="{FF2B5EF4-FFF2-40B4-BE49-F238E27FC236}">
                <a16:creationId xmlns:a16="http://schemas.microsoft.com/office/drawing/2014/main" id="{8A97A0BF-8E73-4EDC-A3BD-0F3A20535BE1}"/>
              </a:ext>
            </a:extLst>
          </p:cNvPr>
          <p:cNvSpPr txBox="1"/>
          <p:nvPr/>
        </p:nvSpPr>
        <p:spPr>
          <a:xfrm>
            <a:off x="5765801" y="4915907"/>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@JayneAbertawe</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3769" y="4531030"/>
            <a:ext cx="1050273" cy="1050273"/>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11524" y="655322"/>
            <a:ext cx="3085032" cy="4104824"/>
          </a:xfrm>
          <a:prstGeom prst="rect">
            <a:avLst/>
          </a:prstGeom>
          <a:ln w="76200">
            <a:solidFill>
              <a:schemeClr val="accent1"/>
            </a:solidFill>
          </a:ln>
        </p:spPr>
      </p:pic>
      <p:pic>
        <p:nvPicPr>
          <p:cNvPr id="1028" name="Picture 4" descr="Download Twitter's new X logo here! | Disobey">
            <a:extLst>
              <a:ext uri="{FF2B5EF4-FFF2-40B4-BE49-F238E27FC236}">
                <a16:creationId xmlns:a16="http://schemas.microsoft.com/office/drawing/2014/main" id="{8C6B895A-691A-F33B-6A7E-57836EAEA6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36862" y="5846931"/>
            <a:ext cx="635529" cy="59430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650D9FB1-4527-133B-CD25-23662DCBE5B6}"/>
              </a:ext>
            </a:extLst>
          </p:cNvPr>
          <p:cNvPicPr>
            <a:picLocks noChangeAspect="1"/>
          </p:cNvPicPr>
          <p:nvPr/>
        </p:nvPicPr>
        <p:blipFill rotWithShape="1">
          <a:blip r:embed="rId7">
            <a:extLst>
              <a:ext uri="{28A0092B-C50C-407E-A947-70E740481C1C}">
                <a14:useLocalDpi xmlns:a14="http://schemas.microsoft.com/office/drawing/2010/main" val="0"/>
              </a:ext>
            </a:extLst>
          </a:blip>
          <a:srcRect l="44043" t="38217" r="30494" b="45864"/>
          <a:stretch/>
        </p:blipFill>
        <p:spPr>
          <a:xfrm>
            <a:off x="9866879" y="572174"/>
            <a:ext cx="2104498" cy="877145"/>
          </a:xfrm>
          <a:prstGeom prst="rect">
            <a:avLst/>
          </a:prstGeom>
        </p:spPr>
      </p:pic>
    </p:spTree>
    <p:extLst>
      <p:ext uri="{BB962C8B-B14F-4D97-AF65-F5344CB8AC3E}">
        <p14:creationId xmlns:p14="http://schemas.microsoft.com/office/powerpoint/2010/main" val="25806038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1907</TotalTime>
  <Words>3475</Words>
  <Application>Microsoft Office PowerPoint</Application>
  <PresentationFormat>Widescreen</PresentationFormat>
  <Paragraphs>414</Paragraphs>
  <Slides>34</Slides>
  <Notes>34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ＭＳ Ｐゴシック</vt:lpstr>
      <vt:lpstr>Arial</vt:lpstr>
      <vt:lpstr>Calibri</vt:lpstr>
      <vt:lpstr>Calibri Light</vt:lpstr>
      <vt:lpstr>Comic Sans MS</vt:lpstr>
      <vt:lpstr>Symbol</vt:lpstr>
      <vt:lpstr>Times New Roman</vt:lpstr>
      <vt:lpstr>Verdana</vt:lpstr>
      <vt:lpstr>Office Theme</vt:lpstr>
      <vt:lpstr>Oracy and Writing </vt:lpstr>
      <vt:lpstr>PowerPoint Presentation</vt:lpstr>
      <vt:lpstr>PowerPoint Presentation</vt:lpstr>
      <vt:lpstr>PowerPoint Presentation</vt:lpstr>
      <vt:lpstr>Curriculum for Wales</vt:lpstr>
      <vt:lpstr>Oracy</vt:lpstr>
      <vt:lpstr>Oracy: Why use the word? What does it mean?</vt:lpstr>
      <vt:lpstr>PowerPoint Presentation</vt:lpstr>
      <vt:lpstr>Oracy  needs to be taught</vt:lpstr>
      <vt:lpstr>PowerPoint Presentation</vt:lpstr>
      <vt:lpstr>PowerPoint Presentation</vt:lpstr>
      <vt:lpstr>PowerPoint Presentation</vt:lpstr>
      <vt:lpstr>What is my message? Clue: it’s about developing pupils’ oracy skills</vt:lpstr>
      <vt:lpstr>PowerPoint Presentation</vt:lpstr>
      <vt:lpstr>The way you listen and speak makes a big difference – a simple idea</vt:lpstr>
      <vt:lpstr>What about your own oracy skills? Are you a good role model?</vt:lpstr>
      <vt:lpstr>PowerPoint Presentation</vt:lpstr>
      <vt:lpstr>Writing</vt:lpstr>
      <vt:lpstr> What are we teaching children to do?  This is a useful model</vt:lpstr>
      <vt:lpstr>PowerPoint Presentation</vt:lpstr>
      <vt:lpstr>Gross &amp; fine motor skills</vt:lpstr>
      <vt:lpstr>PowerPoint Presentation</vt:lpstr>
      <vt:lpstr>Emergent writing</vt:lpstr>
      <vt:lpstr>PowerPoint Presentation</vt:lpstr>
      <vt:lpstr>But how do we teach the writing process? </vt:lpstr>
      <vt:lpstr>But how do we teach the writing process? </vt:lpstr>
      <vt:lpstr>A popular model for teaching</vt:lpstr>
      <vt:lpstr>Watch Pie Corbett at work</vt:lpstr>
      <vt:lpstr>Examples from a school</vt:lpstr>
      <vt:lpstr>Children internalise…</vt:lpstr>
      <vt:lpstr>Story writing</vt:lpstr>
      <vt:lpstr>Review your own learning</vt:lpstr>
      <vt:lpstr>References</vt:lpstr>
      <vt:lpstr>If you have any questions following today’s session, please contact 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457</cp:revision>
  <cp:lastPrinted>2026-03-11T14:28:41Z</cp:lastPrinted>
  <dcterms:created xsi:type="dcterms:W3CDTF">2018-06-19T15:42:58Z</dcterms:created>
  <dcterms:modified xsi:type="dcterms:W3CDTF">2026-03-11T14:29:06Z</dcterms:modified>
</cp:coreProperties>
</file>