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8288000" cy="10287000"/>
  <p:notesSz cx="6858000" cy="9144000"/>
  <p:embeddedFontLst>
    <p:embeddedFont>
      <p:font typeface="Poppins Semi-Bold" charset="1" panose="00000700000000000000"/>
      <p:regular r:id="rId19"/>
    </p:embeddedFont>
    <p:embeddedFont>
      <p:font typeface="Poppins" charset="1" panose="00000500000000000000"/>
      <p:regular r:id="rId20"/>
    </p:embeddedFont>
    <p:embeddedFont>
      <p:font typeface="Poppins Bold" charset="1" panose="0000080000000000000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5.png" Type="http://schemas.openxmlformats.org/officeDocument/2006/relationships/image"/><Relationship Id="rId5" Target="../media/image6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7.png" Type="http://schemas.openxmlformats.org/officeDocument/2006/relationships/image"/><Relationship Id="rId4" Target="../media/image8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9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7.png" Type="http://schemas.openxmlformats.org/officeDocument/2006/relationships/image"/><Relationship Id="rId4" Target="../media/image8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9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7.png" Type="http://schemas.openxmlformats.org/officeDocument/2006/relationships/image"/><Relationship Id="rId4" Target="../media/image8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9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7.png" Type="http://schemas.openxmlformats.org/officeDocument/2006/relationships/image"/><Relationship Id="rId4" Target="../media/image8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9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0.png" Type="http://schemas.openxmlformats.org/officeDocument/2006/relationships/image"/><Relationship Id="rId4" Target="../media/image11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2.png" Type="http://schemas.openxmlformats.org/officeDocument/2006/relationships/image"/><Relationship Id="rId4" Target="../media/image13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2.png" Type="http://schemas.openxmlformats.org/officeDocument/2006/relationships/image"/><Relationship Id="rId4" Target="../media/image13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-459431" y="2086502"/>
            <a:ext cx="19206861" cy="36067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0"/>
              </a:lnSpc>
              <a:spcBef>
                <a:spcPct val="0"/>
              </a:spcBef>
            </a:pPr>
            <a:r>
              <a:rPr lang="en-US" b="true" sz="20000" spc="-1200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Flight Foods LTD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2904275">
            <a:off x="6284653" y="4533857"/>
            <a:ext cx="6133059" cy="5029108"/>
          </a:xfrm>
          <a:custGeom>
            <a:avLst/>
            <a:gdLst/>
            <a:ahLst/>
            <a:cxnLst/>
            <a:rect r="r" b="b" t="t" l="l"/>
            <a:pathLst>
              <a:path h="5029108" w="6133059">
                <a:moveTo>
                  <a:pt x="0" y="0"/>
                </a:moveTo>
                <a:lnTo>
                  <a:pt x="6133059" y="0"/>
                </a:lnTo>
                <a:lnTo>
                  <a:pt x="6133059" y="5029108"/>
                </a:lnTo>
                <a:lnTo>
                  <a:pt x="0" y="50291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6265958" y="971550"/>
            <a:ext cx="5756085" cy="375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Proffesional Business Presentation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8883016"/>
            <a:ext cx="3800986" cy="7467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0"/>
              </a:lnSpc>
              <a:spcBef>
                <a:spcPct val="0"/>
              </a:spcBef>
            </a:pPr>
            <a:r>
              <a:rPr lang="en-US" sz="2100" spc="-42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Effective Teamwork &amp; Communication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8564881"/>
            <a:ext cx="4406204" cy="375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0"/>
              </a:lnSpc>
              <a:spcBef>
                <a:spcPct val="0"/>
              </a:spcBef>
            </a:pPr>
            <a:r>
              <a:rPr lang="en-US" sz="2100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Module Name: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971550"/>
            <a:ext cx="3233861" cy="375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Module Code LCLM4003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3647105" y="8883016"/>
            <a:ext cx="3612195" cy="7467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940"/>
              </a:lnSpc>
            </a:pPr>
            <a:r>
              <a:rPr lang="en-US" sz="2100" spc="-42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Mihnea  (2435942)</a:t>
            </a:r>
          </a:p>
          <a:p>
            <a:pPr algn="r">
              <a:lnSpc>
                <a:spcPts val="2940"/>
              </a:lnSpc>
              <a:spcBef>
                <a:spcPct val="0"/>
              </a:spcBef>
            </a:pPr>
            <a:r>
              <a:rPr lang="en-US" sz="2100" spc="-42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Soner (2430569)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5286551" y="8564881"/>
            <a:ext cx="1972749" cy="375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940"/>
              </a:lnSpc>
              <a:spcBef>
                <a:spcPct val="0"/>
              </a:spcBef>
            </a:pPr>
            <a:r>
              <a:rPr lang="en-US" b="true" sz="2100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Presented by: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283343" y="3757553"/>
            <a:ext cx="8944280" cy="6246103"/>
          </a:xfrm>
          <a:prstGeom prst="rect">
            <a:avLst/>
          </a:prstGeom>
        </p:spPr>
      </p:pic>
      <p:sp>
        <p:nvSpPr>
          <p:cNvPr name="Freeform 4" id="4"/>
          <p:cNvSpPr/>
          <p:nvPr/>
        </p:nvSpPr>
        <p:spPr>
          <a:xfrm flipH="false" flipV="false" rot="0">
            <a:off x="15966701" y="6880605"/>
            <a:ext cx="1812226" cy="4114800"/>
          </a:xfrm>
          <a:custGeom>
            <a:avLst/>
            <a:gdLst/>
            <a:ahLst/>
            <a:cxnLst/>
            <a:rect r="r" b="b" t="t" l="l"/>
            <a:pathLst>
              <a:path h="4114800" w="1812226">
                <a:moveTo>
                  <a:pt x="0" y="0"/>
                </a:moveTo>
                <a:lnTo>
                  <a:pt x="1812227" y="0"/>
                </a:lnTo>
                <a:lnTo>
                  <a:pt x="181222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1257300"/>
            <a:ext cx="7589019" cy="28142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218"/>
              </a:lnSpc>
            </a:pPr>
            <a:r>
              <a:rPr lang="en-US" sz="11481" spc="-688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Venture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323915" y="914400"/>
            <a:ext cx="7935385" cy="668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16"/>
              </a:lnSpc>
              <a:spcBef>
                <a:spcPct val="0"/>
              </a:spcBef>
            </a:pPr>
            <a:r>
              <a:rPr lang="en-US" b="true" sz="3797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Flight Foods LTD</a:t>
            </a:r>
            <a:r>
              <a:rPr lang="en-US" sz="3797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 is a medium-sized company that manufactures ready-made meals for airlines. Due to strict food safety requirements in the aviation industry, effective teamwork and communication are essential to ensure hygiene standards and customer satisfaction.</a:t>
            </a:r>
          </a:p>
        </p:txBody>
      </p:sp>
    </p:spTree>
  </p:cSld>
  <p:clrMapOvr>
    <a:masterClrMapping/>
  </p:clrMapOvr>
  <p:transition spd="slow">
    <p:push dir="l"/>
  </p:transition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3910169">
            <a:off x="13671431" y="4528934"/>
            <a:ext cx="2797594" cy="7120069"/>
          </a:xfrm>
          <a:custGeom>
            <a:avLst/>
            <a:gdLst/>
            <a:ahLst/>
            <a:cxnLst/>
            <a:rect r="r" b="b" t="t" l="l"/>
            <a:pathLst>
              <a:path h="7120069" w="2797594">
                <a:moveTo>
                  <a:pt x="0" y="0"/>
                </a:moveTo>
                <a:lnTo>
                  <a:pt x="2797594" y="0"/>
                </a:lnTo>
                <a:lnTo>
                  <a:pt x="2797594" y="7120069"/>
                </a:lnTo>
                <a:lnTo>
                  <a:pt x="0" y="712006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367866" y="1295400"/>
            <a:ext cx="7718951" cy="30669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195"/>
              </a:lnSpc>
            </a:pPr>
            <a:r>
              <a:rPr lang="en-US" b="true" sz="12578" spc="-754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Language Barriers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857250"/>
            <a:ext cx="4283234" cy="10528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119"/>
              </a:lnSpc>
            </a:pPr>
            <a:r>
              <a:rPr lang="en-US" sz="57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Problem 1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2565569"/>
            <a:ext cx="6936593" cy="1571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The company employs around 40 factory workers from five different cultural backgrounds.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4441825"/>
            <a:ext cx="6936593" cy="1571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Most employees are immigrants and English is not their first language.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6318081"/>
            <a:ext cx="6936593" cy="1571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Communication mainly occurs verbally and through written signs on the factory floor.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336223" y="5781598"/>
            <a:ext cx="6411932" cy="5001307"/>
          </a:xfrm>
          <a:custGeom>
            <a:avLst/>
            <a:gdLst/>
            <a:ahLst/>
            <a:cxnLst/>
            <a:rect r="r" b="b" t="t" l="l"/>
            <a:pathLst>
              <a:path h="5001307" w="6411932">
                <a:moveTo>
                  <a:pt x="0" y="0"/>
                </a:moveTo>
                <a:lnTo>
                  <a:pt x="6411932" y="0"/>
                </a:lnTo>
                <a:lnTo>
                  <a:pt x="6411932" y="5001307"/>
                </a:lnTo>
                <a:lnTo>
                  <a:pt x="0" y="50013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28700" y="1295400"/>
            <a:ext cx="8115300" cy="44861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195"/>
              </a:lnSpc>
            </a:pPr>
            <a:r>
              <a:rPr lang="en-US" b="true" sz="12578" spc="-754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Reducing Language Barriers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089434" y="895350"/>
            <a:ext cx="4307611" cy="892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99"/>
              </a:lnSpc>
            </a:pPr>
            <a:r>
              <a:rPr lang="en-US" sz="49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Solution 1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748155" y="1979930"/>
            <a:ext cx="7511145" cy="1102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Communication should be simplified and supported visually.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748155" y="3570578"/>
            <a:ext cx="7511145" cy="21882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Instructions should be delivered using simple English, demonstrations, and translated materials.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748155" y="6244564"/>
            <a:ext cx="7511145" cy="16452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Bilingual team leaders could support communication on the factory floor.</a:t>
            </a:r>
          </a:p>
        </p:txBody>
      </p:sp>
    </p:spTree>
  </p:cSld>
  <p:clrMapOvr>
    <a:masterClrMapping/>
  </p:clrMapOvr>
  <p:transition spd="slow">
    <p:push dir="d"/>
  </p:transition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3910169">
            <a:off x="12812718" y="2865244"/>
            <a:ext cx="3791151" cy="9648742"/>
          </a:xfrm>
          <a:custGeom>
            <a:avLst/>
            <a:gdLst/>
            <a:ahLst/>
            <a:cxnLst/>
            <a:rect r="r" b="b" t="t" l="l"/>
            <a:pathLst>
              <a:path h="9648742" w="3791151">
                <a:moveTo>
                  <a:pt x="0" y="0"/>
                </a:moveTo>
                <a:lnTo>
                  <a:pt x="3791151" y="0"/>
                </a:lnTo>
                <a:lnTo>
                  <a:pt x="3791151" y="9648742"/>
                </a:lnTo>
                <a:lnTo>
                  <a:pt x="0" y="964874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367866" y="1295400"/>
            <a:ext cx="8499017" cy="30669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195"/>
              </a:lnSpc>
            </a:pPr>
            <a:r>
              <a:rPr lang="en-US" b="true" sz="12578" spc="-754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Cultural Differences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857250"/>
            <a:ext cx="4283234" cy="10528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119"/>
              </a:lnSpc>
            </a:pPr>
            <a:r>
              <a:rPr lang="en-US" sz="57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Problem 2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2565569"/>
            <a:ext cx="7936053" cy="1571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Cultural differences create misunderstandings about workplace behaviour and hygiene standards.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5301295"/>
            <a:ext cx="7936053" cy="1571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Employees may have different attitudes toward authority, cleanliness, and food handling.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7613415"/>
            <a:ext cx="7936053" cy="10477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These differences can lead to inconsistent practices.</a:t>
            </a:r>
          </a:p>
        </p:txBody>
      </p:sp>
    </p:spTree>
  </p:cSld>
  <p:clrMapOvr>
    <a:masterClrMapping/>
  </p:clrMapOvr>
  <p:transition spd="slow">
    <p:push dir="l"/>
  </p:transition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82437" y="5781598"/>
            <a:ext cx="5879346" cy="4585890"/>
          </a:xfrm>
          <a:custGeom>
            <a:avLst/>
            <a:gdLst/>
            <a:ahLst/>
            <a:cxnLst/>
            <a:rect r="r" b="b" t="t" l="l"/>
            <a:pathLst>
              <a:path h="4585890" w="5879346">
                <a:moveTo>
                  <a:pt x="0" y="0"/>
                </a:moveTo>
                <a:lnTo>
                  <a:pt x="5879347" y="0"/>
                </a:lnTo>
                <a:lnTo>
                  <a:pt x="5879347" y="4585891"/>
                </a:lnTo>
                <a:lnTo>
                  <a:pt x="0" y="458589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882437" y="1295400"/>
            <a:ext cx="8261563" cy="44861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195"/>
              </a:lnSpc>
            </a:pPr>
            <a:r>
              <a:rPr lang="en-US" b="true" sz="12578" spc="-754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Managing Cultural Differences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089434" y="895350"/>
            <a:ext cx="4307611" cy="892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99"/>
              </a:lnSpc>
            </a:pPr>
            <a:r>
              <a:rPr lang="en-US" sz="49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Solution 2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748155" y="2418353"/>
            <a:ext cx="7511145" cy="16452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Cultural awareness training should be introduced for both staff and management.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748155" y="4892314"/>
            <a:ext cx="7511145" cy="16452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Clear, standardised hygiene procedures should be explained during induction.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748155" y="7366527"/>
            <a:ext cx="7511145" cy="1102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Management should promote mutual respect and inclusion.</a:t>
            </a:r>
          </a:p>
        </p:txBody>
      </p:sp>
    </p:spTree>
  </p:cSld>
  <p:clrMapOvr>
    <a:masterClrMapping/>
  </p:clrMapOvr>
  <p:transition spd="slow">
    <p:push dir="d"/>
  </p:transition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3910169">
            <a:off x="13467063" y="4272162"/>
            <a:ext cx="3064044" cy="7798204"/>
          </a:xfrm>
          <a:custGeom>
            <a:avLst/>
            <a:gdLst/>
            <a:ahLst/>
            <a:cxnLst/>
            <a:rect r="r" b="b" t="t" l="l"/>
            <a:pathLst>
              <a:path h="7798204" w="3064044">
                <a:moveTo>
                  <a:pt x="0" y="0"/>
                </a:moveTo>
                <a:lnTo>
                  <a:pt x="3064044" y="0"/>
                </a:lnTo>
                <a:lnTo>
                  <a:pt x="3064044" y="7798204"/>
                </a:lnTo>
                <a:lnTo>
                  <a:pt x="0" y="77982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367866" y="1209675"/>
            <a:ext cx="9108445" cy="22148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080"/>
              </a:lnSpc>
            </a:pPr>
            <a:r>
              <a:rPr lang="en-US" b="true" sz="9079" spc="-544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One-Way Communication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857250"/>
            <a:ext cx="4283234" cy="10528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119"/>
              </a:lnSpc>
            </a:pPr>
            <a:r>
              <a:rPr lang="en-US" sz="57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Problem 3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2565569"/>
            <a:ext cx="7936053" cy="10477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Communication at Flight Foods Ltd is mostly one-way.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4553582"/>
            <a:ext cx="7936053" cy="1571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The manager gives instructions and displays signs without encouraging feedback.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7296513"/>
            <a:ext cx="7936053" cy="1571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This limits understanding and leads to repeated mistakes.</a:t>
            </a:r>
          </a:p>
          <a:p>
            <a:pPr algn="l">
              <a:lnSpc>
                <a:spcPts val="4199"/>
              </a:lnSpc>
            </a:pPr>
          </a:p>
        </p:txBody>
      </p:sp>
    </p:spTree>
  </p:cSld>
  <p:clrMapOvr>
    <a:masterClrMapping/>
  </p:clrMapOvr>
  <p:transition spd="slow">
    <p:push dir="l"/>
  </p:transition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11919" y="5551631"/>
            <a:ext cx="6070986" cy="4735369"/>
          </a:xfrm>
          <a:custGeom>
            <a:avLst/>
            <a:gdLst/>
            <a:ahLst/>
            <a:cxnLst/>
            <a:rect r="r" b="b" t="t" l="l"/>
            <a:pathLst>
              <a:path h="4735369" w="6070986">
                <a:moveTo>
                  <a:pt x="0" y="0"/>
                </a:moveTo>
                <a:lnTo>
                  <a:pt x="6070986" y="0"/>
                </a:lnTo>
                <a:lnTo>
                  <a:pt x="6070986" y="4735369"/>
                </a:lnTo>
                <a:lnTo>
                  <a:pt x="0" y="473536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687421" y="2076793"/>
            <a:ext cx="9060734" cy="22703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258"/>
              </a:lnSpc>
            </a:pPr>
            <a:r>
              <a:rPr lang="en-US" b="true" sz="9279" spc="-556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Two-Way Communication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089434" y="895350"/>
            <a:ext cx="4307611" cy="892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99"/>
              </a:lnSpc>
            </a:pPr>
            <a:r>
              <a:rPr lang="en-US" sz="49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Solution 3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748155" y="2517905"/>
            <a:ext cx="7511145" cy="1102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Two-way communication should be encouraged.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748155" y="4350645"/>
            <a:ext cx="7511145" cy="1102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Daily briefings and team discussions should be introduced.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748155" y="6244564"/>
            <a:ext cx="7511145" cy="1102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Employees should feel confident asking questions.</a:t>
            </a:r>
          </a:p>
        </p:txBody>
      </p:sp>
    </p:spTree>
  </p:cSld>
  <p:clrMapOvr>
    <a:masterClrMapping/>
  </p:clrMapOvr>
  <p:transition spd="slow">
    <p:push dir="d"/>
  </p:transition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3910169">
            <a:off x="15635574" y="5270678"/>
            <a:ext cx="1796643" cy="4572580"/>
          </a:xfrm>
          <a:custGeom>
            <a:avLst/>
            <a:gdLst/>
            <a:ahLst/>
            <a:cxnLst/>
            <a:rect r="r" b="b" t="t" l="l"/>
            <a:pathLst>
              <a:path h="4572580" w="1796643">
                <a:moveTo>
                  <a:pt x="0" y="0"/>
                </a:moveTo>
                <a:lnTo>
                  <a:pt x="1796643" y="0"/>
                </a:lnTo>
                <a:lnTo>
                  <a:pt x="1796643" y="4572580"/>
                </a:lnTo>
                <a:lnTo>
                  <a:pt x="0" y="457258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367866" y="1295400"/>
            <a:ext cx="8499017" cy="44861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195"/>
              </a:lnSpc>
            </a:pPr>
            <a:r>
              <a:rPr lang="en-US" b="true" sz="12578" spc="-754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Leadership and Role Modelling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857250"/>
            <a:ext cx="4283234" cy="10528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119"/>
              </a:lnSpc>
            </a:pPr>
            <a:r>
              <a:rPr lang="en-US" sz="57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Problem 4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2565569"/>
            <a:ext cx="7936053" cy="10477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Management behaviour does not always reflect hygiene standards.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4329744"/>
            <a:ext cx="7936053" cy="10477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The manager admitted to breaking hygiene rules himself.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6034720"/>
            <a:ext cx="7936053" cy="10477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5" indent="-323848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This undermines authority and sets a poor example for staff.</a:t>
            </a:r>
          </a:p>
        </p:txBody>
      </p:sp>
    </p:spTree>
  </p:cSld>
  <p:clrMapOvr>
    <a:masterClrMapping/>
  </p:clrMapOvr>
  <p:transition spd="slow">
    <p:push dir="l"/>
  </p:transition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30449" y="6416497"/>
            <a:ext cx="5180953" cy="4041143"/>
          </a:xfrm>
          <a:custGeom>
            <a:avLst/>
            <a:gdLst/>
            <a:ahLst/>
            <a:cxnLst/>
            <a:rect r="r" b="b" t="t" l="l"/>
            <a:pathLst>
              <a:path h="4041143" w="5180953">
                <a:moveTo>
                  <a:pt x="0" y="0"/>
                </a:moveTo>
                <a:lnTo>
                  <a:pt x="5180953" y="0"/>
                </a:lnTo>
                <a:lnTo>
                  <a:pt x="5180953" y="4041143"/>
                </a:lnTo>
                <a:lnTo>
                  <a:pt x="0" y="404114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468027" y="2404426"/>
            <a:ext cx="8675973" cy="30669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195"/>
              </a:lnSpc>
            </a:pPr>
            <a:r>
              <a:rPr lang="en-US" b="true" sz="12578" spc="-754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Improved Leadership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308828" y="1624963"/>
            <a:ext cx="4307611" cy="892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99"/>
              </a:lnSpc>
            </a:pPr>
            <a:r>
              <a:rPr lang="en-US" sz="49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Solution 4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918795" y="3231514"/>
            <a:ext cx="7511145" cy="1102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Managers must lead by example at all times.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918795" y="5048250"/>
            <a:ext cx="7511145" cy="1102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Clear expectations and accountability should be enforced.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918795" y="6862972"/>
            <a:ext cx="7511145" cy="1102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5" indent="-334642" lvl="1">
              <a:lnSpc>
                <a:spcPts val="4339"/>
              </a:lnSpc>
              <a:buFont typeface="Arial"/>
              <a:buChar char="•"/>
            </a:pPr>
            <a:r>
              <a:rPr lang="en-US" sz="3099">
                <a:solidFill>
                  <a:srgbClr val="16424A"/>
                </a:solidFill>
                <a:latin typeface="Poppins"/>
                <a:ea typeface="Poppins"/>
                <a:cs typeface="Poppins"/>
                <a:sym typeface="Poppins"/>
              </a:rPr>
              <a:t>Positive leadership improves compliance and teamwork.</a:t>
            </a:r>
          </a:p>
        </p:txBody>
      </p:sp>
    </p:spTree>
  </p:cSld>
  <p:clrMapOvr>
    <a:masterClrMapping/>
  </p:clrMapOvr>
  <p:transition spd="slow">
    <p:push dir="d"/>
  </p:transition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600450"/>
            <a:ext cx="4909641" cy="5651610"/>
            <a:chOff x="0" y="0"/>
            <a:chExt cx="1293074" cy="148849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93074" cy="1488490"/>
            </a:xfrm>
            <a:custGeom>
              <a:avLst/>
              <a:gdLst/>
              <a:ahLst/>
              <a:cxnLst/>
              <a:rect r="r" b="b" t="t" l="l"/>
              <a:pathLst>
                <a:path h="1488490" w="1293074">
                  <a:moveTo>
                    <a:pt x="0" y="0"/>
                  </a:moveTo>
                  <a:lnTo>
                    <a:pt x="1293074" y="0"/>
                  </a:lnTo>
                  <a:lnTo>
                    <a:pt x="1293074" y="1488490"/>
                  </a:lnTo>
                  <a:lnTo>
                    <a:pt x="0" y="1488490"/>
                  </a:lnTo>
                  <a:close/>
                </a:path>
              </a:pathLst>
            </a:custGeom>
            <a:solidFill>
              <a:srgbClr val="4C95A2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76200"/>
              <a:ext cx="1293074" cy="15646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500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2349659" y="3600450"/>
            <a:ext cx="4909641" cy="5651610"/>
            <a:chOff x="0" y="0"/>
            <a:chExt cx="1293074" cy="148849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293074" cy="1488490"/>
            </a:xfrm>
            <a:custGeom>
              <a:avLst/>
              <a:gdLst/>
              <a:ahLst/>
              <a:cxnLst/>
              <a:rect r="r" b="b" t="t" l="l"/>
              <a:pathLst>
                <a:path h="1488490" w="1293074">
                  <a:moveTo>
                    <a:pt x="0" y="0"/>
                  </a:moveTo>
                  <a:lnTo>
                    <a:pt x="1293074" y="0"/>
                  </a:lnTo>
                  <a:lnTo>
                    <a:pt x="1293074" y="1488490"/>
                  </a:lnTo>
                  <a:lnTo>
                    <a:pt x="0" y="1488490"/>
                  </a:lnTo>
                  <a:close/>
                </a:path>
              </a:pathLst>
            </a:custGeom>
            <a:solidFill>
              <a:srgbClr val="4C95A2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76200"/>
              <a:ext cx="1293074" cy="15646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50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6689180" y="3600450"/>
            <a:ext cx="4909641" cy="5651610"/>
            <a:chOff x="0" y="0"/>
            <a:chExt cx="1293074" cy="148849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293074" cy="1488490"/>
            </a:xfrm>
            <a:custGeom>
              <a:avLst/>
              <a:gdLst/>
              <a:ahLst/>
              <a:cxnLst/>
              <a:rect r="r" b="b" t="t" l="l"/>
              <a:pathLst>
                <a:path h="1488490" w="1293074">
                  <a:moveTo>
                    <a:pt x="0" y="0"/>
                  </a:moveTo>
                  <a:lnTo>
                    <a:pt x="1293074" y="0"/>
                  </a:lnTo>
                  <a:lnTo>
                    <a:pt x="1293074" y="1488490"/>
                  </a:lnTo>
                  <a:lnTo>
                    <a:pt x="0" y="1488490"/>
                  </a:lnTo>
                  <a:close/>
                </a:path>
              </a:pathLst>
            </a:custGeom>
            <a:solidFill>
              <a:srgbClr val="4C95A2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76200"/>
              <a:ext cx="1293074" cy="15646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500"/>
                </a:lnSpc>
              </a:pPr>
            </a:p>
          </p:txBody>
        </p:sp>
      </p:grpSp>
      <p:sp>
        <p:nvSpPr>
          <p:cNvPr name="Freeform 12" id="12"/>
          <p:cNvSpPr/>
          <p:nvPr/>
        </p:nvSpPr>
        <p:spPr>
          <a:xfrm flipH="false" flipV="false" rot="4038049">
            <a:off x="351871" y="-526997"/>
            <a:ext cx="3323010" cy="4470417"/>
          </a:xfrm>
          <a:custGeom>
            <a:avLst/>
            <a:gdLst/>
            <a:ahLst/>
            <a:cxnLst/>
            <a:rect r="r" b="b" t="t" l="l"/>
            <a:pathLst>
              <a:path h="4470417" w="3323010">
                <a:moveTo>
                  <a:pt x="0" y="0"/>
                </a:moveTo>
                <a:lnTo>
                  <a:pt x="3323011" y="0"/>
                </a:lnTo>
                <a:lnTo>
                  <a:pt x="3323011" y="4470418"/>
                </a:lnTo>
                <a:lnTo>
                  <a:pt x="0" y="447041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073169" y="1276350"/>
            <a:ext cx="14186131" cy="1681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1308"/>
              </a:lnSpc>
            </a:pPr>
            <a:r>
              <a:rPr lang="en-US" b="true" sz="12705" spc="-762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Recomandations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439432" y="5256804"/>
            <a:ext cx="4097222" cy="2253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34"/>
              </a:lnSpc>
              <a:spcBef>
                <a:spcPct val="0"/>
              </a:spcBef>
            </a:pPr>
            <a:r>
              <a:rPr lang="en-US" b="true" sz="3167">
                <a:solidFill>
                  <a:srgbClr val="F0F0F0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Introduce structured hygiene training before employment.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2755868" y="5818779"/>
            <a:ext cx="4097222" cy="11292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34"/>
              </a:lnSpc>
              <a:spcBef>
                <a:spcPct val="0"/>
              </a:spcBef>
            </a:pPr>
            <a:r>
              <a:rPr lang="en-US" b="true" sz="3167">
                <a:solidFill>
                  <a:srgbClr val="F0F0F0"/>
                </a:solidFill>
                <a:latin typeface="Poppins Bold"/>
                <a:ea typeface="Poppins Bold"/>
                <a:cs typeface="Poppins Bold"/>
                <a:sym typeface="Poppins Bold"/>
              </a:rPr>
              <a:t>Regularly monitor hygiene practices.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7095389" y="5537792"/>
            <a:ext cx="4097222" cy="16912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34"/>
              </a:lnSpc>
              <a:spcBef>
                <a:spcPct val="0"/>
              </a:spcBef>
            </a:pPr>
            <a:r>
              <a:rPr lang="en-US" b="true" sz="3167">
                <a:solidFill>
                  <a:srgbClr val="F0F0F0"/>
                </a:solidFill>
                <a:latin typeface="Poppins Bold"/>
                <a:ea typeface="Poppins Bold"/>
                <a:cs typeface="Poppins Bold"/>
                <a:sym typeface="Poppins Bold"/>
              </a:rPr>
              <a:t>Encourage inclusive, two-way communication.</a:t>
            </a:r>
          </a:p>
        </p:txBody>
      </p:sp>
    </p:spTree>
  </p:cSld>
  <p:clrMapOvr>
    <a:masterClrMapping/>
  </p:clrMapOvr>
  <p:transition spd="slow">
    <p:push dir="l"/>
  </p:transition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2094914">
            <a:off x="12711378" y="1336287"/>
            <a:ext cx="6211823" cy="6403941"/>
          </a:xfrm>
          <a:custGeom>
            <a:avLst/>
            <a:gdLst/>
            <a:ahLst/>
            <a:cxnLst/>
            <a:rect r="r" b="b" t="t" l="l"/>
            <a:pathLst>
              <a:path h="6403941" w="6211823">
                <a:moveTo>
                  <a:pt x="0" y="0"/>
                </a:moveTo>
                <a:lnTo>
                  <a:pt x="6211823" y="0"/>
                </a:lnTo>
                <a:lnTo>
                  <a:pt x="6211823" y="6403940"/>
                </a:lnTo>
                <a:lnTo>
                  <a:pt x="0" y="640394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325025" y="7615004"/>
            <a:ext cx="8423679" cy="16477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1195"/>
              </a:lnSpc>
            </a:pPr>
            <a:r>
              <a:rPr lang="en-US" b="true" sz="12578" spc="-754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Conclusion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1640386"/>
            <a:ext cx="8296325" cy="1102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9" indent="-334645" lvl="1">
              <a:lnSpc>
                <a:spcPts val="4339"/>
              </a:lnSpc>
              <a:buFont typeface="Arial"/>
              <a:buChar char="•"/>
            </a:pPr>
            <a:r>
              <a:rPr lang="en-US" b="true" sz="3099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Communication failures are the root cause of Flight Foods Ltd’s problems.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6749499"/>
            <a:ext cx="8296325" cy="1102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9" indent="-334645" lvl="1">
              <a:lnSpc>
                <a:spcPts val="4339"/>
              </a:lnSpc>
              <a:buFont typeface="Arial"/>
              <a:buChar char="•"/>
            </a:pPr>
            <a:r>
              <a:rPr lang="en-US" b="true" sz="3099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Improving communication will improve business performance.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3633212"/>
            <a:ext cx="8296325" cy="22258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73448" indent="-336724" lvl="1">
              <a:lnSpc>
                <a:spcPts val="4366"/>
              </a:lnSpc>
              <a:buFont typeface="Arial"/>
              <a:buChar char="•"/>
            </a:pPr>
            <a:r>
              <a:rPr lang="en-US" b="true" sz="3119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Language barriers, cultural differences, one-way communication, and poor leadership have affected food safety.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111" r="0" b="-15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2094914">
            <a:off x="12711378" y="1336287"/>
            <a:ext cx="6211823" cy="6403941"/>
          </a:xfrm>
          <a:custGeom>
            <a:avLst/>
            <a:gdLst/>
            <a:ahLst/>
            <a:cxnLst/>
            <a:rect r="r" b="b" t="t" l="l"/>
            <a:pathLst>
              <a:path h="6403941" w="6211823">
                <a:moveTo>
                  <a:pt x="0" y="0"/>
                </a:moveTo>
                <a:lnTo>
                  <a:pt x="6211823" y="0"/>
                </a:lnTo>
                <a:lnTo>
                  <a:pt x="6211823" y="6403940"/>
                </a:lnTo>
                <a:lnTo>
                  <a:pt x="0" y="640394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325025" y="7615004"/>
            <a:ext cx="8423679" cy="16477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1195"/>
              </a:lnSpc>
            </a:pPr>
            <a:r>
              <a:rPr lang="en-US" b="true" sz="12578" spc="-754">
                <a:solidFill>
                  <a:srgbClr val="16424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References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1640386"/>
            <a:ext cx="8881375" cy="1102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39"/>
              </a:lnSpc>
            </a:pPr>
            <a:r>
              <a:rPr lang="en-US" sz="30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Berlo, D. (1960) The Process of Communication.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5189028"/>
            <a:ext cx="8296325" cy="1645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39"/>
              </a:lnSpc>
            </a:pPr>
            <a:r>
              <a:rPr lang="en-US" sz="309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Schramm, W. (1954) How Communication Works.</a:t>
            </a:r>
          </a:p>
          <a:p>
            <a:pPr algn="l">
              <a:lnSpc>
                <a:spcPts val="4339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3096916"/>
            <a:ext cx="8296325" cy="16733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66"/>
              </a:lnSpc>
            </a:pPr>
            <a:r>
              <a:rPr lang="en-US" sz="3119" b="true">
                <a:solidFill>
                  <a:srgbClr val="16424A"/>
                </a:solidFill>
                <a:latin typeface="Poppins Bold"/>
                <a:ea typeface="Poppins Bold"/>
                <a:cs typeface="Poppins Bold"/>
                <a:sym typeface="Poppins Bold"/>
              </a:rPr>
              <a:t>Shannon, C. and Weaver, W. (1949) The Mathematical Theory of Communication.</a:t>
            </a:r>
          </a:p>
        </p:txBody>
      </p:sp>
    </p:spTree>
  </p:cSld>
  <p:clrMapOvr>
    <a:masterClrMapping/>
  </p:clrMapOvr>
  <p:transition spd="slow">
    <p:push dir="r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DAG7arkY0BA</dc:identifier>
  <dcterms:modified xsi:type="dcterms:W3CDTF">2011-08-01T06:04:30Z</dcterms:modified>
  <cp:revision>1</cp:revision>
  <dc:title>Flight Foods LTD</dc:title>
</cp:coreProperties>
</file>