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19"/>
  </p:notesMasterIdLst>
  <p:handoutMasterIdLst>
    <p:handoutMasterId r:id="rId20"/>
  </p:handoutMasterIdLst>
  <p:sldIdLst>
    <p:sldId id="256" r:id="rId2"/>
    <p:sldId id="257" r:id="rId3"/>
    <p:sldId id="262" r:id="rId4"/>
    <p:sldId id="268" r:id="rId5"/>
    <p:sldId id="265" r:id="rId6"/>
    <p:sldId id="258" r:id="rId7"/>
    <p:sldId id="269" r:id="rId8"/>
    <p:sldId id="271" r:id="rId9"/>
    <p:sldId id="261" r:id="rId10"/>
    <p:sldId id="270" r:id="rId11"/>
    <p:sldId id="275" r:id="rId12"/>
    <p:sldId id="272" r:id="rId13"/>
    <p:sldId id="263" r:id="rId14"/>
    <p:sldId id="267" r:id="rId15"/>
    <p:sldId id="273" r:id="rId16"/>
    <p:sldId id="264" r:id="rId17"/>
    <p:sldId id="26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130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25760FA-62C1-4D6D-B322-B79840ECC51C}" type="datetimeFigureOut">
              <a:rPr lang="en-GB" smtClean="0"/>
              <a:t>08/05/2018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en-GB" smtClean="0"/>
              <a:t>Student Number: 1708331</a:t>
            </a: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672FEC5-D4CC-448E-B94C-D7EB0A9DA49F}" type="slidenum">
              <a:rPr lang="en-GB" smtClean="0"/>
              <a:t>‹#›</a:t>
            </a:fld>
            <a:endParaRPr lang="en-GB"/>
          </a:p>
        </p:txBody>
      </p:sp>
    </p:spTree>
    <p:extLst>
      <p:ext uri="{BB962C8B-B14F-4D97-AF65-F5344CB8AC3E}">
        <p14:creationId xmlns:p14="http://schemas.microsoft.com/office/powerpoint/2010/main" val="256638687"/>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922001-23F0-438A-B184-C623A8A9FFDC}" type="datetimeFigureOut">
              <a:rPr lang="en-GB" smtClean="0"/>
              <a:t>08/05/2018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en-GB" smtClean="0"/>
              <a:t>Student Number: 1708331</a:t>
            </a: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7EDA66-2D35-4E22-91B1-2664C078EA17}" type="slidenum">
              <a:rPr lang="en-GB" smtClean="0"/>
              <a:t>‹#›</a:t>
            </a:fld>
            <a:endParaRPr lang="en-GB"/>
          </a:p>
        </p:txBody>
      </p:sp>
    </p:spTree>
    <p:extLst>
      <p:ext uri="{BB962C8B-B14F-4D97-AF65-F5344CB8AC3E}">
        <p14:creationId xmlns:p14="http://schemas.microsoft.com/office/powerpoint/2010/main" val="1483104893"/>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37EDA66-2D35-4E22-91B1-2664C078EA17}" type="slidenum">
              <a:rPr lang="en-GB" smtClean="0"/>
              <a:t>2</a:t>
            </a:fld>
            <a:endParaRPr lang="en-GB"/>
          </a:p>
        </p:txBody>
      </p:sp>
      <p:sp>
        <p:nvSpPr>
          <p:cNvPr id="5" name="Footer Placeholder 4"/>
          <p:cNvSpPr>
            <a:spLocks noGrp="1"/>
          </p:cNvSpPr>
          <p:nvPr>
            <p:ph type="ftr" sz="quarter" idx="11"/>
          </p:nvPr>
        </p:nvSpPr>
        <p:spPr/>
        <p:txBody>
          <a:bodyPr/>
          <a:lstStyle/>
          <a:p>
            <a:r>
              <a:rPr lang="en-GB" smtClean="0"/>
              <a:t>Student Number: 1708331</a:t>
            </a:r>
            <a:endParaRPr lang="en-GB"/>
          </a:p>
        </p:txBody>
      </p:sp>
    </p:spTree>
    <p:extLst>
      <p:ext uri="{BB962C8B-B14F-4D97-AF65-F5344CB8AC3E}">
        <p14:creationId xmlns:p14="http://schemas.microsoft.com/office/powerpoint/2010/main" val="284760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DE55416E-4FFB-4AFE-8804-FEDECA54B445}" type="datetime1">
              <a:rPr lang="en-GB" smtClean="0"/>
              <a:t>08/05/2018</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r>
              <a:rPr lang="en-GB" smtClean="0"/>
              <a:t>Student Number: 1708331</a:t>
            </a:r>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7D1F736B-38BA-4A41-9260-EDB9C5F882DF}"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F16874-C9DE-44A7-9C1E-A6BC2CECBEA1}" type="datetime1">
              <a:rPr lang="en-GB" smtClean="0"/>
              <a:t>08/05/2018</a:t>
            </a:fld>
            <a:endParaRPr lang="en-GB"/>
          </a:p>
        </p:txBody>
      </p:sp>
      <p:sp>
        <p:nvSpPr>
          <p:cNvPr id="5" name="Footer Placeholder 4"/>
          <p:cNvSpPr>
            <a:spLocks noGrp="1"/>
          </p:cNvSpPr>
          <p:nvPr>
            <p:ph type="ftr" sz="quarter" idx="11"/>
          </p:nvPr>
        </p:nvSpPr>
        <p:spPr/>
        <p:txBody>
          <a:bodyPr/>
          <a:lstStyle/>
          <a:p>
            <a:r>
              <a:rPr lang="en-GB" smtClean="0"/>
              <a:t>Student Number: 1708331</a:t>
            </a:r>
            <a:endParaRPr lang="en-GB"/>
          </a:p>
        </p:txBody>
      </p:sp>
      <p:sp>
        <p:nvSpPr>
          <p:cNvPr id="6" name="Slide Number Placeholder 5"/>
          <p:cNvSpPr>
            <a:spLocks noGrp="1"/>
          </p:cNvSpPr>
          <p:nvPr>
            <p:ph type="sldNum" sz="quarter" idx="12"/>
          </p:nvPr>
        </p:nvSpPr>
        <p:spPr/>
        <p:txBody>
          <a:bodyPr/>
          <a:lstStyle/>
          <a:p>
            <a:fld id="{7D1F736B-38BA-4A41-9260-EDB9C5F882D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C06775-1E02-4999-B5BB-1F26897EE299}" type="datetime1">
              <a:rPr lang="en-GB" smtClean="0"/>
              <a:t>08/05/2018</a:t>
            </a:fld>
            <a:endParaRPr lang="en-GB"/>
          </a:p>
        </p:txBody>
      </p:sp>
      <p:sp>
        <p:nvSpPr>
          <p:cNvPr id="5" name="Footer Placeholder 4"/>
          <p:cNvSpPr>
            <a:spLocks noGrp="1"/>
          </p:cNvSpPr>
          <p:nvPr>
            <p:ph type="ftr" sz="quarter" idx="11"/>
          </p:nvPr>
        </p:nvSpPr>
        <p:spPr/>
        <p:txBody>
          <a:bodyPr/>
          <a:lstStyle/>
          <a:p>
            <a:r>
              <a:rPr lang="en-GB" smtClean="0"/>
              <a:t>Student Number: 1708331</a:t>
            </a:r>
            <a:endParaRPr lang="en-GB"/>
          </a:p>
        </p:txBody>
      </p:sp>
      <p:sp>
        <p:nvSpPr>
          <p:cNvPr id="6" name="Slide Number Placeholder 5"/>
          <p:cNvSpPr>
            <a:spLocks noGrp="1"/>
          </p:cNvSpPr>
          <p:nvPr>
            <p:ph type="sldNum" sz="quarter" idx="12"/>
          </p:nvPr>
        </p:nvSpPr>
        <p:spPr/>
        <p:txBody>
          <a:bodyPr/>
          <a:lstStyle/>
          <a:p>
            <a:fld id="{7D1F736B-38BA-4A41-9260-EDB9C5F882D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69001F87-05E6-4B03-830F-633E80781F42}" type="datetime1">
              <a:rPr lang="en-GB" smtClean="0"/>
              <a:t>08/05/2018</a:t>
            </a:fld>
            <a:endParaRPr lang="en-GB"/>
          </a:p>
        </p:txBody>
      </p:sp>
      <p:sp>
        <p:nvSpPr>
          <p:cNvPr id="6" name="Footer Placeholder 5"/>
          <p:cNvSpPr>
            <a:spLocks noGrp="1"/>
          </p:cNvSpPr>
          <p:nvPr>
            <p:ph type="ftr" sz="quarter" idx="11"/>
          </p:nvPr>
        </p:nvSpPr>
        <p:spPr/>
        <p:txBody>
          <a:bodyPr/>
          <a:lstStyle/>
          <a:p>
            <a:r>
              <a:rPr lang="en-GB" smtClean="0"/>
              <a:t>Student Number: 1708331</a:t>
            </a:r>
            <a:endParaRPr lang="en-GB"/>
          </a:p>
        </p:txBody>
      </p:sp>
      <p:sp>
        <p:nvSpPr>
          <p:cNvPr id="7" name="Slide Number Placeholder 6"/>
          <p:cNvSpPr>
            <a:spLocks noGrp="1"/>
          </p:cNvSpPr>
          <p:nvPr>
            <p:ph type="sldNum" sz="quarter" idx="12"/>
          </p:nvPr>
        </p:nvSpPr>
        <p:spPr/>
        <p:txBody>
          <a:bodyPr/>
          <a:lstStyle/>
          <a:p>
            <a:fld id="{7D1F736B-38BA-4A41-9260-EDB9C5F882DF}"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D4ACE92-B268-489E-8258-F68F95E0B1DD}" type="datetime1">
              <a:rPr lang="en-GB" smtClean="0"/>
              <a:t>08/05/2018</a:t>
            </a:fld>
            <a:endParaRPr lang="en-GB"/>
          </a:p>
        </p:txBody>
      </p:sp>
      <p:sp>
        <p:nvSpPr>
          <p:cNvPr id="8" name="Footer Placeholder 7"/>
          <p:cNvSpPr>
            <a:spLocks noGrp="1"/>
          </p:cNvSpPr>
          <p:nvPr>
            <p:ph type="ftr" sz="quarter" idx="11"/>
          </p:nvPr>
        </p:nvSpPr>
        <p:spPr/>
        <p:txBody>
          <a:bodyPr/>
          <a:lstStyle/>
          <a:p>
            <a:r>
              <a:rPr lang="en-GB" smtClean="0"/>
              <a:t>Student Number: 1708331</a:t>
            </a:r>
            <a:endParaRPr lang="en-GB"/>
          </a:p>
        </p:txBody>
      </p:sp>
      <p:sp>
        <p:nvSpPr>
          <p:cNvPr id="9" name="Slide Number Placeholder 8"/>
          <p:cNvSpPr>
            <a:spLocks noGrp="1"/>
          </p:cNvSpPr>
          <p:nvPr>
            <p:ph type="sldNum" sz="quarter" idx="12"/>
          </p:nvPr>
        </p:nvSpPr>
        <p:spPr/>
        <p:txBody>
          <a:bodyPr/>
          <a:lstStyle/>
          <a:p>
            <a:fld id="{7D1F736B-38BA-4A41-9260-EDB9C5F882D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52EE98B-D79C-40A7-9CBD-11FC2A31486A}" type="datetime1">
              <a:rPr lang="en-GB" smtClean="0"/>
              <a:t>08/05/2018</a:t>
            </a:fld>
            <a:endParaRPr lang="en-GB"/>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F22E4F-3492-4A0E-8E0D-45333FC7567F}" type="datetime1">
              <a:rPr lang="en-GB" smtClean="0"/>
              <a:t>08/05/2018</a:t>
            </a:fld>
            <a:endParaRPr lang="en-GB"/>
          </a:p>
        </p:txBody>
      </p:sp>
      <p:sp>
        <p:nvSpPr>
          <p:cNvPr id="3" name="Footer Placeholder 2"/>
          <p:cNvSpPr>
            <a:spLocks noGrp="1"/>
          </p:cNvSpPr>
          <p:nvPr>
            <p:ph type="ftr" sz="quarter" idx="11"/>
          </p:nvPr>
        </p:nvSpPr>
        <p:spPr/>
        <p:txBody>
          <a:bodyPr/>
          <a:lstStyle/>
          <a:p>
            <a:r>
              <a:rPr lang="en-GB" smtClean="0"/>
              <a:t>Student Number: 1708331</a:t>
            </a:r>
            <a:endParaRPr lang="en-GB"/>
          </a:p>
        </p:txBody>
      </p:sp>
      <p:sp>
        <p:nvSpPr>
          <p:cNvPr id="4" name="Slide Number Placeholder 3"/>
          <p:cNvSpPr>
            <a:spLocks noGrp="1"/>
          </p:cNvSpPr>
          <p:nvPr>
            <p:ph type="sldNum" sz="quarter" idx="12"/>
          </p:nvPr>
        </p:nvSpPr>
        <p:spPr/>
        <p:txBody>
          <a:bodyPr/>
          <a:lstStyle/>
          <a:p>
            <a:fld id="{7D1F736B-38BA-4A41-9260-EDB9C5F882D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0F4BBAAA-711A-454F-B37D-885340DDEAA6}" type="datetime1">
              <a:rPr lang="en-GB" smtClean="0"/>
              <a:t>08/05/2018</a:t>
            </a:fld>
            <a:endParaRPr lang="en-GB"/>
          </a:p>
        </p:txBody>
      </p:sp>
      <p:sp>
        <p:nvSpPr>
          <p:cNvPr id="7" name="Slide Number Placeholder 6"/>
          <p:cNvSpPr>
            <a:spLocks noGrp="1"/>
          </p:cNvSpPr>
          <p:nvPr>
            <p:ph type="sldNum" sz="quarter" idx="12"/>
          </p:nvPr>
        </p:nvSpPr>
        <p:spPr/>
        <p:txBody>
          <a:bodyPr/>
          <a:lstStyle/>
          <a:p>
            <a:fld id="{7D1F736B-38BA-4A41-9260-EDB9C5F882DF}"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r>
              <a:rPr lang="en-GB" smtClean="0"/>
              <a:t>Student Number: 1708331</a:t>
            </a:r>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ED1E39-DE06-40C2-AD78-BE39254F5764}" type="datetime1">
              <a:rPr lang="en-GB" smtClean="0"/>
              <a:t>08/05/2018</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r>
              <a:rPr lang="en-GB" smtClean="0"/>
              <a:t>Student Number: 1708331</a:t>
            </a:r>
            <a:endParaRPr lang="en-GB"/>
          </a:p>
        </p:txBody>
      </p:sp>
      <p:sp>
        <p:nvSpPr>
          <p:cNvPr id="7" name="Slide Number Placeholder 6"/>
          <p:cNvSpPr>
            <a:spLocks noGrp="1"/>
          </p:cNvSpPr>
          <p:nvPr>
            <p:ph type="sldNum" sz="quarter" idx="12"/>
          </p:nvPr>
        </p:nvSpPr>
        <p:spPr/>
        <p:txBody>
          <a:bodyPr/>
          <a:lstStyle/>
          <a:p>
            <a:fld id="{7D1F736B-38BA-4A41-9260-EDB9C5F882D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8DF91F9-8C3C-4216-8D4E-284D3164786E}" type="datetime1">
              <a:rPr lang="en-GB" smtClean="0"/>
              <a:t>08/05/2018</a:t>
            </a:fld>
            <a:endParaRPr lang="en-GB"/>
          </a:p>
        </p:txBody>
      </p:sp>
      <p:sp>
        <p:nvSpPr>
          <p:cNvPr id="5" name="Footer Placeholder 4"/>
          <p:cNvSpPr>
            <a:spLocks noGrp="1"/>
          </p:cNvSpPr>
          <p:nvPr>
            <p:ph type="ftr" sz="quarter" idx="11"/>
          </p:nvPr>
        </p:nvSpPr>
        <p:spPr/>
        <p:txBody>
          <a:bodyPr/>
          <a:lstStyle/>
          <a:p>
            <a:r>
              <a:rPr lang="en-GB" smtClean="0"/>
              <a:t>Student Number: 1708331</a:t>
            </a:r>
            <a:endParaRPr lang="en-GB"/>
          </a:p>
        </p:txBody>
      </p:sp>
      <p:sp>
        <p:nvSpPr>
          <p:cNvPr id="6" name="Slide Number Placeholder 5"/>
          <p:cNvSpPr>
            <a:spLocks noGrp="1"/>
          </p:cNvSpPr>
          <p:nvPr>
            <p:ph type="sldNum" sz="quarter" idx="12"/>
          </p:nvPr>
        </p:nvSpPr>
        <p:spPr/>
        <p:txBody>
          <a:bodyPr/>
          <a:lstStyle/>
          <a:p>
            <a:fld id="{7D1F736B-38BA-4A41-9260-EDB9C5F882D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DB11EB9-36B0-4996-A517-4E18B3818232}" type="datetime1">
              <a:rPr lang="en-GB" smtClean="0"/>
              <a:t>08/05/2018</a:t>
            </a:fld>
            <a:endParaRPr lang="en-GB"/>
          </a:p>
        </p:txBody>
      </p:sp>
      <p:sp>
        <p:nvSpPr>
          <p:cNvPr id="5" name="Footer Placeholder 4"/>
          <p:cNvSpPr>
            <a:spLocks noGrp="1"/>
          </p:cNvSpPr>
          <p:nvPr>
            <p:ph type="ftr" sz="quarter" idx="11"/>
          </p:nvPr>
        </p:nvSpPr>
        <p:spPr/>
        <p:txBody>
          <a:bodyPr/>
          <a:lstStyle/>
          <a:p>
            <a:r>
              <a:rPr lang="en-GB" smtClean="0"/>
              <a:t>Student Number: 1708331</a:t>
            </a:r>
            <a:endParaRPr lang="en-GB"/>
          </a:p>
        </p:txBody>
      </p:sp>
      <p:sp>
        <p:nvSpPr>
          <p:cNvPr id="6" name="Slide Number Placeholder 5"/>
          <p:cNvSpPr>
            <a:spLocks noGrp="1"/>
          </p:cNvSpPr>
          <p:nvPr>
            <p:ph type="sldNum" sz="quarter" idx="12"/>
          </p:nvPr>
        </p:nvSpPr>
        <p:spPr/>
        <p:txBody>
          <a:bodyPr/>
          <a:lstStyle/>
          <a:p>
            <a:fld id="{7D1F736B-38BA-4A41-9260-EDB9C5F882D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E334A552-7F10-4E78-85BE-76236857BF22}" type="datetime1">
              <a:rPr lang="en-GB" smtClean="0"/>
              <a:t>08/05/2018</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r>
              <a:rPr lang="en-GB" smtClean="0"/>
              <a:t>Student Number: 1708331</a:t>
            </a:r>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7D1F736B-38BA-4A41-9260-EDB9C5F882D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loe.org/what-is-ecofeminism.76.0.html?&amp;no_cache=1&amp;sword_list%5b%5d=ecofeminism" TargetMode="External"/><Relationship Id="rId2" Type="http://schemas.openxmlformats.org/officeDocument/2006/relationships/hyperlink" Target="http://www.bbc.co.uk/news/science-environment-43294221"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lideshare.net/Davis_1304/ecological-systems-theory-49336464" TargetMode="External"/><Relationship Id="rId2" Type="http://schemas.openxmlformats.org/officeDocument/2006/relationships/hyperlink" Target="http://sustyvibes.com/wp-content/uploads/2016/04/ecofeminism-post.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dirty="0" smtClean="0"/>
              <a:t>The Landscape of Inclusion</a:t>
            </a:r>
            <a:br>
              <a:rPr lang="en-GB" dirty="0" smtClean="0"/>
            </a:br>
            <a:r>
              <a:rPr lang="en-GB" dirty="0" smtClean="0"/>
              <a:t>SJSI4017</a:t>
            </a:r>
            <a:endParaRPr lang="en-GB" dirty="0"/>
          </a:p>
        </p:txBody>
      </p:sp>
      <p:sp>
        <p:nvSpPr>
          <p:cNvPr id="3" name="Subtitle 2"/>
          <p:cNvSpPr>
            <a:spLocks noGrp="1"/>
          </p:cNvSpPr>
          <p:nvPr>
            <p:ph type="subTitle" idx="1"/>
          </p:nvPr>
        </p:nvSpPr>
        <p:spPr/>
        <p:txBody>
          <a:bodyPr>
            <a:normAutofit lnSpcReduction="10000"/>
          </a:bodyPr>
          <a:lstStyle/>
          <a:p>
            <a:pPr algn="r"/>
            <a:r>
              <a:rPr lang="en-GB" b="1" dirty="0" smtClean="0"/>
              <a:t>Student Number: </a:t>
            </a:r>
          </a:p>
          <a:p>
            <a:pPr algn="r"/>
            <a:r>
              <a:rPr lang="en-GB" dirty="0" smtClean="0"/>
              <a:t>1708331</a:t>
            </a:r>
          </a:p>
          <a:p>
            <a:pPr algn="r"/>
            <a:r>
              <a:rPr lang="en-GB" b="1" dirty="0" smtClean="0"/>
              <a:t>Student Name:</a:t>
            </a:r>
            <a:r>
              <a:rPr lang="en-GB" dirty="0" smtClean="0"/>
              <a:t> </a:t>
            </a:r>
          </a:p>
          <a:p>
            <a:pPr algn="r"/>
            <a:r>
              <a:rPr lang="en-GB" dirty="0" smtClean="0"/>
              <a:t>Helen Yvonne Lewis</a:t>
            </a:r>
            <a:endParaRPr lang="en-GB" dirty="0"/>
          </a:p>
        </p:txBody>
      </p:sp>
    </p:spTree>
    <p:extLst>
      <p:ext uri="{BB962C8B-B14F-4D97-AF65-F5344CB8AC3E}">
        <p14:creationId xmlns:p14="http://schemas.microsoft.com/office/powerpoint/2010/main" val="3702051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052736"/>
            <a:ext cx="7024744" cy="1143000"/>
          </a:xfrm>
        </p:spPr>
        <p:txBody>
          <a:bodyPr>
            <a:normAutofit fontScale="90000"/>
          </a:bodyPr>
          <a:lstStyle/>
          <a:p>
            <a:r>
              <a:rPr lang="en-GB" sz="2700" b="1" dirty="0" smtClean="0"/>
              <a:t>Question:  </a:t>
            </a:r>
            <a:r>
              <a:rPr lang="en-GB" sz="2700" dirty="0" smtClean="0"/>
              <a:t>Describe and explain a theory of your choice, which is not listed in the question.</a:t>
            </a:r>
            <a:endParaRPr lang="en-GB" sz="2700"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042988" y="2630203"/>
            <a:ext cx="6777037" cy="28961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932041" y="5661248"/>
            <a:ext cx="2808311" cy="276999"/>
          </a:xfrm>
          <a:prstGeom prst="rect">
            <a:avLst/>
          </a:prstGeom>
          <a:noFill/>
        </p:spPr>
        <p:txBody>
          <a:bodyPr wrap="square" rtlCol="0">
            <a:spAutoFit/>
          </a:bodyPr>
          <a:lstStyle/>
          <a:p>
            <a:pPr algn="r"/>
            <a:r>
              <a:rPr lang="en-GB" sz="1200" dirty="0" smtClean="0"/>
              <a:t>Picture 1:  (Sustyvibes,  2016).</a:t>
            </a:r>
            <a:endParaRPr lang="en-GB" sz="1200" dirty="0"/>
          </a:p>
        </p:txBody>
      </p:sp>
      <p:sp>
        <p:nvSpPr>
          <p:cNvPr id="5" name="Slide Number Placeholder 4"/>
          <p:cNvSpPr>
            <a:spLocks noGrp="1"/>
          </p:cNvSpPr>
          <p:nvPr>
            <p:ph type="sldNum" sz="quarter" idx="12"/>
          </p:nvPr>
        </p:nvSpPr>
        <p:spPr/>
        <p:txBody>
          <a:bodyPr/>
          <a:lstStyle/>
          <a:p>
            <a:fld id="{7D1F736B-38BA-4A41-9260-EDB9C5F882DF}" type="slidenum">
              <a:rPr lang="en-GB" smtClean="0"/>
              <a:t>2</a:t>
            </a:fld>
            <a:endParaRPr lang="en-GB"/>
          </a:p>
        </p:txBody>
      </p:sp>
      <p:sp>
        <p:nvSpPr>
          <p:cNvPr id="7" name="Footer Placeholder 6"/>
          <p:cNvSpPr>
            <a:spLocks noGrp="1"/>
          </p:cNvSpPr>
          <p:nvPr>
            <p:ph type="ftr" sz="quarter" idx="11"/>
          </p:nvPr>
        </p:nvSpPr>
        <p:spPr/>
        <p:txBody>
          <a:bodyPr/>
          <a:lstStyle/>
          <a:p>
            <a:r>
              <a:rPr lang="en-GB" smtClean="0"/>
              <a:t>Student Number: 1708331</a:t>
            </a:r>
            <a:endParaRPr lang="en-GB"/>
          </a:p>
        </p:txBody>
      </p:sp>
    </p:spTree>
    <p:extLst>
      <p:ext uri="{BB962C8B-B14F-4D97-AF65-F5344CB8AC3E}">
        <p14:creationId xmlns:p14="http://schemas.microsoft.com/office/powerpoint/2010/main" val="3360546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Ecofeminism</a:t>
            </a:r>
            <a:endParaRPr lang="en-GB" b="1" dirty="0"/>
          </a:p>
        </p:txBody>
      </p:sp>
      <p:sp>
        <p:nvSpPr>
          <p:cNvPr id="3" name="Content Placeholder 2"/>
          <p:cNvSpPr>
            <a:spLocks noGrp="1"/>
          </p:cNvSpPr>
          <p:nvPr>
            <p:ph idx="1"/>
          </p:nvPr>
        </p:nvSpPr>
        <p:spPr/>
        <p:txBody>
          <a:bodyPr/>
          <a:lstStyle/>
          <a:p>
            <a:r>
              <a:rPr lang="en-GB" dirty="0" smtClean="0"/>
              <a:t>Miles and Shiva (1993) advise that it is ‘a new term for an ancient wisdom.’</a:t>
            </a:r>
          </a:p>
          <a:p>
            <a:r>
              <a:rPr lang="en-GB" dirty="0" smtClean="0"/>
              <a:t>It connects the domination and exploitation of women with the environment believing there is a strong connection between nature and women.</a:t>
            </a:r>
          </a:p>
          <a:p>
            <a:r>
              <a:rPr lang="en-GB" dirty="0" smtClean="0"/>
              <a:t>Describes philosophies and movements connecting ecology with feminism.</a:t>
            </a:r>
            <a:endParaRPr lang="en-GB"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3</a:t>
            </a:fld>
            <a:endParaRPr lang="en-GB"/>
          </a:p>
        </p:txBody>
      </p:sp>
    </p:spTree>
    <p:extLst>
      <p:ext uri="{BB962C8B-B14F-4D97-AF65-F5344CB8AC3E}">
        <p14:creationId xmlns:p14="http://schemas.microsoft.com/office/powerpoint/2010/main" val="2040433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idx="1"/>
          </p:nvPr>
        </p:nvSpPr>
        <p:spPr/>
        <p:txBody>
          <a:bodyPr>
            <a:normAutofit/>
          </a:bodyPr>
          <a:lstStyle/>
          <a:p>
            <a:r>
              <a:rPr lang="en-GB" sz="2300" dirty="0" smtClean="0"/>
              <a:t>1970’s - Ecofeminism emerged.</a:t>
            </a:r>
          </a:p>
          <a:p>
            <a:r>
              <a:rPr lang="en-GB" sz="2300" dirty="0" smtClean="0"/>
              <a:t>1974 – French writer, Francoise </a:t>
            </a:r>
            <a:r>
              <a:rPr lang="en-GB" sz="2300" dirty="0" err="1" smtClean="0"/>
              <a:t>D’Eaubonne</a:t>
            </a:r>
            <a:r>
              <a:rPr lang="en-GB" sz="2300" dirty="0" smtClean="0"/>
              <a:t> used the term ‘</a:t>
            </a:r>
            <a:r>
              <a:rPr lang="en-GB" sz="2300" dirty="0" err="1" smtClean="0"/>
              <a:t>Ecofeminisme</a:t>
            </a:r>
            <a:r>
              <a:rPr lang="en-GB" sz="2300" dirty="0" smtClean="0"/>
              <a:t>.’</a:t>
            </a:r>
          </a:p>
          <a:p>
            <a:r>
              <a:rPr lang="en-GB" sz="2300" dirty="0" smtClean="0"/>
              <a:t>1976 Ynestra King developed the </a:t>
            </a:r>
            <a:r>
              <a:rPr lang="en-GB" sz="2300" dirty="0" err="1" smtClean="0"/>
              <a:t>befief</a:t>
            </a:r>
            <a:r>
              <a:rPr lang="en-GB" sz="2300" dirty="0" smtClean="0"/>
              <a:t>.</a:t>
            </a:r>
          </a:p>
          <a:p>
            <a:r>
              <a:rPr lang="en-GB" sz="2300" dirty="0" smtClean="0"/>
              <a:t>1980 – ‘Women and Life on Earth: Ecofeminism in the 80’s’ </a:t>
            </a:r>
          </a:p>
          <a:p>
            <a:r>
              <a:rPr lang="en-GB" sz="2300" dirty="0" smtClean="0"/>
              <a:t>Women’s Pentagon Action</a:t>
            </a:r>
          </a:p>
          <a:p>
            <a:pPr marL="68580" indent="0" algn="r">
              <a:buNone/>
            </a:pPr>
            <a:endParaRPr lang="en-GB" sz="1600" dirty="0" smtClean="0"/>
          </a:p>
          <a:p>
            <a:pPr marL="68580" indent="0" algn="r">
              <a:buNone/>
            </a:pPr>
            <a:r>
              <a:rPr lang="en-GB" sz="1600" dirty="0" smtClean="0"/>
              <a:t>(Merchant, 1992)</a:t>
            </a:r>
            <a:endParaRPr lang="en-GB" sz="1600"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4</a:t>
            </a:fld>
            <a:endParaRPr lang="en-GB"/>
          </a:p>
        </p:txBody>
      </p:sp>
    </p:spTree>
    <p:extLst>
      <p:ext uri="{BB962C8B-B14F-4D97-AF65-F5344CB8AC3E}">
        <p14:creationId xmlns:p14="http://schemas.microsoft.com/office/powerpoint/2010/main" val="716534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Ecology And Feminism</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GB" dirty="0" smtClean="0"/>
              <a:t>Feminism believes men dominate over women.</a:t>
            </a:r>
          </a:p>
          <a:p>
            <a:pPr algn="just"/>
            <a:r>
              <a:rPr lang="en-GB" dirty="0" smtClean="0"/>
              <a:t>Feminism creates a global community of like minded people.</a:t>
            </a:r>
          </a:p>
          <a:p>
            <a:pPr algn="just"/>
            <a:r>
              <a:rPr lang="en-GB" dirty="0" smtClean="0"/>
              <a:t>Radical social ecology requires the feminist process and theory to achieve its goals.</a:t>
            </a:r>
          </a:p>
          <a:p>
            <a:pPr algn="just"/>
            <a:r>
              <a:rPr lang="en-GB" dirty="0" smtClean="0"/>
              <a:t>Ecofeminism develops the connections between feminism and ecology so social ecology can achieve its goals.</a:t>
            </a:r>
          </a:p>
          <a:p>
            <a:pPr marL="68580" indent="0" algn="r">
              <a:buNone/>
            </a:pPr>
            <a:r>
              <a:rPr lang="en-GB" dirty="0" smtClean="0"/>
              <a:t>(Smith, 1999) </a:t>
            </a:r>
            <a:endParaRPr lang="en-GB"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5</a:t>
            </a:fld>
            <a:endParaRPr lang="en-GB"/>
          </a:p>
        </p:txBody>
      </p:sp>
    </p:spTree>
    <p:extLst>
      <p:ext uri="{BB962C8B-B14F-4D97-AF65-F5344CB8AC3E}">
        <p14:creationId xmlns:p14="http://schemas.microsoft.com/office/powerpoint/2010/main" val="37307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t>Types of Ecology:</a:t>
            </a:r>
            <a:r>
              <a:rPr lang="en-GB" dirty="0" smtClean="0"/>
              <a:t/>
            </a:r>
            <a:br>
              <a:rPr lang="en-GB" dirty="0" smtClean="0"/>
            </a:br>
            <a:r>
              <a:rPr lang="en-GB" sz="2000" dirty="0" smtClean="0"/>
              <a:t>(Merchant ,1992).</a:t>
            </a:r>
            <a:endParaRPr lang="en-GB" sz="2000" dirty="0"/>
          </a:p>
        </p:txBody>
      </p:sp>
      <p:sp>
        <p:nvSpPr>
          <p:cNvPr id="3" name="Content Placeholder 2"/>
          <p:cNvSpPr>
            <a:spLocks noGrp="1"/>
          </p:cNvSpPr>
          <p:nvPr>
            <p:ph idx="1"/>
          </p:nvPr>
        </p:nvSpPr>
        <p:spPr/>
        <p:txBody>
          <a:bodyPr>
            <a:noAutofit/>
          </a:bodyPr>
          <a:lstStyle/>
          <a:p>
            <a:pPr algn="just">
              <a:lnSpc>
                <a:spcPct val="120000"/>
              </a:lnSpc>
              <a:buFont typeface="Arial" panose="020B0604020202020204" pitchFamily="34" charset="0"/>
              <a:buChar char="•"/>
            </a:pPr>
            <a:r>
              <a:rPr lang="en-GB" b="1" dirty="0" smtClean="0"/>
              <a:t>Science </a:t>
            </a:r>
            <a:r>
              <a:rPr lang="en-GB" b="1" dirty="0" smtClean="0"/>
              <a:t>Ecology</a:t>
            </a:r>
            <a:endParaRPr lang="en-GB" b="1" dirty="0" smtClean="0"/>
          </a:p>
          <a:p>
            <a:pPr algn="just">
              <a:lnSpc>
                <a:spcPct val="120000"/>
              </a:lnSpc>
              <a:buFont typeface="Arial" panose="020B0604020202020204" pitchFamily="34" charset="0"/>
              <a:buChar char="•"/>
            </a:pPr>
            <a:r>
              <a:rPr lang="en-GB" b="1" dirty="0" smtClean="0"/>
              <a:t>Human Ecology </a:t>
            </a:r>
            <a:endParaRPr lang="en-GB" b="1" dirty="0" smtClean="0"/>
          </a:p>
          <a:p>
            <a:pPr algn="just">
              <a:lnSpc>
                <a:spcPct val="120000"/>
              </a:lnSpc>
              <a:buFont typeface="Arial" panose="020B0604020202020204" pitchFamily="34" charset="0"/>
              <a:buChar char="•"/>
            </a:pPr>
            <a:r>
              <a:rPr lang="en-GB" b="1" dirty="0" smtClean="0"/>
              <a:t>Social </a:t>
            </a:r>
            <a:r>
              <a:rPr lang="en-GB" b="1" dirty="0" smtClean="0"/>
              <a:t>Ecology </a:t>
            </a:r>
            <a:endParaRPr lang="en-GB" b="1" dirty="0" smtClean="0"/>
          </a:p>
          <a:p>
            <a:pPr algn="just">
              <a:lnSpc>
                <a:spcPct val="120000"/>
              </a:lnSpc>
              <a:buFont typeface="Arial" panose="020B0604020202020204" pitchFamily="34" charset="0"/>
              <a:buChar char="•"/>
            </a:pPr>
            <a:r>
              <a:rPr lang="en-GB" b="1" dirty="0" smtClean="0"/>
              <a:t>Radical Ecology</a:t>
            </a:r>
          </a:p>
          <a:p>
            <a:pPr algn="just">
              <a:lnSpc>
                <a:spcPct val="120000"/>
              </a:lnSpc>
              <a:buFont typeface="Arial" panose="020B0604020202020204" pitchFamily="34" charset="0"/>
              <a:buChar char="•"/>
            </a:pPr>
            <a:r>
              <a:rPr lang="en-GB" b="1" dirty="0" smtClean="0"/>
              <a:t>Deep Ecology</a:t>
            </a:r>
          </a:p>
          <a:p>
            <a:pPr algn="just">
              <a:lnSpc>
                <a:spcPct val="120000"/>
              </a:lnSpc>
              <a:buFont typeface="Arial" panose="020B0604020202020204" pitchFamily="34" charset="0"/>
              <a:buChar char="•"/>
            </a:pPr>
            <a:r>
              <a:rPr lang="en-GB" b="1" dirty="0" smtClean="0"/>
              <a:t>Spiritual Ecology</a:t>
            </a:r>
            <a:endParaRPr lang="en-GB" b="1" dirty="0" smtClean="0"/>
          </a:p>
          <a:p>
            <a:pPr algn="just">
              <a:buFont typeface="Arial" panose="020B0604020202020204" pitchFamily="34" charset="0"/>
              <a:buChar char="•"/>
            </a:pPr>
            <a:r>
              <a:rPr lang="en-GB" b="1" dirty="0" smtClean="0"/>
              <a:t>Social Ecology</a:t>
            </a:r>
            <a:endParaRPr lang="en-GB" b="1" dirty="0"/>
          </a:p>
        </p:txBody>
      </p:sp>
      <p:sp>
        <p:nvSpPr>
          <p:cNvPr id="4" name="Slide Number Placeholder 3"/>
          <p:cNvSpPr>
            <a:spLocks noGrp="1"/>
          </p:cNvSpPr>
          <p:nvPr>
            <p:ph type="sldNum" sz="quarter" idx="12"/>
          </p:nvPr>
        </p:nvSpPr>
        <p:spPr/>
        <p:txBody>
          <a:bodyPr/>
          <a:lstStyle/>
          <a:p>
            <a:fld id="{7D1F736B-38BA-4A41-9260-EDB9C5F882DF}" type="slidenum">
              <a:rPr lang="en-GB" smtClean="0"/>
              <a:t>6</a:t>
            </a:fld>
            <a:endParaRPr lang="en-GB"/>
          </a:p>
        </p:txBody>
      </p:sp>
      <p:sp>
        <p:nvSpPr>
          <p:cNvPr id="6" name="Footer Placeholder 5"/>
          <p:cNvSpPr>
            <a:spLocks noGrp="1"/>
          </p:cNvSpPr>
          <p:nvPr>
            <p:ph type="ftr" sz="quarter" idx="11"/>
          </p:nvPr>
        </p:nvSpPr>
        <p:spPr/>
        <p:txBody>
          <a:bodyPr/>
          <a:lstStyle/>
          <a:p>
            <a:r>
              <a:rPr lang="en-GB" dirty="0" smtClean="0"/>
              <a:t>Student Number: 1708331</a:t>
            </a:r>
            <a:endParaRPr lang="en-GB" dirty="0"/>
          </a:p>
        </p:txBody>
      </p:sp>
    </p:spTree>
    <p:extLst>
      <p:ext uri="{BB962C8B-B14F-4D97-AF65-F5344CB8AC3E}">
        <p14:creationId xmlns:p14="http://schemas.microsoft.com/office/powerpoint/2010/main" val="2305526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836712"/>
            <a:ext cx="7024744" cy="720080"/>
          </a:xfrm>
        </p:spPr>
        <p:txBody>
          <a:bodyPr>
            <a:normAutofit/>
          </a:bodyPr>
          <a:lstStyle/>
          <a:p>
            <a:pPr algn="ctr"/>
            <a:r>
              <a:rPr lang="en-GB" dirty="0" smtClean="0"/>
              <a:t>Principles of Ecofeminism</a:t>
            </a:r>
            <a:endParaRPr lang="en-GB" dirty="0"/>
          </a:p>
        </p:txBody>
      </p:sp>
      <p:sp>
        <p:nvSpPr>
          <p:cNvPr id="3" name="Content Placeholder 2"/>
          <p:cNvSpPr>
            <a:spLocks noGrp="1"/>
          </p:cNvSpPr>
          <p:nvPr>
            <p:ph idx="1"/>
          </p:nvPr>
        </p:nvSpPr>
        <p:spPr>
          <a:xfrm>
            <a:off x="1043608" y="1556792"/>
            <a:ext cx="7272808" cy="4680520"/>
          </a:xfrm>
        </p:spPr>
        <p:txBody>
          <a:bodyPr>
            <a:noAutofit/>
          </a:bodyPr>
          <a:lstStyle/>
          <a:p>
            <a:pPr algn="just"/>
            <a:r>
              <a:rPr lang="en-GB" sz="1700" dirty="0" smtClean="0"/>
              <a:t>Smith(1999) in his book ‘Thinking Through The Environment’ lists these principles as:</a:t>
            </a:r>
          </a:p>
          <a:p>
            <a:pPr algn="just"/>
            <a:endParaRPr lang="en-GB" sz="1700" dirty="0" smtClean="0"/>
          </a:p>
          <a:p>
            <a:pPr algn="just"/>
            <a:r>
              <a:rPr lang="en-GB" sz="1700" dirty="0" smtClean="0"/>
              <a:t>‘The building of Western industrial civilization in opposition to nature interacts dialectically with and reinforces the subjugation of women, because women are believed to be closer to nature.  Therefore, ecofeminists take on the life-struggle of all of nature as our own‘(Smith,1999). </a:t>
            </a:r>
          </a:p>
          <a:p>
            <a:pPr algn="just"/>
            <a:endParaRPr lang="en-GB" sz="1700" dirty="0" smtClean="0"/>
          </a:p>
          <a:p>
            <a:pPr algn="just"/>
            <a:r>
              <a:rPr lang="en-GB" sz="1700" dirty="0" smtClean="0"/>
              <a:t>‘Life on earth is an interconnected web, not a hierarchy.  There is no natural hierarchy; human hierarchy is projected on to nature and then used to justify social domination.  Therefore, ecofeminists theory seeks to show the connections between all forms of domination, including the domination of nonhuman nature, and ecofeminist practice is necessarily antihierarchical’(Smith, 1999).</a:t>
            </a:r>
          </a:p>
          <a:p>
            <a:pPr algn="just"/>
            <a:endParaRPr lang="en-GB" sz="1700"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7</a:t>
            </a:fld>
            <a:endParaRPr lang="en-GB"/>
          </a:p>
        </p:txBody>
      </p:sp>
    </p:spTree>
    <p:extLst>
      <p:ext uri="{BB962C8B-B14F-4D97-AF65-F5344CB8AC3E}">
        <p14:creationId xmlns:p14="http://schemas.microsoft.com/office/powerpoint/2010/main" val="2193915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692696"/>
            <a:ext cx="7024744" cy="720080"/>
          </a:xfrm>
        </p:spPr>
        <p:txBody>
          <a:bodyPr>
            <a:normAutofit/>
          </a:bodyPr>
          <a:lstStyle/>
          <a:p>
            <a:r>
              <a:rPr lang="en-GB" dirty="0"/>
              <a:t>Principles of </a:t>
            </a:r>
            <a:r>
              <a:rPr lang="en-GB" dirty="0" smtClean="0"/>
              <a:t>Ecofeminism </a:t>
            </a:r>
            <a:endParaRPr lang="en-GB" dirty="0"/>
          </a:p>
        </p:txBody>
      </p:sp>
      <p:sp>
        <p:nvSpPr>
          <p:cNvPr id="3" name="Content Placeholder 2"/>
          <p:cNvSpPr>
            <a:spLocks noGrp="1"/>
          </p:cNvSpPr>
          <p:nvPr>
            <p:ph idx="1"/>
          </p:nvPr>
        </p:nvSpPr>
        <p:spPr>
          <a:xfrm>
            <a:off x="1043492" y="1412776"/>
            <a:ext cx="6777317" cy="4536504"/>
          </a:xfrm>
        </p:spPr>
        <p:txBody>
          <a:bodyPr>
            <a:noAutofit/>
          </a:bodyPr>
          <a:lstStyle/>
          <a:p>
            <a:pPr algn="just"/>
            <a:r>
              <a:rPr lang="en-GB" sz="1500" dirty="0" smtClean="0"/>
              <a:t>‘A </a:t>
            </a:r>
            <a:r>
              <a:rPr lang="en-GB" sz="1500" dirty="0"/>
              <a:t>healthy, balanced ecosystem, including human and nonhuman inhabitants, must maintain diversity.  Ecologically, environmental simplification is as significant a problem as environmental pollution.  Biological simplification, i.e., the wiping out of a whole species, corresponds to reducing human diversity into faceless workers, or to the homogenization of taste and culture through mass consumer markets.  Social life and natural life are literally simplified to the inorganic for the convenience of market society.  Therefore we need a decentralized global movement that is founded in common interests yet celebrates diversity and opposes all forms of domination and violence.  Potentially, ecofeminism is such a </a:t>
            </a:r>
            <a:r>
              <a:rPr lang="en-GB" sz="1500" dirty="0" smtClean="0"/>
              <a:t>movement (Smith, 1999).’</a:t>
            </a:r>
          </a:p>
          <a:p>
            <a:pPr algn="just"/>
            <a:endParaRPr lang="en-GB" sz="1500" dirty="0" smtClean="0"/>
          </a:p>
          <a:p>
            <a:pPr algn="just"/>
            <a:r>
              <a:rPr lang="en-GB" sz="1500" dirty="0" smtClean="0"/>
              <a:t>‘The survival of the species necessitates a renewed understanding of our relationship to nature, of our own bodily nature, and of nonhuman nature around us; it necessitates a challenging of the nature-culture dualism and a corresponding radical restructuring of human society according to feminist and ecological principles…(Smith, 1999).’</a:t>
            </a:r>
            <a:endParaRPr lang="en-GB" sz="1500"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8</a:t>
            </a:fld>
            <a:endParaRPr lang="en-GB"/>
          </a:p>
        </p:txBody>
      </p:sp>
    </p:spTree>
    <p:extLst>
      <p:ext uri="{BB962C8B-B14F-4D97-AF65-F5344CB8AC3E}">
        <p14:creationId xmlns:p14="http://schemas.microsoft.com/office/powerpoint/2010/main" val="2478139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b="1" dirty="0" smtClean="0"/>
              <a:t>Green Political Activists </a:t>
            </a:r>
            <a:br>
              <a:rPr lang="en-GB" b="1" dirty="0" smtClean="0"/>
            </a:br>
            <a:r>
              <a:rPr lang="en-GB" b="1" dirty="0" smtClean="0"/>
              <a:t>And </a:t>
            </a:r>
            <a:r>
              <a:rPr lang="en-GB" b="1" dirty="0" smtClean="0"/>
              <a:t>Ecofeminists.</a:t>
            </a:r>
            <a:endParaRPr lang="en-GB" b="1" dirty="0"/>
          </a:p>
        </p:txBody>
      </p:sp>
      <p:sp>
        <p:nvSpPr>
          <p:cNvPr id="3" name="Content Placeholder 2"/>
          <p:cNvSpPr>
            <a:spLocks noGrp="1"/>
          </p:cNvSpPr>
          <p:nvPr>
            <p:ph idx="1"/>
          </p:nvPr>
        </p:nvSpPr>
        <p:spPr/>
        <p:txBody>
          <a:bodyPr>
            <a:normAutofit/>
          </a:bodyPr>
          <a:lstStyle/>
          <a:p>
            <a:pPr algn="just"/>
            <a:endParaRPr lang="en-GB" sz="2000" b="1" dirty="0" smtClean="0"/>
          </a:p>
          <a:p>
            <a:pPr algn="just"/>
            <a:r>
              <a:rPr lang="en-GB" dirty="0" smtClean="0"/>
              <a:t>What is the difference between:</a:t>
            </a:r>
          </a:p>
          <a:p>
            <a:pPr marL="68580" indent="0" algn="just">
              <a:buNone/>
            </a:pPr>
            <a:endParaRPr lang="en-GB" dirty="0"/>
          </a:p>
          <a:p>
            <a:pPr algn="just"/>
            <a:r>
              <a:rPr lang="en-GB" dirty="0" smtClean="0"/>
              <a:t>Green Political Activists </a:t>
            </a:r>
          </a:p>
          <a:p>
            <a:pPr algn="just"/>
            <a:endParaRPr lang="en-GB" dirty="0" smtClean="0"/>
          </a:p>
          <a:p>
            <a:pPr algn="just"/>
            <a:r>
              <a:rPr lang="en-GB" dirty="0" smtClean="0"/>
              <a:t>AND</a:t>
            </a:r>
          </a:p>
          <a:p>
            <a:pPr algn="just"/>
            <a:endParaRPr lang="en-GB" dirty="0"/>
          </a:p>
          <a:p>
            <a:pPr algn="just"/>
            <a:r>
              <a:rPr lang="en-GB" dirty="0" smtClean="0"/>
              <a:t>Ecofeminists</a:t>
            </a:r>
            <a:endParaRPr lang="en-GB" dirty="0" smtClean="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9</a:t>
            </a:fld>
            <a:endParaRPr lang="en-GB"/>
          </a:p>
        </p:txBody>
      </p:sp>
    </p:spTree>
    <p:extLst>
      <p:ext uri="{BB962C8B-B14F-4D97-AF65-F5344CB8AC3E}">
        <p14:creationId xmlns:p14="http://schemas.microsoft.com/office/powerpoint/2010/main" val="3992517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Theory</a:t>
            </a:r>
            <a:endParaRPr lang="en-GB" b="1" dirty="0"/>
          </a:p>
        </p:txBody>
      </p:sp>
      <p:sp>
        <p:nvSpPr>
          <p:cNvPr id="3" name="Content Placeholder 2"/>
          <p:cNvSpPr>
            <a:spLocks noGrp="1"/>
          </p:cNvSpPr>
          <p:nvPr>
            <p:ph idx="1"/>
          </p:nvPr>
        </p:nvSpPr>
        <p:spPr/>
        <p:txBody>
          <a:bodyPr>
            <a:normAutofit fontScale="92500"/>
          </a:bodyPr>
          <a:lstStyle/>
          <a:p>
            <a:pPr algn="just"/>
            <a:r>
              <a:rPr lang="en-GB" sz="1700" dirty="0" smtClean="0"/>
              <a:t>Ynestra King, at the 1980’s conference stated that ‘Ecofeminism is about connectedness and wholeness of theory and practice.’</a:t>
            </a:r>
          </a:p>
          <a:p>
            <a:pPr algn="just"/>
            <a:r>
              <a:rPr lang="en-GB" sz="1700" dirty="0" smtClean="0"/>
              <a:t>Gaard and Murphy (1998) advise that many don’t believe in mechanistic theories, wanting ecofeminism to enable future generations to work out their own relationship with nature.</a:t>
            </a:r>
          </a:p>
          <a:p>
            <a:pPr algn="just"/>
            <a:r>
              <a:rPr lang="en-GB" sz="1700" dirty="0" smtClean="0"/>
              <a:t>Ecofeminist Theory states that human identity is shaped by fluid relationships and acknowledging both connection and difference. </a:t>
            </a:r>
          </a:p>
          <a:p>
            <a:pPr algn="just"/>
            <a:r>
              <a:rPr lang="en-GB" sz="1700" dirty="0" smtClean="0"/>
              <a:t>Marx’s Conflict Theory (Haralambos and Holborn , 2008).</a:t>
            </a:r>
            <a:endParaRPr lang="en-GB" sz="1700" dirty="0"/>
          </a:p>
          <a:p>
            <a:pPr algn="just"/>
            <a:r>
              <a:rPr lang="en-GB" sz="1700" dirty="0" smtClean="0"/>
              <a:t>Maslow Hierarchy of Needs </a:t>
            </a:r>
            <a:r>
              <a:rPr lang="en-GB" sz="1700" dirty="0" err="1" smtClean="0"/>
              <a:t>eg</a:t>
            </a:r>
            <a:r>
              <a:rPr lang="en-GB" sz="1700" dirty="0" smtClean="0"/>
              <a:t>. God, Man, Women, Children, Animals, Nature at the base.</a:t>
            </a:r>
          </a:p>
          <a:p>
            <a:pPr algn="just"/>
            <a:r>
              <a:rPr lang="en-GB" sz="1700" dirty="0" smtClean="0"/>
              <a:t>Bronfenbrenner Ecological Systems Theory  </a:t>
            </a:r>
            <a:endParaRPr lang="en-GB" sz="2200"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10</a:t>
            </a:fld>
            <a:endParaRPr lang="en-GB"/>
          </a:p>
        </p:txBody>
      </p:sp>
    </p:spTree>
    <p:extLst>
      <p:ext uri="{BB962C8B-B14F-4D97-AF65-F5344CB8AC3E}">
        <p14:creationId xmlns:p14="http://schemas.microsoft.com/office/powerpoint/2010/main" val="3117007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85112"/>
          </a:xfrm>
        </p:spPr>
        <p:txBody>
          <a:bodyPr>
            <a:noAutofit/>
          </a:bodyPr>
          <a:lstStyle/>
          <a:p>
            <a:r>
              <a:rPr lang="en-GB" sz="2500" b="1" dirty="0" smtClean="0"/>
              <a:t>Bronfenbrenner’s Ecological Systems Theory</a:t>
            </a:r>
            <a:endParaRPr lang="en-GB" sz="2500" b="1" dirty="0"/>
          </a:p>
        </p:txBody>
      </p:sp>
      <p:sp>
        <p:nvSpPr>
          <p:cNvPr id="4" name="Footer Placeholder 3"/>
          <p:cNvSpPr>
            <a:spLocks noGrp="1"/>
          </p:cNvSpPr>
          <p:nvPr>
            <p:ph type="ftr" sz="quarter" idx="11"/>
          </p:nvPr>
        </p:nvSpPr>
        <p:spPr/>
        <p:txBody>
          <a:bodyPr/>
          <a:lstStyle/>
          <a:p>
            <a:r>
              <a:rPr lang="en-GB" dirty="0" smtClean="0"/>
              <a:t>Student Number: 1708331</a:t>
            </a:r>
            <a:endParaRPr lang="en-GB" dirty="0"/>
          </a:p>
        </p:txBody>
      </p:sp>
      <p:sp>
        <p:nvSpPr>
          <p:cNvPr id="5" name="Slide Number Placeholder 4"/>
          <p:cNvSpPr>
            <a:spLocks noGrp="1"/>
          </p:cNvSpPr>
          <p:nvPr>
            <p:ph type="sldNum" sz="quarter" idx="12"/>
          </p:nvPr>
        </p:nvSpPr>
        <p:spPr/>
        <p:txBody>
          <a:bodyPr/>
          <a:lstStyle/>
          <a:p>
            <a:fld id="{7D1F736B-38BA-4A41-9260-EDB9C5F882DF}" type="slidenum">
              <a:rPr lang="en-GB" smtClean="0"/>
              <a:t>11</a:t>
            </a:fld>
            <a:endParaRPr lang="en-GB"/>
          </a:p>
        </p:txBody>
      </p:sp>
      <p:pic>
        <p:nvPicPr>
          <p:cNvPr id="102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47664" y="1412777"/>
            <a:ext cx="6336704"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364088" y="5589240"/>
            <a:ext cx="2664296" cy="276999"/>
          </a:xfrm>
          <a:prstGeom prst="rect">
            <a:avLst/>
          </a:prstGeom>
          <a:noFill/>
        </p:spPr>
        <p:txBody>
          <a:bodyPr wrap="square" rtlCol="0">
            <a:spAutoFit/>
          </a:bodyPr>
          <a:lstStyle/>
          <a:p>
            <a:r>
              <a:rPr lang="en-GB" sz="1200" dirty="0" smtClean="0"/>
              <a:t>Picture 2: (slideshare.net, 2015).</a:t>
            </a:r>
            <a:endParaRPr lang="en-GB" sz="1200" dirty="0"/>
          </a:p>
        </p:txBody>
      </p:sp>
    </p:spTree>
    <p:extLst>
      <p:ext uri="{BB962C8B-B14F-4D97-AF65-F5344CB8AC3E}">
        <p14:creationId xmlns:p14="http://schemas.microsoft.com/office/powerpoint/2010/main" val="2786636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73144"/>
          </a:xfrm>
        </p:spPr>
        <p:txBody>
          <a:bodyPr>
            <a:noAutofit/>
          </a:bodyPr>
          <a:lstStyle/>
          <a:p>
            <a:pPr algn="ctr"/>
            <a:r>
              <a:rPr lang="en-GB" b="1" dirty="0" smtClean="0"/>
              <a:t>Policy</a:t>
            </a:r>
            <a:endParaRPr lang="en-GB" b="1" dirty="0"/>
          </a:p>
        </p:txBody>
      </p:sp>
      <p:sp>
        <p:nvSpPr>
          <p:cNvPr id="3" name="Content Placeholder 2"/>
          <p:cNvSpPr>
            <a:spLocks noGrp="1"/>
          </p:cNvSpPr>
          <p:nvPr>
            <p:ph idx="1"/>
          </p:nvPr>
        </p:nvSpPr>
        <p:spPr>
          <a:xfrm>
            <a:off x="1043492" y="1700808"/>
            <a:ext cx="6777317" cy="4131821"/>
          </a:xfrm>
        </p:spPr>
        <p:txBody>
          <a:bodyPr>
            <a:normAutofit fontScale="92500"/>
          </a:bodyPr>
          <a:lstStyle/>
          <a:p>
            <a:pPr algn="just"/>
            <a:r>
              <a:rPr lang="en-GB" dirty="0" smtClean="0"/>
              <a:t>Ecofeminism work with international legislation relevant to the country that action is required.</a:t>
            </a:r>
          </a:p>
          <a:p>
            <a:pPr algn="just"/>
            <a:r>
              <a:rPr lang="en-GB" dirty="0" smtClean="0"/>
              <a:t>The United Nation Conventions, for example ‘The United Nations Convention On The Rights Of The Child.’</a:t>
            </a:r>
          </a:p>
          <a:p>
            <a:pPr algn="just"/>
            <a:r>
              <a:rPr lang="en-GB" dirty="0" smtClean="0"/>
              <a:t>Policies relevant to local communities.</a:t>
            </a:r>
          </a:p>
          <a:p>
            <a:pPr algn="just"/>
            <a:r>
              <a:rPr lang="en-GB" dirty="0" smtClean="0"/>
              <a:t>Policies, legislation and conventions supporting the rights of the oppressed in human and in nature.</a:t>
            </a:r>
          </a:p>
          <a:p>
            <a:pPr algn="just"/>
            <a:r>
              <a:rPr lang="en-GB" dirty="0" smtClean="0"/>
              <a:t> Policies relevant to Feminism and Ecology. </a:t>
            </a:r>
            <a:endParaRPr lang="en-GB"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12</a:t>
            </a:fld>
            <a:endParaRPr lang="en-GB"/>
          </a:p>
        </p:txBody>
      </p:sp>
    </p:spTree>
    <p:extLst>
      <p:ext uri="{BB962C8B-B14F-4D97-AF65-F5344CB8AC3E}">
        <p14:creationId xmlns:p14="http://schemas.microsoft.com/office/powerpoint/2010/main" val="1424310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b="1" dirty="0" smtClean="0"/>
              <a:t>ETHICS UNDERLYING POLICTICAL POSITIONS</a:t>
            </a:r>
            <a:endParaRPr lang="en-GB" b="1" dirty="0"/>
          </a:p>
        </p:txBody>
      </p:sp>
      <p:sp>
        <p:nvSpPr>
          <p:cNvPr id="3" name="Content Placeholder 2"/>
          <p:cNvSpPr>
            <a:spLocks noGrp="1"/>
          </p:cNvSpPr>
          <p:nvPr>
            <p:ph idx="1"/>
          </p:nvPr>
        </p:nvSpPr>
        <p:spPr/>
        <p:txBody>
          <a:bodyPr>
            <a:normAutofit fontScale="92500" lnSpcReduction="10000"/>
          </a:bodyPr>
          <a:lstStyle/>
          <a:p>
            <a:pPr algn="just"/>
            <a:r>
              <a:rPr lang="en-GB" b="1" dirty="0" err="1" smtClean="0"/>
              <a:t>Ecocentric</a:t>
            </a:r>
            <a:r>
              <a:rPr lang="en-GB" dirty="0" smtClean="0"/>
              <a:t> – (grounded in the ecosystem) guides the thinking of cultural feminists.</a:t>
            </a:r>
          </a:p>
          <a:p>
            <a:pPr algn="just"/>
            <a:endParaRPr lang="en-GB" dirty="0" smtClean="0"/>
          </a:p>
          <a:p>
            <a:pPr algn="just"/>
            <a:r>
              <a:rPr lang="en-GB" dirty="0" smtClean="0"/>
              <a:t> </a:t>
            </a:r>
            <a:r>
              <a:rPr lang="en-GB" b="1" dirty="0" smtClean="0"/>
              <a:t>Egocentric</a:t>
            </a:r>
            <a:r>
              <a:rPr lang="en-GB" dirty="0" smtClean="0"/>
              <a:t> – (grounded in the </a:t>
            </a:r>
            <a:r>
              <a:rPr lang="en-GB" dirty="0"/>
              <a:t>self) is the ethic of </a:t>
            </a:r>
            <a:r>
              <a:rPr lang="en-GB" dirty="0" smtClean="0"/>
              <a:t>todays mainstream capitalism.</a:t>
            </a:r>
            <a:endParaRPr lang="en-GB" dirty="0"/>
          </a:p>
          <a:p>
            <a:pPr marL="68580" indent="0" algn="just">
              <a:buNone/>
            </a:pPr>
            <a:endParaRPr lang="en-GB" dirty="0" smtClean="0"/>
          </a:p>
          <a:p>
            <a:pPr algn="just"/>
            <a:r>
              <a:rPr lang="en-GB" b="1" dirty="0" smtClean="0"/>
              <a:t>Homocentric</a:t>
            </a:r>
            <a:r>
              <a:rPr lang="en-GB" dirty="0" smtClean="0"/>
              <a:t> – (grounded in the social good) guides social feminists to achieve social justice for all people. </a:t>
            </a:r>
          </a:p>
          <a:p>
            <a:pPr marL="68580" indent="0" algn="r">
              <a:buNone/>
            </a:pPr>
            <a:r>
              <a:rPr lang="en-GB" dirty="0" smtClean="0"/>
              <a:t>(Merchant, 1992)</a:t>
            </a:r>
            <a:endParaRPr lang="en-GB"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13</a:t>
            </a:fld>
            <a:endParaRPr lang="en-GB"/>
          </a:p>
        </p:txBody>
      </p:sp>
    </p:spTree>
    <p:extLst>
      <p:ext uri="{BB962C8B-B14F-4D97-AF65-F5344CB8AC3E}">
        <p14:creationId xmlns:p14="http://schemas.microsoft.com/office/powerpoint/2010/main" val="1169958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dirty="0" smtClean="0"/>
              <a:t>Worldwide Movement</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algn="just"/>
            <a:r>
              <a:rPr lang="en-GB" dirty="0" smtClean="0"/>
              <a:t>Canada, opposition to Uranium processing.</a:t>
            </a:r>
          </a:p>
          <a:p>
            <a:pPr algn="just"/>
            <a:r>
              <a:rPr lang="en-GB" dirty="0" smtClean="0"/>
              <a:t>In India, the </a:t>
            </a:r>
            <a:r>
              <a:rPr lang="en-GB" dirty="0" err="1" smtClean="0"/>
              <a:t>Chipko</a:t>
            </a:r>
            <a:r>
              <a:rPr lang="en-GB" dirty="0" smtClean="0"/>
              <a:t> movement.</a:t>
            </a:r>
          </a:p>
          <a:p>
            <a:pPr algn="just"/>
            <a:r>
              <a:rPr lang="en-GB" dirty="0" smtClean="0"/>
              <a:t>In Kenya, the Green Belt movement.</a:t>
            </a:r>
          </a:p>
          <a:p>
            <a:pPr algn="just"/>
            <a:r>
              <a:rPr lang="en-GB" dirty="0" smtClean="0"/>
              <a:t>In Sweden, presented jams made from fruits sprayed with herbicides.</a:t>
            </a:r>
          </a:p>
          <a:p>
            <a:pPr algn="just"/>
            <a:r>
              <a:rPr lang="en-GB" dirty="0" smtClean="0"/>
              <a:t>United States clean hazardous waste sites.</a:t>
            </a:r>
          </a:p>
          <a:p>
            <a:endParaRPr lang="en-GB"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14</a:t>
            </a:fld>
            <a:endParaRPr lang="en-GB"/>
          </a:p>
        </p:txBody>
      </p:sp>
    </p:spTree>
    <p:extLst>
      <p:ext uri="{BB962C8B-B14F-4D97-AF65-F5344CB8AC3E}">
        <p14:creationId xmlns:p14="http://schemas.microsoft.com/office/powerpoint/2010/main" val="1743737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sz="1600" dirty="0" smtClean="0"/>
              <a:t>Ecofeminist groups believe that there is currently a state of emergency and needs to be acted on now as around the world, cultures, economies and natural resources are being plundered(Women and Life On Earth, 2018).</a:t>
            </a:r>
          </a:p>
          <a:p>
            <a:endParaRPr lang="en-GB" sz="1600" dirty="0"/>
          </a:p>
          <a:p>
            <a:r>
              <a:rPr lang="en-GB" sz="1600" dirty="0" smtClean="0"/>
              <a:t>Climate change is effecting women more than men, with the UN confirming that eighty percent of people displaced by climate change are women </a:t>
            </a:r>
            <a:r>
              <a:rPr lang="en-GB" sz="1600" smtClean="0"/>
              <a:t>(Halton</a:t>
            </a:r>
            <a:r>
              <a:rPr lang="en-GB" sz="1600" dirty="0" smtClean="0"/>
              <a:t>, 2018). </a:t>
            </a:r>
          </a:p>
          <a:p>
            <a:endParaRPr lang="en-GB" sz="1600" dirty="0"/>
          </a:p>
          <a:p>
            <a:r>
              <a:rPr lang="en-GB" sz="1600" dirty="0" smtClean="0"/>
              <a:t>We are subservient to the Earth needing it for air, clothes, food, shelter and water in order to survive.</a:t>
            </a:r>
          </a:p>
          <a:p>
            <a:endParaRPr lang="en-GB" sz="1600"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15</a:t>
            </a:fld>
            <a:endParaRPr lang="en-GB"/>
          </a:p>
        </p:txBody>
      </p:sp>
    </p:spTree>
    <p:extLst>
      <p:ext uri="{BB962C8B-B14F-4D97-AF65-F5344CB8AC3E}">
        <p14:creationId xmlns:p14="http://schemas.microsoft.com/office/powerpoint/2010/main" val="2898484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692696"/>
            <a:ext cx="6912886" cy="576064"/>
          </a:xfrm>
        </p:spPr>
        <p:txBody>
          <a:bodyPr>
            <a:normAutofit/>
          </a:bodyPr>
          <a:lstStyle/>
          <a:p>
            <a:r>
              <a:rPr lang="en-GB" sz="2800" dirty="0" smtClean="0"/>
              <a:t>References:</a:t>
            </a:r>
            <a:endParaRPr lang="en-GB" sz="2800" dirty="0"/>
          </a:p>
        </p:txBody>
      </p:sp>
      <p:sp>
        <p:nvSpPr>
          <p:cNvPr id="3" name="Content Placeholder 2"/>
          <p:cNvSpPr>
            <a:spLocks noGrp="1"/>
          </p:cNvSpPr>
          <p:nvPr>
            <p:ph idx="1"/>
          </p:nvPr>
        </p:nvSpPr>
        <p:spPr>
          <a:xfrm>
            <a:off x="1043492" y="1196752"/>
            <a:ext cx="7344932" cy="4635877"/>
          </a:xfrm>
        </p:spPr>
        <p:txBody>
          <a:bodyPr>
            <a:normAutofit/>
          </a:bodyPr>
          <a:lstStyle/>
          <a:p>
            <a:r>
              <a:rPr lang="en-GB" sz="1500" dirty="0" smtClean="0">
                <a:cs typeface="Times New Roman" panose="02020603050405020304" pitchFamily="18" charset="0"/>
              </a:rPr>
              <a:t>Halton, M.(2018)</a:t>
            </a:r>
            <a:r>
              <a:rPr lang="en-GB" sz="1500" i="1" dirty="0" smtClean="0">
                <a:cs typeface="Times New Roman" panose="02020603050405020304" pitchFamily="18" charset="0"/>
              </a:rPr>
              <a:t>Climate change ’ impacts women more than men’: Science and Environment. </a:t>
            </a:r>
            <a:r>
              <a:rPr lang="en-GB" sz="1500" dirty="0" smtClean="0">
                <a:cs typeface="Times New Roman" panose="02020603050405020304" pitchFamily="18" charset="0"/>
              </a:rPr>
              <a:t>Available at</a:t>
            </a:r>
            <a:r>
              <a:rPr lang="en-GB" sz="1500" i="1" dirty="0" smtClean="0">
                <a:cs typeface="Times New Roman" panose="02020603050405020304" pitchFamily="18" charset="0"/>
              </a:rPr>
              <a:t>: </a:t>
            </a:r>
            <a:r>
              <a:rPr lang="en-GB" sz="1500" dirty="0" smtClean="0">
                <a:cs typeface="Times New Roman" panose="02020603050405020304" pitchFamily="18" charset="0"/>
              </a:rPr>
              <a:t> </a:t>
            </a:r>
            <a:r>
              <a:rPr lang="en-GB" sz="1500" dirty="0" smtClean="0">
                <a:cs typeface="Times New Roman" panose="02020603050405020304" pitchFamily="18" charset="0"/>
                <a:hlinkClick r:id="rId2"/>
              </a:rPr>
              <a:t>http://www.bbc.co.uk/news/science-environment-43294221</a:t>
            </a:r>
            <a:r>
              <a:rPr lang="en-GB" sz="1500" dirty="0" smtClean="0">
                <a:cs typeface="Times New Roman" panose="02020603050405020304" pitchFamily="18" charset="0"/>
              </a:rPr>
              <a:t> </a:t>
            </a:r>
          </a:p>
          <a:p>
            <a:pPr marL="68580" indent="0">
              <a:buNone/>
            </a:pPr>
            <a:r>
              <a:rPr lang="en-GB" sz="1500" dirty="0">
                <a:cs typeface="Times New Roman" panose="02020603050405020304" pitchFamily="18" charset="0"/>
              </a:rPr>
              <a:t> </a:t>
            </a:r>
            <a:r>
              <a:rPr lang="en-GB" sz="1500" dirty="0" smtClean="0">
                <a:cs typeface="Times New Roman" panose="02020603050405020304" pitchFamily="18" charset="0"/>
              </a:rPr>
              <a:t>    (Accessed: 1 May 2018).</a:t>
            </a:r>
            <a:endParaRPr lang="en-GB" sz="1500" dirty="0" smtClean="0">
              <a:cs typeface="Times New Roman" panose="02020603050405020304" pitchFamily="18" charset="0"/>
            </a:endParaRPr>
          </a:p>
          <a:p>
            <a:r>
              <a:rPr lang="en-GB" sz="1500" dirty="0" smtClean="0">
                <a:cs typeface="Times New Roman" panose="02020603050405020304" pitchFamily="18" charset="0"/>
              </a:rPr>
              <a:t>Gaard, G and Murphy, P.D.(1998) </a:t>
            </a:r>
            <a:r>
              <a:rPr lang="en-GB" sz="1500" i="1" dirty="0" smtClean="0">
                <a:cs typeface="Times New Roman" panose="02020603050405020304" pitchFamily="18" charset="0"/>
              </a:rPr>
              <a:t>Ecofeminist Literary Criticism: Theory, Interpretation, Pedagogy.</a:t>
            </a:r>
            <a:r>
              <a:rPr lang="en-GB" sz="1500" dirty="0" smtClean="0">
                <a:cs typeface="Times New Roman" panose="02020603050405020304" pitchFamily="18" charset="0"/>
              </a:rPr>
              <a:t> Chicago: University of Illinois Press.</a:t>
            </a:r>
          </a:p>
          <a:p>
            <a:r>
              <a:rPr lang="en-GB" sz="1500" dirty="0" smtClean="0">
                <a:cs typeface="Times New Roman" panose="02020603050405020304" pitchFamily="18" charset="0"/>
              </a:rPr>
              <a:t>Haralambos, M and Holborn, M.(2008) </a:t>
            </a:r>
            <a:r>
              <a:rPr lang="en-GB" sz="1500" i="1" dirty="0" smtClean="0">
                <a:cs typeface="Times New Roman" panose="02020603050405020304" pitchFamily="18" charset="0"/>
              </a:rPr>
              <a:t>Sociology: Themes and Perspectives.7</a:t>
            </a:r>
            <a:r>
              <a:rPr lang="en-GB" sz="1500" i="1" baseline="30000" dirty="0" smtClean="0">
                <a:cs typeface="Times New Roman" panose="02020603050405020304" pitchFamily="18" charset="0"/>
              </a:rPr>
              <a:t>th</a:t>
            </a:r>
            <a:r>
              <a:rPr lang="en-GB" sz="1500" i="1" dirty="0" smtClean="0">
                <a:cs typeface="Times New Roman" panose="02020603050405020304" pitchFamily="18" charset="0"/>
              </a:rPr>
              <a:t> </a:t>
            </a:r>
            <a:r>
              <a:rPr lang="en-GB" sz="1500" i="1" dirty="0" err="1" smtClean="0">
                <a:cs typeface="Times New Roman" panose="02020603050405020304" pitchFamily="18" charset="0"/>
              </a:rPr>
              <a:t>edn</a:t>
            </a:r>
            <a:r>
              <a:rPr lang="en-GB" sz="1500" i="1" dirty="0" smtClean="0">
                <a:cs typeface="Times New Roman" panose="02020603050405020304" pitchFamily="18" charset="0"/>
              </a:rPr>
              <a:t>. London: Harper Collins.</a:t>
            </a:r>
            <a:endParaRPr lang="en-GB" sz="1500" i="1" dirty="0" smtClean="0">
              <a:cs typeface="Times New Roman" panose="02020603050405020304" pitchFamily="18" charset="0"/>
            </a:endParaRPr>
          </a:p>
          <a:p>
            <a:r>
              <a:rPr lang="en-GB" sz="1500" dirty="0" smtClean="0">
                <a:cs typeface="Times New Roman" panose="02020603050405020304" pitchFamily="18" charset="0"/>
              </a:rPr>
              <a:t>Merchant</a:t>
            </a:r>
            <a:r>
              <a:rPr lang="en-GB" sz="1500" dirty="0" smtClean="0">
                <a:cs typeface="Times New Roman" panose="02020603050405020304" pitchFamily="18" charset="0"/>
              </a:rPr>
              <a:t>, C.(1992</a:t>
            </a:r>
            <a:r>
              <a:rPr lang="en-GB" sz="1500" dirty="0" smtClean="0">
                <a:cs typeface="Times New Roman" panose="02020603050405020304" pitchFamily="18" charset="0"/>
              </a:rPr>
              <a:t>) </a:t>
            </a:r>
            <a:r>
              <a:rPr lang="en-GB" sz="1500" i="1" dirty="0" smtClean="0">
                <a:cs typeface="Times New Roman" panose="02020603050405020304" pitchFamily="18" charset="0"/>
              </a:rPr>
              <a:t>Radical </a:t>
            </a:r>
            <a:r>
              <a:rPr lang="en-GB" sz="1500" i="1" dirty="0" smtClean="0">
                <a:cs typeface="Times New Roman" panose="02020603050405020304" pitchFamily="18" charset="0"/>
              </a:rPr>
              <a:t>Ecology: The Search For A </a:t>
            </a:r>
            <a:r>
              <a:rPr lang="en-GB" sz="1500" i="1" dirty="0" err="1" smtClean="0">
                <a:cs typeface="Times New Roman" panose="02020603050405020304" pitchFamily="18" charset="0"/>
              </a:rPr>
              <a:t>Livable</a:t>
            </a:r>
            <a:r>
              <a:rPr lang="en-GB" sz="1500" i="1" dirty="0" smtClean="0">
                <a:cs typeface="Times New Roman" panose="02020603050405020304" pitchFamily="18" charset="0"/>
              </a:rPr>
              <a:t> World. </a:t>
            </a:r>
            <a:r>
              <a:rPr lang="en-GB" sz="1500" dirty="0" smtClean="0">
                <a:cs typeface="Times New Roman" panose="02020603050405020304" pitchFamily="18" charset="0"/>
              </a:rPr>
              <a:t>London: Routledge</a:t>
            </a:r>
            <a:r>
              <a:rPr lang="en-GB" sz="1500" dirty="0" smtClean="0">
                <a:cs typeface="Times New Roman" panose="02020603050405020304" pitchFamily="18" charset="0"/>
              </a:rPr>
              <a:t>.</a:t>
            </a:r>
          </a:p>
          <a:p>
            <a:r>
              <a:rPr lang="en-GB" sz="1500" dirty="0" smtClean="0">
                <a:cs typeface="Times New Roman" panose="02020603050405020304" pitchFamily="18" charset="0"/>
              </a:rPr>
              <a:t>Mies, M and Shiva, V.(1993</a:t>
            </a:r>
            <a:r>
              <a:rPr lang="en-GB" sz="1500" dirty="0" smtClean="0">
                <a:cs typeface="Times New Roman" panose="02020603050405020304" pitchFamily="18" charset="0"/>
              </a:rPr>
              <a:t>) </a:t>
            </a:r>
            <a:r>
              <a:rPr lang="en-GB" sz="1500" i="1" dirty="0" smtClean="0">
                <a:cs typeface="Times New Roman" panose="02020603050405020304" pitchFamily="18" charset="0"/>
              </a:rPr>
              <a:t>Ecofeminism</a:t>
            </a:r>
            <a:r>
              <a:rPr lang="en-GB" sz="1500" i="1" dirty="0" smtClean="0">
                <a:cs typeface="Times New Roman" panose="02020603050405020304" pitchFamily="18" charset="0"/>
              </a:rPr>
              <a:t>. </a:t>
            </a:r>
            <a:r>
              <a:rPr lang="en-GB" sz="1500" dirty="0" smtClean="0">
                <a:cs typeface="Times New Roman" panose="02020603050405020304" pitchFamily="18" charset="0"/>
              </a:rPr>
              <a:t>London : Zed </a:t>
            </a:r>
            <a:r>
              <a:rPr lang="en-GB" sz="1500" dirty="0" smtClean="0">
                <a:cs typeface="Times New Roman" panose="02020603050405020304" pitchFamily="18" charset="0"/>
              </a:rPr>
              <a:t>Books Ltd.</a:t>
            </a:r>
          </a:p>
          <a:p>
            <a:r>
              <a:rPr lang="en-GB" sz="1500" dirty="0" smtClean="0">
                <a:cs typeface="Times New Roman" panose="02020603050405020304" pitchFamily="18" charset="0"/>
              </a:rPr>
              <a:t>Smith, M.(1999)</a:t>
            </a:r>
            <a:r>
              <a:rPr lang="en-GB" sz="1500" b="1" dirty="0" smtClean="0">
                <a:cs typeface="Times New Roman" panose="02020603050405020304" pitchFamily="18" charset="0"/>
              </a:rPr>
              <a:t> </a:t>
            </a:r>
            <a:r>
              <a:rPr lang="en-GB" sz="1500" i="1" dirty="0" smtClean="0">
                <a:cs typeface="Times New Roman" panose="02020603050405020304" pitchFamily="18" charset="0"/>
              </a:rPr>
              <a:t>Thinking Through The Environment</a:t>
            </a:r>
            <a:r>
              <a:rPr lang="en-GB" sz="1500" dirty="0" smtClean="0">
                <a:cs typeface="Times New Roman" panose="02020603050405020304" pitchFamily="18" charset="0"/>
              </a:rPr>
              <a:t>. London: Routledge</a:t>
            </a:r>
            <a:r>
              <a:rPr lang="en-GB" sz="1500" b="1" i="1" dirty="0" smtClean="0">
                <a:cs typeface="Times New Roman" panose="02020603050405020304" pitchFamily="18" charset="0"/>
              </a:rPr>
              <a:t>.</a:t>
            </a:r>
          </a:p>
          <a:p>
            <a:pPr algn="just"/>
            <a:r>
              <a:rPr lang="en-GB" sz="1500" dirty="0" smtClean="0">
                <a:cs typeface="Times New Roman" panose="02020603050405020304" pitchFamily="18" charset="0"/>
              </a:rPr>
              <a:t>Women and life on earth (2018</a:t>
            </a:r>
            <a:r>
              <a:rPr lang="en-GB" sz="1500" i="1" dirty="0" smtClean="0">
                <a:cs typeface="Times New Roman" panose="02020603050405020304" pitchFamily="18" charset="0"/>
              </a:rPr>
              <a:t>) What is ecofeminism?:Uprooting the Patriarchy: Ecofeminists say no more waiting</a:t>
            </a:r>
            <a:r>
              <a:rPr lang="en-GB" sz="1500" dirty="0" smtClean="0">
                <a:cs typeface="Times New Roman" panose="02020603050405020304" pitchFamily="18" charset="0"/>
              </a:rPr>
              <a:t>’. Available at: </a:t>
            </a:r>
            <a:r>
              <a:rPr lang="en-GB" sz="1500" dirty="0" smtClean="0">
                <a:cs typeface="Times New Roman" panose="02020603050405020304" pitchFamily="18" charset="0"/>
                <a:hlinkClick r:id="rId3"/>
              </a:rPr>
              <a:t>http://wloe.org/what-is-ecofeminism.76.0.html?&amp;no_cache=1&amp;sword_list[]=ecofeminism</a:t>
            </a:r>
            <a:r>
              <a:rPr lang="en-GB" sz="1500" dirty="0" smtClean="0">
                <a:cs typeface="Times New Roman" panose="02020603050405020304" pitchFamily="18" charset="0"/>
              </a:rPr>
              <a:t> (Accessed: 2 May 2018).</a:t>
            </a:r>
            <a:endParaRPr lang="en-GB" sz="1500" dirty="0" smtClean="0">
              <a:cs typeface="Times New Roman" panose="02020603050405020304" pitchFamily="18" charset="0"/>
            </a:endParaRPr>
          </a:p>
          <a:p>
            <a:pPr algn="just"/>
            <a:endParaRPr lang="en-GB" sz="1500"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16</a:t>
            </a:fld>
            <a:endParaRPr lang="en-GB"/>
          </a:p>
        </p:txBody>
      </p:sp>
    </p:spTree>
    <p:extLst>
      <p:ext uri="{BB962C8B-B14F-4D97-AF65-F5344CB8AC3E}">
        <p14:creationId xmlns:p14="http://schemas.microsoft.com/office/powerpoint/2010/main" val="20170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Picture References:</a:t>
            </a:r>
            <a:endParaRPr lang="en-GB" dirty="0"/>
          </a:p>
        </p:txBody>
      </p:sp>
      <p:sp>
        <p:nvSpPr>
          <p:cNvPr id="3" name="Content Placeholder 2"/>
          <p:cNvSpPr>
            <a:spLocks noGrp="1"/>
          </p:cNvSpPr>
          <p:nvPr>
            <p:ph idx="1"/>
          </p:nvPr>
        </p:nvSpPr>
        <p:spPr/>
        <p:txBody>
          <a:bodyPr>
            <a:normAutofit/>
          </a:bodyPr>
          <a:lstStyle/>
          <a:p>
            <a:r>
              <a:rPr lang="en-GB" sz="1800" dirty="0" smtClean="0"/>
              <a:t>Picture 1:- Sustyvibes. (2016) </a:t>
            </a:r>
            <a:r>
              <a:rPr lang="en-GB" sz="1800" i="1" dirty="0" smtClean="0"/>
              <a:t>The Meaning Of Ecofeminism. </a:t>
            </a:r>
            <a:r>
              <a:rPr lang="en-GB" sz="1800" dirty="0" smtClean="0"/>
              <a:t>Available at: </a:t>
            </a:r>
            <a:r>
              <a:rPr lang="en-GB" sz="1800" dirty="0" smtClean="0">
                <a:hlinkClick r:id="rId2"/>
              </a:rPr>
              <a:t>http://sustyvibes.com/wp-content/uploads/2016/04/ecofeminism-post.jpg</a:t>
            </a:r>
            <a:r>
              <a:rPr lang="en-GB" sz="1800" dirty="0" smtClean="0"/>
              <a:t> (Accessed: 1 May 2018</a:t>
            </a:r>
            <a:r>
              <a:rPr lang="en-GB" sz="1800" dirty="0" smtClean="0"/>
              <a:t>).</a:t>
            </a:r>
          </a:p>
          <a:p>
            <a:r>
              <a:rPr lang="en-GB" sz="1800" dirty="0" smtClean="0"/>
              <a:t>Picture 2:- Slideshare.net. (2015) </a:t>
            </a:r>
            <a:r>
              <a:rPr lang="en-GB" sz="1800" i="1" dirty="0" smtClean="0"/>
              <a:t>Ecological Systems Theory. </a:t>
            </a:r>
            <a:r>
              <a:rPr lang="en-GB" sz="1800" dirty="0" smtClean="0"/>
              <a:t>Available at: </a:t>
            </a:r>
            <a:r>
              <a:rPr lang="en-GB" sz="1800" dirty="0" smtClean="0">
                <a:hlinkClick r:id="rId3"/>
              </a:rPr>
              <a:t>https://www.slideshare.net/Davis_1304/ecological-systems-theory-49336464</a:t>
            </a:r>
            <a:r>
              <a:rPr lang="en-GB" sz="1800" dirty="0" smtClean="0"/>
              <a:t> (Accessed: 2 May 2018).</a:t>
            </a:r>
          </a:p>
          <a:p>
            <a:endParaRPr lang="en-GB" sz="1800" dirty="0"/>
          </a:p>
        </p:txBody>
      </p:sp>
      <p:sp>
        <p:nvSpPr>
          <p:cNvPr id="4" name="Footer Placeholder 3"/>
          <p:cNvSpPr>
            <a:spLocks noGrp="1"/>
          </p:cNvSpPr>
          <p:nvPr>
            <p:ph type="ftr" sz="quarter" idx="11"/>
          </p:nvPr>
        </p:nvSpPr>
        <p:spPr/>
        <p:txBody>
          <a:bodyPr/>
          <a:lstStyle/>
          <a:p>
            <a:r>
              <a:rPr lang="en-GB" smtClean="0"/>
              <a:t>Student Number: 1708331</a:t>
            </a:r>
            <a:endParaRPr lang="en-GB"/>
          </a:p>
        </p:txBody>
      </p:sp>
      <p:sp>
        <p:nvSpPr>
          <p:cNvPr id="5" name="Slide Number Placeholder 4"/>
          <p:cNvSpPr>
            <a:spLocks noGrp="1"/>
          </p:cNvSpPr>
          <p:nvPr>
            <p:ph type="sldNum" sz="quarter" idx="12"/>
          </p:nvPr>
        </p:nvSpPr>
        <p:spPr/>
        <p:txBody>
          <a:bodyPr/>
          <a:lstStyle/>
          <a:p>
            <a:fld id="{7D1F736B-38BA-4A41-9260-EDB9C5F882DF}" type="slidenum">
              <a:rPr lang="en-GB" smtClean="0"/>
              <a:t>17</a:t>
            </a:fld>
            <a:endParaRPr lang="en-GB"/>
          </a:p>
        </p:txBody>
      </p:sp>
    </p:spTree>
    <p:extLst>
      <p:ext uri="{BB962C8B-B14F-4D97-AF65-F5344CB8AC3E}">
        <p14:creationId xmlns:p14="http://schemas.microsoft.com/office/powerpoint/2010/main" val="3190073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995</TotalTime>
  <Words>1231</Words>
  <Application>Microsoft Office PowerPoint</Application>
  <PresentationFormat>On-screen Show (4:3)</PresentationFormat>
  <Paragraphs>132</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Austin</vt:lpstr>
      <vt:lpstr>The Landscape of Inclusion SJSI4017</vt:lpstr>
      <vt:lpstr>Question:  Describe and explain a theory of your choice, which is not listed in the question.</vt:lpstr>
      <vt:lpstr>Ecofeminism</vt:lpstr>
      <vt:lpstr>History</vt:lpstr>
      <vt:lpstr>Ecology And Feminism</vt:lpstr>
      <vt:lpstr>Types of Ecology: (Merchant ,1992).</vt:lpstr>
      <vt:lpstr>Principles of Ecofeminism</vt:lpstr>
      <vt:lpstr>Principles of Ecofeminism </vt:lpstr>
      <vt:lpstr>Green Political Activists  And Ecofeminists.</vt:lpstr>
      <vt:lpstr>Theory</vt:lpstr>
      <vt:lpstr>Bronfenbrenner’s Ecological Systems Theory</vt:lpstr>
      <vt:lpstr>Policy</vt:lpstr>
      <vt:lpstr>ETHICS UNDERLYING POLICTICAL POSITIONS</vt:lpstr>
      <vt:lpstr>Worldwide Movement </vt:lpstr>
      <vt:lpstr>Conclusion</vt:lpstr>
      <vt:lpstr>References:</vt:lpstr>
      <vt:lpstr>Picture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Landscape of Inclusion SJSI4017</dc:title>
  <dc:creator>Helen</dc:creator>
  <cp:lastModifiedBy>Helen</cp:lastModifiedBy>
  <cp:revision>65</cp:revision>
  <cp:lastPrinted>2018-05-08T19:23:38Z</cp:lastPrinted>
  <dcterms:created xsi:type="dcterms:W3CDTF">2018-05-07T11:46:31Z</dcterms:created>
  <dcterms:modified xsi:type="dcterms:W3CDTF">2018-05-08T19:25:44Z</dcterms:modified>
</cp:coreProperties>
</file>