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6" r:id="rId2"/>
    <p:sldId id="473" r:id="rId3"/>
    <p:sldId id="257" r:id="rId4"/>
    <p:sldId id="480" r:id="rId5"/>
    <p:sldId id="280" r:id="rId6"/>
    <p:sldId id="281" r:id="rId7"/>
    <p:sldId id="477" r:id="rId8"/>
    <p:sldId id="478" r:id="rId9"/>
    <p:sldId id="262" r:id="rId10"/>
    <p:sldId id="4822" r:id="rId11"/>
    <p:sldId id="4830" r:id="rId12"/>
    <p:sldId id="4831" r:id="rId13"/>
    <p:sldId id="4833" r:id="rId14"/>
    <p:sldId id="4832" r:id="rId15"/>
    <p:sldId id="4834" r:id="rId16"/>
    <p:sldId id="4835" r:id="rId17"/>
    <p:sldId id="319" r:id="rId18"/>
    <p:sldId id="284" r:id="rId19"/>
    <p:sldId id="264" r:id="rId20"/>
    <p:sldId id="476" r:id="rId21"/>
    <p:sldId id="318" r:id="rId22"/>
    <p:sldId id="4823" r:id="rId23"/>
    <p:sldId id="322" r:id="rId24"/>
    <p:sldId id="283" r:id="rId25"/>
    <p:sldId id="4824" r:id="rId26"/>
    <p:sldId id="4825" r:id="rId27"/>
    <p:sldId id="4826" r:id="rId28"/>
    <p:sldId id="4827" r:id="rId29"/>
    <p:sldId id="314" r:id="rId30"/>
    <p:sldId id="288" r:id="rId31"/>
    <p:sldId id="317" r:id="rId32"/>
    <p:sldId id="312" r:id="rId33"/>
    <p:sldId id="320" r:id="rId34"/>
    <p:sldId id="482" r:id="rId35"/>
    <p:sldId id="277" r:id="rId36"/>
    <p:sldId id="285" r:id="rId37"/>
    <p:sldId id="278" r:id="rId38"/>
    <p:sldId id="4828" r:id="rId39"/>
    <p:sldId id="4829" r:id="rId40"/>
    <p:sldId id="481" r:id="rId41"/>
    <p:sldId id="469" r:id="rId42"/>
    <p:sldId id="479" r:id="rId43"/>
    <p:sldId id="286" r:id="rId44"/>
    <p:sldId id="267" r:id="rId45"/>
    <p:sldId id="30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4C40D52-51A8-447C-99B2-67F7D3F26F30}">
          <p14:sldIdLst>
            <p14:sldId id="256"/>
            <p14:sldId id="473"/>
            <p14:sldId id="257"/>
            <p14:sldId id="480"/>
            <p14:sldId id="280"/>
            <p14:sldId id="281"/>
            <p14:sldId id="477"/>
            <p14:sldId id="478"/>
            <p14:sldId id="262"/>
            <p14:sldId id="4822"/>
            <p14:sldId id="4830"/>
            <p14:sldId id="4831"/>
            <p14:sldId id="4833"/>
            <p14:sldId id="4832"/>
            <p14:sldId id="4834"/>
            <p14:sldId id="4835"/>
            <p14:sldId id="319"/>
            <p14:sldId id="284"/>
            <p14:sldId id="264"/>
            <p14:sldId id="476"/>
            <p14:sldId id="318"/>
            <p14:sldId id="4823"/>
            <p14:sldId id="322"/>
            <p14:sldId id="283"/>
            <p14:sldId id="4824"/>
            <p14:sldId id="4825"/>
            <p14:sldId id="4826"/>
            <p14:sldId id="4827"/>
            <p14:sldId id="314"/>
            <p14:sldId id="288"/>
            <p14:sldId id="317"/>
            <p14:sldId id="312"/>
            <p14:sldId id="320"/>
            <p14:sldId id="482"/>
            <p14:sldId id="277"/>
            <p14:sldId id="285"/>
            <p14:sldId id="278"/>
            <p14:sldId id="4828"/>
            <p14:sldId id="4829"/>
            <p14:sldId id="481"/>
            <p14:sldId id="469"/>
            <p14:sldId id="479"/>
            <p14:sldId id="286"/>
            <p14:sldId id="267"/>
          </p14:sldIdLst>
        </p14:section>
        <p14:section name="Untitled Section" id="{2F23D57F-683A-4C7F-9A13-0324F9C6B69D}">
          <p14:sldIdLst>
            <p14:sldId id="301"/>
          </p14:sldIdLst>
        </p14:section>
      </p14:sectionLst>
    </p:ex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3BABA43-0439-AF94-399A-704485BA6581}" name="Christopher Wilkin" initials="CW" userId="S::c.wilkin@uwtsd.ac.uk::10363294-769d-46d1-9962-1839b2820248" providerId="AD"/>
  <p188:author id="{5E2C6981-00D0-720C-AFB0-468F5A5EDB7E}" name="Helen Evans (Institute of Management and Health)" initials="HE(oMaH" userId="S::h.evans1@uwtsd.ac.uk::d9a8b39e-a9d4-4d81-a719-001f6364ef6d" providerId="AD"/>
  <p188:author id="{51D3DEE7-25C9-028C-41A2-87B6CE667C1C}" name="Kathryn Roberts" initials="KR" userId="S::k.roberts@uwtsd.ac.uk::2a6d605b-2b21-4ebe-bf92-690f56d7b04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79D80C-6CAB-4CC9-A556-60EF15CC69E7}" v="16" dt="2023-10-02T15:50:13.2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8/10/relationships/authors" Target="author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43C3FF-8EE6-4967-A556-FCE375EF06EB}"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EB3040EB-6458-4B3A-9A1A-FA6224F9DC5C}">
      <dgm:prSet/>
      <dgm:spPr/>
      <dgm:t>
        <a:bodyPr/>
        <a:lstStyle/>
        <a:p>
          <a:r>
            <a:rPr lang="en-GB"/>
            <a:t>To understand what is recruitment</a:t>
          </a:r>
          <a:endParaRPr lang="en-US"/>
        </a:p>
      </dgm:t>
    </dgm:pt>
    <dgm:pt modelId="{1A3818C5-FC9B-4280-BA0E-0930106E5DD0}" type="parTrans" cxnId="{0D3CBE4F-BEAA-4562-882A-90EAF0E848A8}">
      <dgm:prSet/>
      <dgm:spPr/>
      <dgm:t>
        <a:bodyPr/>
        <a:lstStyle/>
        <a:p>
          <a:endParaRPr lang="en-US"/>
        </a:p>
      </dgm:t>
    </dgm:pt>
    <dgm:pt modelId="{570E0EF7-058C-416D-BB9E-3E54AE716A62}" type="sibTrans" cxnId="{0D3CBE4F-BEAA-4562-882A-90EAF0E848A8}">
      <dgm:prSet/>
      <dgm:spPr/>
      <dgm:t>
        <a:bodyPr/>
        <a:lstStyle/>
        <a:p>
          <a:endParaRPr lang="en-US"/>
        </a:p>
      </dgm:t>
    </dgm:pt>
    <dgm:pt modelId="{37E3EE4A-EFEF-4331-B694-CB6F1058EF4D}">
      <dgm:prSet/>
      <dgm:spPr/>
      <dgm:t>
        <a:bodyPr/>
        <a:lstStyle/>
        <a:p>
          <a:r>
            <a:rPr lang="en-GB"/>
            <a:t>Stages of recruitment</a:t>
          </a:r>
          <a:endParaRPr lang="en-US"/>
        </a:p>
      </dgm:t>
    </dgm:pt>
    <dgm:pt modelId="{ED626BEF-67D0-4D9C-9545-23580E1870F9}" type="parTrans" cxnId="{61F4EF4C-7B2E-4FE9-ACAD-7D6C02D7B126}">
      <dgm:prSet/>
      <dgm:spPr/>
      <dgm:t>
        <a:bodyPr/>
        <a:lstStyle/>
        <a:p>
          <a:endParaRPr lang="en-US"/>
        </a:p>
      </dgm:t>
    </dgm:pt>
    <dgm:pt modelId="{6B520E7F-7F42-4BA3-87F5-460D37884133}" type="sibTrans" cxnId="{61F4EF4C-7B2E-4FE9-ACAD-7D6C02D7B126}">
      <dgm:prSet/>
      <dgm:spPr/>
      <dgm:t>
        <a:bodyPr/>
        <a:lstStyle/>
        <a:p>
          <a:endParaRPr lang="en-US"/>
        </a:p>
      </dgm:t>
    </dgm:pt>
    <dgm:pt modelId="{80EE4565-EFD4-4CFC-9E89-BAFC4657E917}">
      <dgm:prSet/>
      <dgm:spPr/>
      <dgm:t>
        <a:bodyPr/>
        <a:lstStyle/>
        <a:p>
          <a:r>
            <a:rPr lang="en-GB"/>
            <a:t>How we recruit</a:t>
          </a:r>
          <a:endParaRPr lang="en-US"/>
        </a:p>
      </dgm:t>
    </dgm:pt>
    <dgm:pt modelId="{986A45B4-B9CD-4DBF-AEA7-B013AF933275}" type="parTrans" cxnId="{06CF220E-1C21-472C-B88B-F3B8912FFE0D}">
      <dgm:prSet/>
      <dgm:spPr/>
      <dgm:t>
        <a:bodyPr/>
        <a:lstStyle/>
        <a:p>
          <a:endParaRPr lang="en-US"/>
        </a:p>
      </dgm:t>
    </dgm:pt>
    <dgm:pt modelId="{44F4D7B3-23E0-4797-A6C4-193B47D03E6D}" type="sibTrans" cxnId="{06CF220E-1C21-472C-B88B-F3B8912FFE0D}">
      <dgm:prSet/>
      <dgm:spPr/>
      <dgm:t>
        <a:bodyPr/>
        <a:lstStyle/>
        <a:p>
          <a:endParaRPr lang="en-US"/>
        </a:p>
      </dgm:t>
    </dgm:pt>
    <dgm:pt modelId="{22AE2B6A-A761-4C72-B1F2-4A64A3151D77}">
      <dgm:prSet/>
      <dgm:spPr/>
      <dgm:t>
        <a:bodyPr/>
        <a:lstStyle/>
        <a:p>
          <a:r>
            <a:rPr lang="en-GB"/>
            <a:t>Selection Process</a:t>
          </a:r>
          <a:endParaRPr lang="en-US"/>
        </a:p>
      </dgm:t>
    </dgm:pt>
    <dgm:pt modelId="{E266D25E-B6F5-4F0D-8064-33337A3F0095}" type="parTrans" cxnId="{56413C6F-FDF6-4148-B9FA-630C535F560F}">
      <dgm:prSet/>
      <dgm:spPr/>
      <dgm:t>
        <a:bodyPr/>
        <a:lstStyle/>
        <a:p>
          <a:endParaRPr lang="en-US"/>
        </a:p>
      </dgm:t>
    </dgm:pt>
    <dgm:pt modelId="{91F3EA5D-9461-4308-8C9A-06AFDFDDAD93}" type="sibTrans" cxnId="{56413C6F-FDF6-4148-B9FA-630C535F560F}">
      <dgm:prSet/>
      <dgm:spPr/>
      <dgm:t>
        <a:bodyPr/>
        <a:lstStyle/>
        <a:p>
          <a:endParaRPr lang="en-US"/>
        </a:p>
      </dgm:t>
    </dgm:pt>
    <dgm:pt modelId="{D306E9BE-0EA1-401C-9BCB-AB1598F4893E}" type="pres">
      <dgm:prSet presAssocID="{6A43C3FF-8EE6-4967-A556-FCE375EF06EB}" presName="matrix" presStyleCnt="0">
        <dgm:presLayoutVars>
          <dgm:chMax val="1"/>
          <dgm:dir/>
          <dgm:resizeHandles val="exact"/>
        </dgm:presLayoutVars>
      </dgm:prSet>
      <dgm:spPr/>
    </dgm:pt>
    <dgm:pt modelId="{F84FAD2A-5912-4919-8AB5-7BCCE0E1039C}" type="pres">
      <dgm:prSet presAssocID="{6A43C3FF-8EE6-4967-A556-FCE375EF06EB}" presName="diamond" presStyleLbl="bgShp" presStyleIdx="0" presStyleCnt="1"/>
      <dgm:spPr/>
    </dgm:pt>
    <dgm:pt modelId="{D31CD083-FFD1-41DC-A855-C6DD7DDF8547}" type="pres">
      <dgm:prSet presAssocID="{6A43C3FF-8EE6-4967-A556-FCE375EF06EB}" presName="quad1" presStyleLbl="node1" presStyleIdx="0" presStyleCnt="4">
        <dgm:presLayoutVars>
          <dgm:chMax val="0"/>
          <dgm:chPref val="0"/>
          <dgm:bulletEnabled val="1"/>
        </dgm:presLayoutVars>
      </dgm:prSet>
      <dgm:spPr/>
    </dgm:pt>
    <dgm:pt modelId="{65352CC7-7B1B-421B-9D11-47CAC8FC93D9}" type="pres">
      <dgm:prSet presAssocID="{6A43C3FF-8EE6-4967-A556-FCE375EF06EB}" presName="quad2" presStyleLbl="node1" presStyleIdx="1" presStyleCnt="4">
        <dgm:presLayoutVars>
          <dgm:chMax val="0"/>
          <dgm:chPref val="0"/>
          <dgm:bulletEnabled val="1"/>
        </dgm:presLayoutVars>
      </dgm:prSet>
      <dgm:spPr/>
    </dgm:pt>
    <dgm:pt modelId="{B007A4DF-21BD-4CA3-951B-04D2647B426C}" type="pres">
      <dgm:prSet presAssocID="{6A43C3FF-8EE6-4967-A556-FCE375EF06EB}" presName="quad3" presStyleLbl="node1" presStyleIdx="2" presStyleCnt="4">
        <dgm:presLayoutVars>
          <dgm:chMax val="0"/>
          <dgm:chPref val="0"/>
          <dgm:bulletEnabled val="1"/>
        </dgm:presLayoutVars>
      </dgm:prSet>
      <dgm:spPr/>
    </dgm:pt>
    <dgm:pt modelId="{38478779-236F-494D-A4E3-FFD47D8F26A3}" type="pres">
      <dgm:prSet presAssocID="{6A43C3FF-8EE6-4967-A556-FCE375EF06EB}" presName="quad4" presStyleLbl="node1" presStyleIdx="3" presStyleCnt="4">
        <dgm:presLayoutVars>
          <dgm:chMax val="0"/>
          <dgm:chPref val="0"/>
          <dgm:bulletEnabled val="1"/>
        </dgm:presLayoutVars>
      </dgm:prSet>
      <dgm:spPr/>
    </dgm:pt>
  </dgm:ptLst>
  <dgm:cxnLst>
    <dgm:cxn modelId="{06CF220E-1C21-472C-B88B-F3B8912FFE0D}" srcId="{6A43C3FF-8EE6-4967-A556-FCE375EF06EB}" destId="{80EE4565-EFD4-4CFC-9E89-BAFC4657E917}" srcOrd="2" destOrd="0" parTransId="{986A45B4-B9CD-4DBF-AEA7-B013AF933275}" sibTransId="{44F4D7B3-23E0-4797-A6C4-193B47D03E6D}"/>
    <dgm:cxn modelId="{BF2C8F11-CDCD-41A9-9EC2-5A616E70843C}" type="presOf" srcId="{37E3EE4A-EFEF-4331-B694-CB6F1058EF4D}" destId="{65352CC7-7B1B-421B-9D11-47CAC8FC93D9}" srcOrd="0" destOrd="0" presId="urn:microsoft.com/office/officeart/2005/8/layout/matrix3"/>
    <dgm:cxn modelId="{61F4EF4C-7B2E-4FE9-ACAD-7D6C02D7B126}" srcId="{6A43C3FF-8EE6-4967-A556-FCE375EF06EB}" destId="{37E3EE4A-EFEF-4331-B694-CB6F1058EF4D}" srcOrd="1" destOrd="0" parTransId="{ED626BEF-67D0-4D9C-9545-23580E1870F9}" sibTransId="{6B520E7F-7F42-4BA3-87F5-460D37884133}"/>
    <dgm:cxn modelId="{A2E3454E-5DC9-4278-A092-A8501AA74C22}" type="presOf" srcId="{80EE4565-EFD4-4CFC-9E89-BAFC4657E917}" destId="{B007A4DF-21BD-4CA3-951B-04D2647B426C}" srcOrd="0" destOrd="0" presId="urn:microsoft.com/office/officeart/2005/8/layout/matrix3"/>
    <dgm:cxn modelId="{56413C6F-FDF6-4148-B9FA-630C535F560F}" srcId="{6A43C3FF-8EE6-4967-A556-FCE375EF06EB}" destId="{22AE2B6A-A761-4C72-B1F2-4A64A3151D77}" srcOrd="3" destOrd="0" parTransId="{E266D25E-B6F5-4F0D-8064-33337A3F0095}" sibTransId="{91F3EA5D-9461-4308-8C9A-06AFDFDDAD93}"/>
    <dgm:cxn modelId="{0D3CBE4F-BEAA-4562-882A-90EAF0E848A8}" srcId="{6A43C3FF-8EE6-4967-A556-FCE375EF06EB}" destId="{EB3040EB-6458-4B3A-9A1A-FA6224F9DC5C}" srcOrd="0" destOrd="0" parTransId="{1A3818C5-FC9B-4280-BA0E-0930106E5DD0}" sibTransId="{570E0EF7-058C-416D-BB9E-3E54AE716A62}"/>
    <dgm:cxn modelId="{49213E52-366D-4234-88B1-ED92C66BB25D}" type="presOf" srcId="{22AE2B6A-A761-4C72-B1F2-4A64A3151D77}" destId="{38478779-236F-494D-A4E3-FFD47D8F26A3}" srcOrd="0" destOrd="0" presId="urn:microsoft.com/office/officeart/2005/8/layout/matrix3"/>
    <dgm:cxn modelId="{98C706C9-D9C9-4653-A7B4-9B21CAB958BA}" type="presOf" srcId="{EB3040EB-6458-4B3A-9A1A-FA6224F9DC5C}" destId="{D31CD083-FFD1-41DC-A855-C6DD7DDF8547}" srcOrd="0" destOrd="0" presId="urn:microsoft.com/office/officeart/2005/8/layout/matrix3"/>
    <dgm:cxn modelId="{A6AB57DF-3102-4293-AA3D-1544D5E609C1}" type="presOf" srcId="{6A43C3FF-8EE6-4967-A556-FCE375EF06EB}" destId="{D306E9BE-0EA1-401C-9BCB-AB1598F4893E}" srcOrd="0" destOrd="0" presId="urn:microsoft.com/office/officeart/2005/8/layout/matrix3"/>
    <dgm:cxn modelId="{1E8CA1FE-1794-45E2-93E6-CADC90C199CB}" type="presParOf" srcId="{D306E9BE-0EA1-401C-9BCB-AB1598F4893E}" destId="{F84FAD2A-5912-4919-8AB5-7BCCE0E1039C}" srcOrd="0" destOrd="0" presId="urn:microsoft.com/office/officeart/2005/8/layout/matrix3"/>
    <dgm:cxn modelId="{ED3F393A-02DA-498C-8272-14C2D7B7830F}" type="presParOf" srcId="{D306E9BE-0EA1-401C-9BCB-AB1598F4893E}" destId="{D31CD083-FFD1-41DC-A855-C6DD7DDF8547}" srcOrd="1" destOrd="0" presId="urn:microsoft.com/office/officeart/2005/8/layout/matrix3"/>
    <dgm:cxn modelId="{88822342-1764-492C-A5D6-2769DF77A7DA}" type="presParOf" srcId="{D306E9BE-0EA1-401C-9BCB-AB1598F4893E}" destId="{65352CC7-7B1B-421B-9D11-47CAC8FC93D9}" srcOrd="2" destOrd="0" presId="urn:microsoft.com/office/officeart/2005/8/layout/matrix3"/>
    <dgm:cxn modelId="{4E5ABCAC-0E3A-4BFF-A91E-7F38DB7ECA24}" type="presParOf" srcId="{D306E9BE-0EA1-401C-9BCB-AB1598F4893E}" destId="{B007A4DF-21BD-4CA3-951B-04D2647B426C}" srcOrd="3" destOrd="0" presId="urn:microsoft.com/office/officeart/2005/8/layout/matrix3"/>
    <dgm:cxn modelId="{3A0E76CC-1752-461A-8B2F-7D28518356DF}" type="presParOf" srcId="{D306E9BE-0EA1-401C-9BCB-AB1598F4893E}" destId="{38478779-236F-494D-A4E3-FFD47D8F26A3}"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FAD2A-5912-4919-8AB5-7BCCE0E1039C}">
      <dsp:nvSpPr>
        <dsp:cNvPr id="0" name=""/>
        <dsp:cNvSpPr/>
      </dsp:nvSpPr>
      <dsp:spPr>
        <a:xfrm>
          <a:off x="0" y="357758"/>
          <a:ext cx="4697730" cy="469773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1CD083-FFD1-41DC-A855-C6DD7DDF8547}">
      <dsp:nvSpPr>
        <dsp:cNvPr id="0" name=""/>
        <dsp:cNvSpPr/>
      </dsp:nvSpPr>
      <dsp:spPr>
        <a:xfrm>
          <a:off x="446284" y="804043"/>
          <a:ext cx="1832114" cy="183211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To understand what is recruitment</a:t>
          </a:r>
          <a:endParaRPr lang="en-US" sz="2300" kern="1200"/>
        </a:p>
      </dsp:txBody>
      <dsp:txXfrm>
        <a:off x="535720" y="893479"/>
        <a:ext cx="1653242" cy="1653242"/>
      </dsp:txXfrm>
    </dsp:sp>
    <dsp:sp modelId="{65352CC7-7B1B-421B-9D11-47CAC8FC93D9}">
      <dsp:nvSpPr>
        <dsp:cNvPr id="0" name=""/>
        <dsp:cNvSpPr/>
      </dsp:nvSpPr>
      <dsp:spPr>
        <a:xfrm>
          <a:off x="2419330" y="804043"/>
          <a:ext cx="1832114" cy="183211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Stages of recruitment</a:t>
          </a:r>
          <a:endParaRPr lang="en-US" sz="2300" kern="1200"/>
        </a:p>
      </dsp:txBody>
      <dsp:txXfrm>
        <a:off x="2508766" y="893479"/>
        <a:ext cx="1653242" cy="1653242"/>
      </dsp:txXfrm>
    </dsp:sp>
    <dsp:sp modelId="{B007A4DF-21BD-4CA3-951B-04D2647B426C}">
      <dsp:nvSpPr>
        <dsp:cNvPr id="0" name=""/>
        <dsp:cNvSpPr/>
      </dsp:nvSpPr>
      <dsp:spPr>
        <a:xfrm>
          <a:off x="446284" y="2777089"/>
          <a:ext cx="1832114" cy="183211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How we recruit</a:t>
          </a:r>
          <a:endParaRPr lang="en-US" sz="2300" kern="1200"/>
        </a:p>
      </dsp:txBody>
      <dsp:txXfrm>
        <a:off x="535720" y="2866525"/>
        <a:ext cx="1653242" cy="1653242"/>
      </dsp:txXfrm>
    </dsp:sp>
    <dsp:sp modelId="{38478779-236F-494D-A4E3-FFD47D8F26A3}">
      <dsp:nvSpPr>
        <dsp:cNvPr id="0" name=""/>
        <dsp:cNvSpPr/>
      </dsp:nvSpPr>
      <dsp:spPr>
        <a:xfrm>
          <a:off x="2419330" y="2777089"/>
          <a:ext cx="1832114" cy="183211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Selection Process</a:t>
          </a:r>
          <a:endParaRPr lang="en-US" sz="2300" kern="1200"/>
        </a:p>
      </dsp:txBody>
      <dsp:txXfrm>
        <a:off x="2508766" y="2866525"/>
        <a:ext cx="1653242" cy="1653242"/>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08/04/2024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sxjgL64czRY"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hrmagazine.co.uk/content/news/businesses-judged-by-poor-recruitment-processes"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uwtsd.ac.uk/careers/"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hrmagazine.co.uk/content/news/coronavirus-pandemic-widens-uk-skills-gap"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cipd.co.uk/Images/workforce-planning-guide_tcm18-42735.pdf"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businessinsider.com/abercrombie-and-fitch-worst-controversies-2013-8?r=US&amp;IR=T#abercrombie-doesnt-sell-clothes-for-large-women-1"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Recruitment is an area that everyone guesses HR does. Lots of people think this is all we do!</a:t>
            </a:r>
          </a:p>
          <a:p>
            <a:endParaRPr lang="en-GB" dirty="0"/>
          </a:p>
          <a:p>
            <a:r>
              <a:rPr lang="en-GB" dirty="0"/>
              <a:t>Two key words you may things you may hear. </a:t>
            </a:r>
          </a:p>
          <a:p>
            <a:endParaRPr lang="en-GB" dirty="0"/>
          </a:p>
          <a:p>
            <a:r>
              <a:rPr lang="en-GB" dirty="0"/>
              <a:t>Recruitment &amp; Selection and they are different.</a:t>
            </a:r>
          </a:p>
          <a:p>
            <a:endParaRPr lang="en-GB" dirty="0"/>
          </a:p>
          <a:p>
            <a:r>
              <a:rPr lang="en-GB" dirty="0"/>
              <a:t>How we attract, recruit and select the right talent. 3 areas could be combined into the employee lifecycle.</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a:t>
            </a:fld>
            <a:endParaRPr lang="en-GB"/>
          </a:p>
        </p:txBody>
      </p:sp>
    </p:spTree>
    <p:extLst>
      <p:ext uri="{BB962C8B-B14F-4D97-AF65-F5344CB8AC3E}">
        <p14:creationId xmlns:p14="http://schemas.microsoft.com/office/powerpoint/2010/main" val="23191188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understand about recruitment?</a:t>
            </a:r>
          </a:p>
          <a:p>
            <a:endParaRPr lang="en-GB" dirty="0"/>
          </a:p>
          <a:p>
            <a:r>
              <a:rPr lang="en-GB" dirty="0"/>
              <a:t>Read slide</a:t>
            </a:r>
          </a:p>
          <a:p>
            <a:endParaRPr lang="en-GB" dirty="0"/>
          </a:p>
          <a:p>
            <a:r>
              <a:rPr lang="en-GB" dirty="0"/>
              <a:t>It’s not just the HR managers job to see people succeed. It’s down to the line manager to support. HR Manger is going to be in charge of the process. Think about recruitment, The HR manager might do the majority of it, but during the interview stage, the manager may see something in the person and say to the HR manager that this is the right person for the job. They might see how they will fit into the team and the dynamics. Think about the day to day job, and the dynamic of the team, will the fit the role?</a:t>
            </a:r>
          </a:p>
          <a:p>
            <a:endParaRPr lang="en-GB" dirty="0"/>
          </a:p>
          <a:p>
            <a:r>
              <a:rPr lang="en-GB" dirty="0"/>
              <a:t>This is where recruitment and selection starts to differ. </a:t>
            </a:r>
          </a:p>
          <a:p>
            <a:endParaRPr lang="en-GB" dirty="0"/>
          </a:p>
          <a:p>
            <a:r>
              <a:rPr lang="en-GB" dirty="0"/>
              <a:t>Recruitment is the process leading up to the interview stage. Selection is actually choosing the right candidate. </a:t>
            </a:r>
          </a:p>
          <a:p>
            <a:endParaRPr lang="en-GB" dirty="0"/>
          </a:p>
          <a:p>
            <a:r>
              <a:rPr lang="en-GB" dirty="0"/>
              <a:t>It will of course vary from company to company the level you are recruiting for. There will be different strategies for managers, supervisors and so on. We need to understand the role we are recruiting for, what is and do we need it? </a:t>
            </a:r>
          </a:p>
          <a:p>
            <a:endParaRPr lang="en-GB" dirty="0"/>
          </a:p>
          <a:p>
            <a:r>
              <a:rPr lang="en-GB" dirty="0"/>
              <a:t>Read slide and discuss the attraction/recruitment process and the beginning stages.</a:t>
            </a:r>
          </a:p>
          <a:p>
            <a:endParaRPr lang="en-GB" dirty="0"/>
          </a:p>
          <a:p>
            <a:r>
              <a:rPr lang="en-GB" dirty="0"/>
              <a:t>WE also do job analysis which is reviewed frequently. HR will review job roles frequently. What companies may have hired pre pandemic, will be different post pandemic. Are the person trained in the skill set we need? Purpose, duties, roles and how they fit into the organisation and check that the business still need that role. Think about the potential restructure due to Covid. What missing now were back open? Staycation boom – how has this affected the staffing role? What about the figures?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5</a:t>
            </a:fld>
            <a:endParaRPr lang="en-GB"/>
          </a:p>
        </p:txBody>
      </p:sp>
    </p:spTree>
    <p:extLst>
      <p:ext uri="{BB962C8B-B14F-4D97-AF65-F5344CB8AC3E}">
        <p14:creationId xmlns:p14="http://schemas.microsoft.com/office/powerpoint/2010/main" val="2968433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6</a:t>
            </a:fld>
            <a:endParaRPr lang="en-GB"/>
          </a:p>
        </p:txBody>
      </p:sp>
    </p:spTree>
    <p:extLst>
      <p:ext uri="{BB962C8B-B14F-4D97-AF65-F5344CB8AC3E}">
        <p14:creationId xmlns:p14="http://schemas.microsoft.com/office/powerpoint/2010/main" val="10277412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C85C645A-72BA-40D2-9197-EF771F2FA1D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D25825F1-6DBA-4B08-808D-4F64760EE5A2}"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6387" name="Slide Image Placeholder 1">
            <a:extLst>
              <a:ext uri="{FF2B5EF4-FFF2-40B4-BE49-F238E27FC236}">
                <a16:creationId xmlns:a16="http://schemas.microsoft.com/office/drawing/2014/main" id="{E68BA324-64A0-4F86-8CE2-FF1D05861183}"/>
              </a:ext>
            </a:extLst>
          </p:cNvPr>
          <p:cNvSpPr>
            <a:spLocks noGrp="1" noRot="1" noChangeAspect="1" noChangeArrowheads="1" noTextEdit="1"/>
          </p:cNvSpPr>
          <p:nvPr>
            <p:ph type="sldImg"/>
          </p:nvPr>
        </p:nvSpPr>
        <p:spPr>
          <a:ln/>
        </p:spPr>
      </p:sp>
      <p:sp>
        <p:nvSpPr>
          <p:cNvPr id="16388" name="Notes Placeholder 2">
            <a:extLst>
              <a:ext uri="{FF2B5EF4-FFF2-40B4-BE49-F238E27FC236}">
                <a16:creationId xmlns:a16="http://schemas.microsoft.com/office/drawing/2014/main" id="{44AC5E3B-DE73-42FB-871E-9B51822C8AE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indent="0">
              <a:buNone/>
            </a:pPr>
            <a:endParaRPr lang="en-GB" b="1" i="0" u="sng" dirty="0">
              <a:solidFill>
                <a:srgbClr val="5C534A"/>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Hopefully you are all familiar with a job description and this will have come from the analysis stage. Detailing what that job entails. These need to be updated every six months or so. A lot of contracts will have hygiene standards and protocols written into them or obligations and mandatory training. Most job descriptions will also say something along the lines of ‘or any other duties as the mangers requests’. No job description has all if </a:t>
            </a:r>
            <a:r>
              <a:rPr lang="en-GB" dirty="0" err="1"/>
              <a:t>th</a:t>
            </a:r>
            <a:r>
              <a:rPr lang="en-GB" dirty="0"/>
              <a:t> job roles written into 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Anyone heard someone else say ‘that’s not my job description’ – This is a difficult one. If you're being asked to do something that is part of the ‘any other duties as required’ then you will be required to do it. However, if there are instances or requests that make you feel uncomfortable, it’s about how you phrase it. </a:t>
            </a:r>
          </a:p>
          <a:p>
            <a:pPr algn="l"/>
            <a:endParaRPr lang="en-GB" i="0" dirty="0">
              <a:solidFill>
                <a:srgbClr val="58595B"/>
              </a:solidFill>
              <a:effectLst/>
              <a:latin typeface="Open Sans"/>
            </a:endParaRPr>
          </a:p>
          <a:p>
            <a:pPr algn="l"/>
            <a:r>
              <a:rPr lang="en-GB" i="0" dirty="0">
                <a:solidFill>
                  <a:srgbClr val="58595B"/>
                </a:solidFill>
                <a:effectLst/>
                <a:latin typeface="Open Sans"/>
              </a:rPr>
              <a:t>Other things you may consider a specifics. Qualifications, a language. This is if you are looking from something specific from a candidate.</a:t>
            </a:r>
          </a:p>
          <a:p>
            <a:pPr algn="l"/>
            <a:endParaRPr lang="en-GB" i="0" dirty="0">
              <a:solidFill>
                <a:srgbClr val="58595B"/>
              </a:solidFill>
              <a:effectLst/>
              <a:latin typeface="Open Sans"/>
            </a:endParaRPr>
          </a:p>
          <a:p>
            <a:pPr algn="l"/>
            <a:r>
              <a:rPr lang="en-GB" i="0" dirty="0">
                <a:solidFill>
                  <a:srgbClr val="58595B"/>
                </a:solidFill>
                <a:effectLst/>
                <a:latin typeface="Open Sans"/>
              </a:rPr>
              <a:t>WE must not use biased wording. Anyone know what that means? </a:t>
            </a:r>
          </a:p>
          <a:p>
            <a:pPr algn="l"/>
            <a:r>
              <a:rPr lang="en-GB" i="0" dirty="0">
                <a:solidFill>
                  <a:srgbClr val="58595B"/>
                </a:solidFill>
                <a:effectLst/>
                <a:latin typeface="Open Sans"/>
              </a:rPr>
              <a:t>Not allowed to use male/female. Potential discrimination. Age another. Certain characteristics can sometimes be allowed. Care homes, females member  and explanation as to why that’s the case. </a:t>
            </a:r>
          </a:p>
          <a:p>
            <a:pPr algn="l"/>
            <a:endParaRPr lang="en-GB" i="0" dirty="0">
              <a:solidFill>
                <a:srgbClr val="58595B"/>
              </a:solidFill>
              <a:effectLst/>
              <a:latin typeface="Open Sans"/>
            </a:endParaRPr>
          </a:p>
          <a:p>
            <a:pPr marL="0" indent="0">
              <a:buNone/>
            </a:pPr>
            <a:endParaRPr lang="en-GB" b="1" i="0" u="sng" dirty="0">
              <a:solidFill>
                <a:srgbClr val="5C534A"/>
              </a:solidFill>
              <a:effectLst/>
            </a:endParaRPr>
          </a:p>
          <a:p>
            <a:pPr marL="0" indent="0">
              <a:buNone/>
            </a:pPr>
            <a:r>
              <a:rPr lang="en-GB" b="1" i="0" u="sng" dirty="0">
                <a:solidFill>
                  <a:srgbClr val="5C534A"/>
                </a:solidFill>
                <a:effectLst/>
              </a:rPr>
              <a:t>Job description and Person specification</a:t>
            </a:r>
          </a:p>
          <a:p>
            <a:pPr algn="l"/>
            <a:r>
              <a:rPr lang="en-GB" i="0" dirty="0">
                <a:solidFill>
                  <a:srgbClr val="58595B"/>
                </a:solidFill>
                <a:effectLst/>
              </a:rPr>
              <a:t>The job description explains to potential candidates the detailed job requirements such as responsibilities and objectives of the role. It helps the recruitment process by providing a clear overview of the role for all involved. It can also provide clarity during induction and later, on performance and objectives.</a:t>
            </a:r>
          </a:p>
          <a:p>
            <a:pPr eaLnBrk="1" hangingPunct="1">
              <a:spcBef>
                <a:spcPct val="0"/>
              </a:spcBef>
            </a:pPr>
            <a:endParaRPr lang="en-GB" altLang="en-US" dirty="0"/>
          </a:p>
        </p:txBody>
      </p:sp>
      <p:sp>
        <p:nvSpPr>
          <p:cNvPr id="16389" name="Slide Number Placeholder 3">
            <a:extLst>
              <a:ext uri="{FF2B5EF4-FFF2-40B4-BE49-F238E27FC236}">
                <a16:creationId xmlns:a16="http://schemas.microsoft.com/office/drawing/2014/main" id="{A7410226-73AE-4748-B6E2-AD45311CBE0C}"/>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58EF37E4-8A2C-461D-9107-E24A623D9B4D}"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solidFill>
                  <a:srgbClr val="58595B"/>
                </a:solidFill>
                <a:effectLst/>
              </a:rPr>
              <a:t>The person specification states the essential criteria for selection. The characteristics must be clear, demonstrable and </a:t>
            </a:r>
            <a:r>
              <a:rPr lang="en-GB" dirty="0">
                <a:solidFill>
                  <a:srgbClr val="58595B"/>
                </a:solidFill>
              </a:rPr>
              <a:t>avoid bias in </a:t>
            </a:r>
            <a:r>
              <a:rPr lang="en-GB" i="0" dirty="0">
                <a:solidFill>
                  <a:srgbClr val="58595B"/>
                </a:solidFill>
                <a:effectLst/>
              </a:rPr>
              <a:t>wording.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solidFill>
                <a:srgbClr val="58595B"/>
              </a:solidFill>
              <a:effectLst/>
            </a:endParaRPr>
          </a:p>
          <a:p>
            <a:pPr marL="273050" fontAlgn="t"/>
            <a:r>
              <a:rPr lang="en-US" altLang="en-US" b="1" dirty="0"/>
              <a:t>Highlights the ideal candidate for vacancy.</a:t>
            </a:r>
          </a:p>
          <a:p>
            <a:pPr marL="273050" fontAlgn="t"/>
            <a:endParaRPr lang="en-US" altLang="en-US" b="1" dirty="0"/>
          </a:p>
          <a:p>
            <a:pPr marL="273050" fontAlgn="t"/>
            <a:r>
              <a:rPr lang="en-US" altLang="en-US" b="1" dirty="0"/>
              <a:t>Includes: </a:t>
            </a:r>
            <a:endParaRPr lang="en-US" altLang="en-US" dirty="0"/>
          </a:p>
          <a:p>
            <a:pPr marL="273050" fontAlgn="t"/>
            <a:r>
              <a:rPr lang="en-US" altLang="en-US" dirty="0"/>
              <a:t>Qualifications Needed/Desired</a:t>
            </a:r>
          </a:p>
          <a:p>
            <a:pPr marL="273050" fontAlgn="t"/>
            <a:r>
              <a:rPr lang="en-US" altLang="en-US" dirty="0"/>
              <a:t>Previous Experience</a:t>
            </a:r>
          </a:p>
          <a:p>
            <a:pPr marL="273050" fontAlgn="t"/>
            <a:r>
              <a:rPr lang="en-US" altLang="en-US" dirty="0"/>
              <a:t>Special Skills (foreign language. etc.)</a:t>
            </a:r>
          </a:p>
          <a:p>
            <a:pPr marL="273050" fontAlgn="t"/>
            <a:r>
              <a:rPr lang="en-US" altLang="en-US" dirty="0"/>
              <a:t>Personality/</a:t>
            </a:r>
            <a:r>
              <a:rPr lang="en-US" altLang="en-US" dirty="0" err="1"/>
              <a:t>Behaviours</a:t>
            </a:r>
            <a:r>
              <a:rPr lang="en-US" altLang="en-US" dirty="0"/>
              <a:t> Needed  (e.g. Good phone manner.)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0" dirty="0">
              <a:solidFill>
                <a:srgbClr val="58595B"/>
              </a:solidFill>
              <a:effectLst/>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8</a:t>
            </a:fld>
            <a:endParaRPr lang="en-GB"/>
          </a:p>
        </p:txBody>
      </p:sp>
    </p:spTree>
    <p:extLst>
      <p:ext uri="{BB962C8B-B14F-4D97-AF65-F5344CB8AC3E}">
        <p14:creationId xmlns:p14="http://schemas.microsoft.com/office/powerpoint/2010/main" val="8055286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tools do we use to actually recruit? </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9</a:t>
            </a:fld>
            <a:endParaRPr lang="en-GB"/>
          </a:p>
        </p:txBody>
      </p:sp>
    </p:spTree>
    <p:extLst>
      <p:ext uri="{BB962C8B-B14F-4D97-AF65-F5344CB8AC3E}">
        <p14:creationId xmlns:p14="http://schemas.microsoft.com/office/powerpoint/2010/main" val="10755857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to master recruiting | Mads </a:t>
            </a:r>
            <a:r>
              <a:rPr lang="en-GB" dirty="0" err="1">
                <a:hlinkClick r:id="rId3"/>
              </a:rPr>
              <a:t>Faurholt</a:t>
            </a:r>
            <a:r>
              <a:rPr lang="en-GB" dirty="0">
                <a:hlinkClick r:id="rId3"/>
              </a:rPr>
              <a:t>-Jorgensen | </a:t>
            </a:r>
            <a:r>
              <a:rPr lang="en-GB" dirty="0" err="1">
                <a:hlinkClick r:id="rId3"/>
              </a:rPr>
              <a:t>TEDxWarwick</a:t>
            </a:r>
            <a:r>
              <a:rPr lang="en-GB" dirty="0">
                <a:hlinkClick r:id="rId3"/>
              </a:rPr>
              <a:t> – YouTube</a:t>
            </a:r>
            <a:endParaRPr lang="en-GB" dirty="0"/>
          </a:p>
          <a:p>
            <a:endParaRPr lang="en-GB" dirty="0"/>
          </a:p>
          <a:p>
            <a:r>
              <a:rPr lang="en-GB" dirty="0"/>
              <a:t>Social media growing platform</a:t>
            </a:r>
          </a:p>
          <a:p>
            <a:endParaRPr lang="en-GB" dirty="0"/>
          </a:p>
          <a:p>
            <a:r>
              <a:rPr lang="en-GB" dirty="0"/>
              <a:t>Mention caterer</a:t>
            </a:r>
          </a:p>
          <a:p>
            <a:r>
              <a:rPr lang="en-GB" dirty="0"/>
              <a:t>Linked in</a:t>
            </a:r>
          </a:p>
          <a:p>
            <a:endParaRPr lang="en-GB" dirty="0"/>
          </a:p>
          <a:p>
            <a:endParaRPr lang="en-GB" dirty="0"/>
          </a:p>
          <a:p>
            <a:r>
              <a:rPr lang="en-GB" dirty="0"/>
              <a:t>Indeed is all about speed. Quick to update, quick to close advert etc. Quick simple and effective.</a:t>
            </a:r>
          </a:p>
          <a:p>
            <a:endParaRPr lang="en-GB" dirty="0"/>
          </a:p>
          <a:p>
            <a:r>
              <a:rPr lang="en-GB" dirty="0"/>
              <a:t>Online platforms hugely popular</a:t>
            </a:r>
          </a:p>
          <a:p>
            <a:endParaRPr lang="en-GB" dirty="0"/>
          </a:p>
          <a:p>
            <a:r>
              <a:rPr lang="en-GB" dirty="0"/>
              <a:t>What’s the disadvantage of using these? Both recruiter and applicant.</a:t>
            </a:r>
          </a:p>
          <a:p>
            <a:endParaRPr lang="en-GB" dirty="0"/>
          </a:p>
          <a:p>
            <a:r>
              <a:rPr lang="en-GB" dirty="0"/>
              <a:t>With the industry as it is, it’s difficult to recruit. You have to pay to be at the top of the list. Small companies might </a:t>
            </a:r>
            <a:r>
              <a:rPr lang="en-GB" dirty="0" err="1"/>
              <a:t>fnid</a:t>
            </a:r>
            <a:r>
              <a:rPr lang="en-GB" dirty="0"/>
              <a:t> this extremely challenging. Job centre or fayres may no long er be of interest to people. </a:t>
            </a:r>
          </a:p>
          <a:p>
            <a:endParaRPr lang="en-GB" dirty="0"/>
          </a:p>
          <a:p>
            <a:r>
              <a:rPr lang="en-GB" dirty="0"/>
              <a:t>Main platform will always be the company website</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10</a:t>
            </a:fld>
            <a:endParaRPr lang="en-GB"/>
          </a:p>
        </p:txBody>
      </p:sp>
    </p:spTree>
    <p:extLst>
      <p:ext uri="{BB962C8B-B14F-4D97-AF65-F5344CB8AC3E}">
        <p14:creationId xmlns:p14="http://schemas.microsoft.com/office/powerpoint/2010/main" val="20810401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screen.</a:t>
            </a:r>
          </a:p>
          <a:p>
            <a:endParaRPr lang="en-GB" dirty="0"/>
          </a:p>
          <a:p>
            <a:r>
              <a:rPr lang="en-GB" dirty="0"/>
              <a:t>It’s about eliminating barriers. Marriott application process is slow.</a:t>
            </a:r>
          </a:p>
          <a:p>
            <a:endParaRPr lang="en-GB" dirty="0"/>
          </a:p>
          <a:p>
            <a:r>
              <a:rPr lang="en-GB" dirty="0"/>
              <a:t>Automation is a challenge. How do you feel about automation?</a:t>
            </a:r>
          </a:p>
          <a:p>
            <a:endParaRPr lang="en-GB" dirty="0"/>
          </a:p>
          <a:p>
            <a:r>
              <a:rPr lang="en-GB" dirty="0"/>
              <a:t>An automated system helps recruiters narrow done the process. Emily when she was working in Dubai within an hour of posting a job, would have 300 applicants. That would be very difficult to go through. Green, yellow and red system in automated process in Marriott. You may miss great candidates in the yellow. At the end of the day it’s a computer algorithm that is telling you that they are int her green category and most suited to the job role. Red, means not even considered and wouldn’t go to the recruiter</a:t>
            </a:r>
          </a:p>
        </p:txBody>
      </p:sp>
      <p:sp>
        <p:nvSpPr>
          <p:cNvPr id="4" name="Slide Number Placeholder 3"/>
          <p:cNvSpPr>
            <a:spLocks noGrp="1"/>
          </p:cNvSpPr>
          <p:nvPr>
            <p:ph type="sldNum" sz="quarter" idx="5"/>
          </p:nvPr>
        </p:nvSpPr>
        <p:spPr/>
        <p:txBody>
          <a:bodyPr/>
          <a:lstStyle/>
          <a:p>
            <a:fld id="{15829D03-4EFF-4A4A-B663-173065EF01C9}" type="slidenum">
              <a:rPr lang="en-GB" smtClean="0"/>
              <a:t>17</a:t>
            </a:fld>
            <a:endParaRPr lang="en-GB"/>
          </a:p>
        </p:txBody>
      </p:sp>
    </p:spTree>
    <p:extLst>
      <p:ext uri="{BB962C8B-B14F-4D97-AF65-F5344CB8AC3E}">
        <p14:creationId xmlns:p14="http://schemas.microsoft.com/office/powerpoint/2010/main" val="41034191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HR Magazine - Businesses judged by poor recruitment processes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Let’s talk about internal recruitment.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There are four distinct internal recruitment activities:</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Promotions from within</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Lateral transfers/Job rotation</a:t>
            </a:r>
          </a:p>
          <a:p>
            <a:pPr indent="-182880" defTabSz="914400">
              <a:lnSpc>
                <a:spcPct val="90000"/>
              </a:lnSpc>
              <a:spcBef>
                <a:spcPct val="50000"/>
              </a:spcBef>
              <a:buClr>
                <a:schemeClr val="accent1">
                  <a:lumMod val="75000"/>
                </a:schemeClr>
              </a:buClr>
              <a:buSzPct val="85000"/>
              <a:buFont typeface="Wingdings" pitchFamily="2" charset="2"/>
              <a:buChar char="§"/>
            </a:pPr>
            <a:r>
              <a:rPr lang="en-US" altLang="en-US" sz="1200" dirty="0">
                <a:latin typeface="+mn-lt"/>
              </a:rPr>
              <a:t> Rehiring former employees. (Gig)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are the advantages?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Less time effort money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Send good message to rest of team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Keeps knowledge in house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Retain the workforce</a:t>
            </a:r>
          </a:p>
          <a:p>
            <a:pPr marL="273050"/>
            <a:r>
              <a:rPr lang="en-US" altLang="en-US" sz="1200" dirty="0"/>
              <a:t>Better assessment of  Knowledge, Skills and Attitudes</a:t>
            </a:r>
          </a:p>
          <a:p>
            <a:pPr marL="273050"/>
            <a:r>
              <a:rPr lang="en-US" altLang="en-US" sz="1200" dirty="0"/>
              <a:t>Lower cost than external recruitment</a:t>
            </a:r>
          </a:p>
          <a:p>
            <a:pPr marL="273050"/>
            <a:r>
              <a:rPr lang="en-US" altLang="en-US" sz="1200" dirty="0"/>
              <a:t>Quicker than external recruitment</a:t>
            </a:r>
          </a:p>
          <a:p>
            <a:pPr marL="273050"/>
            <a:r>
              <a:rPr lang="en-US" altLang="en-US" sz="1200" dirty="0"/>
              <a:t>Enabling employees to pursue reward through internal promotion / Motivator for good performance</a:t>
            </a:r>
          </a:p>
          <a:p>
            <a:pPr marL="273050"/>
            <a:r>
              <a:rPr lang="en-US" altLang="en-US" sz="1200" dirty="0"/>
              <a:t>Hire at entry-level focus</a:t>
            </a:r>
          </a:p>
          <a:p>
            <a:pPr marL="273050"/>
            <a:r>
              <a:rPr lang="en-US" altLang="en-US" sz="1200" dirty="0"/>
              <a:t>Familiarity with organization/culture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very time consuming and costly or recruit. Anyone remember how much it costs to recruit a new employee from OHF? Over 4k</a:t>
            </a:r>
          </a:p>
          <a:p>
            <a:r>
              <a:rPr lang="en-GB" dirty="0"/>
              <a:t> CHECK OUT THE LINK ON THE SCREEN – and share the link in the chat from the notes section</a:t>
            </a:r>
          </a:p>
        </p:txBody>
      </p:sp>
      <p:sp>
        <p:nvSpPr>
          <p:cNvPr id="4" name="Slide Number Placeholder 3"/>
          <p:cNvSpPr>
            <a:spLocks noGrp="1"/>
          </p:cNvSpPr>
          <p:nvPr>
            <p:ph type="sldNum" sz="quarter" idx="5"/>
          </p:nvPr>
        </p:nvSpPr>
        <p:spPr/>
        <p:txBody>
          <a:bodyPr/>
          <a:lstStyle/>
          <a:p>
            <a:fld id="{15829D03-4EFF-4A4A-B663-173065EF01C9}" type="slidenum">
              <a:rPr lang="en-GB" smtClean="0"/>
              <a:t>18</a:t>
            </a:fld>
            <a:endParaRPr lang="en-GB"/>
          </a:p>
        </p:txBody>
      </p:sp>
    </p:spTree>
    <p:extLst>
      <p:ext uri="{BB962C8B-B14F-4D97-AF65-F5344CB8AC3E}">
        <p14:creationId xmlns:p14="http://schemas.microsoft.com/office/powerpoint/2010/main" val="8886875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not increasing your employee numbers</a:t>
            </a:r>
          </a:p>
        </p:txBody>
      </p:sp>
      <p:sp>
        <p:nvSpPr>
          <p:cNvPr id="4" name="Slide Number Placeholder 3"/>
          <p:cNvSpPr>
            <a:spLocks noGrp="1"/>
          </p:cNvSpPr>
          <p:nvPr>
            <p:ph type="sldNum" sz="quarter" idx="5"/>
          </p:nvPr>
        </p:nvSpPr>
        <p:spPr/>
        <p:txBody>
          <a:bodyPr/>
          <a:lstStyle/>
          <a:p>
            <a:fld id="{15829D03-4EFF-4A4A-B663-173065EF01C9}" type="slidenum">
              <a:rPr lang="en-GB" smtClean="0"/>
              <a:t>19</a:t>
            </a:fld>
            <a:endParaRPr lang="en-GB"/>
          </a:p>
        </p:txBody>
      </p:sp>
    </p:spTree>
    <p:extLst>
      <p:ext uri="{BB962C8B-B14F-4D97-AF65-F5344CB8AC3E}">
        <p14:creationId xmlns:p14="http://schemas.microsoft.com/office/powerpoint/2010/main" val="2117461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tx1"/>
                </a:solidFill>
                <a:latin typeface="+mj-lt"/>
                <a:cs typeface="+mj-cs"/>
                <a:hlinkClick r:id="rId3">
                  <a:extLst>
                    <a:ext uri="{A12FA001-AC4F-418D-AE19-62706E023703}">
                      <ahyp:hlinkClr xmlns:ahyp="http://schemas.microsoft.com/office/drawing/2018/hyperlinkcolor" val="tx"/>
                    </a:ext>
                  </a:extLst>
                </a:hlinkClick>
              </a:rPr>
              <a:t>Careers Service | University of Wales Trinity Saint David (uwtsd.ac.uk)</a:t>
            </a:r>
            <a:endParaRPr lang="en-US" sz="1200" dirty="0">
              <a:solidFill>
                <a:schemeClr val="tx1"/>
              </a:solidFill>
              <a:latin typeface="+mj-lt"/>
              <a:cs typeface="+mj-cs"/>
            </a:endParaRPr>
          </a:p>
          <a:p>
            <a:endParaRPr lang="en-US" sz="1200" dirty="0">
              <a:solidFill>
                <a:schemeClr val="tx1"/>
              </a:solidFill>
              <a:latin typeface="+mj-lt"/>
              <a:cs typeface="+mj-cs"/>
            </a:endParaRPr>
          </a:p>
          <a:p>
            <a:r>
              <a:rPr lang="en-US" sz="1200" dirty="0">
                <a:solidFill>
                  <a:schemeClr val="tx1"/>
                </a:solidFill>
                <a:latin typeface="+mj-lt"/>
                <a:cs typeface="+mj-cs"/>
              </a:rPr>
              <a:t>Get students to follow the link</a:t>
            </a:r>
          </a:p>
          <a:p>
            <a:endParaRPr lang="en-US" sz="1200" dirty="0">
              <a:solidFill>
                <a:schemeClr val="tx1"/>
              </a:solidFill>
              <a:latin typeface="+mj-lt"/>
              <a:cs typeface="+mj-cs"/>
            </a:endParaRPr>
          </a:p>
          <a:p>
            <a:r>
              <a:rPr lang="en-US" sz="1200" dirty="0">
                <a:solidFill>
                  <a:schemeClr val="tx1"/>
                </a:solidFill>
                <a:latin typeface="+mj-lt"/>
                <a:cs typeface="+mj-cs"/>
              </a:rPr>
              <a:t>They will need a phone for this. </a:t>
            </a:r>
          </a:p>
          <a:p>
            <a:endParaRPr lang="en-US" sz="1200" dirty="0">
              <a:solidFill>
                <a:schemeClr val="tx1"/>
              </a:solidFill>
              <a:latin typeface="+mj-lt"/>
              <a:cs typeface="+mj-cs"/>
            </a:endParaRPr>
          </a:p>
          <a:p>
            <a:r>
              <a:rPr lang="en-US" sz="1200" dirty="0">
                <a:solidFill>
                  <a:schemeClr val="tx1"/>
                </a:solidFill>
                <a:latin typeface="+mj-lt"/>
                <a:cs typeface="+mj-cs"/>
              </a:rPr>
              <a:t>Get them to go through the process</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20</a:t>
            </a:fld>
            <a:endParaRPr lang="en-GB"/>
          </a:p>
        </p:txBody>
      </p:sp>
    </p:spTree>
    <p:extLst>
      <p:ext uri="{BB962C8B-B14F-4D97-AF65-F5344CB8AC3E}">
        <p14:creationId xmlns:p14="http://schemas.microsoft.com/office/powerpoint/2010/main" val="34427746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HR Magazine - Coronavirus pandemic widens UK skills gap</a:t>
            </a:r>
            <a:endParaRPr lang="en-GB" dirty="0"/>
          </a:p>
          <a:p>
            <a:endParaRPr lang="en-GB" dirty="0"/>
          </a:p>
          <a:p>
            <a:r>
              <a:rPr lang="en-GB" dirty="0"/>
              <a:t>This was 2019</a:t>
            </a:r>
          </a:p>
          <a:p>
            <a:endParaRPr lang="en-GB" dirty="0"/>
          </a:p>
          <a:p>
            <a:r>
              <a:rPr lang="en-GB" dirty="0"/>
              <a:t>Read screen</a:t>
            </a:r>
          </a:p>
          <a:p>
            <a:endParaRPr lang="en-GB" dirty="0"/>
          </a:p>
          <a:p>
            <a:r>
              <a:rPr lang="en-GB" dirty="0"/>
              <a:t>Training and development is so important. We need to upskills our colleagues. There are many Chef vacancies. Think about HGV drivers too. New generation don’t want to be HGV drivers. People don’t want to be chefs. Why?</a:t>
            </a:r>
          </a:p>
          <a:p>
            <a:endParaRPr lang="en-GB" dirty="0"/>
          </a:p>
          <a:p>
            <a:r>
              <a:rPr lang="en-GB" dirty="0"/>
              <a:t>2020/21 changed things. Covid forced people to learn new things and learn new skills. Lockdown triggered different skills. </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21</a:t>
            </a:fld>
            <a:endParaRPr lang="en-GB"/>
          </a:p>
        </p:txBody>
      </p:sp>
    </p:spTree>
    <p:extLst>
      <p:ext uri="{BB962C8B-B14F-4D97-AF65-F5344CB8AC3E}">
        <p14:creationId xmlns:p14="http://schemas.microsoft.com/office/powerpoint/2010/main" val="10040113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get recruitment right, we can spend time on development/training and retaining our workforce rather than starting again. If we get the wrong talent in the right job. Performance management. The wrong hire costs the business a lot of money and time. </a:t>
            </a:r>
          </a:p>
          <a:p>
            <a:endParaRPr lang="en-GB" dirty="0"/>
          </a:p>
          <a:p>
            <a:r>
              <a:rPr lang="en-GB" dirty="0"/>
              <a:t>Leads to next slide</a:t>
            </a:r>
          </a:p>
        </p:txBody>
      </p:sp>
      <p:sp>
        <p:nvSpPr>
          <p:cNvPr id="4" name="Slide Number Placeholder 3"/>
          <p:cNvSpPr>
            <a:spLocks noGrp="1"/>
          </p:cNvSpPr>
          <p:nvPr>
            <p:ph type="sldNum" sz="quarter" idx="5"/>
          </p:nvPr>
        </p:nvSpPr>
        <p:spPr/>
        <p:txBody>
          <a:bodyPr/>
          <a:lstStyle/>
          <a:p>
            <a:fld id="{15829D03-4EFF-4A4A-B663-173065EF01C9}" type="slidenum">
              <a:rPr lang="en-GB" smtClean="0"/>
              <a:t>22</a:t>
            </a:fld>
            <a:endParaRPr lang="en-GB"/>
          </a:p>
        </p:txBody>
      </p:sp>
    </p:spTree>
    <p:extLst>
      <p:ext uri="{BB962C8B-B14F-4D97-AF65-F5344CB8AC3E}">
        <p14:creationId xmlns:p14="http://schemas.microsoft.com/office/powerpoint/2010/main" val="15766780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cost implications if we get it wrong?</a:t>
            </a:r>
          </a:p>
          <a:p>
            <a:endParaRPr lang="en-GB" dirty="0"/>
          </a:p>
          <a:p>
            <a:r>
              <a:rPr lang="en-GB" dirty="0"/>
              <a:t>What are examples of the ‘wrong person’ in recruitment?</a:t>
            </a:r>
          </a:p>
          <a:p>
            <a:endParaRPr lang="en-GB" dirty="0"/>
          </a:p>
          <a:p>
            <a:r>
              <a:rPr lang="en-GB" dirty="0"/>
              <a:t>Will we always get it right?</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23</a:t>
            </a:fld>
            <a:endParaRPr lang="en-GB"/>
          </a:p>
        </p:txBody>
      </p:sp>
    </p:spTree>
    <p:extLst>
      <p:ext uri="{BB962C8B-B14F-4D97-AF65-F5344CB8AC3E}">
        <p14:creationId xmlns:p14="http://schemas.microsoft.com/office/powerpoint/2010/main" val="9357807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i="0" dirty="0">
                <a:solidFill>
                  <a:srgbClr val="58595B"/>
                </a:solidFill>
                <a:effectLst/>
                <a:latin typeface="Open Sans"/>
              </a:rPr>
              <a:t>HR are working in the background, written the description, job spec. We are now ready to write the job description. What do you think we would need to put in it?</a:t>
            </a:r>
          </a:p>
          <a:p>
            <a:pPr algn="l"/>
            <a:endParaRPr lang="en-GB" i="0" dirty="0">
              <a:solidFill>
                <a:srgbClr val="58595B"/>
              </a:solidFill>
              <a:effectLst/>
              <a:latin typeface="Open Sans"/>
            </a:endParaRPr>
          </a:p>
          <a:p>
            <a:pPr algn="l"/>
            <a:r>
              <a:rPr lang="en-GB" i="0" dirty="0">
                <a:solidFill>
                  <a:srgbClr val="58595B"/>
                </a:solidFill>
                <a:effectLst/>
                <a:latin typeface="Open Sans"/>
              </a:rPr>
              <a:t>Have you seen banners? Sometimes people just want to know the basics. Keeping it short and sweet. </a:t>
            </a:r>
          </a:p>
          <a:p>
            <a:pPr algn="l"/>
            <a:endParaRPr lang="en-GB" i="0" dirty="0">
              <a:solidFill>
                <a:srgbClr val="58595B"/>
              </a:solidFill>
              <a:effectLst/>
              <a:latin typeface="Open Sans"/>
            </a:endParaRPr>
          </a:p>
          <a:p>
            <a:pPr algn="l"/>
            <a:r>
              <a:rPr lang="en-GB" i="0" dirty="0">
                <a:solidFill>
                  <a:srgbClr val="58595B"/>
                </a:solidFill>
                <a:effectLst/>
                <a:latin typeface="Open Sans"/>
              </a:rPr>
              <a:t>Job adverts should give clear, accurate information about the organisation and the role. They should include:</a:t>
            </a:r>
          </a:p>
          <a:p>
            <a:pPr algn="l">
              <a:buFont typeface="Arial" panose="020B0604020202020204" pitchFamily="34" charset="0"/>
              <a:buChar char="•"/>
            </a:pPr>
            <a:r>
              <a:rPr lang="en-GB" i="0" dirty="0">
                <a:solidFill>
                  <a:srgbClr val="58595B"/>
                </a:solidFill>
                <a:effectLst/>
                <a:latin typeface="Open Sans"/>
              </a:rPr>
              <a:t>Job description and person specification.</a:t>
            </a:r>
          </a:p>
          <a:p>
            <a:pPr algn="l">
              <a:buFont typeface="Arial" panose="020B0604020202020204" pitchFamily="34" charset="0"/>
              <a:buChar char="•"/>
            </a:pPr>
            <a:r>
              <a:rPr lang="en-GB" i="0" dirty="0">
                <a:solidFill>
                  <a:srgbClr val="58595B"/>
                </a:solidFill>
                <a:effectLst/>
                <a:latin typeface="Open Sans"/>
              </a:rPr>
              <a:t>Job location.</a:t>
            </a:r>
          </a:p>
          <a:p>
            <a:pPr algn="l">
              <a:buFont typeface="Arial" panose="020B0604020202020204" pitchFamily="34" charset="0"/>
              <a:buChar char="•"/>
            </a:pPr>
            <a:r>
              <a:rPr lang="en-GB" i="0" dirty="0">
                <a:solidFill>
                  <a:srgbClr val="58595B"/>
                </a:solidFill>
                <a:effectLst/>
                <a:latin typeface="Open Sans"/>
              </a:rPr>
              <a:t>Type of employment offered - for example, is it a fixed-term role?</a:t>
            </a:r>
          </a:p>
          <a:p>
            <a:pPr algn="l">
              <a:buFont typeface="Arial" panose="020B0604020202020204" pitchFamily="34" charset="0"/>
              <a:buChar char="•"/>
            </a:pPr>
            <a:r>
              <a:rPr lang="en-GB" i="0" dirty="0">
                <a:solidFill>
                  <a:srgbClr val="58595B"/>
                </a:solidFill>
                <a:effectLst/>
                <a:latin typeface="Open Sans"/>
              </a:rPr>
              <a:t>The organisation’s activities and values.</a:t>
            </a:r>
          </a:p>
          <a:p>
            <a:pPr algn="l">
              <a:buFont typeface="Arial" panose="020B0604020202020204" pitchFamily="34" charset="0"/>
              <a:buChar char="•"/>
            </a:pPr>
            <a:r>
              <a:rPr lang="en-GB" sz="1400" dirty="0">
                <a:solidFill>
                  <a:srgbClr val="58595B"/>
                </a:solidFill>
                <a:latin typeface="Open Sans"/>
              </a:rPr>
              <a:t>Reward and benefits package.</a:t>
            </a:r>
          </a:p>
          <a:p>
            <a:pPr algn="l">
              <a:buFont typeface="Arial" panose="020B0604020202020204" pitchFamily="34" charset="0"/>
              <a:buChar char="•"/>
            </a:pPr>
            <a:r>
              <a:rPr lang="en-GB" sz="1400" dirty="0">
                <a:solidFill>
                  <a:srgbClr val="58595B"/>
                </a:solidFill>
                <a:latin typeface="Open Sans"/>
              </a:rPr>
              <a:t>Flexible working opportunities</a:t>
            </a:r>
            <a:r>
              <a:rPr lang="en-GB" i="0" dirty="0">
                <a:solidFill>
                  <a:srgbClr val="58595B"/>
                </a:solidFill>
                <a:effectLst/>
                <a:latin typeface="Open Sans"/>
              </a:rPr>
              <a:t>, where available.</a:t>
            </a:r>
          </a:p>
          <a:p>
            <a:pPr algn="l">
              <a:buFont typeface="Arial" panose="020B0604020202020204" pitchFamily="34" charset="0"/>
              <a:buChar char="•"/>
            </a:pPr>
            <a:r>
              <a:rPr lang="en-GB" i="0" dirty="0">
                <a:solidFill>
                  <a:srgbClr val="58595B"/>
                </a:solidFill>
                <a:effectLst/>
                <a:latin typeface="Open Sans"/>
              </a:rPr>
              <a:t>Details of how to apply and the deadline.</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24</a:t>
            </a:fld>
            <a:endParaRPr lang="en-GB"/>
          </a:p>
        </p:txBody>
      </p:sp>
    </p:spTree>
    <p:extLst>
      <p:ext uri="{BB962C8B-B14F-4D97-AF65-F5344CB8AC3E}">
        <p14:creationId xmlns:p14="http://schemas.microsoft.com/office/powerpoint/2010/main" val="21448995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don’t recruit just for the sake of it. Read slide.</a:t>
            </a:r>
          </a:p>
          <a:p>
            <a:endParaRPr lang="en-GB" dirty="0"/>
          </a:p>
          <a:p>
            <a:r>
              <a:rPr lang="en-GB" dirty="0"/>
              <a:t>We plan and map our teams. What are your plans for the future? Know your team WE plan our human resources. People leaving shouldn't be a surprise. </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25</a:t>
            </a:fld>
            <a:endParaRPr lang="en-GB"/>
          </a:p>
        </p:txBody>
      </p:sp>
    </p:spTree>
    <p:extLst>
      <p:ext uri="{BB962C8B-B14F-4D97-AF65-F5344CB8AC3E}">
        <p14:creationId xmlns:p14="http://schemas.microsoft.com/office/powerpoint/2010/main" val="5374369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workforce-planning-guide_tcm18-42735.pdf (cipd.co.uk)</a:t>
            </a:r>
            <a:endParaRPr lang="en-GB" dirty="0"/>
          </a:p>
          <a:p>
            <a:endParaRPr lang="en-GB" dirty="0"/>
          </a:p>
          <a:p>
            <a:r>
              <a:rPr lang="en-GB" dirty="0"/>
              <a:t>Note key words</a:t>
            </a:r>
          </a:p>
        </p:txBody>
      </p:sp>
      <p:sp>
        <p:nvSpPr>
          <p:cNvPr id="4" name="Slide Number Placeholder 3"/>
          <p:cNvSpPr>
            <a:spLocks noGrp="1"/>
          </p:cNvSpPr>
          <p:nvPr>
            <p:ph type="sldNum" sz="quarter" idx="5"/>
          </p:nvPr>
        </p:nvSpPr>
        <p:spPr/>
        <p:txBody>
          <a:bodyPr/>
          <a:lstStyle/>
          <a:p>
            <a:fld id="{15829D03-4EFF-4A4A-B663-173065EF01C9}" type="slidenum">
              <a:rPr lang="en-GB" smtClean="0"/>
              <a:t>26</a:t>
            </a:fld>
            <a:endParaRPr lang="en-GB"/>
          </a:p>
        </p:txBody>
      </p:sp>
    </p:spTree>
    <p:extLst>
      <p:ext uri="{BB962C8B-B14F-4D97-AF65-F5344CB8AC3E}">
        <p14:creationId xmlns:p14="http://schemas.microsoft.com/office/powerpoint/2010/main" val="252463726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important thing in applying for jobs is the values of the company. </a:t>
            </a:r>
          </a:p>
          <a:p>
            <a:endParaRPr lang="en-GB" dirty="0"/>
          </a:p>
          <a:p>
            <a:r>
              <a:rPr lang="en-GB" dirty="0"/>
              <a:t>Things may have changed now, pay might be what people are looking for. Job security is also another high one. </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27</a:t>
            </a:fld>
            <a:endParaRPr lang="en-GB"/>
          </a:p>
        </p:txBody>
      </p:sp>
    </p:spTree>
    <p:extLst>
      <p:ext uri="{BB962C8B-B14F-4D97-AF65-F5344CB8AC3E}">
        <p14:creationId xmlns:p14="http://schemas.microsoft.com/office/powerpoint/2010/main" val="18245693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What do we mean by </a:t>
            </a:r>
          </a:p>
          <a:p>
            <a:pPr marL="0" indent="0">
              <a:buNone/>
            </a:pPr>
            <a:r>
              <a:rPr lang="en-GB" dirty="0"/>
              <a:t>selection process?</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29</a:t>
            </a:fld>
            <a:endParaRPr lang="en-GB"/>
          </a:p>
        </p:txBody>
      </p:sp>
    </p:spTree>
    <p:extLst>
      <p:ext uri="{BB962C8B-B14F-4D97-AF65-F5344CB8AC3E}">
        <p14:creationId xmlns:p14="http://schemas.microsoft.com/office/powerpoint/2010/main" val="31384085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Abercrombie &amp; Fitch Worst Controversies (businessinsider.com)</a:t>
            </a:r>
            <a:endParaRPr lang="en-GB" dirty="0"/>
          </a:p>
          <a:p>
            <a:endParaRPr lang="en-GB" dirty="0"/>
          </a:p>
          <a:p>
            <a:r>
              <a:rPr lang="en-GB" dirty="0"/>
              <a:t>https://www.buzzfeed.com/sydrobinson1/abercrombie-and-fitch-employee-secrets-stories -  share with </a:t>
            </a:r>
            <a:r>
              <a:rPr lang="en-GB" dirty="0" err="1"/>
              <a:t>sudents</a:t>
            </a:r>
            <a:endParaRPr lang="en-GB" dirty="0"/>
          </a:p>
          <a:p>
            <a:endParaRPr lang="en-GB" dirty="0"/>
          </a:p>
          <a:p>
            <a:r>
              <a:rPr lang="en-GB" dirty="0"/>
              <a:t>Hollister, same brand. American organisation, clothing company. These men are employees of Abercrombie. Any issues? </a:t>
            </a:r>
          </a:p>
          <a:p>
            <a:endParaRPr lang="en-GB" dirty="0"/>
          </a:p>
          <a:p>
            <a:r>
              <a:rPr lang="en-GB" dirty="0"/>
              <a:t>The woman is a customer!</a:t>
            </a:r>
          </a:p>
          <a:p>
            <a:endParaRPr lang="en-GB" dirty="0"/>
          </a:p>
          <a:p>
            <a:r>
              <a:rPr lang="en-GB" dirty="0"/>
              <a:t>When Cardiff opened this was their strategy. People stood outside the store. Beautiful people. Men were in shorts This was their recruitment strategy for A&amp;F. Marketing. They actually got into quite a bit of trouble with this strategy. There were many specific requirements for working within the store. You must be x tall, you must be a model, must weigh, this, no tattoos. </a:t>
            </a:r>
          </a:p>
          <a:p>
            <a:endParaRPr lang="en-GB" dirty="0"/>
          </a:p>
          <a:p>
            <a:r>
              <a:rPr lang="en-GB" dirty="0"/>
              <a:t>What is the issue with advertising jobs?</a:t>
            </a:r>
          </a:p>
          <a:p>
            <a:endParaRPr lang="en-GB" dirty="0"/>
          </a:p>
          <a:p>
            <a:r>
              <a:rPr lang="en-GB" dirty="0"/>
              <a:t>Key word discrimination. They were discriminating against anyone who did not fit eh A&amp;F mould. A&amp;F were taking to court over this. They couldn’t fight it. The ‘look ‘ isn’t a requirement, capability is.  </a:t>
            </a:r>
          </a:p>
          <a:p>
            <a:endParaRPr lang="en-GB" dirty="0"/>
          </a:p>
          <a:p>
            <a:r>
              <a:rPr lang="en-GB" dirty="0"/>
              <a:t>They still hire using the same tactic, but seem to have gotten around it. </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31</a:t>
            </a:fld>
            <a:endParaRPr lang="en-GB"/>
          </a:p>
        </p:txBody>
      </p:sp>
    </p:spTree>
    <p:extLst>
      <p:ext uri="{BB962C8B-B14F-4D97-AF65-F5344CB8AC3E}">
        <p14:creationId xmlns:p14="http://schemas.microsoft.com/office/powerpoint/2010/main" val="29843835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defRPr/>
            </a:pPr>
            <a:r>
              <a:rPr lang="en-US" altLang="en-US" dirty="0"/>
              <a:t>With a pool of applicants, the prescreening process can begin. The </a:t>
            </a:r>
            <a:r>
              <a:rPr lang="en-US" altLang="en-US" b="1" dirty="0"/>
              <a:t>application form </a:t>
            </a:r>
            <a:r>
              <a:rPr lang="en-US" altLang="en-US" dirty="0"/>
              <a:t>is usually the first step in this process (some firms first require a brief, prescreening interview or online test). A filled-in application provides four types of information listed in the slide.</a:t>
            </a:r>
          </a:p>
          <a:p>
            <a:pPr marL="0" marR="0" indent="0" algn="l" defTabSz="457200" rtl="0" eaLnBrk="1" fontAlgn="auto" latinLnBrk="0" hangingPunct="1">
              <a:lnSpc>
                <a:spcPct val="100000"/>
              </a:lnSpc>
              <a:spcBef>
                <a:spcPts val="0"/>
              </a:spcBef>
              <a:spcAft>
                <a:spcPts val="0"/>
              </a:spcAft>
              <a:buClrTx/>
              <a:buSzTx/>
              <a:buFontTx/>
              <a:buNone/>
              <a:defRPr/>
            </a:pPr>
            <a:endParaRPr lang="en-US" altLang="en-US" dirty="0"/>
          </a:p>
          <a:p>
            <a:pPr marL="0" marR="0" indent="0" algn="l" defTabSz="457200" rtl="0" eaLnBrk="1" fontAlgn="auto" latinLnBrk="0" hangingPunct="1">
              <a:lnSpc>
                <a:spcPct val="100000"/>
              </a:lnSpc>
              <a:spcBef>
                <a:spcPts val="0"/>
              </a:spcBef>
              <a:spcAft>
                <a:spcPts val="0"/>
              </a:spcAft>
              <a:buClrTx/>
              <a:buSzTx/>
              <a:buFontTx/>
              <a:buNone/>
              <a:defRPr/>
            </a:pPr>
            <a:r>
              <a:rPr lang="en-US" altLang="en-US" dirty="0"/>
              <a:t>Ask how they were last recruited and what they needed to do</a:t>
            </a:r>
          </a:p>
        </p:txBody>
      </p:sp>
      <p:sp>
        <p:nvSpPr>
          <p:cNvPr id="4" name="Slide Number Placeholder 3"/>
          <p:cNvSpPr>
            <a:spLocks noGrp="1"/>
          </p:cNvSpPr>
          <p:nvPr>
            <p:ph type="sldNum" sz="quarter" idx="10"/>
          </p:nvPr>
        </p:nvSpPr>
        <p:spPr/>
        <p:txBody>
          <a:bodyPr/>
          <a:lstStyle/>
          <a:p>
            <a:fld id="{6936E1E2-17D2-5E4C-B96D-EEDAC0EF77DB}" type="slidenum">
              <a:rPr lang="en-US" smtClean="0"/>
              <a:t>32</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your CV, what is it you put on yours?</a:t>
            </a:r>
          </a:p>
          <a:p>
            <a:endParaRPr lang="en-GB" dirty="0"/>
          </a:p>
          <a:p>
            <a:r>
              <a:rPr lang="en-GB" dirty="0"/>
              <a:t>Educational and qualifications separately</a:t>
            </a:r>
          </a:p>
          <a:p>
            <a:endParaRPr lang="en-GB" dirty="0"/>
          </a:p>
          <a:p>
            <a:r>
              <a:rPr lang="en-GB" dirty="0"/>
              <a:t>You do not need to put DOB on there. Equality act 2010. Gender, race, ethnicity, age etc. </a:t>
            </a:r>
          </a:p>
          <a:p>
            <a:endParaRPr lang="en-GB" dirty="0"/>
          </a:p>
          <a:p>
            <a:r>
              <a:rPr lang="en-GB" dirty="0"/>
              <a:t>Photos not required. Country dependent. Depends on the job role too.</a:t>
            </a:r>
          </a:p>
          <a:p>
            <a:endParaRPr lang="en-GB" dirty="0"/>
          </a:p>
          <a:p>
            <a:r>
              <a:rPr lang="en-GB" dirty="0"/>
              <a:t>What is it we’re looking for?</a:t>
            </a:r>
          </a:p>
          <a:p>
            <a:endParaRPr lang="en-GB" dirty="0"/>
          </a:p>
          <a:p>
            <a:r>
              <a:rPr lang="en-GB" dirty="0"/>
              <a:t>No more than 2 pages long</a:t>
            </a:r>
          </a:p>
        </p:txBody>
      </p:sp>
      <p:sp>
        <p:nvSpPr>
          <p:cNvPr id="4" name="Slide Number Placeholder 3"/>
          <p:cNvSpPr>
            <a:spLocks noGrp="1"/>
          </p:cNvSpPr>
          <p:nvPr>
            <p:ph type="sldNum" sz="quarter" idx="5"/>
          </p:nvPr>
        </p:nvSpPr>
        <p:spPr/>
        <p:txBody>
          <a:bodyPr/>
          <a:lstStyle/>
          <a:p>
            <a:fld id="{15829D03-4EFF-4A4A-B663-173065EF01C9}" type="slidenum">
              <a:rPr lang="en-GB" smtClean="0"/>
              <a:t>33</a:t>
            </a:fld>
            <a:endParaRPr lang="en-GB"/>
          </a:p>
        </p:txBody>
      </p:sp>
    </p:spTree>
    <p:extLst>
      <p:ext uri="{BB962C8B-B14F-4D97-AF65-F5344CB8AC3E}">
        <p14:creationId xmlns:p14="http://schemas.microsoft.com/office/powerpoint/2010/main" val="28722075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https://www.jobscan.co/home-v2</a:t>
            </a:r>
          </a:p>
          <a:p>
            <a:endParaRPr lang="en-GB" dirty="0"/>
          </a:p>
          <a:p>
            <a:r>
              <a:rPr lang="en-GB" dirty="0"/>
              <a:t>Get them to google a job description ready to copy and paste into this then share you screen to guide them through the process – I will hopefully have message all the students to bring their CV ready! </a:t>
            </a: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34</a:t>
            </a:fld>
            <a:endParaRPr lang="en-GB"/>
          </a:p>
        </p:txBody>
      </p:sp>
    </p:spTree>
    <p:extLst>
      <p:ext uri="{BB962C8B-B14F-4D97-AF65-F5344CB8AC3E}">
        <p14:creationId xmlns:p14="http://schemas.microsoft.com/office/powerpoint/2010/main" val="5095953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End on video we make an unconscious bias </a:t>
            </a:r>
            <a:r>
              <a:rPr lang="en-GB"/>
              <a:t>without realising. </a:t>
            </a:r>
            <a:r>
              <a:rPr lang="en-GB" dirty="0"/>
              <a:t>Do we do it in the work place? Things you can consider as you go through your careers. </a:t>
            </a:r>
          </a:p>
        </p:txBody>
      </p:sp>
      <p:sp>
        <p:nvSpPr>
          <p:cNvPr id="4" name="Slide Number Placeholder 3"/>
          <p:cNvSpPr>
            <a:spLocks noGrp="1"/>
          </p:cNvSpPr>
          <p:nvPr>
            <p:ph type="sldNum" sz="quarter" idx="5"/>
          </p:nvPr>
        </p:nvSpPr>
        <p:spPr/>
        <p:txBody>
          <a:bodyPr/>
          <a:lstStyle/>
          <a:p>
            <a:fld id="{15829D03-4EFF-4A4A-B663-173065EF01C9}" type="slidenum">
              <a:rPr lang="en-GB" smtClean="0"/>
              <a:t>35</a:t>
            </a:fld>
            <a:endParaRPr lang="en-GB"/>
          </a:p>
        </p:txBody>
      </p:sp>
    </p:spTree>
    <p:extLst>
      <p:ext uri="{BB962C8B-B14F-4D97-AF65-F5344CB8AC3E}">
        <p14:creationId xmlns:p14="http://schemas.microsoft.com/office/powerpoint/2010/main" val="22973231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organisation is different. There will be many different types. </a:t>
            </a:r>
          </a:p>
          <a:p>
            <a:endParaRPr lang="en-GB" dirty="0"/>
          </a:p>
          <a:p>
            <a:r>
              <a:rPr lang="en-GB" dirty="0"/>
              <a:t>Go through in each section</a:t>
            </a:r>
          </a:p>
          <a:p>
            <a:endParaRPr lang="en-GB" dirty="0"/>
          </a:p>
          <a:p>
            <a:r>
              <a:rPr lang="en-GB" dirty="0"/>
              <a:t>Gut instinct</a:t>
            </a:r>
          </a:p>
        </p:txBody>
      </p:sp>
      <p:sp>
        <p:nvSpPr>
          <p:cNvPr id="4" name="Slide Number Placeholder 3"/>
          <p:cNvSpPr>
            <a:spLocks noGrp="1"/>
          </p:cNvSpPr>
          <p:nvPr>
            <p:ph type="sldNum" sz="quarter" idx="5"/>
          </p:nvPr>
        </p:nvSpPr>
        <p:spPr/>
        <p:txBody>
          <a:bodyPr/>
          <a:lstStyle/>
          <a:p>
            <a:fld id="{15829D03-4EFF-4A4A-B663-173065EF01C9}" type="slidenum">
              <a:rPr lang="en-GB" smtClean="0"/>
              <a:t>36</a:t>
            </a:fld>
            <a:endParaRPr lang="en-GB"/>
          </a:p>
        </p:txBody>
      </p:sp>
    </p:spTree>
    <p:extLst>
      <p:ext uri="{BB962C8B-B14F-4D97-AF65-F5344CB8AC3E}">
        <p14:creationId xmlns:p14="http://schemas.microsoft.com/office/powerpoint/2010/main" val="8831829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Robtos</a:t>
            </a:r>
            <a:r>
              <a:rPr lang="en-GB" dirty="0"/>
              <a:t> are changing the face of recruitment. </a:t>
            </a:r>
          </a:p>
          <a:p>
            <a:endParaRPr lang="en-GB" dirty="0"/>
          </a:p>
          <a:p>
            <a:r>
              <a:rPr lang="en-GB" dirty="0"/>
              <a:t>Watch video and discuss</a:t>
            </a:r>
          </a:p>
          <a:p>
            <a:endParaRPr lang="en-GB" dirty="0"/>
          </a:p>
          <a:p>
            <a:r>
              <a:rPr lang="en-GB" dirty="0"/>
              <a:t>Ethical and moral conundrum</a:t>
            </a:r>
          </a:p>
          <a:p>
            <a:endParaRPr lang="en-GB" dirty="0"/>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37</a:t>
            </a:fld>
            <a:endParaRPr lang="en-GB"/>
          </a:p>
        </p:txBody>
      </p:sp>
    </p:spTree>
    <p:extLst>
      <p:ext uri="{BB962C8B-B14F-4D97-AF65-F5344CB8AC3E}">
        <p14:creationId xmlns:p14="http://schemas.microsoft.com/office/powerpoint/2010/main" val="3180360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i="0" dirty="0">
                <a:solidFill>
                  <a:srgbClr val="080A12"/>
                </a:solidFill>
                <a:effectLst/>
                <a:latin typeface="suisseintl"/>
              </a:rPr>
              <a:t>1. Talent sourcing </a:t>
            </a:r>
          </a:p>
          <a:p>
            <a:pPr algn="l"/>
            <a:r>
              <a:rPr lang="en-US" b="0" i="0" dirty="0">
                <a:solidFill>
                  <a:srgbClr val="080A12"/>
                </a:solidFill>
                <a:effectLst/>
                <a:latin typeface="suisseintl"/>
              </a:rPr>
              <a:t>Talent sourcing is one of the most prominent ways companies use the technology in recruitment, Smith said. </a:t>
            </a:r>
          </a:p>
          <a:p>
            <a:pPr algn="l"/>
            <a:r>
              <a:rPr lang="en-US" b="0" i="0" dirty="0">
                <a:solidFill>
                  <a:srgbClr val="080A12"/>
                </a:solidFill>
                <a:effectLst/>
                <a:latin typeface="suisseintl"/>
              </a:rPr>
              <a:t>"[It identifies] where the talent is that we are looking for. That technology is really good at scraping social professional sites, academic information, and a variety of different sources to help pinpoint the talent segment that you are looking for," Smith said. </a:t>
            </a:r>
          </a:p>
          <a:p>
            <a:endParaRPr lang="en-GB" dirty="0"/>
          </a:p>
          <a:p>
            <a:pPr algn="l"/>
            <a:r>
              <a:rPr lang="en-US" b="1" i="0" dirty="0">
                <a:solidFill>
                  <a:srgbClr val="080A12"/>
                </a:solidFill>
                <a:effectLst/>
                <a:latin typeface="suisseintl"/>
              </a:rPr>
              <a:t>2. Candidate engagement  </a:t>
            </a:r>
          </a:p>
          <a:p>
            <a:pPr algn="l"/>
            <a:r>
              <a:rPr lang="en-US" b="0" i="0" dirty="0">
                <a:solidFill>
                  <a:srgbClr val="080A12"/>
                </a:solidFill>
                <a:effectLst/>
                <a:latin typeface="suisseintl"/>
              </a:rPr>
              <a:t>Automation in candidate engagement is the most mature application in recruiting thus far, according to Smith. </a:t>
            </a:r>
          </a:p>
          <a:p>
            <a:pPr algn="l"/>
            <a:r>
              <a:rPr lang="en-US" b="0" i="0" dirty="0">
                <a:solidFill>
                  <a:srgbClr val="080A12"/>
                </a:solidFill>
                <a:effectLst/>
                <a:latin typeface="suisseintl"/>
              </a:rPr>
              <a:t>"[AI has] become more prominent as candidates become more like consumers than they were before," Smith said. </a:t>
            </a:r>
          </a:p>
          <a:p>
            <a:pPr algn="l"/>
            <a:r>
              <a:rPr lang="en-US" b="0" i="0" dirty="0">
                <a:solidFill>
                  <a:srgbClr val="080A12"/>
                </a:solidFill>
                <a:effectLst/>
                <a:latin typeface="suisseintl"/>
              </a:rPr>
              <a:t>"They expect transparency in the process. They expect timely responsiveness to their questions. Most recruiting functions are not set up to do that well," Smith said. "Using things like chat bots instead of recruiters, which communicate directly with candidates at different stages of the process, communicate where they are in the process, who they have to interview with next, etcetera."</a:t>
            </a:r>
          </a:p>
          <a:p>
            <a:pPr algn="l"/>
            <a:r>
              <a:rPr lang="en-US" b="1" i="0" dirty="0">
                <a:solidFill>
                  <a:srgbClr val="080A12"/>
                </a:solidFill>
                <a:effectLst/>
                <a:latin typeface="suisseintl"/>
              </a:rPr>
              <a:t>3. Prospective employee assessment and selection</a:t>
            </a:r>
          </a:p>
          <a:p>
            <a:pPr algn="l"/>
            <a:r>
              <a:rPr lang="en-US" b="0" i="0" dirty="0">
                <a:solidFill>
                  <a:srgbClr val="080A12"/>
                </a:solidFill>
                <a:effectLst/>
                <a:latin typeface="suisseintl"/>
              </a:rPr>
              <a:t>Using AI to screen candidates helps narrow down talent, making the hiring process quicker and more efficient, Smith said. </a:t>
            </a:r>
          </a:p>
          <a:p>
            <a:pPr algn="l"/>
            <a:r>
              <a:rPr lang="en-US" b="0" i="0" dirty="0">
                <a:solidFill>
                  <a:srgbClr val="080A12"/>
                </a:solidFill>
                <a:effectLst/>
                <a:latin typeface="suisseintl"/>
              </a:rPr>
              <a:t>"Many organizations get hundreds of thousands of applications for a single role, and that is very overwhelming," Smith said. "Most use resumé screening to sort through that noise and identify the people they want to bring further into the process.</a:t>
            </a:r>
          </a:p>
          <a:p>
            <a:pPr algn="l"/>
            <a:r>
              <a:rPr lang="en-US" b="0" i="0" dirty="0">
                <a:solidFill>
                  <a:srgbClr val="080A12"/>
                </a:solidFill>
                <a:effectLst/>
                <a:latin typeface="suisseintl"/>
              </a:rPr>
              <a:t>"The second part of assessing and selecting is less mature," Smith continued. "There's a lot of news headlines around actually using algorithms to assess and make the final </a:t>
            </a:r>
            <a:r>
              <a:rPr lang="en-US" b="0" i="0" dirty="0" err="1">
                <a:solidFill>
                  <a:srgbClr val="080A12"/>
                </a:solidFill>
                <a:effectLst/>
                <a:latin typeface="suisseintl"/>
              </a:rPr>
              <a:t>hire.There's</a:t>
            </a:r>
            <a:r>
              <a:rPr lang="en-US" b="0" i="0" dirty="0">
                <a:solidFill>
                  <a:srgbClr val="080A12"/>
                </a:solidFill>
                <a:effectLst/>
                <a:latin typeface="suisseintl"/>
              </a:rPr>
              <a:t> a lot of debate about it in the recruiting space, because it can be more prone to bias. But, that's an area that we see some organizations experimenting with." </a:t>
            </a:r>
          </a:p>
          <a:p>
            <a:endParaRPr lang="en-GB" dirty="0"/>
          </a:p>
        </p:txBody>
      </p:sp>
      <p:sp>
        <p:nvSpPr>
          <p:cNvPr id="4" name="Slide Number Placeholder 3"/>
          <p:cNvSpPr>
            <a:spLocks noGrp="1"/>
          </p:cNvSpPr>
          <p:nvPr>
            <p:ph type="sldNum" sz="quarter" idx="5"/>
          </p:nvPr>
        </p:nvSpPr>
        <p:spPr/>
        <p:txBody>
          <a:bodyPr/>
          <a:lstStyle/>
          <a:p>
            <a:fld id="{24953D85-D4B4-4FA9-A353-DF8E4DAF69A1}" type="slidenum">
              <a:rPr lang="en-GB" smtClean="0"/>
              <a:t>38</a:t>
            </a:fld>
            <a:endParaRPr lang="en-GB"/>
          </a:p>
        </p:txBody>
      </p:sp>
    </p:spTree>
    <p:extLst>
      <p:ext uri="{BB962C8B-B14F-4D97-AF65-F5344CB8AC3E}">
        <p14:creationId xmlns:p14="http://schemas.microsoft.com/office/powerpoint/2010/main" val="910900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week we are going to be talking about Ethics. Please be respectful of your student colleagues as we are going to have some debate! It’s ok to disagree, bit not to be disagreeable.</a:t>
            </a:r>
          </a:p>
        </p:txBody>
      </p:sp>
      <p:sp>
        <p:nvSpPr>
          <p:cNvPr id="4" name="Slide Number Placeholder 3"/>
          <p:cNvSpPr>
            <a:spLocks noGrp="1"/>
          </p:cNvSpPr>
          <p:nvPr>
            <p:ph type="sldNum" sz="quarter" idx="5"/>
          </p:nvPr>
        </p:nvSpPr>
        <p:spPr/>
        <p:txBody>
          <a:bodyPr/>
          <a:lstStyle/>
          <a:p>
            <a:fld id="{15829D03-4EFF-4A4A-B663-173065EF01C9}" type="slidenum">
              <a:rPr lang="en-GB" smtClean="0"/>
              <a:t>41</a:t>
            </a:fld>
            <a:endParaRPr lang="en-GB"/>
          </a:p>
        </p:txBody>
      </p:sp>
    </p:spTree>
    <p:extLst>
      <p:ext uri="{BB962C8B-B14F-4D97-AF65-F5344CB8AC3E}">
        <p14:creationId xmlns:p14="http://schemas.microsoft.com/office/powerpoint/2010/main" val="2630097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35427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207002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6323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51433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367993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55526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81448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95500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518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71568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3276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687263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08/04/2024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7008494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7.jpg"/><Relationship Id="rId3" Type="http://schemas.openxmlformats.org/officeDocument/2006/relationships/image" Target="../media/image12.jpg"/><Relationship Id="rId7" Type="http://schemas.openxmlformats.org/officeDocument/2006/relationships/image" Target="../media/image16.jp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3.jpg"/><Relationship Id="rId9" Type="http://schemas.openxmlformats.org/officeDocument/2006/relationships/image" Target="../media/image18.jpg"/></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hangri-la.com/group/careers/"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hyperlink" Target="https://www.hrmagazine.co.uk/content/features/uk-automotive-recruitment-needs-a-rethink" TargetMode="External"/><Relationship Id="rId4" Type="http://schemas.openxmlformats.org/officeDocument/2006/relationships/hyperlink" Target="https://www.hrmagazine.co.uk/content/comment/relearning-hiring-and-onboarding-skills-for-virtual-recruitment"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hrmagazine.co.uk/content/features/recruitment-and-assessment-what-will-the-future-look-like-post-coronaviru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uwtsd.ac.uk/careers/"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26.jpeg"/></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hyperlink" Target="https://www.hrmagazine.co.uk/content/news/businesses-judged-by-poor-recruitment-processes" TargetMode="External"/><Relationship Id="rId4" Type="http://schemas.openxmlformats.org/officeDocument/2006/relationships/hyperlink" Target="https://www.hrmagazine.co.uk/content/news/uk-lags-behind-international-ai-skills-development"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6.png"/><Relationship Id="rId4" Type="http://schemas.openxmlformats.org/officeDocument/2006/relationships/notesSlide" Target="../notesSlides/notesSlide20.xml"/></Relationships>
</file>

<file path=ppt/slides/_rels/slide3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QCFb4BiDDcE?feature=oembed" TargetMode="External"/><Relationship Id="rId4" Type="http://schemas.openxmlformats.org/officeDocument/2006/relationships/image" Target="../media/image45.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video" Target="https://www.youtube.com/embed/8QEK7B9GUhM?feature=oembed" TargetMode="External"/><Relationship Id="rId4" Type="http://schemas.openxmlformats.org/officeDocument/2006/relationships/image" Target="../media/image46.jpeg"/></Relationships>
</file>

<file path=ppt/slides/_rels/slide38.xml.rels><?xml version="1.0" encoding="UTF-8" standalone="yes"?>
<Relationships xmlns="http://schemas.openxmlformats.org/package/2006/relationships"><Relationship Id="rId3" Type="http://schemas.openxmlformats.org/officeDocument/2006/relationships/hyperlink" Target="https://www.zdnet.com/article/how-artificial-intelligence-and-machine-learning-are-used-in-hiring-and-recruitin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ihgplc.com/en/news-and-media/news-releases/2018/intercontinental-hotels-and-resorts-launches-artificial-intelligence-rooms-in-greater-china" TargetMode="External"/><Relationship Id="rId2" Type="http://schemas.openxmlformats.org/officeDocument/2006/relationships/hyperlink" Target="https://www.thepeoplespace.com/practice/articles/how-international-hotel-giant-ihg-using-artificial-intelligence-bring-hr-and" TargetMode="External"/><Relationship Id="rId1" Type="http://schemas.openxmlformats.org/officeDocument/2006/relationships/slideLayout" Target="../slideLayouts/slideLayout2.xml"/><Relationship Id="rId5" Type="http://schemas.openxmlformats.org/officeDocument/2006/relationships/hyperlink" Target="https://www.benefitnews.com/news/employers-deploy-ai-powered-chatbots-to-screen-job-applicants" TargetMode="External"/><Relationship Id="rId4" Type="http://schemas.openxmlformats.org/officeDocument/2006/relationships/hyperlink" Target="https://www.hotel-online.com/press_releases/release/ai-in-recruitment-artificial-intelligence-over-human-intelligence/" TargetMode="Externa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hyperlink" Target="http://www.cipd.co.uk/research/_labour-market-outlook/" TargetMode="External"/><Relationship Id="rId2" Type="http://schemas.openxmlformats.org/officeDocument/2006/relationships/hyperlink" Target="http://www.cipd.co.uk/research/_resourcing-talent-planning" TargetMode="External"/><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43.xml.rels><?xml version="1.0" encoding="UTF-8" standalone="yes"?>
<Relationships xmlns="http://schemas.openxmlformats.org/package/2006/relationships"><Relationship Id="rId3" Type="http://schemas.openxmlformats.org/officeDocument/2006/relationships/hyperlink" Target="https://www.peoplemanagement.co.uk/news/articles/how-can-HR-support-working-parents-during-lockdown#_ga=2.169621473.1753436191.1612386708-551645425.1611175807" TargetMode="External"/><Relationship Id="rId2" Type="http://schemas.openxmlformats.org/officeDocument/2006/relationships/hyperlink" Target="https://www.peoplemanagement.co.uk/news/articles/staff-anxiety-biggest-coronavirus-challenge-businesses-survey-finds#_ga=2.169621473.1753436191.1612386708-551645425.1611175807" TargetMode="External"/><Relationship Id="rId1" Type="http://schemas.openxmlformats.org/officeDocument/2006/relationships/slideLayout" Target="../slideLayouts/slideLayout2.xml"/><Relationship Id="rId4" Type="http://schemas.openxmlformats.org/officeDocument/2006/relationships/hyperlink" Target="https://www.peoplemanagement.co.uk/news/articles/coronavirus-HR-facilities-keep-workplace-hygienic#_ga=2.169621473.1753436191.1612386708-551645425.1611175807"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hrmagazine.co.uk/content/features/is-engagement-fact-or-fiction" TargetMode="External"/><Relationship Id="rId2" Type="http://schemas.openxmlformats.org/officeDocument/2006/relationships/hyperlink" Target="https://www.peoplemanagement.co.uk/news/articles/businesses-must-embrace-brain-friendly-learning"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163045" cy="923330"/>
          </a:xfrm>
          <a:prstGeom prst="rect">
            <a:avLst/>
          </a:prstGeom>
          <a:noFill/>
        </p:spPr>
        <p:txBody>
          <a:bodyPr wrap="none" rtlCol="0">
            <a:spAutoFit/>
          </a:bodyPr>
          <a:lstStyle/>
          <a:p>
            <a:r>
              <a:rPr lang="en-GB" sz="5400" i="1" dirty="0">
                <a:solidFill>
                  <a:schemeClr val="bg1"/>
                </a:solidFill>
              </a:rPr>
              <a:t>BMIH5005</a:t>
            </a:r>
            <a:endParaRPr lang="en-GB" sz="5400"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923353" cy="3754874"/>
          </a:xfrm>
          <a:prstGeom prst="rect">
            <a:avLst/>
          </a:prstGeom>
          <a:noFill/>
        </p:spPr>
        <p:txBody>
          <a:bodyPr wrap="none" rtlCol="0">
            <a:spAutoFit/>
          </a:bodyPr>
          <a:lstStyle/>
          <a:p>
            <a:r>
              <a:rPr lang="en-GB" sz="2800" i="1" dirty="0">
                <a:solidFill>
                  <a:schemeClr val="bg1"/>
                </a:solidFill>
              </a:rPr>
              <a:t>International Hotel Management</a:t>
            </a:r>
            <a:br>
              <a:rPr lang="en-GB" sz="2800" i="1" dirty="0">
                <a:solidFill>
                  <a:schemeClr val="bg1"/>
                </a:solidFill>
              </a:rPr>
            </a:br>
            <a:br>
              <a:rPr lang="en-GB" sz="2800" i="1" dirty="0">
                <a:solidFill>
                  <a:schemeClr val="bg1"/>
                </a:solidFill>
              </a:rPr>
            </a:br>
            <a:r>
              <a:rPr lang="en-GB" sz="2800" i="1" dirty="0">
                <a:solidFill>
                  <a:schemeClr val="bg1"/>
                </a:solidFill>
              </a:rPr>
              <a:t>Personnel Resourcing and Development</a:t>
            </a:r>
            <a:br>
              <a:rPr lang="en-GB" sz="2800" i="1" dirty="0">
                <a:solidFill>
                  <a:schemeClr val="bg1"/>
                </a:solidFill>
              </a:rPr>
            </a:br>
            <a:br>
              <a:rPr lang="en-GB" sz="2800" i="1" dirty="0">
                <a:solidFill>
                  <a:schemeClr val="bg1"/>
                </a:solidFill>
              </a:rPr>
            </a:br>
            <a:br>
              <a:rPr lang="en-GB" sz="7200" i="1" dirty="0">
                <a:solidFill>
                  <a:schemeClr val="bg1"/>
                </a:solidFill>
              </a:rPr>
            </a:br>
            <a:endParaRPr lang="en-GB" sz="5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386350" y="2964222"/>
            <a:ext cx="7146163" cy="1508105"/>
          </a:xfrm>
          <a:prstGeom prst="rect">
            <a:avLst/>
          </a:prstGeom>
          <a:noFill/>
        </p:spPr>
        <p:txBody>
          <a:bodyPr wrap="square" rtlCol="0">
            <a:spAutoFit/>
          </a:bodyPr>
          <a:lstStyle/>
          <a:p>
            <a:r>
              <a:rPr lang="en-GB" sz="4400" b="1" dirty="0">
                <a:solidFill>
                  <a:schemeClr val="bg1"/>
                </a:solidFill>
                <a:latin typeface="Arial" panose="020B0604020202020204" pitchFamily="34" charset="0"/>
                <a:cs typeface="Arial" panose="020B0604020202020204" pitchFamily="34" charset="0"/>
              </a:rPr>
              <a:t>Week 4 </a:t>
            </a:r>
            <a:r>
              <a:rPr lang="en-GB" sz="4800" dirty="0">
                <a:solidFill>
                  <a:schemeClr val="bg1"/>
                </a:solidFill>
                <a:latin typeface="Arial" panose="020B0604020202020204" pitchFamily="34" charset="0"/>
                <a:cs typeface="Arial" panose="020B0604020202020204" pitchFamily="34" charset="0"/>
              </a:rPr>
              <a:t>– </a:t>
            </a:r>
            <a:r>
              <a:rPr lang="en-GB" altLang="zh-TW" sz="4400" b="1" dirty="0">
                <a:solidFill>
                  <a:schemeClr val="bg1"/>
                </a:solidFill>
              </a:rPr>
              <a:t>Recruitment and Selection</a:t>
            </a:r>
            <a:endParaRPr lang="en-GB" sz="4400" dirty="0">
              <a:solidFill>
                <a:schemeClr val="bg1"/>
              </a:solidFill>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415D066-75E6-4F8B-2AF2-48C8982AEDFE}"/>
              </a:ext>
            </a:extLst>
          </p:cNvPr>
          <p:cNvPicPr>
            <a:picLocks noChangeAspect="1"/>
          </p:cNvPicPr>
          <p:nvPr/>
        </p:nvPicPr>
        <p:blipFill rotWithShape="1">
          <a:blip r:embed="rId3"/>
          <a:srcRect l="30894" t="16789" r="59060" b="22838"/>
          <a:stretch/>
        </p:blipFill>
        <p:spPr>
          <a:xfrm>
            <a:off x="7532513" y="56626"/>
            <a:ext cx="3356396" cy="5673055"/>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278683" y="863910"/>
            <a:ext cx="2337155" cy="1331905"/>
          </a:xfrm>
        </p:spPr>
        <p:txBody>
          <a:bodyPr anchor="ctr">
            <a:normAutofit/>
          </a:bodyPr>
          <a:lstStyle/>
          <a:p>
            <a:r>
              <a:rPr lang="en-GB" altLang="en-US" dirty="0">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1382849" y="2195815"/>
            <a:ext cx="5072705" cy="2983960"/>
          </a:xfrm>
        </p:spPr>
        <p:txBody>
          <a:bodyPr anchor="ctr">
            <a:noAutofit/>
          </a:bodyPr>
          <a:lstStyle/>
          <a:p>
            <a:pPr marL="0" indent="0">
              <a:buNone/>
            </a:pPr>
            <a:r>
              <a:rPr lang="en-GB" altLang="en-US" sz="4000" dirty="0">
                <a:latin typeface="Trebuchet MS" panose="020B0603020202020204" pitchFamily="34" charset="0"/>
              </a:rPr>
              <a:t>Last week gave an overview of…</a:t>
            </a:r>
            <a:endParaRPr lang="en-GB" altLang="en-US" sz="4000" dirty="0">
              <a:solidFill>
                <a:schemeClr val="bg1"/>
              </a:solidFill>
              <a:latin typeface="Trebuchet MS" panose="020B0603020202020204" pitchFamily="34" charset="0"/>
            </a:endParaRPr>
          </a:p>
        </p:txBody>
      </p:sp>
      <p:pic>
        <p:nvPicPr>
          <p:cNvPr id="2" name="Picture 1">
            <a:extLst>
              <a:ext uri="{FF2B5EF4-FFF2-40B4-BE49-F238E27FC236}">
                <a16:creationId xmlns:a16="http://schemas.microsoft.com/office/drawing/2014/main" id="{C3604A0B-1FC6-FD62-DA6D-92161F276CF3}"/>
              </a:ext>
            </a:extLst>
          </p:cNvPr>
          <p:cNvPicPr>
            <a:picLocks noChangeAspect="1"/>
          </p:cNvPicPr>
          <p:nvPr/>
        </p:nvPicPr>
        <p:blipFill rotWithShape="1">
          <a:blip r:embed="rId3"/>
          <a:srcRect t="752" b="69269"/>
          <a:stretch/>
        </p:blipFill>
        <p:spPr>
          <a:xfrm>
            <a:off x="2737169" y="7038540"/>
            <a:ext cx="3770993" cy="637777"/>
          </a:xfrm>
          <a:prstGeom prst="rect">
            <a:avLst/>
          </a:prstGeom>
        </p:spPr>
      </p:pic>
      <p:pic>
        <p:nvPicPr>
          <p:cNvPr id="4" name="Picture 3">
            <a:extLst>
              <a:ext uri="{FF2B5EF4-FFF2-40B4-BE49-F238E27FC236}">
                <a16:creationId xmlns:a16="http://schemas.microsoft.com/office/drawing/2014/main" id="{03B755A0-B7DF-93FE-680B-AEF3E265D1FA}"/>
              </a:ext>
            </a:extLst>
          </p:cNvPr>
          <p:cNvPicPr>
            <a:picLocks noChangeAspect="1"/>
          </p:cNvPicPr>
          <p:nvPr/>
        </p:nvPicPr>
        <p:blipFill rotWithShape="1">
          <a:blip r:embed="rId4"/>
          <a:srcRect l="38450" t="33733" r="38188" b="32571"/>
          <a:stretch/>
        </p:blipFill>
        <p:spPr>
          <a:xfrm>
            <a:off x="4575309" y="7752210"/>
            <a:ext cx="1381211" cy="1350150"/>
          </a:xfrm>
          <a:prstGeom prst="rect">
            <a:avLst/>
          </a:prstGeom>
        </p:spPr>
      </p:pic>
      <p:pic>
        <p:nvPicPr>
          <p:cNvPr id="5" name="Picture 4">
            <a:extLst>
              <a:ext uri="{FF2B5EF4-FFF2-40B4-BE49-F238E27FC236}">
                <a16:creationId xmlns:a16="http://schemas.microsoft.com/office/drawing/2014/main" id="{8A1EC23A-E0FD-A176-6335-A11F812A03AB}"/>
              </a:ext>
            </a:extLst>
          </p:cNvPr>
          <p:cNvPicPr>
            <a:picLocks noChangeAspect="1"/>
          </p:cNvPicPr>
          <p:nvPr/>
        </p:nvPicPr>
        <p:blipFill rotWithShape="1">
          <a:blip r:embed="rId5"/>
          <a:srcRect l="9051" t="6295" r="27163" b="57087"/>
          <a:stretch/>
        </p:blipFill>
        <p:spPr>
          <a:xfrm>
            <a:off x="6714974" y="6999963"/>
            <a:ext cx="2808312" cy="1074786"/>
          </a:xfrm>
          <a:prstGeom prst="rect">
            <a:avLst/>
          </a:prstGeom>
        </p:spPr>
      </p:pic>
      <p:sp>
        <p:nvSpPr>
          <p:cNvPr id="10" name="TextBox 9">
            <a:extLst>
              <a:ext uri="{FF2B5EF4-FFF2-40B4-BE49-F238E27FC236}">
                <a16:creationId xmlns:a16="http://schemas.microsoft.com/office/drawing/2014/main" id="{069EE967-29D9-6A3B-2EE1-AA8578D886FE}"/>
              </a:ext>
            </a:extLst>
          </p:cNvPr>
          <p:cNvSpPr txBox="1"/>
          <p:nvPr/>
        </p:nvSpPr>
        <p:spPr>
          <a:xfrm>
            <a:off x="6244305" y="3278959"/>
            <a:ext cx="3338600" cy="300082"/>
          </a:xfrm>
          <a:prstGeom prst="rect">
            <a:avLst/>
          </a:prstGeom>
          <a:noFill/>
        </p:spPr>
        <p:txBody>
          <a:bodyPr wrap="square">
            <a:spAutoFit/>
          </a:bodyPr>
          <a:lstStyle/>
          <a:p>
            <a:pPr defTabSz="342900"/>
            <a:r>
              <a:rPr lang="en-US" sz="1350" dirty="0">
                <a:solidFill>
                  <a:prstClr val="black"/>
                </a:solidFill>
                <a:latin typeface="Calibri" panose="020F0502020204030204"/>
              </a:rPr>
              <a:t>……..?</a:t>
            </a:r>
          </a:p>
        </p:txBody>
      </p:sp>
      <p:sp>
        <p:nvSpPr>
          <p:cNvPr id="12" name="TextBox 11">
            <a:extLst>
              <a:ext uri="{FF2B5EF4-FFF2-40B4-BE49-F238E27FC236}">
                <a16:creationId xmlns:a16="http://schemas.microsoft.com/office/drawing/2014/main" id="{2F71828F-4171-09FE-533B-F509E35A3FCF}"/>
              </a:ext>
            </a:extLst>
          </p:cNvPr>
          <p:cNvSpPr txBox="1"/>
          <p:nvPr/>
        </p:nvSpPr>
        <p:spPr>
          <a:xfrm>
            <a:off x="6244305" y="3934090"/>
            <a:ext cx="3770992" cy="300082"/>
          </a:xfrm>
          <a:prstGeom prst="rect">
            <a:avLst/>
          </a:prstGeom>
          <a:noFill/>
        </p:spPr>
        <p:txBody>
          <a:bodyPr wrap="square">
            <a:spAutoFit/>
          </a:bodyPr>
          <a:lstStyle/>
          <a:p>
            <a:pPr defTabSz="342900"/>
            <a:r>
              <a:rPr lang="en-US" sz="1350" dirty="0">
                <a:solidFill>
                  <a:prstClr val="black"/>
                </a:solidFill>
                <a:latin typeface="Calibri" panose="020F0502020204030204"/>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638366" y="1926947"/>
            <a:ext cx="2750280" cy="2097508"/>
          </a:xfrm>
          <a:prstGeom prst="rect">
            <a:avLst/>
          </a:prstGeom>
        </p:spPr>
        <p:txBody>
          <a:bodyPr vert="horz" lIns="91440" tIns="45720" rIns="91440" bIns="45720" rtlCol="0" anchor="ctr">
            <a:normAutofit/>
          </a:bodyPr>
          <a:lstStyle/>
          <a:p>
            <a:r>
              <a:rPr lang="en-US" b="1" dirty="0"/>
              <a:t>Aims</a:t>
            </a:r>
            <a:br>
              <a:rPr lang="en-US" sz="3500" dirty="0"/>
            </a:br>
            <a:endParaRPr lang="en-US" sz="3500" dirty="0"/>
          </a:p>
        </p:txBody>
      </p:sp>
      <p:graphicFrame>
        <p:nvGraphicFramePr>
          <p:cNvPr id="5" name="Content Placeholder 2">
            <a:extLst>
              <a:ext uri="{FF2B5EF4-FFF2-40B4-BE49-F238E27FC236}">
                <a16:creationId xmlns:a16="http://schemas.microsoft.com/office/drawing/2014/main" id="{62F9D435-13A5-49F0-A737-1E606FD62A3A}"/>
              </a:ext>
            </a:extLst>
          </p:cNvPr>
          <p:cNvGraphicFramePr>
            <a:graphicFrameLocks noGrp="1"/>
          </p:cNvGraphicFramePr>
          <p:nvPr>
            <p:ph idx="4294967295"/>
          </p:nvPr>
        </p:nvGraphicFramePr>
        <p:xfrm>
          <a:off x="5487924" y="722376"/>
          <a:ext cx="4697730" cy="5413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6AAEA33-AEAC-F5AF-0CDF-F2EB3AA07110}"/>
              </a:ext>
            </a:extLst>
          </p:cNvPr>
          <p:cNvPicPr>
            <a:picLocks noChangeAspect="1"/>
          </p:cNvPicPr>
          <p:nvPr/>
        </p:nvPicPr>
        <p:blipFill rotWithShape="1">
          <a:blip r:embed="rId2"/>
          <a:srcRect l="61025" t="9796" r="10626" b="53199"/>
          <a:stretch/>
        </p:blipFill>
        <p:spPr>
          <a:xfrm>
            <a:off x="2006600" y="1333817"/>
            <a:ext cx="8178799" cy="4190365"/>
          </a:xfrm>
          <a:prstGeom prst="rect">
            <a:avLst/>
          </a:prstGeom>
        </p:spPr>
      </p:pic>
    </p:spTree>
    <p:extLst>
      <p:ext uri="{BB962C8B-B14F-4D97-AF65-F5344CB8AC3E}">
        <p14:creationId xmlns:p14="http://schemas.microsoft.com/office/powerpoint/2010/main" val="1355592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19B5A-05AD-4C19-ADE8-ACFC744102A3}"/>
              </a:ext>
            </a:extLst>
          </p:cNvPr>
          <p:cNvSpPr>
            <a:spLocks noGrp="1"/>
          </p:cNvSpPr>
          <p:nvPr>
            <p:ph type="title"/>
          </p:nvPr>
        </p:nvSpPr>
        <p:spPr>
          <a:xfrm>
            <a:off x="2004061" y="325370"/>
            <a:ext cx="3276451" cy="1956841"/>
          </a:xfrm>
        </p:spPr>
        <p:txBody>
          <a:bodyPr vert="horz" lIns="91440" tIns="45720" rIns="91440" bIns="45720" rtlCol="0" anchor="b">
            <a:normAutofit/>
          </a:bodyPr>
          <a:lstStyle/>
          <a:p>
            <a:r>
              <a:rPr lang="en-US" sz="4300"/>
              <a:t>What is recruitment?</a:t>
            </a:r>
          </a:p>
        </p:txBody>
      </p:sp>
      <p:sp>
        <p:nvSpPr>
          <p:cNvPr id="3" name="Content Placeholder 2">
            <a:extLst>
              <a:ext uri="{FF2B5EF4-FFF2-40B4-BE49-F238E27FC236}">
                <a16:creationId xmlns:a16="http://schemas.microsoft.com/office/drawing/2014/main" id="{881758F9-35C5-4280-BC71-640CBEACC579}"/>
              </a:ext>
            </a:extLst>
          </p:cNvPr>
          <p:cNvSpPr>
            <a:spLocks noGrp="1"/>
          </p:cNvSpPr>
          <p:nvPr>
            <p:ph sz="half" idx="1"/>
          </p:nvPr>
        </p:nvSpPr>
        <p:spPr>
          <a:xfrm>
            <a:off x="2004061" y="2872899"/>
            <a:ext cx="3182691" cy="3320668"/>
          </a:xfrm>
        </p:spPr>
        <p:txBody>
          <a:bodyPr vert="horz" lIns="91440" tIns="45720" rIns="91440" bIns="45720" rtlCol="0">
            <a:normAutofit/>
          </a:bodyPr>
          <a:lstStyle/>
          <a:p>
            <a:r>
              <a:rPr lang="en-US" sz="1000"/>
              <a:t>Recruitment and resourcing involve </a:t>
            </a:r>
            <a:r>
              <a:rPr lang="en-US" sz="1000" b="1"/>
              <a:t>attracting</a:t>
            </a:r>
            <a:r>
              <a:rPr lang="en-US" sz="1000"/>
              <a:t> and </a:t>
            </a:r>
            <a:r>
              <a:rPr lang="en-US" sz="1000" b="1"/>
              <a:t>selecting</a:t>
            </a:r>
            <a:r>
              <a:rPr lang="en-US" sz="1000"/>
              <a:t> individuals into a job role. Recruiting the right individuals is crucial for organisations who need people with the right skills and capabilities to deliver their goals. It’s a critical activity, </a:t>
            </a:r>
            <a:r>
              <a:rPr lang="en-US" sz="1000" b="1"/>
              <a:t>not just for the HR team </a:t>
            </a:r>
            <a:r>
              <a:rPr lang="en-US" sz="1000"/>
              <a:t>but also for line managers who are increasingly involved in the selection process. </a:t>
            </a:r>
          </a:p>
          <a:p>
            <a:r>
              <a:rPr lang="en-US" sz="1000"/>
              <a:t>The length and complexity of the recruitment process will vary depending on an organisation’s size and resources. However, each of the following stages should be present:</a:t>
            </a:r>
          </a:p>
          <a:p>
            <a:pPr lvl="1"/>
            <a:r>
              <a:rPr lang="en-US" sz="1000"/>
              <a:t>Defining the role.</a:t>
            </a:r>
          </a:p>
          <a:p>
            <a:pPr lvl="1"/>
            <a:r>
              <a:rPr lang="en-US" sz="1000"/>
              <a:t>Attracting applicants.</a:t>
            </a:r>
          </a:p>
          <a:p>
            <a:pPr lvl="1"/>
            <a:r>
              <a:rPr lang="en-US" sz="1000"/>
              <a:t>Managing the application and selection process.</a:t>
            </a:r>
          </a:p>
          <a:p>
            <a:pPr lvl="1"/>
            <a:r>
              <a:rPr lang="en-US" sz="1000"/>
              <a:t>Making the appointment.</a:t>
            </a:r>
          </a:p>
          <a:p>
            <a:endParaRPr lang="en-US" sz="1000"/>
          </a:p>
        </p:txBody>
      </p:sp>
      <p:pic>
        <p:nvPicPr>
          <p:cNvPr id="5" name="Picture 4">
            <a:extLst>
              <a:ext uri="{FF2B5EF4-FFF2-40B4-BE49-F238E27FC236}">
                <a16:creationId xmlns:a16="http://schemas.microsoft.com/office/drawing/2014/main" id="{F1EA484C-C50E-4A09-BA2E-81DC915F2FCC}"/>
              </a:ext>
            </a:extLst>
          </p:cNvPr>
          <p:cNvPicPr>
            <a:picLocks noChangeAspect="1"/>
          </p:cNvPicPr>
          <p:nvPr/>
        </p:nvPicPr>
        <p:blipFill rotWithShape="1">
          <a:blip r:embed="rId3"/>
          <a:srcRect l="25751" r="23282" b="-1"/>
          <a:stretch/>
        </p:blipFill>
        <p:spPr>
          <a:xfrm>
            <a:off x="5507777"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4010233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 calcmode="lin" valueType="num">
                                      <p:cBhvr additive="base">
                                        <p:cTn id="2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469B9-C122-45F3-8901-0DAF3E33BE04}"/>
              </a:ext>
            </a:extLst>
          </p:cNvPr>
          <p:cNvSpPr>
            <a:spLocks noGrp="1"/>
          </p:cNvSpPr>
          <p:nvPr>
            <p:ph type="title"/>
          </p:nvPr>
        </p:nvSpPr>
        <p:spPr>
          <a:xfrm>
            <a:off x="2039125" y="1153573"/>
            <a:ext cx="2400300" cy="4461163"/>
          </a:xfrm>
        </p:spPr>
        <p:txBody>
          <a:bodyPr>
            <a:normAutofit/>
          </a:bodyPr>
          <a:lstStyle/>
          <a:p>
            <a:r>
              <a:rPr lang="en-GB">
                <a:solidFill>
                  <a:srgbClr val="FFFFFF"/>
                </a:solidFill>
              </a:rPr>
              <a:t>Defining the Role</a:t>
            </a:r>
          </a:p>
        </p:txBody>
      </p:sp>
      <p:sp>
        <p:nvSpPr>
          <p:cNvPr id="3" name="Content Placeholder 2">
            <a:extLst>
              <a:ext uri="{FF2B5EF4-FFF2-40B4-BE49-F238E27FC236}">
                <a16:creationId xmlns:a16="http://schemas.microsoft.com/office/drawing/2014/main" id="{F9ED3C71-1F64-491D-B916-43713B90D419}"/>
              </a:ext>
            </a:extLst>
          </p:cNvPr>
          <p:cNvSpPr>
            <a:spLocks noGrp="1"/>
          </p:cNvSpPr>
          <p:nvPr>
            <p:ph idx="1"/>
          </p:nvPr>
        </p:nvSpPr>
        <p:spPr>
          <a:xfrm>
            <a:off x="4859481" y="591345"/>
            <a:ext cx="5179868" cy="5585619"/>
          </a:xfrm>
        </p:spPr>
        <p:txBody>
          <a:bodyPr anchor="ctr">
            <a:normAutofit/>
          </a:bodyPr>
          <a:lstStyle/>
          <a:p>
            <a:pPr marL="0" indent="0">
              <a:buNone/>
            </a:pPr>
            <a:r>
              <a:rPr lang="en-GB" sz="2400" b="1" u="sng"/>
              <a:t>Job analysis </a:t>
            </a:r>
            <a:r>
              <a:rPr lang="en-GB" sz="2400"/>
              <a:t>- The first step is to spend time gathering information about a job from a variety of sources, whether the position already exists or is new. This analysis provides the information needed for the job description and person specification. It should include:</a:t>
            </a:r>
          </a:p>
          <a:p>
            <a:pPr>
              <a:buFont typeface="Arial" panose="020B0604020202020204" pitchFamily="34" charset="0"/>
              <a:buChar char="•"/>
            </a:pPr>
            <a:r>
              <a:rPr lang="en-GB" sz="2400"/>
              <a:t>The job’s purpose and what duties are involved.</a:t>
            </a:r>
          </a:p>
          <a:p>
            <a:pPr>
              <a:buFont typeface="Arial" panose="020B0604020202020204" pitchFamily="34" charset="0"/>
              <a:buChar char="•"/>
            </a:pPr>
            <a:r>
              <a:rPr lang="en-GB" sz="2400"/>
              <a:t>How and where it could be carried out.</a:t>
            </a:r>
          </a:p>
          <a:p>
            <a:pPr>
              <a:buFont typeface="Arial" panose="020B0604020202020204" pitchFamily="34" charset="0"/>
              <a:buChar char="•"/>
            </a:pPr>
            <a:r>
              <a:rPr lang="en-GB" sz="2400"/>
              <a:t>What roles would be expected of the jobholder.</a:t>
            </a:r>
          </a:p>
          <a:p>
            <a:pPr>
              <a:buFont typeface="Arial" panose="020B0604020202020204" pitchFamily="34" charset="0"/>
              <a:buChar char="•"/>
            </a:pPr>
            <a:r>
              <a:rPr lang="en-GB" sz="2400"/>
              <a:t>How it fits into the organisations’ structure.</a:t>
            </a:r>
          </a:p>
          <a:p>
            <a:endParaRPr lang="en-GB" sz="2400"/>
          </a:p>
        </p:txBody>
      </p:sp>
    </p:spTree>
    <p:extLst>
      <p:ext uri="{BB962C8B-B14F-4D97-AF65-F5344CB8AC3E}">
        <p14:creationId xmlns:p14="http://schemas.microsoft.com/office/powerpoint/2010/main" val="1202355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61F08567-6E53-4549-932D-1C7763FEB757}"/>
              </a:ext>
            </a:extLst>
          </p:cNvPr>
          <p:cNvSpPr>
            <a:spLocks noGrp="1" noChangeArrowheads="1"/>
          </p:cNvSpPr>
          <p:nvPr>
            <p:ph type="title" idx="4294967295"/>
          </p:nvPr>
        </p:nvSpPr>
        <p:spPr>
          <a:xfrm>
            <a:off x="6692900" y="174625"/>
            <a:ext cx="3975100" cy="1206500"/>
          </a:xfrm>
          <a:prstGeom prst="rect">
            <a:avLst/>
          </a:prstGeom>
          <a:ln>
            <a:noFill/>
          </a:ln>
        </p:spPr>
        <p:txBody>
          <a:bodyPr vert="horz" lIns="68580" tIns="34290" rIns="68580" bIns="34290" rtlCol="0" anchor="ctr">
            <a:normAutofit/>
          </a:bodyPr>
          <a:lstStyle/>
          <a:p>
            <a:r>
              <a:rPr lang="en-US" altLang="en-US" sz="3000" dirty="0"/>
              <a:t>Job description</a:t>
            </a:r>
          </a:p>
        </p:txBody>
      </p:sp>
      <p:sp>
        <p:nvSpPr>
          <p:cNvPr id="3" name="Content Placeholder 2">
            <a:extLst>
              <a:ext uri="{FF2B5EF4-FFF2-40B4-BE49-F238E27FC236}">
                <a16:creationId xmlns:a16="http://schemas.microsoft.com/office/drawing/2014/main" id="{FB935A95-BB93-4F22-809E-E3DB255E9784}"/>
              </a:ext>
            </a:extLst>
          </p:cNvPr>
          <p:cNvSpPr>
            <a:spLocks noGrp="1" noChangeArrowheads="1"/>
          </p:cNvSpPr>
          <p:nvPr>
            <p:ph idx="4294967295"/>
          </p:nvPr>
        </p:nvSpPr>
        <p:spPr>
          <a:xfrm>
            <a:off x="6358156" y="1381126"/>
            <a:ext cx="4309844" cy="4105276"/>
          </a:xfrm>
          <a:prstGeom prst="rect">
            <a:avLst/>
          </a:prstGeom>
        </p:spPr>
        <p:txBody>
          <a:bodyPr vert="horz" lIns="68580" tIns="34290" rIns="68580" bIns="34290" rtlCol="0">
            <a:normAutofit/>
          </a:bodyPr>
          <a:lstStyle/>
          <a:p>
            <a:pPr marL="204788" fontAlgn="t">
              <a:defRPr/>
            </a:pPr>
            <a:r>
              <a:rPr lang="en-US" altLang="en-US" sz="2400" dirty="0"/>
              <a:t>Job Title</a:t>
            </a:r>
          </a:p>
          <a:p>
            <a:pPr marL="204788" fontAlgn="t">
              <a:defRPr/>
            </a:pPr>
            <a:r>
              <a:rPr lang="en-US" altLang="en-US" sz="2400" dirty="0"/>
              <a:t>Responsible To</a:t>
            </a:r>
          </a:p>
          <a:p>
            <a:pPr marL="204788" fontAlgn="t">
              <a:defRPr/>
            </a:pPr>
            <a:r>
              <a:rPr lang="en-US" altLang="en-US" sz="2400" dirty="0"/>
              <a:t>In Charge of</a:t>
            </a:r>
          </a:p>
          <a:p>
            <a:pPr marL="204788" fontAlgn="t">
              <a:defRPr/>
            </a:pPr>
            <a:r>
              <a:rPr lang="en-US" altLang="en-US" sz="2400" dirty="0"/>
              <a:t>Duties – work that needs to </a:t>
            </a:r>
          </a:p>
          <a:p>
            <a:pPr marL="202406" fontAlgn="t">
              <a:defRPr/>
            </a:pPr>
            <a:r>
              <a:rPr lang="en-US" altLang="en-US" sz="2400" dirty="0"/>
              <a:t>be achieved</a:t>
            </a:r>
          </a:p>
          <a:p>
            <a:pPr marL="0" fontAlgn="t">
              <a:defRPr/>
            </a:pPr>
            <a:r>
              <a:rPr lang="en-US" altLang="en-US" sz="2400" dirty="0"/>
              <a:t>And more!</a:t>
            </a:r>
          </a:p>
          <a:p>
            <a:pPr marL="204788" fontAlgn="t">
              <a:defRPr/>
            </a:pPr>
            <a:r>
              <a:rPr lang="en-US" altLang="en-US" sz="2400" dirty="0"/>
              <a:t>Variety of formats from simple to comprehensive to structured </a:t>
            </a:r>
          </a:p>
          <a:p>
            <a:pPr marL="204788">
              <a:defRPr/>
            </a:pPr>
            <a:endParaRPr lang="en-US" altLang="en-US" sz="1350" dirty="0"/>
          </a:p>
        </p:txBody>
      </p:sp>
      <p:pic>
        <p:nvPicPr>
          <p:cNvPr id="32770" name="Picture 2" descr="Index of /wp-content/uploads/2019/01">
            <a:extLst>
              <a:ext uri="{FF2B5EF4-FFF2-40B4-BE49-F238E27FC236}">
                <a16:creationId xmlns:a16="http://schemas.microsoft.com/office/drawing/2014/main" id="{3A6F43B3-B624-47DD-9146-A0A7A65C1B1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99500" y="1554019"/>
            <a:ext cx="3834346" cy="37576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8D0FDE0-AC46-4FBE-A332-249B26438F41}"/>
              </a:ext>
            </a:extLst>
          </p:cNvPr>
          <p:cNvSpPr>
            <a:spLocks noGrp="1" noChangeArrowheads="1"/>
          </p:cNvSpPr>
          <p:nvPr>
            <p:ph type="title" idx="4294967295"/>
          </p:nvPr>
        </p:nvSpPr>
        <p:spPr>
          <a:xfrm>
            <a:off x="3124200" y="484189"/>
            <a:ext cx="7543800" cy="1609725"/>
          </a:xfrm>
          <a:prstGeom prst="rect">
            <a:avLst/>
          </a:prstGeom>
        </p:spPr>
        <p:txBody>
          <a:bodyPr/>
          <a:lstStyle/>
          <a:p>
            <a:pPr eaLnBrk="1" hangingPunct="1"/>
            <a:r>
              <a:rPr lang="en-US" altLang="en-US" b="1" dirty="0"/>
              <a:t>Person specification</a:t>
            </a:r>
          </a:p>
        </p:txBody>
      </p:sp>
      <p:sp>
        <p:nvSpPr>
          <p:cNvPr id="49155" name="Rectangle 3">
            <a:extLst>
              <a:ext uri="{FF2B5EF4-FFF2-40B4-BE49-F238E27FC236}">
                <a16:creationId xmlns:a16="http://schemas.microsoft.com/office/drawing/2014/main" id="{23523124-0155-4BA3-AB9F-476AFB99ECB4}"/>
              </a:ext>
            </a:extLst>
          </p:cNvPr>
          <p:cNvSpPr>
            <a:spLocks noGrp="1" noChangeArrowheads="1"/>
          </p:cNvSpPr>
          <p:nvPr>
            <p:ph type="body" idx="4294967295"/>
          </p:nvPr>
        </p:nvSpPr>
        <p:spPr>
          <a:xfrm>
            <a:off x="1524000" y="2638425"/>
            <a:ext cx="5418138" cy="2844800"/>
          </a:xfrm>
          <a:prstGeom prst="rect">
            <a:avLst/>
          </a:prstGeom>
        </p:spPr>
        <p:txBody>
          <a:bodyPr>
            <a:normAutofit fontScale="92500" lnSpcReduction="10000"/>
          </a:bodyPr>
          <a:lstStyle/>
          <a:p>
            <a:pPr eaLnBrk="1" hangingPunct="1">
              <a:lnSpc>
                <a:spcPct val="90000"/>
              </a:lnSpc>
            </a:pPr>
            <a:r>
              <a:rPr lang="en-US" altLang="en-US" sz="1800" dirty="0"/>
              <a:t>A person specification (or job profile) states the necessary and desirable criteria for selection.</a:t>
            </a:r>
          </a:p>
          <a:p>
            <a:pPr eaLnBrk="1" hangingPunct="1">
              <a:lnSpc>
                <a:spcPct val="90000"/>
              </a:lnSpc>
            </a:pPr>
            <a:endParaRPr lang="en-US" altLang="en-US" sz="1800" dirty="0"/>
          </a:p>
          <a:p>
            <a:pPr eaLnBrk="1" hangingPunct="1">
              <a:lnSpc>
                <a:spcPct val="90000"/>
              </a:lnSpc>
            </a:pPr>
            <a:r>
              <a:rPr lang="en-US" altLang="en-US" sz="1800" dirty="0"/>
              <a:t>Increasingly such specifications are based on a set</a:t>
            </a:r>
          </a:p>
          <a:p>
            <a:pPr eaLnBrk="1" hangingPunct="1">
              <a:lnSpc>
                <a:spcPct val="90000"/>
              </a:lnSpc>
              <a:buFontTx/>
              <a:buNone/>
            </a:pPr>
            <a:r>
              <a:rPr lang="en-US" altLang="en-US" sz="1800" dirty="0"/>
              <a:t>	of competencies identified as necessary for the performance of the job. </a:t>
            </a:r>
            <a:br>
              <a:rPr lang="en-US" altLang="en-US" sz="1800" dirty="0"/>
            </a:br>
            <a:endParaRPr lang="en-US" altLang="en-US" sz="1800" dirty="0"/>
          </a:p>
          <a:p>
            <a:pPr eaLnBrk="1" hangingPunct="1">
              <a:lnSpc>
                <a:spcPct val="90000"/>
              </a:lnSpc>
            </a:pPr>
            <a:r>
              <a:rPr lang="en-US" altLang="en-US" sz="1800" dirty="0"/>
              <a:t>Competency frameworks (Core/technical/Behavior)  may be substituted for job or person specifications but these should include an indication of roles and responsibilities.</a:t>
            </a:r>
          </a:p>
          <a:p>
            <a:pPr eaLnBrk="1" hangingPunct="1">
              <a:lnSpc>
                <a:spcPct val="90000"/>
              </a:lnSpc>
              <a:buFontTx/>
              <a:buNone/>
            </a:pPr>
            <a:endParaRPr lang="en-US" altLang="en-US" sz="1800" dirty="0"/>
          </a:p>
        </p:txBody>
      </p:sp>
      <p:pic>
        <p:nvPicPr>
          <p:cNvPr id="2" name="Picture 1">
            <a:extLst>
              <a:ext uri="{FF2B5EF4-FFF2-40B4-BE49-F238E27FC236}">
                <a16:creationId xmlns:a16="http://schemas.microsoft.com/office/drawing/2014/main" id="{45910C5F-B1D0-4E67-A63E-EFA2B4D55153}"/>
              </a:ext>
            </a:extLst>
          </p:cNvPr>
          <p:cNvPicPr>
            <a:picLocks noChangeAspect="1"/>
          </p:cNvPicPr>
          <p:nvPr/>
        </p:nvPicPr>
        <p:blipFill rotWithShape="1">
          <a:blip r:embed="rId3"/>
          <a:srcRect l="16030" r="6937"/>
          <a:stretch/>
        </p:blipFill>
        <p:spPr>
          <a:xfrm>
            <a:off x="7053533" y="2169890"/>
            <a:ext cx="3463991" cy="251822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animEffect transition="in" filter="checkerboard(across)">
                                      <p:cBhvr>
                                        <p:cTn id="7" dur="500"/>
                                        <p:tgtEl>
                                          <p:spTgt spid="491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49155">
                                            <p:txEl>
                                              <p:pRg st="2" end="2"/>
                                            </p:txEl>
                                          </p:spTgt>
                                        </p:tgtEl>
                                        <p:attrNameLst>
                                          <p:attrName>style.visibility</p:attrName>
                                        </p:attrNameLst>
                                      </p:cBhvr>
                                      <p:to>
                                        <p:strVal val="visible"/>
                                      </p:to>
                                    </p:set>
                                    <p:animEffect transition="in" filter="checkerboard(across)">
                                      <p:cBhvr>
                                        <p:cTn id="12" dur="500"/>
                                        <p:tgtEl>
                                          <p:spTgt spid="49155">
                                            <p:txEl>
                                              <p:pRg st="2" end="2"/>
                                            </p:txEl>
                                          </p:spTgt>
                                        </p:tgtEl>
                                      </p:cBhvr>
                                    </p:animEffect>
                                  </p:childTnLst>
                                </p:cTn>
                              </p:par>
                              <p:par>
                                <p:cTn id="13" presetID="5" presetClass="entr" presetSubtype="10" fill="hold" nodeType="withEffect">
                                  <p:stCondLst>
                                    <p:cond delay="0"/>
                                  </p:stCondLst>
                                  <p:childTnLst>
                                    <p:set>
                                      <p:cBhvr>
                                        <p:cTn id="14" dur="1" fill="hold">
                                          <p:stCondLst>
                                            <p:cond delay="0"/>
                                          </p:stCondLst>
                                        </p:cTn>
                                        <p:tgtEl>
                                          <p:spTgt spid="49155">
                                            <p:txEl>
                                              <p:pRg st="3" end="3"/>
                                            </p:txEl>
                                          </p:spTgt>
                                        </p:tgtEl>
                                        <p:attrNameLst>
                                          <p:attrName>style.visibility</p:attrName>
                                        </p:attrNameLst>
                                      </p:cBhvr>
                                      <p:to>
                                        <p:strVal val="visible"/>
                                      </p:to>
                                    </p:set>
                                    <p:animEffect transition="in" filter="checkerboard(across)">
                                      <p:cBhvr>
                                        <p:cTn id="15" dur="500"/>
                                        <p:tgtEl>
                                          <p:spTgt spid="49155">
                                            <p:txEl>
                                              <p:pRg st="3" end="3"/>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5" presetClass="entr" presetSubtype="10" fill="hold" nodeType="clickEffect">
                                  <p:stCondLst>
                                    <p:cond delay="0"/>
                                  </p:stCondLst>
                                  <p:childTnLst>
                                    <p:set>
                                      <p:cBhvr>
                                        <p:cTn id="19" dur="1" fill="hold">
                                          <p:stCondLst>
                                            <p:cond delay="0"/>
                                          </p:stCondLst>
                                        </p:cTn>
                                        <p:tgtEl>
                                          <p:spTgt spid="49155">
                                            <p:txEl>
                                              <p:pRg st="4" end="4"/>
                                            </p:txEl>
                                          </p:spTgt>
                                        </p:tgtEl>
                                        <p:attrNameLst>
                                          <p:attrName>style.visibility</p:attrName>
                                        </p:attrNameLst>
                                      </p:cBhvr>
                                      <p:to>
                                        <p:strVal val="visible"/>
                                      </p:to>
                                    </p:set>
                                    <p:animEffect transition="in" filter="checkerboard(across)">
                                      <p:cBhvr>
                                        <p:cTn id="20" dur="500"/>
                                        <p:tgtEl>
                                          <p:spTgt spid="491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4759" y="3752850"/>
            <a:ext cx="2468166" cy="2452687"/>
          </a:xfrm>
        </p:spPr>
        <p:txBody>
          <a:bodyPr anchor="ctr">
            <a:normAutofit/>
          </a:bodyPr>
          <a:lstStyle/>
          <a:p>
            <a:r>
              <a:rPr lang="en-GB" sz="3100"/>
              <a:t>How do we recruit?</a:t>
            </a:r>
          </a:p>
        </p:txBody>
      </p:sp>
      <p:pic>
        <p:nvPicPr>
          <p:cNvPr id="6" name="Picture 5">
            <a:extLst>
              <a:ext uri="{FF2B5EF4-FFF2-40B4-BE49-F238E27FC236}">
                <a16:creationId xmlns:a16="http://schemas.microsoft.com/office/drawing/2014/main" id="{5C669149-59B3-4A8C-9379-0E0169C197C2}"/>
              </a:ext>
            </a:extLst>
          </p:cNvPr>
          <p:cNvPicPr>
            <a:picLocks noChangeAspect="1"/>
          </p:cNvPicPr>
          <p:nvPr/>
        </p:nvPicPr>
        <p:blipFill rotWithShape="1">
          <a:blip r:embed="rId3"/>
          <a:srcRect t="17508" b="21240"/>
          <a:stretch/>
        </p:blipFill>
        <p:spPr>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p:cNvSpPr>
            <a:spLocks noGrp="1"/>
          </p:cNvSpPr>
          <p:nvPr>
            <p:ph idx="1"/>
          </p:nvPr>
        </p:nvSpPr>
        <p:spPr>
          <a:xfrm>
            <a:off x="4693181" y="3284985"/>
            <a:ext cx="5614060" cy="2452687"/>
          </a:xfrm>
        </p:spPr>
        <p:txBody>
          <a:bodyPr anchor="ctr">
            <a:normAutofit/>
          </a:bodyPr>
          <a:lstStyle/>
          <a:p>
            <a:endParaRPr lang="en-GB" sz="1600" dirty="0"/>
          </a:p>
          <a:p>
            <a:r>
              <a:rPr lang="en-GB" sz="2000" dirty="0"/>
              <a:t>Discuss and provide examples of the advantages and disadvantages of each method</a:t>
            </a:r>
          </a:p>
        </p:txBody>
      </p:sp>
    </p:spTree>
    <p:extLst>
      <p:ext uri="{BB962C8B-B14F-4D97-AF65-F5344CB8AC3E}">
        <p14:creationId xmlns:p14="http://schemas.microsoft.com/office/powerpoint/2010/main" val="15545467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8290" y="234228"/>
            <a:ext cx="8461663" cy="623455"/>
          </a:xfrm>
        </p:spPr>
        <p:txBody>
          <a:bodyPr>
            <a:normAutofit fontScale="90000"/>
          </a:bodyPr>
          <a:lstStyle/>
          <a:p>
            <a:r>
              <a:rPr lang="en-GB" dirty="0"/>
              <a:t>Recruitment Sources</a:t>
            </a:r>
          </a:p>
        </p:txBody>
      </p:sp>
      <p:pic>
        <p:nvPicPr>
          <p:cNvPr id="7" name="Content Placeholder 6"/>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bwMode="auto">
          <a:xfrm>
            <a:off x="1745240" y="1626502"/>
            <a:ext cx="2557463" cy="108033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0279" y="2845583"/>
            <a:ext cx="1543050" cy="1331574"/>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66251" y="3503470"/>
            <a:ext cx="3107531" cy="2187991"/>
          </a:xfrm>
          <a:prstGeom prst="rect">
            <a:avLst/>
          </a:prstGeom>
        </p:spPr>
      </p:pic>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16574" y="4004451"/>
            <a:ext cx="2521744" cy="1657350"/>
          </a:xfrm>
          <a:prstGeom prst="rect">
            <a:avLst/>
          </a:prstGeom>
        </p:spPr>
      </p:pic>
      <p:pic>
        <p:nvPicPr>
          <p:cNvPr id="13" name="Picture 12"/>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142144" y="1081694"/>
            <a:ext cx="2107406" cy="2530814"/>
          </a:xfrm>
          <a:prstGeom prst="rect">
            <a:avLst/>
          </a:prstGeom>
        </p:spPr>
      </p:pic>
      <p:pic>
        <p:nvPicPr>
          <p:cNvPr id="14" name="Picture 1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981413" y="1662222"/>
            <a:ext cx="2543175" cy="1621631"/>
          </a:xfrm>
          <a:prstGeom prst="rect">
            <a:avLst/>
          </a:prstGeom>
        </p:spPr>
      </p:pic>
      <p:pic>
        <p:nvPicPr>
          <p:cNvPr id="16" name="Picture 15"/>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109571" y="4315910"/>
            <a:ext cx="2013887" cy="1333013"/>
          </a:xfrm>
          <a:prstGeom prst="rect">
            <a:avLst/>
          </a:prstGeom>
        </p:spPr>
      </p:pic>
      <p:sp>
        <p:nvSpPr>
          <p:cNvPr id="4" name="TextBox 3">
            <a:extLst>
              <a:ext uri="{FF2B5EF4-FFF2-40B4-BE49-F238E27FC236}">
                <a16:creationId xmlns:a16="http://schemas.microsoft.com/office/drawing/2014/main" id="{66FB4F7F-9C9B-6CDC-EE58-EB6DFAFA3BDA}"/>
              </a:ext>
            </a:extLst>
          </p:cNvPr>
          <p:cNvSpPr txBox="1"/>
          <p:nvPr/>
        </p:nvSpPr>
        <p:spPr>
          <a:xfrm>
            <a:off x="3646004" y="3105836"/>
            <a:ext cx="4681330" cy="646331"/>
          </a:xfrm>
          <a:prstGeom prst="rect">
            <a:avLst/>
          </a:prstGeom>
          <a:noFill/>
        </p:spPr>
        <p:txBody>
          <a:bodyPr wrap="square">
            <a:spAutoFit/>
          </a:bodyPr>
          <a:lstStyle/>
          <a:p>
            <a:r>
              <a:rPr lang="en-GB" dirty="0"/>
              <a:t>What do we mean by </a:t>
            </a:r>
          </a:p>
          <a:p>
            <a:r>
              <a:rPr lang="en-GB" dirty="0"/>
              <a:t>selection process?</a:t>
            </a:r>
          </a:p>
        </p:txBody>
      </p:sp>
    </p:spTree>
    <p:extLst>
      <p:ext uri="{BB962C8B-B14F-4D97-AF65-F5344CB8AC3E}">
        <p14:creationId xmlns:p14="http://schemas.microsoft.com/office/powerpoint/2010/main" val="59000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4BF4959-DF53-90D2-2A65-D4348D945335}"/>
              </a:ext>
            </a:extLst>
          </p:cNvPr>
          <p:cNvPicPr>
            <a:picLocks noChangeAspect="1"/>
          </p:cNvPicPr>
          <p:nvPr/>
        </p:nvPicPr>
        <p:blipFill rotWithShape="1">
          <a:blip r:embed="rId2"/>
          <a:srcRect l="40555" t="43688" r="3688" b="5403"/>
          <a:stretch/>
        </p:blipFill>
        <p:spPr>
          <a:xfrm>
            <a:off x="394208" y="1141752"/>
            <a:ext cx="7353529" cy="4476060"/>
          </a:xfrm>
          <a:prstGeom prst="rect">
            <a:avLst/>
          </a:prstGeom>
        </p:spPr>
      </p:pic>
      <p:sp>
        <p:nvSpPr>
          <p:cNvPr id="6" name="Title 1">
            <a:extLst>
              <a:ext uri="{FF2B5EF4-FFF2-40B4-BE49-F238E27FC236}">
                <a16:creationId xmlns:a16="http://schemas.microsoft.com/office/drawing/2014/main" id="{3EF427DB-6ABE-5FC9-2E9C-EB6A2B469295}"/>
              </a:ext>
            </a:extLst>
          </p:cNvPr>
          <p:cNvSpPr txBox="1">
            <a:spLocks/>
          </p:cNvSpPr>
          <p:nvPr/>
        </p:nvSpPr>
        <p:spPr>
          <a:xfrm>
            <a:off x="394208" y="441146"/>
            <a:ext cx="7172864" cy="623455"/>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Example </a:t>
            </a:r>
          </a:p>
        </p:txBody>
      </p:sp>
      <p:sp>
        <p:nvSpPr>
          <p:cNvPr id="7" name="Title 1">
            <a:extLst>
              <a:ext uri="{FF2B5EF4-FFF2-40B4-BE49-F238E27FC236}">
                <a16:creationId xmlns:a16="http://schemas.microsoft.com/office/drawing/2014/main" id="{3E2EF77F-C371-B831-5AE2-424E23BFCFA2}"/>
              </a:ext>
            </a:extLst>
          </p:cNvPr>
          <p:cNvSpPr txBox="1">
            <a:spLocks/>
          </p:cNvSpPr>
          <p:nvPr/>
        </p:nvSpPr>
        <p:spPr>
          <a:xfrm>
            <a:off x="8027007" y="4563246"/>
            <a:ext cx="4012593" cy="62345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a:t>Source : www.glassdoor.com </a:t>
            </a:r>
            <a:endParaRPr lang="en-GB" sz="2000" dirty="0"/>
          </a:p>
        </p:txBody>
      </p:sp>
    </p:spTree>
    <p:extLst>
      <p:ext uri="{BB962C8B-B14F-4D97-AF65-F5344CB8AC3E}">
        <p14:creationId xmlns:p14="http://schemas.microsoft.com/office/powerpoint/2010/main" val="1363569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E3901B-4DB9-6C49-7E1C-96D9BCF311E7}"/>
              </a:ext>
            </a:extLst>
          </p:cNvPr>
          <p:cNvSpPr txBox="1"/>
          <p:nvPr/>
        </p:nvSpPr>
        <p:spPr>
          <a:xfrm>
            <a:off x="456745" y="1092953"/>
            <a:ext cx="4936572" cy="3416320"/>
          </a:xfrm>
          <a:prstGeom prst="rect">
            <a:avLst/>
          </a:prstGeom>
          <a:noFill/>
        </p:spPr>
        <p:txBody>
          <a:bodyPr wrap="square">
            <a:spAutoFit/>
          </a:bodyPr>
          <a:lstStyle/>
          <a:p>
            <a:pPr algn="l"/>
            <a:r>
              <a:rPr lang="en-US" b="0" i="0" dirty="0">
                <a:solidFill>
                  <a:srgbClr val="20262E"/>
                </a:solidFill>
                <a:effectLst/>
                <a:latin typeface="Glassdoor Sans"/>
              </a:rPr>
              <a:t>Responsibilities:</a:t>
            </a:r>
          </a:p>
          <a:p>
            <a:pPr algn="l">
              <a:buFont typeface="Arial" panose="020B0604020202020204" pitchFamily="34" charset="0"/>
              <a:buChar char="•"/>
            </a:pPr>
            <a:r>
              <a:rPr lang="en-US" b="0" i="0" dirty="0">
                <a:solidFill>
                  <a:srgbClr val="20262E"/>
                </a:solidFill>
                <a:effectLst/>
                <a:latin typeface="Glassdoor Sans"/>
              </a:rPr>
              <a:t>Have knowledge of various cooking techniques.</a:t>
            </a:r>
          </a:p>
          <a:p>
            <a:pPr algn="l">
              <a:buFont typeface="Arial" panose="020B0604020202020204" pitchFamily="34" charset="0"/>
              <a:buChar char="•"/>
            </a:pPr>
            <a:r>
              <a:rPr lang="en-US" b="0" i="0" dirty="0">
                <a:solidFill>
                  <a:srgbClr val="20262E"/>
                </a:solidFill>
                <a:effectLst/>
                <a:latin typeface="Glassdoor Sans"/>
              </a:rPr>
              <a:t>Prepare meals and side dishes according to customers' needs and preferences.</a:t>
            </a:r>
          </a:p>
          <a:p>
            <a:pPr algn="l">
              <a:buFont typeface="Arial" panose="020B0604020202020204" pitchFamily="34" charset="0"/>
              <a:buChar char="•"/>
            </a:pPr>
            <a:r>
              <a:rPr lang="en-US" b="0" i="0" dirty="0">
                <a:solidFill>
                  <a:srgbClr val="20262E"/>
                </a:solidFill>
                <a:effectLst/>
                <a:latin typeface="Glassdoor Sans"/>
              </a:rPr>
              <a:t>Ensure that all food is cooked and prepared in a timely manner.</a:t>
            </a:r>
          </a:p>
          <a:p>
            <a:pPr algn="l">
              <a:buFont typeface="Arial" panose="020B0604020202020204" pitchFamily="34" charset="0"/>
              <a:buChar char="•"/>
            </a:pPr>
            <a:r>
              <a:rPr lang="en-US" b="0" i="0" dirty="0">
                <a:solidFill>
                  <a:srgbClr val="20262E"/>
                </a:solidFill>
                <a:effectLst/>
                <a:latin typeface="Glassdoor Sans"/>
              </a:rPr>
              <a:t>Keep kitchen area clean and organized.</a:t>
            </a:r>
          </a:p>
          <a:p>
            <a:pPr algn="l">
              <a:buFont typeface="Arial" panose="020B0604020202020204" pitchFamily="34" charset="0"/>
              <a:buChar char="•"/>
            </a:pPr>
            <a:r>
              <a:rPr lang="en-US" b="0" i="0" dirty="0">
                <a:solidFill>
                  <a:srgbClr val="20262E"/>
                </a:solidFill>
                <a:effectLst/>
                <a:latin typeface="Glassdoor Sans"/>
              </a:rPr>
              <a:t>Be able to explain dishes to wait staff and customers.</a:t>
            </a:r>
          </a:p>
          <a:p>
            <a:pPr algn="l"/>
            <a:r>
              <a:rPr lang="en-US" b="0" i="0" dirty="0">
                <a:solidFill>
                  <a:srgbClr val="20262E"/>
                </a:solidFill>
                <a:effectLst/>
                <a:latin typeface="Glassdoor Sans"/>
              </a:rPr>
              <a:t>Job Types: Permanent, Full-time</a:t>
            </a:r>
          </a:p>
          <a:p>
            <a:pPr algn="l"/>
            <a:r>
              <a:rPr lang="en-US" b="0" i="0" dirty="0">
                <a:solidFill>
                  <a:srgbClr val="20262E"/>
                </a:solidFill>
                <a:effectLst/>
                <a:latin typeface="Glassdoor Sans"/>
              </a:rPr>
              <a:t>Salary: £12.00-£13.00 per hour</a:t>
            </a:r>
          </a:p>
          <a:p>
            <a:pPr algn="l"/>
            <a:endParaRPr lang="en-US" b="0" i="0" dirty="0">
              <a:solidFill>
                <a:srgbClr val="20262E"/>
              </a:solidFill>
              <a:effectLst/>
              <a:latin typeface="Glassdoor Sans"/>
            </a:endParaRPr>
          </a:p>
        </p:txBody>
      </p:sp>
      <p:sp>
        <p:nvSpPr>
          <p:cNvPr id="8" name="TextBox 7">
            <a:extLst>
              <a:ext uri="{FF2B5EF4-FFF2-40B4-BE49-F238E27FC236}">
                <a16:creationId xmlns:a16="http://schemas.microsoft.com/office/drawing/2014/main" id="{4BF6BA4F-DE18-E1EF-9ABD-9F7F74AF6435}"/>
              </a:ext>
            </a:extLst>
          </p:cNvPr>
          <p:cNvSpPr txBox="1"/>
          <p:nvPr/>
        </p:nvSpPr>
        <p:spPr>
          <a:xfrm>
            <a:off x="5638343" y="1027248"/>
            <a:ext cx="6096912" cy="4524315"/>
          </a:xfrm>
          <a:prstGeom prst="rect">
            <a:avLst/>
          </a:prstGeom>
          <a:noFill/>
        </p:spPr>
        <p:txBody>
          <a:bodyPr wrap="square">
            <a:spAutoFit/>
          </a:bodyPr>
          <a:lstStyle/>
          <a:p>
            <a:r>
              <a:rPr lang="en-US" dirty="0"/>
              <a:t>Benefits:</a:t>
            </a:r>
          </a:p>
          <a:p>
            <a:r>
              <a:rPr lang="en-US" dirty="0"/>
              <a:t>Company pension</a:t>
            </a:r>
          </a:p>
          <a:p>
            <a:r>
              <a:rPr lang="en-US" dirty="0"/>
              <a:t>Employee discount</a:t>
            </a:r>
          </a:p>
          <a:p>
            <a:r>
              <a:rPr lang="en-US" dirty="0"/>
              <a:t>Free parking</a:t>
            </a:r>
          </a:p>
          <a:p>
            <a:r>
              <a:rPr lang="en-US" dirty="0"/>
              <a:t>Schedule:</a:t>
            </a:r>
          </a:p>
          <a:p>
            <a:r>
              <a:rPr lang="en-US" dirty="0"/>
              <a:t>Day shift</a:t>
            </a:r>
          </a:p>
          <a:p>
            <a:r>
              <a:rPr lang="en-US" dirty="0"/>
              <a:t>Overtime</a:t>
            </a:r>
          </a:p>
          <a:p>
            <a:r>
              <a:rPr lang="en-US" dirty="0"/>
              <a:t>Weekend availability</a:t>
            </a:r>
          </a:p>
          <a:p>
            <a:r>
              <a:rPr lang="en-US" dirty="0"/>
              <a:t>Supplemental pay types:</a:t>
            </a:r>
          </a:p>
          <a:p>
            <a:r>
              <a:rPr lang="en-US" dirty="0"/>
              <a:t>Bonus scheme</a:t>
            </a:r>
          </a:p>
          <a:p>
            <a:r>
              <a:rPr lang="en-US" dirty="0"/>
              <a:t>Tips</a:t>
            </a:r>
          </a:p>
          <a:p>
            <a:r>
              <a:rPr lang="en-US" dirty="0"/>
              <a:t>Yearly bonus</a:t>
            </a:r>
          </a:p>
          <a:p>
            <a:r>
              <a:rPr lang="en-US" dirty="0"/>
              <a:t>Ability to commute/relocate:</a:t>
            </a:r>
          </a:p>
          <a:p>
            <a:r>
              <a:rPr lang="en-US" dirty="0"/>
              <a:t>Kington, HR5 3AZ: reliably commute or plan to relocate before starting work (required)</a:t>
            </a:r>
          </a:p>
          <a:p>
            <a:r>
              <a:rPr lang="en-US" dirty="0"/>
              <a:t>Work Location: In person</a:t>
            </a:r>
            <a:endParaRPr lang="en-GB" dirty="0"/>
          </a:p>
        </p:txBody>
      </p:sp>
      <p:sp>
        <p:nvSpPr>
          <p:cNvPr id="9" name="Ribbon: Curved and Tilted Up 8">
            <a:extLst>
              <a:ext uri="{FF2B5EF4-FFF2-40B4-BE49-F238E27FC236}">
                <a16:creationId xmlns:a16="http://schemas.microsoft.com/office/drawing/2014/main" id="{6670EAC7-E314-45CA-52F5-9517DE646003}"/>
              </a:ext>
            </a:extLst>
          </p:cNvPr>
          <p:cNvSpPr/>
          <p:nvPr/>
        </p:nvSpPr>
        <p:spPr>
          <a:xfrm>
            <a:off x="2608367" y="4342031"/>
            <a:ext cx="3082678" cy="1634662"/>
          </a:xfrm>
          <a:prstGeom prst="ellipseRibbon2">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7030A0"/>
                </a:solidFill>
              </a:rPr>
              <a:t>Sample </a:t>
            </a:r>
          </a:p>
        </p:txBody>
      </p:sp>
      <p:sp>
        <p:nvSpPr>
          <p:cNvPr id="10" name="Title 1">
            <a:extLst>
              <a:ext uri="{FF2B5EF4-FFF2-40B4-BE49-F238E27FC236}">
                <a16:creationId xmlns:a16="http://schemas.microsoft.com/office/drawing/2014/main" id="{44182B72-C17E-9687-1739-2E3C4880B2A5}"/>
              </a:ext>
            </a:extLst>
          </p:cNvPr>
          <p:cNvSpPr txBox="1">
            <a:spLocks/>
          </p:cNvSpPr>
          <p:nvPr/>
        </p:nvSpPr>
        <p:spPr>
          <a:xfrm>
            <a:off x="394208" y="441146"/>
            <a:ext cx="7172864" cy="623455"/>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Example </a:t>
            </a:r>
          </a:p>
        </p:txBody>
      </p:sp>
    </p:spTree>
    <p:extLst>
      <p:ext uri="{BB962C8B-B14F-4D97-AF65-F5344CB8AC3E}">
        <p14:creationId xmlns:p14="http://schemas.microsoft.com/office/powerpoint/2010/main" val="46127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CFC20-62EB-C14D-180C-8DFFD3C002C0}"/>
              </a:ext>
            </a:extLst>
          </p:cNvPr>
          <p:cNvSpPr>
            <a:spLocks noGrp="1"/>
          </p:cNvSpPr>
          <p:nvPr>
            <p:ph type="title"/>
          </p:nvPr>
        </p:nvSpPr>
        <p:spPr/>
        <p:txBody>
          <a:bodyPr/>
          <a:lstStyle/>
          <a:p>
            <a:endParaRPr lang="en-GB"/>
          </a:p>
        </p:txBody>
      </p:sp>
      <p:pic>
        <p:nvPicPr>
          <p:cNvPr id="7" name="Picture 6">
            <a:extLst>
              <a:ext uri="{FF2B5EF4-FFF2-40B4-BE49-F238E27FC236}">
                <a16:creationId xmlns:a16="http://schemas.microsoft.com/office/drawing/2014/main" id="{2547E1D6-3800-1EA9-A391-7D243AA0169B}"/>
              </a:ext>
            </a:extLst>
          </p:cNvPr>
          <p:cNvPicPr>
            <a:picLocks noChangeAspect="1"/>
          </p:cNvPicPr>
          <p:nvPr/>
        </p:nvPicPr>
        <p:blipFill rotWithShape="1">
          <a:blip r:embed="rId2"/>
          <a:srcRect l="2583" t="13722" r="16042" b="16107"/>
          <a:stretch/>
        </p:blipFill>
        <p:spPr>
          <a:xfrm>
            <a:off x="2265082" y="161363"/>
            <a:ext cx="9030447" cy="5191415"/>
          </a:xfrm>
          <a:prstGeom prst="rect">
            <a:avLst/>
          </a:prstGeom>
        </p:spPr>
      </p:pic>
      <p:sp>
        <p:nvSpPr>
          <p:cNvPr id="9" name="TextBox 8">
            <a:extLst>
              <a:ext uri="{FF2B5EF4-FFF2-40B4-BE49-F238E27FC236}">
                <a16:creationId xmlns:a16="http://schemas.microsoft.com/office/drawing/2014/main" id="{A43C9C5E-D5C5-147E-6276-B4B6D2FA2C5F}"/>
              </a:ext>
            </a:extLst>
          </p:cNvPr>
          <p:cNvSpPr txBox="1"/>
          <p:nvPr/>
        </p:nvSpPr>
        <p:spPr>
          <a:xfrm>
            <a:off x="418352" y="5371874"/>
            <a:ext cx="5534213" cy="369332"/>
          </a:xfrm>
          <a:prstGeom prst="rect">
            <a:avLst/>
          </a:prstGeom>
          <a:noFill/>
        </p:spPr>
        <p:txBody>
          <a:bodyPr wrap="square">
            <a:spAutoFit/>
          </a:bodyPr>
          <a:lstStyle/>
          <a:p>
            <a:r>
              <a:rPr lang="en-GB" dirty="0"/>
              <a:t>Source : </a:t>
            </a:r>
            <a:r>
              <a:rPr lang="en-GB" dirty="0">
                <a:hlinkClick r:id="rId3"/>
              </a:rPr>
              <a:t>Welcome: Shangri-La Group</a:t>
            </a:r>
            <a:endParaRPr lang="en-GB" dirty="0"/>
          </a:p>
        </p:txBody>
      </p:sp>
    </p:spTree>
    <p:extLst>
      <p:ext uri="{BB962C8B-B14F-4D97-AF65-F5344CB8AC3E}">
        <p14:creationId xmlns:p14="http://schemas.microsoft.com/office/powerpoint/2010/main" val="36352145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2FEA0C-E6B9-73FB-D9B6-D1085CF3F1DF}"/>
              </a:ext>
            </a:extLst>
          </p:cNvPr>
          <p:cNvSpPr>
            <a:spLocks noGrp="1"/>
          </p:cNvSpPr>
          <p:nvPr>
            <p:ph idx="1"/>
          </p:nvPr>
        </p:nvSpPr>
        <p:spPr>
          <a:xfrm>
            <a:off x="748553" y="1541928"/>
            <a:ext cx="10515600" cy="3687484"/>
          </a:xfrm>
        </p:spPr>
        <p:txBody>
          <a:bodyPr>
            <a:normAutofit lnSpcReduction="10000"/>
          </a:bodyPr>
          <a:lstStyle/>
          <a:p>
            <a:r>
              <a:rPr lang="en-GB" dirty="0"/>
              <a:t>Please write Job specifications and requirements of a hotel receptionist </a:t>
            </a:r>
          </a:p>
          <a:p>
            <a:pPr marL="0" indent="0">
              <a:buNone/>
            </a:pPr>
            <a:endParaRPr lang="en-GB" dirty="0"/>
          </a:p>
          <a:p>
            <a:pPr marL="571500" indent="-571500">
              <a:buAutoNum type="romanUcPeriod"/>
            </a:pPr>
            <a:r>
              <a:rPr lang="en-GB" dirty="0"/>
              <a:t>Job Specification</a:t>
            </a:r>
          </a:p>
          <a:p>
            <a:pPr marL="571500" indent="-571500">
              <a:buAutoNum type="romanUcPeriod"/>
            </a:pPr>
            <a:r>
              <a:rPr lang="en-GB" dirty="0"/>
              <a:t>Requirements</a:t>
            </a:r>
          </a:p>
          <a:p>
            <a:endParaRPr lang="en-GB" dirty="0"/>
          </a:p>
          <a:p>
            <a:pPr marL="0" indent="0">
              <a:buNone/>
            </a:pPr>
            <a:r>
              <a:rPr lang="en-GB" dirty="0"/>
              <a:t>Bullet points will do. Upon completion, please upload your work in the </a:t>
            </a:r>
            <a:r>
              <a:rPr lang="en-GB" dirty="0" err="1"/>
              <a:t>chatbox</a:t>
            </a:r>
            <a:r>
              <a:rPr lang="en-GB" dirty="0"/>
              <a:t>. </a:t>
            </a:r>
          </a:p>
        </p:txBody>
      </p:sp>
      <p:sp>
        <p:nvSpPr>
          <p:cNvPr id="4" name="Title 1">
            <a:extLst>
              <a:ext uri="{FF2B5EF4-FFF2-40B4-BE49-F238E27FC236}">
                <a16:creationId xmlns:a16="http://schemas.microsoft.com/office/drawing/2014/main" id="{4D196F59-5825-E0E5-5270-315AF865234C}"/>
              </a:ext>
            </a:extLst>
          </p:cNvPr>
          <p:cNvSpPr txBox="1">
            <a:spLocks/>
          </p:cNvSpPr>
          <p:nvPr/>
        </p:nvSpPr>
        <p:spPr>
          <a:xfrm>
            <a:off x="394208" y="441146"/>
            <a:ext cx="8851392" cy="110078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Activity  </a:t>
            </a:r>
          </a:p>
        </p:txBody>
      </p:sp>
    </p:spTree>
    <p:extLst>
      <p:ext uri="{BB962C8B-B14F-4D97-AF65-F5344CB8AC3E}">
        <p14:creationId xmlns:p14="http://schemas.microsoft.com/office/powerpoint/2010/main" val="31451971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E67110B-4ABE-0D39-679F-C0A44DFE4B8E}"/>
              </a:ext>
            </a:extLst>
          </p:cNvPr>
          <p:cNvPicPr>
            <a:picLocks noChangeAspect="1"/>
          </p:cNvPicPr>
          <p:nvPr/>
        </p:nvPicPr>
        <p:blipFill rotWithShape="1">
          <a:blip r:embed="rId2"/>
          <a:srcRect l="29782" t="23006" r="34256" b="5621"/>
          <a:stretch/>
        </p:blipFill>
        <p:spPr>
          <a:xfrm>
            <a:off x="6741458" y="125055"/>
            <a:ext cx="4876800" cy="6452502"/>
          </a:xfrm>
          <a:prstGeom prst="rect">
            <a:avLst/>
          </a:prstGeom>
        </p:spPr>
      </p:pic>
      <p:sp>
        <p:nvSpPr>
          <p:cNvPr id="8" name="Rectangle 7">
            <a:extLst>
              <a:ext uri="{FF2B5EF4-FFF2-40B4-BE49-F238E27FC236}">
                <a16:creationId xmlns:a16="http://schemas.microsoft.com/office/drawing/2014/main" id="{5B1FA494-6021-8B98-55C2-9CB1835AD894}"/>
              </a:ext>
            </a:extLst>
          </p:cNvPr>
          <p:cNvSpPr/>
          <p:nvPr/>
        </p:nvSpPr>
        <p:spPr>
          <a:xfrm>
            <a:off x="1255060" y="1861671"/>
            <a:ext cx="4111811" cy="277607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Hotel Receptionist  </a:t>
            </a:r>
          </a:p>
          <a:p>
            <a:pPr algn="ctr"/>
            <a:r>
              <a:rPr lang="en-GB" sz="3200" dirty="0">
                <a:solidFill>
                  <a:schemeClr val="tx1"/>
                </a:solidFill>
              </a:rPr>
              <a:t>Job Specifications</a:t>
            </a:r>
          </a:p>
          <a:p>
            <a:pPr algn="ctr"/>
            <a:r>
              <a:rPr lang="en-GB" sz="3200" dirty="0">
                <a:solidFill>
                  <a:schemeClr val="tx1"/>
                </a:solidFill>
              </a:rPr>
              <a:t>Sample  </a:t>
            </a:r>
          </a:p>
        </p:txBody>
      </p:sp>
      <p:sp>
        <p:nvSpPr>
          <p:cNvPr id="9" name="Rectangle 8">
            <a:extLst>
              <a:ext uri="{FF2B5EF4-FFF2-40B4-BE49-F238E27FC236}">
                <a16:creationId xmlns:a16="http://schemas.microsoft.com/office/drawing/2014/main" id="{EB648CB2-56DD-8C9D-1DF0-2B74936DEFC0}"/>
              </a:ext>
            </a:extLst>
          </p:cNvPr>
          <p:cNvSpPr/>
          <p:nvPr/>
        </p:nvSpPr>
        <p:spPr>
          <a:xfrm>
            <a:off x="950260" y="585694"/>
            <a:ext cx="4231341" cy="968188"/>
          </a:xfrm>
          <a:prstGeom prst="rect">
            <a:avLst/>
          </a:prstGeom>
          <a:solidFill>
            <a:schemeClr val="accent4">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7030A0"/>
                </a:solidFill>
              </a:rPr>
              <a:t>Suggested Answers </a:t>
            </a:r>
          </a:p>
        </p:txBody>
      </p:sp>
    </p:spTree>
    <p:extLst>
      <p:ext uri="{BB962C8B-B14F-4D97-AF65-F5344CB8AC3E}">
        <p14:creationId xmlns:p14="http://schemas.microsoft.com/office/powerpoint/2010/main" val="22877754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B3DBFE6-1078-92C4-3B72-5E4C4D80FC13}"/>
              </a:ext>
            </a:extLst>
          </p:cNvPr>
          <p:cNvPicPr>
            <a:picLocks noGrp="1" noChangeAspect="1"/>
          </p:cNvPicPr>
          <p:nvPr>
            <p:ph idx="1"/>
          </p:nvPr>
        </p:nvPicPr>
        <p:blipFill rotWithShape="1">
          <a:blip r:embed="rId2"/>
          <a:srcRect l="29398" t="26443" r="37272" b="28507"/>
          <a:stretch/>
        </p:blipFill>
        <p:spPr>
          <a:xfrm>
            <a:off x="5014259" y="298822"/>
            <a:ext cx="6221506" cy="5139766"/>
          </a:xfrm>
        </p:spPr>
      </p:pic>
      <p:sp>
        <p:nvSpPr>
          <p:cNvPr id="6" name="Rectangle 5">
            <a:extLst>
              <a:ext uri="{FF2B5EF4-FFF2-40B4-BE49-F238E27FC236}">
                <a16:creationId xmlns:a16="http://schemas.microsoft.com/office/drawing/2014/main" id="{CE73DC4E-8D25-D18D-55B5-63044525BC79}"/>
              </a:ext>
            </a:extLst>
          </p:cNvPr>
          <p:cNvSpPr/>
          <p:nvPr/>
        </p:nvSpPr>
        <p:spPr>
          <a:xfrm>
            <a:off x="376518" y="2227403"/>
            <a:ext cx="4111811" cy="277607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rPr>
              <a:t>Hotel Receptionist  </a:t>
            </a:r>
          </a:p>
          <a:p>
            <a:pPr algn="ctr"/>
            <a:r>
              <a:rPr lang="en-GB" sz="3200" dirty="0">
                <a:solidFill>
                  <a:schemeClr val="tx1"/>
                </a:solidFill>
              </a:rPr>
              <a:t>Job Specifications</a:t>
            </a:r>
          </a:p>
          <a:p>
            <a:pPr algn="ctr"/>
            <a:r>
              <a:rPr lang="en-GB" sz="3200" dirty="0">
                <a:solidFill>
                  <a:schemeClr val="tx1"/>
                </a:solidFill>
              </a:rPr>
              <a:t>Sample  </a:t>
            </a:r>
          </a:p>
        </p:txBody>
      </p:sp>
      <p:sp>
        <p:nvSpPr>
          <p:cNvPr id="7" name="Title 6">
            <a:extLst>
              <a:ext uri="{FF2B5EF4-FFF2-40B4-BE49-F238E27FC236}">
                <a16:creationId xmlns:a16="http://schemas.microsoft.com/office/drawing/2014/main" id="{CA7F9FA3-69E9-C8CC-73DE-AB57FA6EA541}"/>
              </a:ext>
            </a:extLst>
          </p:cNvPr>
          <p:cNvSpPr>
            <a:spLocks noGrp="1"/>
          </p:cNvSpPr>
          <p:nvPr>
            <p:ph type="title"/>
          </p:nvPr>
        </p:nvSpPr>
        <p:spPr>
          <a:xfrm>
            <a:off x="838200" y="365125"/>
            <a:ext cx="3709988" cy="1325563"/>
          </a:xfrm>
          <a:prstGeom prst="rect">
            <a:avLst/>
          </a:prstGeom>
          <a:solidFill>
            <a:schemeClr val="accent4">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7030A0"/>
                </a:solidFill>
              </a:rPr>
              <a:t>Suggested Answers </a:t>
            </a:r>
          </a:p>
        </p:txBody>
      </p:sp>
    </p:spTree>
    <p:extLst>
      <p:ext uri="{BB962C8B-B14F-4D97-AF65-F5344CB8AC3E}">
        <p14:creationId xmlns:p14="http://schemas.microsoft.com/office/powerpoint/2010/main" val="27597718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5DA88C0-E4BA-4F09-B2E5-B14FE67CD5AD}"/>
              </a:ext>
            </a:extLst>
          </p:cNvPr>
          <p:cNvPicPr>
            <a:picLocks noChangeAspect="1"/>
          </p:cNvPicPr>
          <p:nvPr/>
        </p:nvPicPr>
        <p:blipFill rotWithShape="1">
          <a:blip r:embed="rId3"/>
          <a:srcRect l="12917" r="33680" b="-1"/>
          <a:stretch/>
        </p:blipFill>
        <p:spPr>
          <a:xfrm>
            <a:off x="4939769" y="10"/>
            <a:ext cx="7252231" cy="6857990"/>
          </a:xfrm>
          <a:prstGeom prst="rect">
            <a:avLst/>
          </a:prstGeom>
          <a:noFill/>
        </p:spPr>
      </p:pic>
      <p:sp>
        <p:nvSpPr>
          <p:cNvPr id="2" name="Title 1">
            <a:extLst>
              <a:ext uri="{FF2B5EF4-FFF2-40B4-BE49-F238E27FC236}">
                <a16:creationId xmlns:a16="http://schemas.microsoft.com/office/drawing/2014/main" id="{43314345-A998-4C9D-8957-76BE99F2017E}"/>
              </a:ext>
            </a:extLst>
          </p:cNvPr>
          <p:cNvSpPr>
            <a:spLocks noGrp="1"/>
          </p:cNvSpPr>
          <p:nvPr>
            <p:ph type="title"/>
          </p:nvPr>
        </p:nvSpPr>
        <p:spPr>
          <a:xfrm>
            <a:off x="367654" y="392502"/>
            <a:ext cx="2866641" cy="1899912"/>
          </a:xfrm>
        </p:spPr>
        <p:txBody>
          <a:bodyPr vert="horz" lIns="91440" tIns="45720" rIns="91440" bIns="45720" rtlCol="0" anchor="ctr">
            <a:normAutofit/>
          </a:bodyPr>
          <a:lstStyle/>
          <a:p>
            <a:r>
              <a:rPr lang="en-US" sz="3500" dirty="0"/>
              <a:t>Recruitment </a:t>
            </a:r>
          </a:p>
        </p:txBody>
      </p:sp>
      <p:sp>
        <p:nvSpPr>
          <p:cNvPr id="3" name="Content Placeholder 2">
            <a:extLst>
              <a:ext uri="{FF2B5EF4-FFF2-40B4-BE49-F238E27FC236}">
                <a16:creationId xmlns:a16="http://schemas.microsoft.com/office/drawing/2014/main" id="{42A4EE00-736C-44E0-9277-224C8C690311}"/>
              </a:ext>
            </a:extLst>
          </p:cNvPr>
          <p:cNvSpPr>
            <a:spLocks noGrp="1"/>
          </p:cNvSpPr>
          <p:nvPr>
            <p:ph sz="half" idx="1"/>
          </p:nvPr>
        </p:nvSpPr>
        <p:spPr>
          <a:xfrm>
            <a:off x="252670" y="2083772"/>
            <a:ext cx="4302904" cy="2417047"/>
          </a:xfrm>
        </p:spPr>
        <p:txBody>
          <a:bodyPr vert="horz" lIns="91440" tIns="45720" rIns="91440" bIns="45720" rtlCol="0">
            <a:normAutofit/>
          </a:bodyPr>
          <a:lstStyle/>
          <a:p>
            <a:r>
              <a:rPr lang="en-US" sz="1600" dirty="0"/>
              <a:t>The majority (84%) of UK job applicants said they judge a company based on the process it uses for recruitment.</a:t>
            </a:r>
          </a:p>
          <a:p>
            <a:r>
              <a:rPr lang="en-US" sz="1600" dirty="0"/>
              <a:t>The research also found 43% of job applicants don’t want the recruitment process to be completely </a:t>
            </a:r>
            <a:r>
              <a:rPr lang="en-US" sz="1600" u="sng" dirty="0">
                <a:hlinkClick r:id="rId4"/>
              </a:rPr>
              <a:t>automated</a:t>
            </a:r>
            <a:r>
              <a:rPr lang="en-US" sz="1600" dirty="0"/>
              <a:t> and instead want a </a:t>
            </a:r>
            <a:r>
              <a:rPr lang="en-US" sz="1600" u="sng" dirty="0">
                <a:hlinkClick r:id="rId5"/>
              </a:rPr>
              <a:t>human touch</a:t>
            </a:r>
            <a:r>
              <a:rPr lang="en-US" sz="1600" dirty="0"/>
              <a:t>.</a:t>
            </a:r>
          </a:p>
          <a:p>
            <a:r>
              <a:rPr lang="en-US" sz="1600" dirty="0"/>
              <a:t>Do you prefer automated or human contact during recruitment?</a:t>
            </a:r>
          </a:p>
        </p:txBody>
      </p:sp>
    </p:spTree>
    <p:extLst>
      <p:ext uri="{BB962C8B-B14F-4D97-AF65-F5344CB8AC3E}">
        <p14:creationId xmlns:p14="http://schemas.microsoft.com/office/powerpoint/2010/main" val="10918466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Internal Recruiting</a:t>
            </a:r>
          </a:p>
        </p:txBody>
      </p:sp>
      <p:sp>
        <p:nvSpPr>
          <p:cNvPr id="3" name="Content Placeholder 2"/>
          <p:cNvSpPr>
            <a:spLocks noGrp="1"/>
          </p:cNvSpPr>
          <p:nvPr>
            <p:ph sz="half" idx="1"/>
          </p:nvPr>
        </p:nvSpPr>
        <p:spPr>
          <a:xfrm>
            <a:off x="1981200" y="1600202"/>
            <a:ext cx="4038600" cy="3268959"/>
          </a:xfrm>
        </p:spPr>
        <p:txBody>
          <a:bodyPr>
            <a:normAutofit lnSpcReduction="10000"/>
          </a:bodyPr>
          <a:lstStyle/>
          <a:p>
            <a:pPr marL="0" indent="0">
              <a:buNone/>
            </a:pPr>
            <a:r>
              <a:rPr lang="en-GB" sz="2200" b="1" dirty="0"/>
              <a:t>Advantages:</a:t>
            </a:r>
          </a:p>
          <a:p>
            <a:pPr>
              <a:lnSpc>
                <a:spcPct val="90000"/>
              </a:lnSpc>
            </a:pPr>
            <a:r>
              <a:rPr lang="en-GB" sz="2200" dirty="0"/>
              <a:t>Can be cost efficient- Vacancy filled, Expenses, Training</a:t>
            </a:r>
          </a:p>
          <a:p>
            <a:pPr>
              <a:lnSpc>
                <a:spcPct val="90000"/>
              </a:lnSpc>
            </a:pPr>
            <a:r>
              <a:rPr lang="en-GB" sz="2200" dirty="0"/>
              <a:t>Candidates are known to the organisation- skills, attitude</a:t>
            </a:r>
          </a:p>
          <a:p>
            <a:pPr>
              <a:lnSpc>
                <a:spcPct val="90000"/>
              </a:lnSpc>
            </a:pPr>
            <a:r>
              <a:rPr lang="en-GB" sz="2200" dirty="0"/>
              <a:t>Candidates are familiar with organisation culture</a:t>
            </a:r>
          </a:p>
          <a:p>
            <a:pPr>
              <a:lnSpc>
                <a:spcPct val="90000"/>
              </a:lnSpc>
            </a:pPr>
            <a:r>
              <a:rPr lang="en-GB" sz="2200" dirty="0"/>
              <a:t>Internal promotion may provide motivation to staff</a:t>
            </a:r>
          </a:p>
          <a:p>
            <a:pPr marL="0" indent="0">
              <a:buNone/>
            </a:pPr>
            <a:endParaRPr lang="en-GB" sz="2200" dirty="0"/>
          </a:p>
          <a:p>
            <a:pPr>
              <a:lnSpc>
                <a:spcPct val="90000"/>
              </a:lnSpc>
            </a:pPr>
            <a:endParaRPr lang="en-GB" sz="2200" dirty="0"/>
          </a:p>
          <a:p>
            <a:pPr>
              <a:lnSpc>
                <a:spcPct val="90000"/>
              </a:lnSpc>
            </a:pPr>
            <a:endParaRPr lang="en-GB" sz="2200" dirty="0"/>
          </a:p>
        </p:txBody>
      </p:sp>
      <p:pic>
        <p:nvPicPr>
          <p:cNvPr id="6" name="Picture 5">
            <a:extLst>
              <a:ext uri="{FF2B5EF4-FFF2-40B4-BE49-F238E27FC236}">
                <a16:creationId xmlns:a16="http://schemas.microsoft.com/office/drawing/2014/main" id="{AB6E4000-8030-481C-8326-5206A1D98E5F}"/>
              </a:ext>
            </a:extLst>
          </p:cNvPr>
          <p:cNvPicPr>
            <a:picLocks noChangeAspect="1"/>
          </p:cNvPicPr>
          <p:nvPr/>
        </p:nvPicPr>
        <p:blipFill>
          <a:blip r:embed="rId3"/>
          <a:stretch>
            <a:fillRect/>
          </a:stretch>
        </p:blipFill>
        <p:spPr>
          <a:xfrm>
            <a:off x="6312024" y="1484784"/>
            <a:ext cx="4038600" cy="2816922"/>
          </a:xfrm>
          <a:prstGeom prst="rect">
            <a:avLst/>
          </a:prstGeom>
          <a:noFill/>
        </p:spPr>
      </p:pic>
      <p:sp>
        <p:nvSpPr>
          <p:cNvPr id="7" name="TextBox 6">
            <a:extLst>
              <a:ext uri="{FF2B5EF4-FFF2-40B4-BE49-F238E27FC236}">
                <a16:creationId xmlns:a16="http://schemas.microsoft.com/office/drawing/2014/main" id="{169C2944-721F-4834-82C2-FE5FBCE458A0}"/>
              </a:ext>
            </a:extLst>
          </p:cNvPr>
          <p:cNvSpPr txBox="1"/>
          <p:nvPr/>
        </p:nvSpPr>
        <p:spPr>
          <a:xfrm>
            <a:off x="2207568" y="4653136"/>
            <a:ext cx="7344816" cy="923330"/>
          </a:xfrm>
          <a:prstGeom prst="rect">
            <a:avLst/>
          </a:prstGeom>
          <a:noFill/>
        </p:spPr>
        <p:txBody>
          <a:bodyPr wrap="square" rtlCol="0">
            <a:spAutoFit/>
          </a:bodyPr>
          <a:lstStyle/>
          <a:p>
            <a:r>
              <a:rPr lang="en-GB" dirty="0"/>
              <a:t>The quality of a company’s </a:t>
            </a:r>
            <a:r>
              <a:rPr lang="en-GB" u="sng" dirty="0">
                <a:hlinkClick r:id="rId4"/>
              </a:rPr>
              <a:t>recruitment process</a:t>
            </a:r>
            <a:r>
              <a:rPr lang="en-GB" dirty="0"/>
              <a:t> was also found to directly affect the perception of the business as well as possible future engagement.</a:t>
            </a:r>
            <a:endParaRPr lang="en-GB" sz="1600" dirty="0"/>
          </a:p>
          <a:p>
            <a:endParaRPr lang="en-GB" dirty="0"/>
          </a:p>
        </p:txBody>
      </p:sp>
    </p:spTree>
    <p:extLst>
      <p:ext uri="{BB962C8B-B14F-4D97-AF65-F5344CB8AC3E}">
        <p14:creationId xmlns:p14="http://schemas.microsoft.com/office/powerpoint/2010/main" val="5014034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45222" y="479494"/>
            <a:ext cx="4094129" cy="1325563"/>
          </a:xfrm>
        </p:spPr>
        <p:txBody>
          <a:bodyPr>
            <a:normAutofit/>
          </a:bodyPr>
          <a:lstStyle/>
          <a:p>
            <a:r>
              <a:rPr lang="en-GB" dirty="0"/>
              <a:t>Internal Recruiting </a:t>
            </a:r>
          </a:p>
        </p:txBody>
      </p:sp>
      <p:pic>
        <p:nvPicPr>
          <p:cNvPr id="6" name="Picture 5">
            <a:extLst>
              <a:ext uri="{FF2B5EF4-FFF2-40B4-BE49-F238E27FC236}">
                <a16:creationId xmlns:a16="http://schemas.microsoft.com/office/drawing/2014/main" id="{69FBAB0F-9510-4AE3-B95B-70FD9FC0EF26}"/>
              </a:ext>
            </a:extLst>
          </p:cNvPr>
          <p:cNvPicPr>
            <a:picLocks noChangeAspect="1"/>
          </p:cNvPicPr>
          <p:nvPr/>
        </p:nvPicPr>
        <p:blipFill>
          <a:blip r:embed="rId3"/>
          <a:stretch>
            <a:fillRect/>
          </a:stretch>
        </p:blipFill>
        <p:spPr>
          <a:xfrm>
            <a:off x="2051386" y="2067672"/>
            <a:ext cx="3583036" cy="255291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5945222" y="1984443"/>
            <a:ext cx="4094129" cy="4192520"/>
          </a:xfrm>
        </p:spPr>
        <p:txBody>
          <a:bodyPr>
            <a:normAutofit fontScale="85000" lnSpcReduction="10000"/>
          </a:bodyPr>
          <a:lstStyle/>
          <a:p>
            <a:pPr marL="0" indent="0">
              <a:buNone/>
            </a:pPr>
            <a:r>
              <a:rPr lang="en-GB" sz="1300" b="1" dirty="0"/>
              <a:t>Disadvantages:</a:t>
            </a:r>
          </a:p>
          <a:p>
            <a:r>
              <a:rPr lang="en-GB" sz="1800" dirty="0"/>
              <a:t>Internal candidates not successful maybe resentful- become unproductive, de-motivated</a:t>
            </a:r>
          </a:p>
          <a:p>
            <a:r>
              <a:rPr lang="en-GB" sz="1800" dirty="0"/>
              <a:t>New lower level vacancy created</a:t>
            </a:r>
          </a:p>
          <a:p>
            <a:r>
              <a:rPr lang="en-GB" sz="1800" dirty="0"/>
              <a:t>No new ‘blood’ -</a:t>
            </a:r>
            <a:r>
              <a:rPr lang="en-US" altLang="en-US" sz="1800" dirty="0"/>
              <a:t> May lead to stagnation of ideas and approaches within the business</a:t>
            </a:r>
            <a:endParaRPr lang="en-GB" sz="1800" dirty="0"/>
          </a:p>
          <a:p>
            <a:r>
              <a:rPr lang="en-GB" sz="1800" dirty="0"/>
              <a:t>Skills Gap</a:t>
            </a:r>
          </a:p>
          <a:p>
            <a:pPr marL="273050"/>
            <a:r>
              <a:rPr lang="en-US" altLang="en-US" sz="1800" dirty="0"/>
              <a:t>Inability to find appropriate people/limited pool</a:t>
            </a:r>
          </a:p>
          <a:p>
            <a:pPr marL="273050"/>
            <a:r>
              <a:rPr lang="en-US" altLang="en-US" sz="1800" dirty="0"/>
              <a:t>Political in-fighting</a:t>
            </a:r>
          </a:p>
          <a:p>
            <a:pPr marL="273050"/>
            <a:r>
              <a:rPr lang="en-US" altLang="en-US" sz="1800" dirty="0"/>
              <a:t>Need for strong and frequent/constant T&amp;D programs</a:t>
            </a:r>
          </a:p>
          <a:p>
            <a:pPr marL="273050"/>
            <a:r>
              <a:rPr lang="en-US" altLang="en-US" sz="1800" dirty="0"/>
              <a:t>Can lead to de-motivation of existing staff</a:t>
            </a:r>
          </a:p>
          <a:p>
            <a:pPr marL="273050"/>
            <a:r>
              <a:rPr lang="en-US" altLang="en-US" sz="1800" dirty="0"/>
              <a:t>Gaps in workforce</a:t>
            </a:r>
          </a:p>
          <a:p>
            <a:endParaRPr lang="en-GB" sz="1300" dirty="0"/>
          </a:p>
          <a:p>
            <a:endParaRPr lang="en-GB" sz="1300" dirty="0"/>
          </a:p>
          <a:p>
            <a:pPr marL="0" indent="0">
              <a:buNone/>
            </a:pPr>
            <a:endParaRPr lang="en-GB" sz="1300" dirty="0"/>
          </a:p>
          <a:p>
            <a:endParaRPr lang="en-GB" sz="1300" dirty="0"/>
          </a:p>
        </p:txBody>
      </p:sp>
    </p:spTree>
    <p:extLst>
      <p:ext uri="{BB962C8B-B14F-4D97-AF65-F5344CB8AC3E}">
        <p14:creationId xmlns:p14="http://schemas.microsoft.com/office/powerpoint/2010/main" val="22840198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17040-7E71-DDAE-977E-EBEA392B45FA}"/>
              </a:ext>
            </a:extLst>
          </p:cNvPr>
          <p:cNvSpPr>
            <a:spLocks noGrp="1"/>
          </p:cNvSpPr>
          <p:nvPr>
            <p:ph type="title"/>
          </p:nvPr>
        </p:nvSpPr>
        <p:spPr>
          <a:xfrm>
            <a:off x="7122460" y="1783959"/>
            <a:ext cx="3065480" cy="2889114"/>
          </a:xfrm>
        </p:spPr>
        <p:txBody>
          <a:bodyPr vert="horz" lIns="91440" tIns="45720" rIns="91440" bIns="45720" rtlCol="0" anchor="b">
            <a:normAutofit/>
          </a:bodyPr>
          <a:lstStyle/>
          <a:p>
            <a:r>
              <a:rPr lang="en-US" sz="3600" dirty="0">
                <a:solidFill>
                  <a:schemeClr val="tx1"/>
                </a:solidFill>
                <a:latin typeface="+mj-lt"/>
                <a:cs typeface="+mj-cs"/>
                <a:hlinkClick r:id="rId3">
                  <a:extLst>
                    <a:ext uri="{A12FA001-AC4F-418D-AE19-62706E023703}">
                      <ahyp:hlinkClr xmlns:ahyp="http://schemas.microsoft.com/office/drawing/2018/hyperlinkcolor" val="tx"/>
                    </a:ext>
                  </a:extLst>
                </a:hlinkClick>
              </a:rPr>
              <a:t>Careers Service | University of Wales Trinity Saint David (uwtsd.ac.uk)</a:t>
            </a:r>
            <a:endParaRPr lang="en-US" sz="3600" dirty="0">
              <a:solidFill>
                <a:schemeClr val="tx1"/>
              </a:solidFill>
              <a:latin typeface="+mj-lt"/>
              <a:cs typeface="+mj-cs"/>
            </a:endParaRPr>
          </a:p>
        </p:txBody>
      </p:sp>
      <p:pic>
        <p:nvPicPr>
          <p:cNvPr id="5" name="Picture 3">
            <a:extLst>
              <a:ext uri="{FF2B5EF4-FFF2-40B4-BE49-F238E27FC236}">
                <a16:creationId xmlns:a16="http://schemas.microsoft.com/office/drawing/2014/main" id="{AB5D0CDF-B497-74E7-8BA2-BE1D616BFD6B}"/>
              </a:ext>
            </a:extLst>
          </p:cNvPr>
          <p:cNvPicPr>
            <a:picLocks noChangeAspect="1"/>
          </p:cNvPicPr>
          <p:nvPr/>
        </p:nvPicPr>
        <p:blipFill rotWithShape="1">
          <a:blip r:embed="rId4"/>
          <a:srcRect l="19050" r="29643" b="-1"/>
          <a:stretch/>
        </p:blipFill>
        <p:spPr>
          <a:xfrm>
            <a:off x="15240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3891820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30DAC-6400-41D9-ACDE-893F29571021}"/>
              </a:ext>
            </a:extLst>
          </p:cNvPr>
          <p:cNvSpPr>
            <a:spLocks noGrp="1"/>
          </p:cNvSpPr>
          <p:nvPr>
            <p:ph type="title" idx="4294967295"/>
          </p:nvPr>
        </p:nvSpPr>
        <p:spPr>
          <a:xfrm>
            <a:off x="1884759" y="3752850"/>
            <a:ext cx="2468166" cy="2452687"/>
          </a:xfrm>
          <a:prstGeom prst="rect">
            <a:avLst/>
          </a:prstGeom>
        </p:spPr>
        <p:txBody>
          <a:bodyPr vert="horz" lIns="91440" tIns="45720" rIns="91440" bIns="45720" rtlCol="0" anchor="ctr">
            <a:normAutofit/>
          </a:bodyPr>
          <a:lstStyle/>
          <a:p>
            <a:r>
              <a:rPr lang="en-US" sz="3100"/>
              <a:t>The widening skills gap</a:t>
            </a:r>
          </a:p>
        </p:txBody>
      </p:sp>
      <p:pic>
        <p:nvPicPr>
          <p:cNvPr id="5" name="Content Placeholder 4">
            <a:extLst>
              <a:ext uri="{FF2B5EF4-FFF2-40B4-BE49-F238E27FC236}">
                <a16:creationId xmlns:a16="http://schemas.microsoft.com/office/drawing/2014/main" id="{3EBB0B88-3732-4E4B-B372-E4AC3E0969D3}"/>
              </a:ext>
            </a:extLst>
          </p:cNvPr>
          <p:cNvPicPr>
            <a:picLocks noGrp="1" noChangeAspect="1"/>
          </p:cNvPicPr>
          <p:nvPr>
            <p:ph sz="half" idx="4294967295"/>
          </p:nvPr>
        </p:nvPicPr>
        <p:blipFill rotWithShape="1">
          <a:blip r:embed="rId3"/>
          <a:srcRect t="14155" b="9280"/>
          <a:stretch/>
        </p:blipFill>
        <p:spPr>
          <a:xfrm>
            <a:off x="1524020" y="11"/>
            <a:ext cx="9143980" cy="3500998"/>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
        <p:nvSpPr>
          <p:cNvPr id="10" name="Content Placeholder 2">
            <a:extLst>
              <a:ext uri="{FF2B5EF4-FFF2-40B4-BE49-F238E27FC236}">
                <a16:creationId xmlns:a16="http://schemas.microsoft.com/office/drawing/2014/main" id="{8A23B4BA-D8B2-4E85-9594-345078B3804F}"/>
              </a:ext>
            </a:extLst>
          </p:cNvPr>
          <p:cNvSpPr>
            <a:spLocks noGrp="1"/>
          </p:cNvSpPr>
          <p:nvPr>
            <p:ph sz="half" idx="4294967295"/>
          </p:nvPr>
        </p:nvSpPr>
        <p:spPr>
          <a:xfrm>
            <a:off x="4691986" y="3752851"/>
            <a:ext cx="5614060" cy="2452687"/>
          </a:xfrm>
          <a:prstGeom prst="rect">
            <a:avLst/>
          </a:prstGeom>
        </p:spPr>
        <p:txBody>
          <a:bodyPr vert="horz" lIns="91440" tIns="45720" rIns="91440" bIns="45720" rtlCol="0" anchor="ctr">
            <a:normAutofit/>
          </a:bodyPr>
          <a:lstStyle/>
          <a:p>
            <a:r>
              <a:rPr lang="en-US" sz="1500"/>
              <a:t>A significant number (71%) of businesses which saw growth over the last year had previously increased their training budget.</a:t>
            </a:r>
          </a:p>
          <a:p>
            <a:r>
              <a:rPr lang="en-US" sz="1500"/>
              <a:t>Around half (47%) had prioritised developing their marketing, </a:t>
            </a:r>
            <a:r>
              <a:rPr lang="en-US" sz="1500" u="sng">
                <a:hlinkClick r:id="rId4"/>
              </a:rPr>
              <a:t>innovation</a:t>
            </a:r>
            <a:r>
              <a:rPr lang="en-US" sz="1500"/>
              <a:t> (45%), and adaptability (44%) capabilities.</a:t>
            </a:r>
          </a:p>
          <a:p>
            <a:r>
              <a:rPr lang="en-US" sz="1500"/>
              <a:t>Among businesses that saw a decline during 2020, 61% said they did not have a training strategy.</a:t>
            </a:r>
          </a:p>
          <a:p>
            <a:r>
              <a:rPr lang="en-US" sz="1500"/>
              <a:t>In the UK, nearly half (40%) of executive leaders and two-fifths (41%) of HR leaders admitted to using </a:t>
            </a:r>
            <a:r>
              <a:rPr lang="en-US" sz="1500" u="sng">
                <a:hlinkClick r:id="rId5"/>
              </a:rPr>
              <a:t>recruitment</a:t>
            </a:r>
            <a:r>
              <a:rPr lang="en-US" sz="1500"/>
              <a:t> of new talent to fill capability gaps.</a:t>
            </a:r>
          </a:p>
          <a:p>
            <a:endParaRPr lang="en-US" sz="1500"/>
          </a:p>
        </p:txBody>
      </p:sp>
    </p:spTree>
    <p:extLst>
      <p:ext uri="{BB962C8B-B14F-4D97-AF65-F5344CB8AC3E}">
        <p14:creationId xmlns:p14="http://schemas.microsoft.com/office/powerpoint/2010/main" val="8917309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D4042AD-29C5-4E4C-816B-B2E1324E9CAF}"/>
              </a:ext>
            </a:extLst>
          </p:cNvPr>
          <p:cNvPicPr>
            <a:picLocks noChangeAspect="1"/>
          </p:cNvPicPr>
          <p:nvPr/>
        </p:nvPicPr>
        <p:blipFill rotWithShape="1">
          <a:blip r:embed="rId3"/>
          <a:srcRect l="2782" r="21219"/>
          <a:stretch/>
        </p:blipFill>
        <p:spPr>
          <a:xfrm>
            <a:off x="1524020" y="10"/>
            <a:ext cx="9143980" cy="6857990"/>
          </a:xfrm>
          <a:prstGeom prst="rect">
            <a:avLst/>
          </a:prstGeom>
          <a:noFill/>
        </p:spPr>
      </p:pic>
      <p:sp>
        <p:nvSpPr>
          <p:cNvPr id="3" name="Content Placeholder 2">
            <a:extLst>
              <a:ext uri="{FF2B5EF4-FFF2-40B4-BE49-F238E27FC236}">
                <a16:creationId xmlns:a16="http://schemas.microsoft.com/office/drawing/2014/main" id="{40F4C4D5-AD03-4351-92CC-0C8380354A68}"/>
              </a:ext>
            </a:extLst>
          </p:cNvPr>
          <p:cNvSpPr>
            <a:spLocks noGrp="1"/>
          </p:cNvSpPr>
          <p:nvPr>
            <p:ph type="title"/>
          </p:nvPr>
        </p:nvSpPr>
        <p:spPr>
          <a:xfrm>
            <a:off x="1916906" y="5317240"/>
            <a:ext cx="8408194" cy="744836"/>
          </a:xfrm>
        </p:spPr>
        <p:txBody>
          <a:bodyPr vert="horz" lIns="91440" tIns="45720" rIns="91440" bIns="45720" rtlCol="0" anchor="ctr">
            <a:normAutofit/>
          </a:bodyPr>
          <a:lstStyle/>
          <a:p>
            <a:pPr algn="ctr"/>
            <a:r>
              <a:rPr lang="en-US" sz="2200" b="1">
                <a:solidFill>
                  <a:schemeClr val="tx1">
                    <a:lumMod val="85000"/>
                    <a:lumOff val="15000"/>
                  </a:schemeClr>
                </a:solidFill>
              </a:rPr>
              <a:t>10% of our time recruiting</a:t>
            </a:r>
          </a:p>
          <a:p>
            <a:pPr algn="ctr"/>
            <a:r>
              <a:rPr lang="en-US" sz="2200" b="1">
                <a:solidFill>
                  <a:schemeClr val="tx1">
                    <a:lumMod val="85000"/>
                    <a:lumOff val="15000"/>
                  </a:schemeClr>
                </a:solidFill>
              </a:rPr>
              <a:t>90% of our time making up for our mistakes in recruiting.</a:t>
            </a:r>
          </a:p>
        </p:txBody>
      </p:sp>
    </p:spTree>
    <p:extLst>
      <p:ext uri="{BB962C8B-B14F-4D97-AF65-F5344CB8AC3E}">
        <p14:creationId xmlns:p14="http://schemas.microsoft.com/office/powerpoint/2010/main" val="22381481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Shape&#10;&#10;Description automatically generated">
            <a:extLst>
              <a:ext uri="{FF2B5EF4-FFF2-40B4-BE49-F238E27FC236}">
                <a16:creationId xmlns:a16="http://schemas.microsoft.com/office/drawing/2014/main" id="{7A63FBEC-60C8-4E35-B734-71324BD15213}"/>
              </a:ext>
            </a:extLst>
          </p:cNvPr>
          <p:cNvPicPr>
            <a:picLocks noGrp="1" noChangeAspect="1"/>
          </p:cNvPicPr>
          <p:nvPr>
            <p:ph sz="half" idx="2"/>
          </p:nvPr>
        </p:nvPicPr>
        <p:blipFill rotWithShape="1">
          <a:blip r:embed="rId3"/>
          <a:srcRect l="4688" r="5644" b="-2"/>
          <a:stretch/>
        </p:blipFill>
        <p:spPr>
          <a:xfrm>
            <a:off x="1524020" y="10"/>
            <a:ext cx="9143980" cy="6857990"/>
          </a:xfrm>
          <a:prstGeom prst="rect">
            <a:avLst/>
          </a:prstGeom>
        </p:spPr>
      </p:pic>
      <p:sp>
        <p:nvSpPr>
          <p:cNvPr id="2" name="Title 1">
            <a:extLst>
              <a:ext uri="{FF2B5EF4-FFF2-40B4-BE49-F238E27FC236}">
                <a16:creationId xmlns:a16="http://schemas.microsoft.com/office/drawing/2014/main" id="{6D25C060-08D8-4900-9AE9-8D7E2C545830}"/>
              </a:ext>
            </a:extLst>
          </p:cNvPr>
          <p:cNvSpPr>
            <a:spLocks noGrp="1"/>
          </p:cNvSpPr>
          <p:nvPr>
            <p:ph type="title"/>
          </p:nvPr>
        </p:nvSpPr>
        <p:spPr>
          <a:xfrm>
            <a:off x="1916906" y="5317240"/>
            <a:ext cx="8408194" cy="744836"/>
          </a:xfrm>
        </p:spPr>
        <p:txBody>
          <a:bodyPr vert="horz" lIns="91440" tIns="45720" rIns="91440" bIns="45720" rtlCol="0" anchor="ctr">
            <a:normAutofit/>
          </a:bodyPr>
          <a:lstStyle/>
          <a:p>
            <a:pPr algn="ctr"/>
            <a:r>
              <a:rPr lang="en-US" sz="3200" b="1" dirty="0">
                <a:solidFill>
                  <a:srgbClr val="7030A0"/>
                </a:solidFill>
              </a:rPr>
              <a:t>What Mistakes do we make in Recruitment? </a:t>
            </a:r>
          </a:p>
        </p:txBody>
      </p:sp>
    </p:spTree>
    <p:extLst>
      <p:ext uri="{BB962C8B-B14F-4D97-AF65-F5344CB8AC3E}">
        <p14:creationId xmlns:p14="http://schemas.microsoft.com/office/powerpoint/2010/main" val="21504469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F6C8B4-0902-4A6A-930B-D31032BCC69A}"/>
              </a:ext>
            </a:extLst>
          </p:cNvPr>
          <p:cNvSpPr>
            <a:spLocks noGrp="1"/>
          </p:cNvSpPr>
          <p:nvPr>
            <p:ph sz="half" idx="4294967295"/>
          </p:nvPr>
        </p:nvSpPr>
        <p:spPr>
          <a:xfrm>
            <a:off x="2243138" y="188913"/>
            <a:ext cx="8424862" cy="3865562"/>
          </a:xfrm>
          <a:prstGeom prst="rect">
            <a:avLst/>
          </a:prstGeom>
        </p:spPr>
        <p:txBody>
          <a:bodyPr>
            <a:normAutofit/>
          </a:bodyPr>
          <a:lstStyle/>
          <a:p>
            <a:pPr algn="ctr"/>
            <a:r>
              <a:rPr lang="en-GB" b="1" i="0" dirty="0">
                <a:effectLst/>
              </a:rPr>
              <a:t>Job advertisements – what might we include? </a:t>
            </a:r>
          </a:p>
          <a:p>
            <a:pPr marL="0" indent="0" algn="ctr">
              <a:buNone/>
            </a:pPr>
            <a:r>
              <a:rPr lang="en-GB" sz="4000" b="1" dirty="0">
                <a:solidFill>
                  <a:srgbClr val="00B0F0"/>
                </a:solidFill>
              </a:rPr>
              <a:t>Shout them out!</a:t>
            </a:r>
          </a:p>
          <a:p>
            <a:endParaRPr lang="en-GB" dirty="0"/>
          </a:p>
        </p:txBody>
      </p:sp>
      <p:pic>
        <p:nvPicPr>
          <p:cNvPr id="4" name="Picture 3">
            <a:extLst>
              <a:ext uri="{FF2B5EF4-FFF2-40B4-BE49-F238E27FC236}">
                <a16:creationId xmlns:a16="http://schemas.microsoft.com/office/drawing/2014/main" id="{A20A7531-9DD7-A987-D4AF-AEDDE510C43C}"/>
              </a:ext>
            </a:extLst>
          </p:cNvPr>
          <p:cNvPicPr>
            <a:picLocks noChangeAspect="1"/>
          </p:cNvPicPr>
          <p:nvPr/>
        </p:nvPicPr>
        <p:blipFill rotWithShape="1">
          <a:blip r:embed="rId3"/>
          <a:srcRect l="58662" t="14540" r="22438" b="49999"/>
          <a:stretch/>
        </p:blipFill>
        <p:spPr>
          <a:xfrm>
            <a:off x="4007768" y="1916832"/>
            <a:ext cx="4800530" cy="3528392"/>
          </a:xfrm>
          <a:prstGeom prst="rect">
            <a:avLst/>
          </a:prstGeom>
        </p:spPr>
      </p:pic>
    </p:spTree>
    <p:extLst>
      <p:ext uri="{BB962C8B-B14F-4D97-AF65-F5344CB8AC3E}">
        <p14:creationId xmlns:p14="http://schemas.microsoft.com/office/powerpoint/2010/main" val="20909201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B81D8-8C3B-4D80-A93F-B67010C1230D}"/>
              </a:ext>
            </a:extLst>
          </p:cNvPr>
          <p:cNvSpPr>
            <a:spLocks noGrp="1"/>
          </p:cNvSpPr>
          <p:nvPr>
            <p:ph type="title"/>
          </p:nvPr>
        </p:nvSpPr>
        <p:spPr>
          <a:xfrm>
            <a:off x="2029677" y="914401"/>
            <a:ext cx="2743200" cy="2887579"/>
          </a:xfrm>
        </p:spPr>
        <p:txBody>
          <a:bodyPr vert="horz" lIns="91440" tIns="45720" rIns="91440" bIns="45720" rtlCol="0" anchor="b">
            <a:normAutofit/>
          </a:bodyPr>
          <a:lstStyle/>
          <a:p>
            <a:pPr algn="ctr"/>
            <a:r>
              <a:rPr lang="en-US" sz="4200" dirty="0">
                <a:solidFill>
                  <a:srgbClr val="FFFFFF"/>
                </a:solidFill>
              </a:rPr>
              <a:t>Workforce Planning</a:t>
            </a:r>
          </a:p>
        </p:txBody>
      </p:sp>
      <p:pic>
        <p:nvPicPr>
          <p:cNvPr id="6" name="Content Placeholder 5">
            <a:extLst>
              <a:ext uri="{FF2B5EF4-FFF2-40B4-BE49-F238E27FC236}">
                <a16:creationId xmlns:a16="http://schemas.microsoft.com/office/drawing/2014/main" id="{8E96423F-B35A-4A63-A3B9-92EE7EAAB57E}"/>
              </a:ext>
            </a:extLst>
          </p:cNvPr>
          <p:cNvPicPr>
            <a:picLocks noGrp="1" noChangeAspect="1"/>
          </p:cNvPicPr>
          <p:nvPr>
            <p:ph sz="half" idx="2"/>
          </p:nvPr>
        </p:nvPicPr>
        <p:blipFill>
          <a:blip r:embed="rId3"/>
          <a:stretch>
            <a:fillRect/>
          </a:stretch>
        </p:blipFill>
        <p:spPr>
          <a:xfrm>
            <a:off x="5050083" y="476673"/>
            <a:ext cx="5606613" cy="5363007"/>
          </a:xfrm>
          <a:prstGeom prst="rect">
            <a:avLst/>
          </a:prstGeom>
        </p:spPr>
      </p:pic>
    </p:spTree>
    <p:extLst>
      <p:ext uri="{BB962C8B-B14F-4D97-AF65-F5344CB8AC3E}">
        <p14:creationId xmlns:p14="http://schemas.microsoft.com/office/powerpoint/2010/main" val="45427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5F62D-B15A-4929-A16D-0253DDBFA127}"/>
              </a:ext>
            </a:extLst>
          </p:cNvPr>
          <p:cNvSpPr>
            <a:spLocks noGrp="1"/>
          </p:cNvSpPr>
          <p:nvPr>
            <p:ph type="title"/>
          </p:nvPr>
        </p:nvSpPr>
        <p:spPr>
          <a:xfrm>
            <a:off x="1933763" y="433546"/>
            <a:ext cx="8354890" cy="930447"/>
          </a:xfrm>
        </p:spPr>
        <p:txBody>
          <a:bodyPr vert="horz" lIns="91440" tIns="45720" rIns="91440" bIns="45720" rtlCol="0" anchor="b">
            <a:normAutofit/>
          </a:bodyPr>
          <a:lstStyle/>
          <a:p>
            <a:pPr algn="ctr"/>
            <a:r>
              <a:rPr lang="en-US" sz="4700">
                <a:solidFill>
                  <a:srgbClr val="FFFFFF"/>
                </a:solidFill>
              </a:rPr>
              <a:t>How do we plan?</a:t>
            </a:r>
          </a:p>
        </p:txBody>
      </p:sp>
      <p:pic>
        <p:nvPicPr>
          <p:cNvPr id="6" name="Content Placeholder 5">
            <a:extLst>
              <a:ext uri="{FF2B5EF4-FFF2-40B4-BE49-F238E27FC236}">
                <a16:creationId xmlns:a16="http://schemas.microsoft.com/office/drawing/2014/main" id="{52C607FA-880C-457C-8340-C2A2E1A3D8CD}"/>
              </a:ext>
            </a:extLst>
          </p:cNvPr>
          <p:cNvPicPr>
            <a:picLocks noGrp="1" noChangeAspect="1"/>
          </p:cNvPicPr>
          <p:nvPr>
            <p:ph sz="half" idx="1"/>
          </p:nvPr>
        </p:nvPicPr>
        <p:blipFill>
          <a:blip r:embed="rId3"/>
          <a:stretch>
            <a:fillRect/>
          </a:stretch>
        </p:blipFill>
        <p:spPr>
          <a:xfrm>
            <a:off x="1524001" y="2129752"/>
            <a:ext cx="5264937" cy="4001352"/>
          </a:xfrm>
          <a:prstGeom prst="rect">
            <a:avLst/>
          </a:prstGeom>
        </p:spPr>
      </p:pic>
      <p:pic>
        <p:nvPicPr>
          <p:cNvPr id="8" name="Content Placeholder 7">
            <a:extLst>
              <a:ext uri="{FF2B5EF4-FFF2-40B4-BE49-F238E27FC236}">
                <a16:creationId xmlns:a16="http://schemas.microsoft.com/office/drawing/2014/main" id="{A8AADD51-C95A-4E63-93D5-040EAED55313}"/>
              </a:ext>
            </a:extLst>
          </p:cNvPr>
          <p:cNvPicPr>
            <a:picLocks noGrp="1" noChangeAspect="1"/>
          </p:cNvPicPr>
          <p:nvPr>
            <p:ph sz="half" idx="2"/>
          </p:nvPr>
        </p:nvPicPr>
        <p:blipFill rotWithShape="1">
          <a:blip r:embed="rId4"/>
          <a:srcRect l="1996" r="17494"/>
          <a:stretch/>
        </p:blipFill>
        <p:spPr>
          <a:xfrm>
            <a:off x="6010031" y="2129752"/>
            <a:ext cx="4641774" cy="4001352"/>
          </a:xfrm>
          <a:prstGeom prst="rect">
            <a:avLst/>
          </a:prstGeom>
        </p:spPr>
      </p:pic>
      <p:sp>
        <p:nvSpPr>
          <p:cNvPr id="10" name="TextBox 9">
            <a:extLst>
              <a:ext uri="{FF2B5EF4-FFF2-40B4-BE49-F238E27FC236}">
                <a16:creationId xmlns:a16="http://schemas.microsoft.com/office/drawing/2014/main" id="{BBF5A647-A96B-4AB7-AC26-2D9E2055D943}"/>
              </a:ext>
            </a:extLst>
          </p:cNvPr>
          <p:cNvSpPr txBox="1"/>
          <p:nvPr/>
        </p:nvSpPr>
        <p:spPr>
          <a:xfrm>
            <a:off x="6036304" y="3329275"/>
            <a:ext cx="461665" cy="914400"/>
          </a:xfrm>
          <a:prstGeom prst="rect">
            <a:avLst/>
          </a:prstGeom>
          <a:noFill/>
        </p:spPr>
        <p:txBody>
          <a:bodyPr vert="eaVert" wrap="square" rtlCol="0">
            <a:spAutoFit/>
          </a:bodyPr>
          <a:lstStyle/>
          <a:p>
            <a:endParaRPr lang="en-GB" dirty="0"/>
          </a:p>
        </p:txBody>
      </p:sp>
      <p:sp>
        <p:nvSpPr>
          <p:cNvPr id="11" name="TextBox 10">
            <a:extLst>
              <a:ext uri="{FF2B5EF4-FFF2-40B4-BE49-F238E27FC236}">
                <a16:creationId xmlns:a16="http://schemas.microsoft.com/office/drawing/2014/main" id="{D2305268-F787-4199-A361-E289E6F38BDE}"/>
              </a:ext>
            </a:extLst>
          </p:cNvPr>
          <p:cNvSpPr txBox="1"/>
          <p:nvPr/>
        </p:nvSpPr>
        <p:spPr>
          <a:xfrm>
            <a:off x="5879976" y="2357219"/>
            <a:ext cx="3240360" cy="646331"/>
          </a:xfrm>
          <a:prstGeom prst="rect">
            <a:avLst/>
          </a:prstGeom>
          <a:noFill/>
        </p:spPr>
        <p:txBody>
          <a:bodyPr wrap="square" rtlCol="0">
            <a:spAutoFit/>
          </a:bodyPr>
          <a:lstStyle/>
          <a:p>
            <a:r>
              <a:rPr lang="en-GB" dirty="0"/>
              <a:t>What do we look for when planning? </a:t>
            </a:r>
          </a:p>
        </p:txBody>
      </p:sp>
      <p:sp>
        <p:nvSpPr>
          <p:cNvPr id="23" name="TextBox 22">
            <a:extLst>
              <a:ext uri="{FF2B5EF4-FFF2-40B4-BE49-F238E27FC236}">
                <a16:creationId xmlns:a16="http://schemas.microsoft.com/office/drawing/2014/main" id="{1CE06A67-3721-4DC6-90FF-4767D9B2FCF9}"/>
              </a:ext>
            </a:extLst>
          </p:cNvPr>
          <p:cNvSpPr txBox="1"/>
          <p:nvPr/>
        </p:nvSpPr>
        <p:spPr>
          <a:xfrm>
            <a:off x="1677803" y="2483591"/>
            <a:ext cx="4618026" cy="369332"/>
          </a:xfrm>
          <a:prstGeom prst="rect">
            <a:avLst/>
          </a:prstGeom>
          <a:noFill/>
        </p:spPr>
        <p:txBody>
          <a:bodyPr wrap="square">
            <a:spAutoFit/>
          </a:bodyPr>
          <a:lstStyle/>
          <a:p>
            <a:r>
              <a:rPr lang="en-GB" dirty="0"/>
              <a:t>What factors contribute to planning?</a:t>
            </a:r>
          </a:p>
        </p:txBody>
      </p:sp>
    </p:spTree>
    <p:extLst>
      <p:ext uri="{BB962C8B-B14F-4D97-AF65-F5344CB8AC3E}">
        <p14:creationId xmlns:p14="http://schemas.microsoft.com/office/powerpoint/2010/main" val="33678772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hart&#10;&#10;Description automatically generated with low confidence">
            <a:extLst>
              <a:ext uri="{FF2B5EF4-FFF2-40B4-BE49-F238E27FC236}">
                <a16:creationId xmlns:a16="http://schemas.microsoft.com/office/drawing/2014/main" id="{C1DDE30D-841B-44AA-AE9A-B1BEEE20E0F9}"/>
              </a:ext>
            </a:extLst>
          </p:cNvPr>
          <p:cNvPicPr>
            <a:picLocks noGrp="1" noChangeAspect="1"/>
          </p:cNvPicPr>
          <p:nvPr>
            <p:ph idx="1"/>
          </p:nvPr>
        </p:nvPicPr>
        <p:blipFill>
          <a:blip r:embed="rId3"/>
          <a:stretch>
            <a:fillRect/>
          </a:stretch>
        </p:blipFill>
        <p:spPr>
          <a:xfrm>
            <a:off x="3783534" y="68264"/>
            <a:ext cx="4875027" cy="6393479"/>
          </a:xfrm>
          <a:noFill/>
        </p:spPr>
      </p:pic>
    </p:spTree>
    <p:extLst>
      <p:ext uri="{BB962C8B-B14F-4D97-AF65-F5344CB8AC3E}">
        <p14:creationId xmlns:p14="http://schemas.microsoft.com/office/powerpoint/2010/main" val="7976540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106DA1B-5B33-4288-8659-F83D6AC97F9B}"/>
              </a:ext>
            </a:extLst>
          </p:cNvPr>
          <p:cNvPicPr>
            <a:picLocks noGrp="1" noChangeAspect="1"/>
          </p:cNvPicPr>
          <p:nvPr>
            <p:ph idx="1"/>
          </p:nvPr>
        </p:nvPicPr>
        <p:blipFill>
          <a:blip r:embed="rId2"/>
          <a:stretch>
            <a:fillRect/>
          </a:stretch>
        </p:blipFill>
        <p:spPr>
          <a:xfrm>
            <a:off x="2392708" y="68264"/>
            <a:ext cx="7406584" cy="6721475"/>
          </a:xfrm>
          <a:noFill/>
        </p:spPr>
      </p:pic>
    </p:spTree>
    <p:extLst>
      <p:ext uri="{BB962C8B-B14F-4D97-AF65-F5344CB8AC3E}">
        <p14:creationId xmlns:p14="http://schemas.microsoft.com/office/powerpoint/2010/main" val="13886007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A9FF8E7E-429A-3013-BF38-129DED3B0C6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l="14201" r="10584" b="-1"/>
          <a:stretch/>
        </p:blipFill>
        <p:spPr>
          <a:xfrm>
            <a:off x="1521716" y="10"/>
            <a:ext cx="9143999" cy="6857990"/>
          </a:xfrm>
          <a:prstGeom prst="rect">
            <a:avLst/>
          </a:prstGeom>
        </p:spPr>
      </p:pic>
      <p:sp>
        <p:nvSpPr>
          <p:cNvPr id="2" name="Title 1">
            <a:extLst>
              <a:ext uri="{FF2B5EF4-FFF2-40B4-BE49-F238E27FC236}">
                <a16:creationId xmlns:a16="http://schemas.microsoft.com/office/drawing/2014/main" id="{339E00AE-FE2F-46D5-A711-EB1019F78523}"/>
              </a:ext>
            </a:extLst>
          </p:cNvPr>
          <p:cNvSpPr>
            <a:spLocks noGrp="1"/>
          </p:cNvSpPr>
          <p:nvPr>
            <p:ph type="title"/>
          </p:nvPr>
        </p:nvSpPr>
        <p:spPr>
          <a:xfrm>
            <a:off x="2346960" y="325550"/>
            <a:ext cx="75438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500" b="1" dirty="0">
                <a:solidFill>
                  <a:srgbClr val="FFFFFF"/>
                </a:solidFill>
                <a:latin typeface="+mj-lt"/>
                <a:cs typeface="+mj-cs"/>
              </a:rPr>
              <a:t>Selection Process</a:t>
            </a:r>
          </a:p>
        </p:txBody>
      </p:sp>
    </p:spTree>
    <p:extLst>
      <p:ext uri="{BB962C8B-B14F-4D97-AF65-F5344CB8AC3E}">
        <p14:creationId xmlns:p14="http://schemas.microsoft.com/office/powerpoint/2010/main" val="2076091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7A478B97-8BB9-44FC-AB07-5D0FBB8EBAE7}"/>
              </a:ext>
            </a:extLst>
          </p:cNvPr>
          <p:cNvSpPr>
            <a:spLocks noGrp="1" noChangeArrowheads="1"/>
          </p:cNvSpPr>
          <p:nvPr>
            <p:ph type="title" idx="4294967295"/>
          </p:nvPr>
        </p:nvSpPr>
        <p:spPr>
          <a:xfrm>
            <a:off x="7248128" y="1006079"/>
            <a:ext cx="2659062" cy="1206500"/>
          </a:xfrm>
          <a:prstGeom prst="rect">
            <a:avLst/>
          </a:prstGeom>
          <a:ln>
            <a:noFill/>
          </a:ln>
        </p:spPr>
        <p:txBody>
          <a:bodyPr vert="horz" lIns="68580" tIns="34290" rIns="68580" bIns="34290" rtlCol="0" anchor="ctr">
            <a:normAutofit/>
          </a:bodyPr>
          <a:lstStyle/>
          <a:p>
            <a:r>
              <a:rPr lang="en-US" altLang="en-US" sz="3200" dirty="0"/>
              <a:t>Recruiting for diversity</a:t>
            </a:r>
          </a:p>
        </p:txBody>
      </p:sp>
      <p:sp>
        <p:nvSpPr>
          <p:cNvPr id="39939" name="Rectangle 3">
            <a:extLst>
              <a:ext uri="{FF2B5EF4-FFF2-40B4-BE49-F238E27FC236}">
                <a16:creationId xmlns:a16="http://schemas.microsoft.com/office/drawing/2014/main" id="{4E5BCD91-F5D7-492C-8219-33242776C837}"/>
              </a:ext>
            </a:extLst>
          </p:cNvPr>
          <p:cNvSpPr>
            <a:spLocks noGrp="1" noChangeArrowheads="1"/>
          </p:cNvSpPr>
          <p:nvPr>
            <p:ph idx="4294967295"/>
          </p:nvPr>
        </p:nvSpPr>
        <p:spPr>
          <a:xfrm>
            <a:off x="7176120" y="2348881"/>
            <a:ext cx="2659062" cy="3038475"/>
          </a:xfrm>
          <a:prstGeom prst="rect">
            <a:avLst/>
          </a:prstGeom>
        </p:spPr>
        <p:txBody>
          <a:bodyPr vert="horz" lIns="68580" tIns="34290" rIns="68580" bIns="34290" rtlCol="0">
            <a:normAutofit/>
          </a:bodyPr>
          <a:lstStyle/>
          <a:p>
            <a:pPr>
              <a:defRPr/>
            </a:pPr>
            <a:r>
              <a:rPr lang="en-US" altLang="en-US" sz="1800" dirty="0"/>
              <a:t>Important to attempt to achieve a representative cross section of the population in recruitment pools:</a:t>
            </a:r>
          </a:p>
          <a:p>
            <a:pPr marL="205740" lvl="1">
              <a:defRPr/>
            </a:pPr>
            <a:endParaRPr lang="en-US" altLang="en-US" sz="1800" dirty="0"/>
          </a:p>
          <a:p>
            <a:pPr marL="205740" lvl="1">
              <a:defRPr/>
            </a:pPr>
            <a:r>
              <a:rPr lang="en-US" altLang="en-US" sz="1800" dirty="0"/>
              <a:t>Remember the Equality Act, (2010) and the 9 Protected characteristics.</a:t>
            </a:r>
          </a:p>
          <a:p>
            <a:pPr lvl="1">
              <a:defRPr/>
            </a:pPr>
            <a:endParaRPr lang="en-US" altLang="en-US" sz="1125" dirty="0"/>
          </a:p>
          <a:p>
            <a:pPr lvl="1">
              <a:defRPr/>
            </a:pPr>
            <a:endParaRPr lang="en-US" altLang="en-US" sz="1125" dirty="0"/>
          </a:p>
        </p:txBody>
      </p:sp>
      <p:pic>
        <p:nvPicPr>
          <p:cNvPr id="6148" name="Picture 4" descr="Diverse Cymru Protected Characteristics - Diverse Cymru">
            <a:extLst>
              <a:ext uri="{FF2B5EF4-FFF2-40B4-BE49-F238E27FC236}">
                <a16:creationId xmlns:a16="http://schemas.microsoft.com/office/drawing/2014/main" id="{1F77C93C-D807-4A8F-AD70-492BA3157C1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35561" y="891779"/>
            <a:ext cx="4400079" cy="4191076"/>
          </a:xfrm>
          <a:prstGeom prst="rect">
            <a:avLst/>
          </a:prstGeom>
          <a:noFill/>
          <a:extLst>
            <a:ext uri="{909E8E84-426E-40DD-AFC4-6F175D3DCCD1}">
              <a14:hiddenFill xmlns:a14="http://schemas.microsoft.com/office/drawing/2010/main">
                <a:solidFill>
                  <a:srgbClr val="FFFFFF"/>
                </a:solidFill>
              </a14:hiddenFill>
            </a:ext>
          </a:extLst>
        </p:spPr>
      </p:pic>
      <p:sp>
        <p:nvSpPr>
          <p:cNvPr id="43013" name="AutoShape 6" descr="Image result for diversity">
            <a:extLst>
              <a:ext uri="{FF2B5EF4-FFF2-40B4-BE49-F238E27FC236}">
                <a16:creationId xmlns:a16="http://schemas.microsoft.com/office/drawing/2014/main" id="{630BE060-26D7-485A-B910-BBA28C7B7FA2}"/>
              </a:ext>
            </a:extLst>
          </p:cNvPr>
          <p:cNvSpPr>
            <a:spLocks noChangeAspect="1" noChangeArrowheads="1"/>
          </p:cNvSpPr>
          <p:nvPr/>
        </p:nvSpPr>
        <p:spPr bwMode="auto">
          <a:xfrm>
            <a:off x="2783681" y="891779"/>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defTabSz="342900">
              <a:spcBef>
                <a:spcPct val="0"/>
              </a:spcBef>
              <a:buNone/>
              <a:defRPr/>
            </a:pPr>
            <a:endParaRPr lang="en-GB" altLang="en-US" sz="1350">
              <a:solidFill>
                <a:prstClr val="black"/>
              </a:solidFill>
            </a:endParaRPr>
          </a:p>
        </p:txBody>
      </p:sp>
      <p:sp>
        <p:nvSpPr>
          <p:cNvPr id="43014" name="AutoShape 8" descr="Image result for diversity">
            <a:extLst>
              <a:ext uri="{FF2B5EF4-FFF2-40B4-BE49-F238E27FC236}">
                <a16:creationId xmlns:a16="http://schemas.microsoft.com/office/drawing/2014/main" id="{D74006A5-3D9C-49AD-ABB8-22302E25CA89}"/>
              </a:ext>
            </a:extLst>
          </p:cNvPr>
          <p:cNvSpPr>
            <a:spLocks noChangeAspect="1" noChangeArrowheads="1"/>
          </p:cNvSpPr>
          <p:nvPr/>
        </p:nvSpPr>
        <p:spPr bwMode="auto">
          <a:xfrm>
            <a:off x="5981700" y="3314700"/>
            <a:ext cx="2286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defTabSz="342900">
              <a:spcBef>
                <a:spcPct val="0"/>
              </a:spcBef>
              <a:buNone/>
              <a:defRPr/>
            </a:pPr>
            <a:endParaRPr lang="en-GB" altLang="en-US" sz="1350">
              <a:solidFill>
                <a:prstClr val="black"/>
              </a:solidFill>
            </a:endParaRPr>
          </a:p>
        </p:txBody>
      </p:sp>
    </p:spTree>
    <p:extLst>
      <p:ext uri="{BB962C8B-B14F-4D97-AF65-F5344CB8AC3E}">
        <p14:creationId xmlns:p14="http://schemas.microsoft.com/office/powerpoint/2010/main" val="3095276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993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B42FFDC-5264-4468-8B1B-C98C7B6BA696}"/>
              </a:ext>
            </a:extLst>
          </p:cNvPr>
          <p:cNvPicPr>
            <a:picLocks noChangeAspect="1"/>
          </p:cNvPicPr>
          <p:nvPr/>
        </p:nvPicPr>
        <p:blipFill rotWithShape="1">
          <a:blip r:embed="rId3"/>
          <a:srcRect l="6333" r="6335" b="2"/>
          <a:stretch/>
        </p:blipFill>
        <p:spPr>
          <a:xfrm>
            <a:off x="1524020" y="10"/>
            <a:ext cx="9143980" cy="6857990"/>
          </a:xfrm>
          <a:prstGeom prst="rect">
            <a:avLst/>
          </a:prstGeom>
          <a:noFill/>
        </p:spPr>
      </p:pic>
      <p:sp>
        <p:nvSpPr>
          <p:cNvPr id="2" name="Title 1">
            <a:extLst>
              <a:ext uri="{FF2B5EF4-FFF2-40B4-BE49-F238E27FC236}">
                <a16:creationId xmlns:a16="http://schemas.microsoft.com/office/drawing/2014/main" id="{5C89D75B-F8F5-44C6-9EE5-B78AB3FA22F8}"/>
              </a:ext>
            </a:extLst>
          </p:cNvPr>
          <p:cNvSpPr>
            <a:spLocks noGrp="1"/>
          </p:cNvSpPr>
          <p:nvPr>
            <p:ph type="title"/>
          </p:nvPr>
        </p:nvSpPr>
        <p:spPr>
          <a:xfrm>
            <a:off x="1916906" y="5317240"/>
            <a:ext cx="8408194" cy="744836"/>
          </a:xfrm>
        </p:spPr>
        <p:txBody>
          <a:bodyPr vert="horz" lIns="91440" tIns="45720" rIns="91440" bIns="45720" rtlCol="0" anchor="ctr">
            <a:normAutofit/>
          </a:bodyPr>
          <a:lstStyle/>
          <a:p>
            <a:pPr algn="ctr"/>
            <a:r>
              <a:rPr lang="en-US" sz="3100">
                <a:solidFill>
                  <a:schemeClr val="tx1">
                    <a:lumMod val="85000"/>
                    <a:lumOff val="15000"/>
                  </a:schemeClr>
                </a:solidFill>
              </a:rPr>
              <a:t>Abercrombie and Fitch</a:t>
            </a:r>
          </a:p>
        </p:txBody>
      </p:sp>
    </p:spTree>
    <p:extLst>
      <p:ext uri="{BB962C8B-B14F-4D97-AF65-F5344CB8AC3E}">
        <p14:creationId xmlns:p14="http://schemas.microsoft.com/office/powerpoint/2010/main" val="12320396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kern="0" dirty="0">
                <a:solidFill>
                  <a:srgbClr val="3366CC"/>
                </a:solidFill>
                <a:effectLst>
                  <a:outerShdw blurRad="38100" dist="38100" dir="2700000" algn="tl">
                    <a:srgbClr val="C0C0C0"/>
                  </a:outerShdw>
                </a:effectLst>
                <a:latin typeface="Book Antiqua"/>
                <a:cs typeface="Tahoma" panose="020B0604030504040204"/>
              </a:rPr>
              <a:t>Developing and Using Application Forms</a:t>
            </a:r>
            <a:endParaRPr lang="en-GB" dirty="0"/>
          </a:p>
        </p:txBody>
      </p:sp>
      <p:sp>
        <p:nvSpPr>
          <p:cNvPr id="3" name="Content Placeholder 2"/>
          <p:cNvSpPr>
            <a:spLocks noGrp="1"/>
          </p:cNvSpPr>
          <p:nvPr>
            <p:ph idx="1"/>
          </p:nvPr>
        </p:nvSpPr>
        <p:spPr/>
        <p:txBody>
          <a:bodyPr>
            <a:normAutofit/>
          </a:bodyPr>
          <a:lstStyle/>
          <a:p>
            <a:pPr marL="0" indent="0" fontAlgn="base">
              <a:spcBef>
                <a:spcPct val="35000"/>
              </a:spcBef>
              <a:spcAft>
                <a:spcPct val="0"/>
              </a:spcAft>
              <a:buClr>
                <a:srgbClr val="666699"/>
              </a:buClr>
              <a:buNone/>
              <a:defRPr/>
            </a:pPr>
            <a:r>
              <a:rPr lang="en-US" sz="2000" kern="0" dirty="0">
                <a:solidFill>
                  <a:schemeClr val="accent1">
                    <a:lumMod val="50000"/>
                  </a:schemeClr>
                </a:solidFill>
                <a:effectLst>
                  <a:outerShdw blurRad="38100" dist="38100" dir="2700000" algn="tl">
                    <a:srgbClr val="C0C0C0"/>
                  </a:outerShdw>
                </a:effectLst>
                <a:latin typeface="Arial" panose="020B0604020202020204"/>
                <a:cs typeface="Tahoma" panose="020B0604030504040204"/>
              </a:rPr>
              <a:t>Why use applications/CV’s?</a:t>
            </a:r>
          </a:p>
          <a:p>
            <a:pPr marL="0" indent="0" fontAlgn="base">
              <a:spcBef>
                <a:spcPct val="35000"/>
              </a:spcBef>
              <a:spcAft>
                <a:spcPct val="0"/>
              </a:spcAft>
              <a:buClr>
                <a:srgbClr val="666699"/>
              </a:buClr>
              <a:buNone/>
              <a:defRPr/>
            </a:pPr>
            <a:endParaRPr lang="en-US" sz="2000" kern="0" dirty="0">
              <a:solidFill>
                <a:srgbClr val="996633"/>
              </a:solidFill>
              <a:effectLst>
                <a:outerShdw blurRad="38100" dist="38100" dir="2700000" algn="tl">
                  <a:srgbClr val="C0C0C0"/>
                </a:outerShdw>
              </a:effectLst>
              <a:latin typeface="Arial" panose="020B0604020202020204"/>
              <a:cs typeface="Tahoma" panose="020B0604030504040204"/>
            </a:endParaRPr>
          </a:p>
        </p:txBody>
      </p:sp>
      <p:grpSp>
        <p:nvGrpSpPr>
          <p:cNvPr id="4" name="Group 22"/>
          <p:cNvGrpSpPr/>
          <p:nvPr/>
        </p:nvGrpSpPr>
        <p:grpSpPr bwMode="auto">
          <a:xfrm>
            <a:off x="2164556" y="2636913"/>
            <a:ext cx="7862888" cy="2746375"/>
            <a:chOff x="404" y="1296"/>
            <a:chExt cx="4953" cy="1730"/>
          </a:xfrm>
        </p:grpSpPr>
        <p:sp>
          <p:nvSpPr>
            <p:cNvPr id="5" name="AutoShape 13" descr="brownfill01"/>
            <p:cNvSpPr>
              <a:spLocks noChangeArrowheads="1"/>
            </p:cNvSpPr>
            <p:nvPr/>
          </p:nvSpPr>
          <p:spPr bwMode="auto">
            <a:xfrm>
              <a:off x="404" y="2438"/>
              <a:ext cx="1094" cy="588"/>
            </a:xfrm>
            <a:prstGeom prst="roundRect">
              <a:avLst>
                <a:gd name="adj" fmla="val 8361"/>
              </a:avLst>
            </a:prstGeom>
            <a:blipFill dpi="0" rotWithShape="1">
              <a:blip r:embed="rId3"/>
              <a:srcRect/>
              <a:stretch>
                <a:fillRect/>
              </a:stretch>
            </a:blipFill>
            <a:ln w="57150" algn="ctr">
              <a:solidFill>
                <a:srgbClr val="EB9F39"/>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spcBef>
                  <a:spcPct val="20000"/>
                </a:spcBef>
              </a:pPr>
              <a:r>
                <a:rPr lang="en-US" altLang="en-US" sz="1800">
                  <a:latin typeface="Franklin Gothic Medium" panose="020B0603020102020204" pitchFamily="34" charset="0"/>
                </a:rPr>
                <a:t>Applicant’s education and experience</a:t>
              </a:r>
            </a:p>
          </p:txBody>
        </p:sp>
        <p:sp>
          <p:nvSpPr>
            <p:cNvPr id="6" name="AutoShape 14" descr="purplefill01"/>
            <p:cNvSpPr>
              <a:spLocks noChangeArrowheads="1"/>
            </p:cNvSpPr>
            <p:nvPr/>
          </p:nvSpPr>
          <p:spPr bwMode="auto">
            <a:xfrm>
              <a:off x="1696" y="2437"/>
              <a:ext cx="1094" cy="588"/>
            </a:xfrm>
            <a:prstGeom prst="roundRect">
              <a:avLst>
                <a:gd name="adj" fmla="val 9463"/>
              </a:avLst>
            </a:prstGeom>
            <a:blipFill dpi="0" rotWithShape="1">
              <a:blip r:embed="rId4"/>
              <a:srcRect/>
              <a:stretch>
                <a:fillRect/>
              </a:stretch>
            </a:blipFill>
            <a:ln w="57150" algn="ctr">
              <a:solidFill>
                <a:srgbClr val="AB439C"/>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dirty="0">
                  <a:latin typeface="Franklin Gothic Medium" panose="020B0603020102020204" pitchFamily="34" charset="0"/>
                </a:rPr>
                <a:t>Applicant’s </a:t>
              </a:r>
              <a:br>
                <a:rPr lang="en-US" altLang="en-US" sz="1800" dirty="0">
                  <a:latin typeface="Franklin Gothic Medium" panose="020B0603020102020204" pitchFamily="34" charset="0"/>
                </a:rPr>
              </a:br>
              <a:r>
                <a:rPr lang="en-US" altLang="en-US" sz="1800" dirty="0">
                  <a:latin typeface="Franklin Gothic Medium" panose="020B0603020102020204" pitchFamily="34" charset="0"/>
                </a:rPr>
                <a:t>prior progress and growth</a:t>
              </a:r>
            </a:p>
          </p:txBody>
        </p:sp>
        <p:sp>
          <p:nvSpPr>
            <p:cNvPr id="7" name="AutoShape 15" descr="greenfill01"/>
            <p:cNvSpPr>
              <a:spLocks noChangeArrowheads="1"/>
            </p:cNvSpPr>
            <p:nvPr/>
          </p:nvSpPr>
          <p:spPr bwMode="auto">
            <a:xfrm>
              <a:off x="2963" y="2437"/>
              <a:ext cx="1094" cy="586"/>
            </a:xfrm>
            <a:prstGeom prst="roundRect">
              <a:avLst>
                <a:gd name="adj" fmla="val 7120"/>
              </a:avLst>
            </a:prstGeom>
            <a:blipFill dpi="0" rotWithShape="1">
              <a:blip r:embed="rId5"/>
              <a:srcRect/>
              <a:stretch>
                <a:fillRect/>
              </a:stretch>
            </a:blipFill>
            <a:ln w="57150" algn="ctr">
              <a:solidFill>
                <a:srgbClr val="65CD65"/>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a:latin typeface="Franklin Gothic Medium" panose="020B0603020102020204" pitchFamily="34" charset="0"/>
                </a:rPr>
                <a:t>Applicant’s employment stability</a:t>
              </a:r>
            </a:p>
          </p:txBody>
        </p:sp>
        <p:cxnSp>
          <p:nvCxnSpPr>
            <p:cNvPr id="8" name="AutoShape 16"/>
            <p:cNvCxnSpPr>
              <a:cxnSpLocks noChangeShapeType="1"/>
              <a:stCxn id="9" idx="2"/>
              <a:endCxn id="5" idx="0"/>
            </p:cNvCxnSpPr>
            <p:nvPr/>
          </p:nvCxnSpPr>
          <p:spPr bwMode="auto">
            <a:xfrm rot="5400000">
              <a:off x="1611" y="1150"/>
              <a:ext cx="610" cy="1929"/>
            </a:xfrm>
            <a:prstGeom prst="bentConnector3">
              <a:avLst>
                <a:gd name="adj1" fmla="val 50000"/>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9" name="AutoShape 17"/>
            <p:cNvSpPr>
              <a:spLocks noChangeArrowheads="1"/>
            </p:cNvSpPr>
            <p:nvPr/>
          </p:nvSpPr>
          <p:spPr bwMode="auto">
            <a:xfrm>
              <a:off x="1613" y="1296"/>
              <a:ext cx="2534" cy="496"/>
            </a:xfrm>
            <a:prstGeom prst="roundRect">
              <a:avLst>
                <a:gd name="adj" fmla="val 12259"/>
              </a:avLst>
            </a:prstGeom>
            <a:gradFill rotWithShape="1">
              <a:gsLst>
                <a:gs pos="0">
                  <a:srgbClr val="EAD596"/>
                </a:gs>
                <a:gs pos="100000">
                  <a:srgbClr val="CC9900"/>
                </a:gs>
              </a:gsLst>
              <a:lin ang="5400000" scaled="1"/>
            </a:gradFill>
            <a:ln w="57150">
              <a:solidFill>
                <a:srgbClr val="CC9900"/>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2000" dirty="0">
                  <a:latin typeface="Franklin Gothic Medium" panose="020B0603020102020204" pitchFamily="34" charset="0"/>
                </a:rPr>
                <a:t>Uses of Application Form Information</a:t>
              </a:r>
            </a:p>
          </p:txBody>
        </p:sp>
        <p:cxnSp>
          <p:nvCxnSpPr>
            <p:cNvPr id="10" name="AutoShape 18"/>
            <p:cNvCxnSpPr>
              <a:cxnSpLocks noChangeShapeType="1"/>
              <a:stCxn id="9" idx="2"/>
              <a:endCxn id="6" idx="0"/>
            </p:cNvCxnSpPr>
            <p:nvPr/>
          </p:nvCxnSpPr>
          <p:spPr bwMode="auto">
            <a:xfrm rot="5400000">
              <a:off x="2257" y="1796"/>
              <a:ext cx="609" cy="637"/>
            </a:xfrm>
            <a:prstGeom prst="bentConnector3">
              <a:avLst>
                <a:gd name="adj1" fmla="val 49917"/>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cxnSp>
          <p:nvCxnSpPr>
            <p:cNvPr id="11" name="AutoShape 19"/>
            <p:cNvCxnSpPr>
              <a:cxnSpLocks noChangeShapeType="1"/>
              <a:stCxn id="9" idx="2"/>
              <a:endCxn id="7" idx="0"/>
            </p:cNvCxnSpPr>
            <p:nvPr/>
          </p:nvCxnSpPr>
          <p:spPr bwMode="auto">
            <a:xfrm rot="16200000" flipH="1">
              <a:off x="2890" y="1800"/>
              <a:ext cx="609" cy="630"/>
            </a:xfrm>
            <a:prstGeom prst="bentConnector3">
              <a:avLst>
                <a:gd name="adj1" fmla="val 49917"/>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sp>
          <p:nvSpPr>
            <p:cNvPr id="12" name="AutoShape 20" descr="bluefill01"/>
            <p:cNvSpPr>
              <a:spLocks noChangeArrowheads="1"/>
            </p:cNvSpPr>
            <p:nvPr/>
          </p:nvSpPr>
          <p:spPr bwMode="auto">
            <a:xfrm>
              <a:off x="4263" y="2438"/>
              <a:ext cx="1094" cy="586"/>
            </a:xfrm>
            <a:prstGeom prst="roundRect">
              <a:avLst>
                <a:gd name="adj" fmla="val 7120"/>
              </a:avLst>
            </a:prstGeom>
            <a:blipFill dpi="0" rotWithShape="1">
              <a:blip r:embed="rId6"/>
              <a:srcRect/>
              <a:stretch>
                <a:fillRect/>
              </a:stretch>
            </a:blipFill>
            <a:ln w="57150" algn="ctr">
              <a:solidFill>
                <a:srgbClr val="7DC1FF"/>
              </a:solidFill>
              <a:round/>
            </a:ln>
          </p:spPr>
          <p:txBody>
            <a:bodyPr lIns="0" tIns="0" rIns="0" bIns="0" anchor="ctr" anchorCtr="1"/>
            <a:lstStyle>
              <a:lvl1pPr eaLnBrk="0" hangingPunct="0">
                <a:defRPr sz="1000">
                  <a:solidFill>
                    <a:schemeClr val="tx1"/>
                  </a:solidFill>
                  <a:latin typeface="Arial" panose="020B0604020202020204" pitchFamily="34" charset="0"/>
                  <a:cs typeface="Tahoma" panose="020B0604030504040204" pitchFamily="34" charset="0"/>
                </a:defRPr>
              </a:lvl1pPr>
              <a:lvl2pPr marL="742950" indent="-285750" eaLnBrk="0" hangingPunct="0">
                <a:defRPr sz="1000">
                  <a:solidFill>
                    <a:schemeClr val="tx1"/>
                  </a:solidFill>
                  <a:latin typeface="Arial" panose="020B0604020202020204" pitchFamily="34" charset="0"/>
                  <a:cs typeface="Tahoma" panose="020B0604030504040204" pitchFamily="34" charset="0"/>
                </a:defRPr>
              </a:lvl2pPr>
              <a:lvl3pPr marL="1143000" indent="-228600" eaLnBrk="0" hangingPunct="0">
                <a:defRPr sz="1000">
                  <a:solidFill>
                    <a:schemeClr val="tx1"/>
                  </a:solidFill>
                  <a:latin typeface="Arial" panose="020B0604020202020204" pitchFamily="34" charset="0"/>
                  <a:cs typeface="Tahoma" panose="020B0604030504040204" pitchFamily="34" charset="0"/>
                </a:defRPr>
              </a:lvl3pPr>
              <a:lvl4pPr marL="1600200" indent="-228600" eaLnBrk="0" hangingPunct="0">
                <a:defRPr sz="1000">
                  <a:solidFill>
                    <a:schemeClr val="tx1"/>
                  </a:solidFill>
                  <a:latin typeface="Arial" panose="020B0604020202020204" pitchFamily="34" charset="0"/>
                  <a:cs typeface="Tahoma" panose="020B0604030504040204" pitchFamily="34" charset="0"/>
                </a:defRPr>
              </a:lvl4pPr>
              <a:lvl5pPr marL="2057400" indent="-228600" eaLnBrk="0" hangingPunct="0">
                <a:defRPr sz="1000">
                  <a:solidFill>
                    <a:schemeClr val="tx1"/>
                  </a:solidFill>
                  <a:latin typeface="Arial" panose="020B0604020202020204" pitchFamily="34" charset="0"/>
                  <a:cs typeface="Tahoma" panose="020B060403050404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Tahoma" panose="020B0604030504040204" pitchFamily="34" charset="0"/>
                </a:defRPr>
              </a:lvl9pPr>
            </a:lstStyle>
            <a:p>
              <a:pPr algn="ctr" eaLnBrk="1" hangingPunct="1"/>
              <a:r>
                <a:rPr lang="en-US" altLang="en-US" sz="1800">
                  <a:latin typeface="Franklin Gothic Medium" panose="020B0603020102020204" pitchFamily="34" charset="0"/>
                </a:rPr>
                <a:t>Applicant’s likelihood of success</a:t>
              </a:r>
            </a:p>
          </p:txBody>
        </p:sp>
        <p:cxnSp>
          <p:nvCxnSpPr>
            <p:cNvPr id="13" name="AutoShape 21"/>
            <p:cNvCxnSpPr>
              <a:cxnSpLocks noChangeShapeType="1"/>
              <a:stCxn id="9" idx="2"/>
              <a:endCxn id="12" idx="0"/>
            </p:cNvCxnSpPr>
            <p:nvPr/>
          </p:nvCxnSpPr>
          <p:spPr bwMode="auto">
            <a:xfrm rot="16200000" flipH="1">
              <a:off x="3540" y="1150"/>
              <a:ext cx="610" cy="1930"/>
            </a:xfrm>
            <a:prstGeom prst="bentConnector3">
              <a:avLst>
                <a:gd name="adj1" fmla="val 50000"/>
              </a:avLst>
            </a:prstGeom>
            <a:noFill/>
            <a:ln w="31750">
              <a:solidFill>
                <a:schemeClr val="tx1"/>
              </a:solidFill>
              <a:miter lim="800000"/>
              <a:tailEnd type="stealth" w="lg" len="lg"/>
            </a:ln>
            <a:extLst>
              <a:ext uri="{909E8E84-426E-40DD-AFC4-6F175D3DCCD1}">
                <a14:hiddenFill xmlns:a14="http://schemas.microsoft.com/office/drawing/2010/main">
                  <a:noFill/>
                </a14:hiddenFill>
              </a:ext>
            </a:extLst>
          </p:spPr>
        </p:cxnSp>
      </p:gr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10079-6033-4D38-8ECD-C90EAAB7328C}"/>
              </a:ext>
            </a:extLst>
          </p:cNvPr>
          <p:cNvSpPr>
            <a:spLocks noGrp="1"/>
          </p:cNvSpPr>
          <p:nvPr>
            <p:ph type="title"/>
          </p:nvPr>
        </p:nvSpPr>
        <p:spPr/>
        <p:txBody>
          <a:bodyPr/>
          <a:lstStyle/>
          <a:p>
            <a:r>
              <a:rPr lang="en-GB" dirty="0"/>
              <a:t>CVs and Resumes</a:t>
            </a:r>
          </a:p>
        </p:txBody>
      </p:sp>
      <p:sp>
        <p:nvSpPr>
          <p:cNvPr id="3" name="Content Placeholder 2">
            <a:extLst>
              <a:ext uri="{FF2B5EF4-FFF2-40B4-BE49-F238E27FC236}">
                <a16:creationId xmlns:a16="http://schemas.microsoft.com/office/drawing/2014/main" id="{6D71FAEE-09AE-4CA5-954D-E99BDF23BA12}"/>
              </a:ext>
            </a:extLst>
          </p:cNvPr>
          <p:cNvSpPr>
            <a:spLocks noGrp="1"/>
          </p:cNvSpPr>
          <p:nvPr>
            <p:ph idx="4294967295"/>
          </p:nvPr>
        </p:nvSpPr>
        <p:spPr>
          <a:xfrm>
            <a:off x="1524000" y="1268413"/>
            <a:ext cx="8229600" cy="3917950"/>
          </a:xfrm>
          <a:prstGeom prst="rect">
            <a:avLst/>
          </a:prstGeom>
        </p:spPr>
        <p:txBody>
          <a:bodyPr/>
          <a:lstStyle/>
          <a:p>
            <a:r>
              <a:rPr lang="en-GB" dirty="0"/>
              <a:t>What is included in your CV?</a:t>
            </a:r>
          </a:p>
        </p:txBody>
      </p:sp>
      <p:pic>
        <p:nvPicPr>
          <p:cNvPr id="5" name="Picture 4">
            <a:extLst>
              <a:ext uri="{FF2B5EF4-FFF2-40B4-BE49-F238E27FC236}">
                <a16:creationId xmlns:a16="http://schemas.microsoft.com/office/drawing/2014/main" id="{9442CF0B-1110-402C-BC2B-458E3BD65D97}"/>
              </a:ext>
            </a:extLst>
          </p:cNvPr>
          <p:cNvPicPr>
            <a:picLocks noChangeAspect="1"/>
          </p:cNvPicPr>
          <p:nvPr/>
        </p:nvPicPr>
        <p:blipFill>
          <a:blip r:embed="rId3"/>
          <a:stretch>
            <a:fillRect/>
          </a:stretch>
        </p:blipFill>
        <p:spPr>
          <a:xfrm>
            <a:off x="3276019" y="1844824"/>
            <a:ext cx="5616624" cy="4011874"/>
          </a:xfrm>
          <a:prstGeom prst="rect">
            <a:avLst/>
          </a:prstGeom>
        </p:spPr>
      </p:pic>
    </p:spTree>
    <p:extLst>
      <p:ext uri="{BB962C8B-B14F-4D97-AF65-F5344CB8AC3E}">
        <p14:creationId xmlns:p14="http://schemas.microsoft.com/office/powerpoint/2010/main" val="237697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43E8E-90AA-D01D-0A50-F29C9EEB8C50}"/>
              </a:ext>
            </a:extLst>
          </p:cNvPr>
          <p:cNvSpPr>
            <a:spLocks noGrp="1"/>
          </p:cNvSpPr>
          <p:nvPr>
            <p:ph type="title"/>
          </p:nvPr>
        </p:nvSpPr>
        <p:spPr/>
        <p:txBody>
          <a:bodyPr/>
          <a:lstStyle/>
          <a:p>
            <a:r>
              <a:rPr lang="en-GB" dirty="0"/>
              <a:t>https://www.jobscan.co/home-v2</a:t>
            </a:r>
          </a:p>
        </p:txBody>
      </p:sp>
      <p:pic>
        <p:nvPicPr>
          <p:cNvPr id="4" name="Picture 3">
            <a:extLst>
              <a:ext uri="{FF2B5EF4-FFF2-40B4-BE49-F238E27FC236}">
                <a16:creationId xmlns:a16="http://schemas.microsoft.com/office/drawing/2014/main" id="{12326EC8-1338-DBDE-9E05-69027754419B}"/>
              </a:ext>
            </a:extLst>
          </p:cNvPr>
          <p:cNvPicPr>
            <a:picLocks noChangeAspect="1"/>
          </p:cNvPicPr>
          <p:nvPr/>
        </p:nvPicPr>
        <p:blipFill rotWithShape="1">
          <a:blip r:embed="rId3"/>
          <a:srcRect l="20076" t="66082" r="57087" b="17837"/>
          <a:stretch/>
        </p:blipFill>
        <p:spPr>
          <a:xfrm>
            <a:off x="1847528" y="1916832"/>
            <a:ext cx="8352914" cy="2304256"/>
          </a:xfrm>
          <a:prstGeom prst="rect">
            <a:avLst/>
          </a:prstGeom>
        </p:spPr>
      </p:pic>
    </p:spTree>
    <p:extLst>
      <p:ext uri="{BB962C8B-B14F-4D97-AF65-F5344CB8AC3E}">
        <p14:creationId xmlns:p14="http://schemas.microsoft.com/office/powerpoint/2010/main" val="176891328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2990A-DEE0-40C6-A935-A7344BF7D6FE}"/>
              </a:ext>
            </a:extLst>
          </p:cNvPr>
          <p:cNvSpPr>
            <a:spLocks noGrp="1"/>
          </p:cNvSpPr>
          <p:nvPr>
            <p:ph type="title"/>
          </p:nvPr>
        </p:nvSpPr>
        <p:spPr>
          <a:xfrm>
            <a:off x="1703512" y="1"/>
            <a:ext cx="9199934" cy="1325563"/>
          </a:xfrm>
        </p:spPr>
        <p:txBody>
          <a:bodyPr>
            <a:normAutofit/>
          </a:bodyPr>
          <a:lstStyle/>
          <a:p>
            <a:pPr algn="l"/>
            <a:r>
              <a:rPr lang="en-GB" b="0" i="0" dirty="0">
                <a:effectLst/>
                <a:latin typeface="Roboto"/>
              </a:rPr>
              <a:t>Unconscious bias: Stereotypical hiring practices. | Gail </a:t>
            </a:r>
            <a:r>
              <a:rPr lang="en-GB" b="0" i="0" dirty="0" err="1">
                <a:effectLst/>
                <a:latin typeface="Roboto"/>
              </a:rPr>
              <a:t>Tolstoi</a:t>
            </a:r>
            <a:r>
              <a:rPr lang="en-GB" b="0" i="0" dirty="0">
                <a:effectLst/>
                <a:latin typeface="Roboto"/>
              </a:rPr>
              <a:t>-Miller </a:t>
            </a:r>
          </a:p>
        </p:txBody>
      </p:sp>
      <p:pic>
        <p:nvPicPr>
          <p:cNvPr id="4" name="Online Media 3" title="Unconscious bias: Stereotypical hiring practices. | Gail Tolstoi-Miller | TEDxLincolnSquare">
            <a:hlinkClick r:id="" action="ppaction://media"/>
            <a:extLst>
              <a:ext uri="{FF2B5EF4-FFF2-40B4-BE49-F238E27FC236}">
                <a16:creationId xmlns:a16="http://schemas.microsoft.com/office/drawing/2014/main" id="{09780A70-6794-48F2-B83C-E1A0955CF3B1}"/>
              </a:ext>
            </a:extLst>
          </p:cNvPr>
          <p:cNvPicPr>
            <a:picLocks noGrp="1" noRot="1" noChangeAspect="1"/>
          </p:cNvPicPr>
          <p:nvPr>
            <p:ph idx="1"/>
            <a:videoFile r:link="rId1"/>
          </p:nvPr>
        </p:nvPicPr>
        <p:blipFill>
          <a:blip r:embed="rId4"/>
          <a:stretch>
            <a:fillRect/>
          </a:stretch>
        </p:blipFill>
        <p:spPr>
          <a:xfrm>
            <a:off x="1524001" y="1196752"/>
            <a:ext cx="9159081" cy="4824536"/>
          </a:xfrm>
          <a:prstGeom prst="rect">
            <a:avLst/>
          </a:prstGeom>
        </p:spPr>
      </p:pic>
    </p:spTree>
    <p:extLst>
      <p:ext uri="{BB962C8B-B14F-4D97-AF65-F5344CB8AC3E}">
        <p14:creationId xmlns:p14="http://schemas.microsoft.com/office/powerpoint/2010/main" val="2327488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14D6B-1924-465B-9AE4-4F7A38196F71}"/>
              </a:ext>
            </a:extLst>
          </p:cNvPr>
          <p:cNvSpPr>
            <a:spLocks noGrp="1"/>
          </p:cNvSpPr>
          <p:nvPr>
            <p:ph type="title" idx="4294967295"/>
          </p:nvPr>
        </p:nvSpPr>
        <p:spPr>
          <a:xfrm>
            <a:off x="1627909" y="242455"/>
            <a:ext cx="6989618" cy="790143"/>
          </a:xfrm>
          <a:prstGeom prst="rect">
            <a:avLst/>
          </a:prstGeom>
        </p:spPr>
        <p:txBody>
          <a:bodyPr/>
          <a:lstStyle/>
          <a:p>
            <a:r>
              <a:rPr lang="en-GB" dirty="0"/>
              <a:t>Weakness of interviewing </a:t>
            </a:r>
          </a:p>
        </p:txBody>
      </p:sp>
      <p:sp>
        <p:nvSpPr>
          <p:cNvPr id="3" name="Content Placeholder 2">
            <a:extLst>
              <a:ext uri="{FF2B5EF4-FFF2-40B4-BE49-F238E27FC236}">
                <a16:creationId xmlns:a16="http://schemas.microsoft.com/office/drawing/2014/main" id="{ED4BD163-0A32-462D-8BA2-52CC0511771D}"/>
              </a:ext>
            </a:extLst>
          </p:cNvPr>
          <p:cNvSpPr>
            <a:spLocks noGrp="1"/>
          </p:cNvSpPr>
          <p:nvPr>
            <p:ph idx="4294967295"/>
          </p:nvPr>
        </p:nvSpPr>
        <p:spPr>
          <a:xfrm>
            <a:off x="1510146" y="1124153"/>
            <a:ext cx="9746672" cy="4445374"/>
          </a:xfrm>
          <a:prstGeom prst="rect">
            <a:avLst/>
          </a:prstGeom>
        </p:spPr>
        <p:txBody>
          <a:bodyPr>
            <a:normAutofit fontScale="25000" lnSpcReduction="20000"/>
          </a:bodyPr>
          <a:lstStyle/>
          <a:p>
            <a:pPr algn="l">
              <a:buFont typeface="Arial" panose="020B0604020202020204" pitchFamily="34" charset="0"/>
              <a:buChar char="•"/>
            </a:pPr>
            <a:r>
              <a:rPr lang="en-GB" sz="4800" b="1" dirty="0">
                <a:solidFill>
                  <a:srgbClr val="58595B"/>
                </a:solidFill>
                <a:latin typeface="Open Sans"/>
              </a:rPr>
              <a:t>Self-fulfilling prophecy effect - </a:t>
            </a:r>
            <a:r>
              <a:rPr lang="en-GB" sz="4800" dirty="0">
                <a:solidFill>
                  <a:srgbClr val="58595B"/>
                </a:solidFill>
                <a:latin typeface="Open Sans"/>
              </a:rPr>
              <a:t>Interviewers may ask questions designed to confirm initial</a:t>
            </a:r>
          </a:p>
          <a:p>
            <a:pPr marL="0" indent="0">
              <a:buNone/>
            </a:pPr>
            <a:r>
              <a:rPr lang="en-GB" sz="4800" dirty="0">
                <a:solidFill>
                  <a:srgbClr val="58595B"/>
                </a:solidFill>
                <a:latin typeface="Open Sans"/>
              </a:rPr>
              <a:t>	 impressions of candidates gained either before the interview or in its early stages.</a:t>
            </a:r>
          </a:p>
          <a:p>
            <a:pPr marL="0" indent="0">
              <a:buNone/>
            </a:pPr>
            <a:endParaRPr lang="en-GB" sz="4800" dirty="0">
              <a:solidFill>
                <a:srgbClr val="58595B"/>
              </a:solidFill>
              <a:latin typeface="Open Sans"/>
            </a:endParaRPr>
          </a:p>
          <a:p>
            <a:pPr algn="l">
              <a:buFont typeface="Arial" panose="020B0604020202020204" pitchFamily="34" charset="0"/>
              <a:buChar char="•"/>
            </a:pPr>
            <a:r>
              <a:rPr lang="en-GB" sz="4800" b="1" dirty="0">
                <a:solidFill>
                  <a:srgbClr val="58595B"/>
                </a:solidFill>
                <a:latin typeface="Open Sans"/>
              </a:rPr>
              <a:t>Stereotyping effect - </a:t>
            </a:r>
            <a:r>
              <a:rPr lang="en-GB" sz="4800" dirty="0">
                <a:solidFill>
                  <a:srgbClr val="58595B"/>
                </a:solidFill>
                <a:latin typeface="Open Sans"/>
              </a:rPr>
              <a:t>Interviewers sometimes assume that particular characteristics are typica</a:t>
            </a:r>
          </a:p>
          <a:p>
            <a:pPr marL="0" indent="0">
              <a:buNone/>
            </a:pPr>
            <a:r>
              <a:rPr lang="en-GB" sz="4800" dirty="0">
                <a:solidFill>
                  <a:srgbClr val="58595B"/>
                </a:solidFill>
                <a:latin typeface="Open Sans"/>
              </a:rPr>
              <a:t>	l of members of a particular group. In the case of sex, race, disability, marital status or</a:t>
            </a:r>
          </a:p>
          <a:p>
            <a:pPr marL="0" indent="0">
              <a:buNone/>
            </a:pPr>
            <a:r>
              <a:rPr lang="en-GB" sz="4800" dirty="0">
                <a:solidFill>
                  <a:srgbClr val="58595B"/>
                </a:solidFill>
                <a:latin typeface="Open Sans"/>
              </a:rPr>
              <a:t>	 ex-offenders, decisions made on this basis are often illegal. However, the effect occurs</a:t>
            </a:r>
          </a:p>
          <a:p>
            <a:pPr marL="0" indent="0">
              <a:buNone/>
            </a:pPr>
            <a:r>
              <a:rPr lang="en-GB" sz="4800" dirty="0">
                <a:solidFill>
                  <a:srgbClr val="58595B"/>
                </a:solidFill>
                <a:latin typeface="Open Sans"/>
              </a:rPr>
              <a:t>	 in the case of all kinds of social groups.</a:t>
            </a:r>
          </a:p>
          <a:p>
            <a:pPr marL="0" indent="0">
              <a:buNone/>
            </a:pPr>
            <a:endParaRPr lang="en-GB" sz="4800" dirty="0">
              <a:solidFill>
                <a:srgbClr val="58595B"/>
              </a:solidFill>
              <a:latin typeface="Open Sans"/>
            </a:endParaRPr>
          </a:p>
          <a:p>
            <a:pPr algn="l">
              <a:buFont typeface="Arial" panose="020B0604020202020204" pitchFamily="34" charset="0"/>
              <a:buChar char="•"/>
            </a:pPr>
            <a:r>
              <a:rPr lang="en-GB" sz="4800" b="1" dirty="0">
                <a:solidFill>
                  <a:srgbClr val="58595B"/>
                </a:solidFill>
                <a:latin typeface="Open Sans"/>
              </a:rPr>
              <a:t>Halo and horns effect - </a:t>
            </a:r>
            <a:r>
              <a:rPr lang="en-GB" sz="4800" dirty="0">
                <a:solidFill>
                  <a:srgbClr val="58595B"/>
                </a:solidFill>
                <a:latin typeface="Open Sans"/>
              </a:rPr>
              <a:t>Once interviewers rate candidates as ‘good’ or ‘bad’ in some aspects,</a:t>
            </a:r>
          </a:p>
          <a:p>
            <a:pPr marL="0" indent="0">
              <a:buNone/>
            </a:pPr>
            <a:r>
              <a:rPr lang="en-GB" sz="4800" dirty="0">
                <a:solidFill>
                  <a:srgbClr val="58595B"/>
                </a:solidFill>
                <a:latin typeface="Open Sans"/>
              </a:rPr>
              <a:t>	 they often replicate this judgement across the board, reaching unbalanced decisions.</a:t>
            </a:r>
          </a:p>
          <a:p>
            <a:pPr marL="0" indent="0">
              <a:buNone/>
            </a:pPr>
            <a:endParaRPr lang="en-GB" sz="4800" dirty="0">
              <a:solidFill>
                <a:srgbClr val="58595B"/>
              </a:solidFill>
              <a:latin typeface="Open Sans"/>
            </a:endParaRPr>
          </a:p>
          <a:p>
            <a:pPr algn="l">
              <a:buFont typeface="Arial" panose="020B0604020202020204" pitchFamily="34" charset="0"/>
              <a:buChar char="•"/>
            </a:pPr>
            <a:r>
              <a:rPr lang="en-GB" sz="4800" b="1" dirty="0">
                <a:solidFill>
                  <a:srgbClr val="58595B"/>
                </a:solidFill>
                <a:latin typeface="Open Sans"/>
              </a:rPr>
              <a:t>Contrast effect - </a:t>
            </a:r>
            <a:r>
              <a:rPr lang="en-GB" sz="4800" dirty="0">
                <a:solidFill>
                  <a:srgbClr val="58595B"/>
                </a:solidFill>
                <a:latin typeface="Open Sans"/>
              </a:rPr>
              <a:t>Interviewers can allow the experience of interviewing one candidate to affect</a:t>
            </a:r>
          </a:p>
          <a:p>
            <a:pPr marL="0" indent="0">
              <a:buNone/>
            </a:pPr>
            <a:r>
              <a:rPr lang="en-GB" sz="4800" dirty="0">
                <a:solidFill>
                  <a:srgbClr val="58595B"/>
                </a:solidFill>
                <a:latin typeface="Open Sans"/>
              </a:rPr>
              <a:t>	 the way they interview others who are seen later in the selection process.</a:t>
            </a:r>
          </a:p>
          <a:p>
            <a:pPr marL="0" indent="0">
              <a:buNone/>
            </a:pPr>
            <a:endParaRPr lang="en-GB" sz="4800" dirty="0">
              <a:solidFill>
                <a:srgbClr val="58595B"/>
              </a:solidFill>
              <a:latin typeface="Open Sans"/>
            </a:endParaRPr>
          </a:p>
          <a:p>
            <a:pPr algn="l">
              <a:buFont typeface="Arial" panose="020B0604020202020204" pitchFamily="34" charset="0"/>
              <a:buChar char="•"/>
            </a:pPr>
            <a:r>
              <a:rPr lang="en-GB" sz="4800" b="1" dirty="0">
                <a:solidFill>
                  <a:srgbClr val="58595B"/>
                </a:solidFill>
                <a:latin typeface="Open Sans"/>
              </a:rPr>
              <a:t>Similar-to-me effect - </a:t>
            </a:r>
            <a:r>
              <a:rPr lang="en-GB" sz="4800" dirty="0">
                <a:solidFill>
                  <a:srgbClr val="58595B"/>
                </a:solidFill>
                <a:latin typeface="Open Sans"/>
              </a:rPr>
              <a:t>Interviewers sometimes give preference to candidates they perceive as</a:t>
            </a:r>
          </a:p>
          <a:p>
            <a:pPr marL="0" indent="0">
              <a:buNone/>
            </a:pPr>
            <a:r>
              <a:rPr lang="en-GB" sz="4800" dirty="0">
                <a:solidFill>
                  <a:srgbClr val="58595B"/>
                </a:solidFill>
                <a:latin typeface="Open Sans"/>
              </a:rPr>
              <a:t>	 having a similar background, career history, personality or attitudes to themselves.</a:t>
            </a:r>
          </a:p>
          <a:p>
            <a:pPr marL="0" indent="0">
              <a:buNone/>
            </a:pPr>
            <a:endParaRPr lang="en-GB" sz="4800" dirty="0">
              <a:solidFill>
                <a:srgbClr val="58595B"/>
              </a:solidFill>
              <a:latin typeface="Open Sans"/>
            </a:endParaRPr>
          </a:p>
          <a:p>
            <a:pPr algn="l">
              <a:buFont typeface="Arial" panose="020B0604020202020204" pitchFamily="34" charset="0"/>
              <a:buChar char="•"/>
            </a:pPr>
            <a:r>
              <a:rPr lang="en-GB" sz="4800" b="1" dirty="0">
                <a:solidFill>
                  <a:srgbClr val="58595B"/>
                </a:solidFill>
                <a:latin typeface="Open Sans"/>
              </a:rPr>
              <a:t>Personal liking effect </a:t>
            </a:r>
            <a:r>
              <a:rPr lang="en-GB" sz="4800" dirty="0">
                <a:solidFill>
                  <a:srgbClr val="58595B"/>
                </a:solidFill>
                <a:latin typeface="Open Sans"/>
              </a:rPr>
              <a:t>- Interviewers may make decisions on the basis of whether they</a:t>
            </a:r>
          </a:p>
          <a:p>
            <a:pPr marL="0" indent="0">
              <a:buNone/>
            </a:pPr>
            <a:r>
              <a:rPr lang="en-GB" sz="4800" dirty="0">
                <a:solidFill>
                  <a:srgbClr val="58595B"/>
                </a:solidFill>
                <a:latin typeface="Open Sans"/>
              </a:rPr>
              <a:t>	 personally like or dislike the candidate.</a:t>
            </a:r>
          </a:p>
          <a:p>
            <a:endParaRPr lang="en-GB" dirty="0"/>
          </a:p>
        </p:txBody>
      </p:sp>
    </p:spTree>
    <p:extLst>
      <p:ext uri="{BB962C8B-B14F-4D97-AF65-F5344CB8AC3E}">
        <p14:creationId xmlns:p14="http://schemas.microsoft.com/office/powerpoint/2010/main" val="31122572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351AF-9F15-4CF1-9493-B569CF486542}"/>
              </a:ext>
            </a:extLst>
          </p:cNvPr>
          <p:cNvSpPr>
            <a:spLocks noGrp="1"/>
          </p:cNvSpPr>
          <p:nvPr>
            <p:ph type="title"/>
          </p:nvPr>
        </p:nvSpPr>
        <p:spPr>
          <a:xfrm>
            <a:off x="1660525" y="168275"/>
            <a:ext cx="9043987" cy="1143000"/>
          </a:xfrm>
        </p:spPr>
        <p:txBody>
          <a:bodyPr>
            <a:normAutofit fontScale="90000"/>
          </a:bodyPr>
          <a:lstStyle/>
          <a:p>
            <a:r>
              <a:rPr lang="en-GB" sz="3600" dirty="0">
                <a:latin typeface="Roboto"/>
              </a:rPr>
              <a:t>Artificial Intelligence: The Robots Are Now Hiring</a:t>
            </a:r>
            <a:br>
              <a:rPr lang="en-GB" b="0" i="0" dirty="0">
                <a:effectLst/>
                <a:latin typeface="Roboto"/>
              </a:rPr>
            </a:br>
            <a:endParaRPr lang="en-GB" dirty="0"/>
          </a:p>
        </p:txBody>
      </p:sp>
      <p:pic>
        <p:nvPicPr>
          <p:cNvPr id="4" name="Online Media 3" title="Artificial Intelligence: The Robots Are Now Hiring | Moving Upstream">
            <a:hlinkClick r:id="" action="ppaction://media"/>
            <a:extLst>
              <a:ext uri="{FF2B5EF4-FFF2-40B4-BE49-F238E27FC236}">
                <a16:creationId xmlns:a16="http://schemas.microsoft.com/office/drawing/2014/main" id="{8C6FE260-1BF7-4D5D-87EE-D2717785B7E7}"/>
              </a:ext>
            </a:extLst>
          </p:cNvPr>
          <p:cNvPicPr>
            <a:picLocks noGrp="1" noRot="1" noChangeAspect="1"/>
          </p:cNvPicPr>
          <p:nvPr>
            <p:ph idx="1"/>
            <a:videoFile r:link="rId1"/>
          </p:nvPr>
        </p:nvPicPr>
        <p:blipFill>
          <a:blip r:embed="rId4"/>
          <a:stretch>
            <a:fillRect/>
          </a:stretch>
        </p:blipFill>
        <p:spPr>
          <a:xfrm>
            <a:off x="1524000" y="692696"/>
            <a:ext cx="9144000" cy="5328592"/>
          </a:xfrm>
          <a:prstGeom prst="rect">
            <a:avLst/>
          </a:prstGeom>
        </p:spPr>
      </p:pic>
    </p:spTree>
    <p:extLst>
      <p:ext uri="{BB962C8B-B14F-4D97-AF65-F5344CB8AC3E}">
        <p14:creationId xmlns:p14="http://schemas.microsoft.com/office/powerpoint/2010/main" val="17516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1E6E4-DF1C-9234-0851-AE535113DDD7}"/>
              </a:ext>
            </a:extLst>
          </p:cNvPr>
          <p:cNvSpPr>
            <a:spLocks noGrp="1"/>
          </p:cNvSpPr>
          <p:nvPr>
            <p:ph type="title"/>
          </p:nvPr>
        </p:nvSpPr>
        <p:spPr/>
        <p:txBody>
          <a:bodyPr>
            <a:normAutofit fontScale="90000"/>
          </a:bodyPr>
          <a:lstStyle/>
          <a:p>
            <a:r>
              <a:rPr lang="en-US" dirty="0">
                <a:hlinkClick r:id="rId3"/>
              </a:rPr>
              <a:t>How artificial intelligence and machine learning are used in hiring and recruiting | ZDNET</a:t>
            </a:r>
            <a:endParaRPr lang="en-GB" dirty="0"/>
          </a:p>
        </p:txBody>
      </p:sp>
      <p:sp>
        <p:nvSpPr>
          <p:cNvPr id="3" name="Content Placeholder 2">
            <a:extLst>
              <a:ext uri="{FF2B5EF4-FFF2-40B4-BE49-F238E27FC236}">
                <a16:creationId xmlns:a16="http://schemas.microsoft.com/office/drawing/2014/main" id="{36A16560-5980-25E2-73D7-7629917473C1}"/>
              </a:ext>
            </a:extLst>
          </p:cNvPr>
          <p:cNvSpPr>
            <a:spLocks noGrp="1"/>
          </p:cNvSpPr>
          <p:nvPr>
            <p:ph idx="1"/>
          </p:nvPr>
        </p:nvSpPr>
        <p:spPr/>
        <p:txBody>
          <a:bodyPr/>
          <a:lstStyle/>
          <a:p>
            <a:r>
              <a:rPr lang="en-US" b="1" i="0" dirty="0">
                <a:solidFill>
                  <a:srgbClr val="080A12"/>
                </a:solidFill>
                <a:effectLst/>
                <a:latin typeface="suisseintl"/>
              </a:rPr>
              <a:t>Top 3 AI and machine learning applications in hiring </a:t>
            </a:r>
          </a:p>
          <a:p>
            <a:pPr marL="0" indent="0" algn="l">
              <a:buNone/>
            </a:pPr>
            <a:r>
              <a:rPr lang="en-US" b="1" i="0" dirty="0">
                <a:solidFill>
                  <a:srgbClr val="080A12"/>
                </a:solidFill>
                <a:effectLst/>
                <a:latin typeface="suisseintl"/>
              </a:rPr>
              <a:t>1. Talent sourcing </a:t>
            </a:r>
          </a:p>
          <a:p>
            <a:pPr marL="0" indent="0">
              <a:buNone/>
            </a:pPr>
            <a:r>
              <a:rPr lang="en-GB" b="1" i="0" dirty="0">
                <a:solidFill>
                  <a:srgbClr val="080A12"/>
                </a:solidFill>
                <a:effectLst/>
                <a:latin typeface="suisseintl"/>
              </a:rPr>
              <a:t>2. Candidate engagement  </a:t>
            </a:r>
          </a:p>
          <a:p>
            <a:pPr marL="0" indent="0">
              <a:buNone/>
            </a:pPr>
            <a:r>
              <a:rPr lang="en-US" b="1" i="0" dirty="0">
                <a:solidFill>
                  <a:srgbClr val="080A12"/>
                </a:solidFill>
                <a:effectLst/>
                <a:latin typeface="suisseintl"/>
              </a:rPr>
              <a:t>3. Prospective employee assessment and selection</a:t>
            </a:r>
          </a:p>
          <a:p>
            <a:pPr marL="0" indent="0">
              <a:buNone/>
            </a:pPr>
            <a:r>
              <a:rPr lang="en-US" b="0" i="0" dirty="0">
                <a:solidFill>
                  <a:srgbClr val="080A12"/>
                </a:solidFill>
                <a:effectLst/>
                <a:latin typeface="suisseintl"/>
              </a:rPr>
              <a:t>Using AI to screen candidates helps narrow down talent, making the hiring process quicker and more efficient</a:t>
            </a:r>
            <a:endParaRPr lang="en-US" b="1" i="0" dirty="0">
              <a:solidFill>
                <a:srgbClr val="080A12"/>
              </a:solidFill>
              <a:effectLst/>
              <a:latin typeface="suisseintl"/>
            </a:endParaRPr>
          </a:p>
          <a:p>
            <a:pPr algn="l"/>
            <a:endParaRPr lang="en-US" b="0" i="0" dirty="0">
              <a:solidFill>
                <a:srgbClr val="080A12"/>
              </a:solidFill>
              <a:effectLst/>
              <a:latin typeface="suisseintl"/>
            </a:endParaRPr>
          </a:p>
        </p:txBody>
      </p:sp>
    </p:spTree>
    <p:extLst>
      <p:ext uri="{BB962C8B-B14F-4D97-AF65-F5344CB8AC3E}">
        <p14:creationId xmlns:p14="http://schemas.microsoft.com/office/powerpoint/2010/main" val="113251339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7107B-32C1-B2F6-F692-47EA000D98A5}"/>
              </a:ext>
            </a:extLst>
          </p:cNvPr>
          <p:cNvSpPr>
            <a:spLocks noGrp="1"/>
          </p:cNvSpPr>
          <p:nvPr>
            <p:ph type="title"/>
          </p:nvPr>
        </p:nvSpPr>
        <p:spPr>
          <a:xfrm>
            <a:off x="325582" y="365125"/>
            <a:ext cx="2854036" cy="3320184"/>
          </a:xfrm>
        </p:spPr>
        <p:txBody>
          <a:bodyPr/>
          <a:lstStyle/>
          <a:p>
            <a:r>
              <a:rPr lang="en-GB" dirty="0"/>
              <a:t>Embrace Technology</a:t>
            </a:r>
          </a:p>
        </p:txBody>
      </p:sp>
      <p:pic>
        <p:nvPicPr>
          <p:cNvPr id="1026" name="Picture 2" descr="artificial-intelligence">
            <a:extLst>
              <a:ext uri="{FF2B5EF4-FFF2-40B4-BE49-F238E27FC236}">
                <a16:creationId xmlns:a16="http://schemas.microsoft.com/office/drawing/2014/main" id="{C7D9F928-66EE-008D-3DA4-9BFAF92F91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77490" y="284426"/>
            <a:ext cx="8907186" cy="5010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3766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147E650-04D5-77C6-D05B-6687B2905668}"/>
              </a:ext>
            </a:extLst>
          </p:cNvPr>
          <p:cNvSpPr>
            <a:spLocks noGrp="1"/>
          </p:cNvSpPr>
          <p:nvPr>
            <p:ph type="title"/>
          </p:nvPr>
        </p:nvSpPr>
        <p:spPr/>
        <p:txBody>
          <a:bodyPr/>
          <a:lstStyle/>
          <a:p>
            <a:r>
              <a:rPr lang="en-GB" dirty="0"/>
              <a:t>AI recruitment – read 1 ready to discuss next week in Ethics</a:t>
            </a:r>
          </a:p>
        </p:txBody>
      </p:sp>
      <p:sp>
        <p:nvSpPr>
          <p:cNvPr id="6" name="Content Placeholder 5">
            <a:extLst>
              <a:ext uri="{FF2B5EF4-FFF2-40B4-BE49-F238E27FC236}">
                <a16:creationId xmlns:a16="http://schemas.microsoft.com/office/drawing/2014/main" id="{B39CA315-BA4F-0CB1-D70D-2E01589757AC}"/>
              </a:ext>
            </a:extLst>
          </p:cNvPr>
          <p:cNvSpPr>
            <a:spLocks noGrp="1"/>
          </p:cNvSpPr>
          <p:nvPr>
            <p:ph idx="1"/>
          </p:nvPr>
        </p:nvSpPr>
        <p:spPr/>
        <p:txBody>
          <a:bodyPr/>
          <a:lstStyle/>
          <a:p>
            <a:r>
              <a:rPr lang="en-GB" sz="2200" dirty="0">
                <a:hlinkClick r:id="rId2"/>
              </a:rPr>
              <a:t>How international hotel giant IHG is using artificial intelligence to bring HR and recruitment benefits | The People Space</a:t>
            </a:r>
            <a:endParaRPr lang="en-GB" sz="2200" dirty="0"/>
          </a:p>
          <a:p>
            <a:r>
              <a:rPr lang="en-GB" sz="2200" dirty="0">
                <a:hlinkClick r:id="rId3"/>
              </a:rPr>
              <a:t>InterContinental Hotels &amp; Resorts launches Artificial Intelligence rooms in Greater China - 2018 - News &amp; Media - Newsroom - InterContinental Hotels Group PLC (ihgplc.com)</a:t>
            </a:r>
            <a:endParaRPr lang="en-GB" sz="2200" dirty="0"/>
          </a:p>
          <a:p>
            <a:r>
              <a:rPr lang="en-GB" sz="2200" dirty="0">
                <a:hlinkClick r:id="rId4"/>
              </a:rPr>
              <a:t>AI in Recruitment: Artificial Intelligence over Human Intelligence? – Hotel-Online</a:t>
            </a:r>
            <a:endParaRPr lang="en-GB" sz="2200" dirty="0"/>
          </a:p>
          <a:p>
            <a:r>
              <a:rPr lang="en-GB" sz="2200" dirty="0">
                <a:hlinkClick r:id="rId5"/>
              </a:rPr>
              <a:t>Employers deploy AI-powered chatbots to screen job applicants | Employee Benefit News</a:t>
            </a:r>
            <a:endParaRPr lang="en-GB" sz="2200" dirty="0"/>
          </a:p>
        </p:txBody>
      </p:sp>
    </p:spTree>
    <p:extLst>
      <p:ext uri="{BB962C8B-B14F-4D97-AF65-F5344CB8AC3E}">
        <p14:creationId xmlns:p14="http://schemas.microsoft.com/office/powerpoint/2010/main" val="33468090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2924220" y="559442"/>
            <a:ext cx="5915025" cy="1604665"/>
          </a:xfrm>
        </p:spPr>
        <p:txBody>
          <a:bodyPr/>
          <a:lstStyle/>
          <a:p>
            <a:r>
              <a:rPr lang="en-GB"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1472896" y="2340409"/>
            <a:ext cx="7366349" cy="2406805"/>
          </a:xfrm>
        </p:spPr>
        <p:txBody>
          <a:bodyPr>
            <a:normAutofit/>
          </a:bodyPr>
          <a:lstStyle/>
          <a:p>
            <a:r>
              <a:rPr lang="en-GB" dirty="0">
                <a:solidFill>
                  <a:schemeClr val="tx1"/>
                </a:solidFill>
              </a:rPr>
              <a:t>………?</a:t>
            </a:r>
          </a:p>
          <a:p>
            <a:endParaRPr lang="en-GB" dirty="0">
              <a:solidFill>
                <a:schemeClr val="tx1"/>
              </a:solidFill>
            </a:endParaRPr>
          </a:p>
          <a:p>
            <a:r>
              <a:rPr lang="en-GB" dirty="0">
                <a:solidFill>
                  <a:schemeClr val="tx1"/>
                </a:solidFill>
              </a:rPr>
              <a:t>……….?</a:t>
            </a:r>
          </a:p>
          <a:p>
            <a:endParaRPr lang="en-GB" dirty="0">
              <a:solidFill>
                <a:schemeClr val="tx1"/>
              </a:solidFill>
            </a:endParaRPr>
          </a:p>
          <a:p>
            <a:r>
              <a:rPr lang="en-GB" dirty="0">
                <a:solidFill>
                  <a:schemeClr val="tx1"/>
                </a:solidFill>
              </a:rPr>
              <a:t>………?</a:t>
            </a:r>
          </a:p>
          <a:p>
            <a:endParaRPr lang="en-GB" dirty="0"/>
          </a:p>
        </p:txBody>
      </p:sp>
    </p:spTree>
    <p:extLst>
      <p:ext uri="{BB962C8B-B14F-4D97-AF65-F5344CB8AC3E}">
        <p14:creationId xmlns:p14="http://schemas.microsoft.com/office/powerpoint/2010/main" val="190608427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E5450DB3-A673-440E-9268-6032AA119D34}"/>
              </a:ext>
            </a:extLst>
          </p:cNvPr>
          <p:cNvSpPr>
            <a:spLocks noGrp="1" noChangeArrowheads="1"/>
          </p:cNvSpPr>
          <p:nvPr>
            <p:ph type="title" idx="4294967295"/>
          </p:nvPr>
        </p:nvSpPr>
        <p:spPr>
          <a:xfrm>
            <a:off x="6396038" y="1220788"/>
            <a:ext cx="4271962" cy="1206500"/>
          </a:xfrm>
          <a:prstGeom prst="rect">
            <a:avLst/>
          </a:prstGeom>
          <a:ln>
            <a:noFill/>
          </a:ln>
        </p:spPr>
        <p:txBody>
          <a:bodyPr>
            <a:normAutofit fontScale="90000"/>
          </a:bodyPr>
          <a:lstStyle/>
          <a:p>
            <a:r>
              <a:rPr lang="en-GB" altLang="en-US" sz="3000" dirty="0"/>
              <a:t>Useful sources of information regarding recruitment trends </a:t>
            </a:r>
            <a:br>
              <a:rPr lang="en-GB" altLang="en-US" sz="3000" dirty="0"/>
            </a:br>
            <a:endParaRPr lang="en-GB" altLang="en-US" sz="3000" dirty="0"/>
          </a:p>
        </p:txBody>
      </p:sp>
      <p:sp>
        <p:nvSpPr>
          <p:cNvPr id="44035" name="Content Placeholder 2">
            <a:extLst>
              <a:ext uri="{FF2B5EF4-FFF2-40B4-BE49-F238E27FC236}">
                <a16:creationId xmlns:a16="http://schemas.microsoft.com/office/drawing/2014/main" id="{E8202912-CDA6-4316-A327-DCB4BCA19008}"/>
              </a:ext>
            </a:extLst>
          </p:cNvPr>
          <p:cNvSpPr>
            <a:spLocks noGrp="1" noChangeArrowheads="1"/>
          </p:cNvSpPr>
          <p:nvPr>
            <p:ph idx="4294967295"/>
          </p:nvPr>
        </p:nvSpPr>
        <p:spPr>
          <a:xfrm>
            <a:off x="6692900" y="2447926"/>
            <a:ext cx="3975100" cy="3038475"/>
          </a:xfrm>
          <a:prstGeom prst="rect">
            <a:avLst/>
          </a:prstGeom>
        </p:spPr>
        <p:txBody>
          <a:bodyPr>
            <a:normAutofit/>
          </a:bodyPr>
          <a:lstStyle/>
          <a:p>
            <a:r>
              <a:rPr lang="en-US" altLang="en-US" sz="1350" dirty="0"/>
              <a:t>The CIPD’s </a:t>
            </a:r>
            <a:r>
              <a:rPr lang="en-US" altLang="en-US" sz="1350" i="1" dirty="0">
                <a:hlinkClick r:id="rId2"/>
              </a:rPr>
              <a:t>Resourcing and talent planning</a:t>
            </a:r>
            <a:r>
              <a:rPr lang="en-US" altLang="en-US" sz="1350" dirty="0"/>
              <a:t> survey provides data on recruitment trends and employers’ practices, and their quarterly </a:t>
            </a:r>
            <a:r>
              <a:rPr lang="en-US" altLang="en-US" sz="1350" i="1" dirty="0" err="1">
                <a:hlinkClick r:id="rId3"/>
              </a:rPr>
              <a:t>Labour</a:t>
            </a:r>
            <a:r>
              <a:rPr lang="en-US" altLang="en-US" sz="1350" i="1" dirty="0">
                <a:hlinkClick r:id="rId3"/>
              </a:rPr>
              <a:t> market outlook</a:t>
            </a:r>
            <a:r>
              <a:rPr lang="en-US" altLang="en-US" sz="1350" dirty="0"/>
              <a:t> monitors economic and </a:t>
            </a:r>
            <a:r>
              <a:rPr lang="en-US" altLang="en-US" sz="1350" dirty="0" err="1"/>
              <a:t>labour</a:t>
            </a:r>
            <a:r>
              <a:rPr lang="en-US" altLang="en-US" sz="1350" dirty="0"/>
              <a:t> market indicators and the recruitment outlook.</a:t>
            </a:r>
          </a:p>
          <a:p>
            <a:r>
              <a:rPr lang="en-US" altLang="en-US" sz="1350" dirty="0"/>
              <a:t>Very good sources of information – please use them! </a:t>
            </a:r>
          </a:p>
          <a:p>
            <a:pPr marL="0" indent="0">
              <a:buNone/>
            </a:pPr>
            <a:endParaRPr lang="en-GB" altLang="en-US" sz="1350" dirty="0"/>
          </a:p>
          <a:p>
            <a:pPr marL="0" indent="0">
              <a:buNone/>
            </a:pPr>
            <a:endParaRPr lang="en-GB" altLang="en-US" sz="1350" dirty="0"/>
          </a:p>
        </p:txBody>
      </p:sp>
      <p:pic>
        <p:nvPicPr>
          <p:cNvPr id="2" name="Picture 1">
            <a:extLst>
              <a:ext uri="{FF2B5EF4-FFF2-40B4-BE49-F238E27FC236}">
                <a16:creationId xmlns:a16="http://schemas.microsoft.com/office/drawing/2014/main" id="{C2E1F0F9-D719-47A5-81B2-D1DA7BD36B2C}"/>
              </a:ext>
            </a:extLst>
          </p:cNvPr>
          <p:cNvPicPr>
            <a:picLocks noChangeAspect="1"/>
          </p:cNvPicPr>
          <p:nvPr/>
        </p:nvPicPr>
        <p:blipFill>
          <a:blip r:embed="rId4"/>
          <a:stretch>
            <a:fillRect/>
          </a:stretch>
        </p:blipFill>
        <p:spPr>
          <a:xfrm>
            <a:off x="1999500" y="2493433"/>
            <a:ext cx="3834346" cy="1878830"/>
          </a:xfrm>
          <a:prstGeom prst="rect">
            <a:avLst/>
          </a:prstGeom>
        </p:spPr>
      </p:pic>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11743-B92B-4A16-B531-55DF702470A9}"/>
              </a:ext>
            </a:extLst>
          </p:cNvPr>
          <p:cNvSpPr>
            <a:spLocks noGrp="1"/>
          </p:cNvSpPr>
          <p:nvPr>
            <p:ph type="title"/>
          </p:nvPr>
        </p:nvSpPr>
        <p:spPr/>
        <p:txBody>
          <a:bodyPr/>
          <a:lstStyle/>
          <a:p>
            <a:r>
              <a:rPr lang="en-GB" dirty="0"/>
              <a:t>Read me… </a:t>
            </a:r>
          </a:p>
        </p:txBody>
      </p:sp>
      <p:sp>
        <p:nvSpPr>
          <p:cNvPr id="3" name="Content Placeholder 2">
            <a:extLst>
              <a:ext uri="{FF2B5EF4-FFF2-40B4-BE49-F238E27FC236}">
                <a16:creationId xmlns:a16="http://schemas.microsoft.com/office/drawing/2014/main" id="{50C04833-F33D-487E-9A16-E7D693A1C6BA}"/>
              </a:ext>
            </a:extLst>
          </p:cNvPr>
          <p:cNvSpPr>
            <a:spLocks noGrp="1"/>
          </p:cNvSpPr>
          <p:nvPr>
            <p:ph idx="1"/>
          </p:nvPr>
        </p:nvSpPr>
        <p:spPr>
          <a:xfrm>
            <a:off x="1981200" y="1628800"/>
            <a:ext cx="8229600" cy="3917032"/>
          </a:xfrm>
        </p:spPr>
        <p:txBody>
          <a:bodyPr>
            <a:normAutofit/>
          </a:bodyPr>
          <a:lstStyle/>
          <a:p>
            <a:r>
              <a:rPr lang="en-GB" dirty="0">
                <a:hlinkClick r:id="rId2"/>
              </a:rPr>
              <a:t>Staff anxiety the biggest coronavirus challenge for businesses, survey finds (peoplemanagement.co.uk)</a:t>
            </a:r>
            <a:r>
              <a:rPr lang="en-GB" dirty="0"/>
              <a:t> </a:t>
            </a:r>
          </a:p>
          <a:p>
            <a:r>
              <a:rPr lang="en-GB" dirty="0">
                <a:hlinkClick r:id="rId3"/>
              </a:rPr>
              <a:t>How can HR support working parents during lockdown? (peoplemanagement.co.uk)</a:t>
            </a:r>
            <a:endParaRPr lang="en-GB" dirty="0"/>
          </a:p>
          <a:p>
            <a:r>
              <a:rPr lang="en-GB" dirty="0">
                <a:hlinkClick r:id="rId4"/>
              </a:rPr>
              <a:t>Coronavirus: HR and facilities teams must work together to keep workplaces hygienic (peoplemanagement.co.uk)</a:t>
            </a:r>
            <a:endParaRPr lang="en-GB" dirty="0"/>
          </a:p>
        </p:txBody>
      </p:sp>
    </p:spTree>
    <p:extLst>
      <p:ext uri="{BB962C8B-B14F-4D97-AF65-F5344CB8AC3E}">
        <p14:creationId xmlns:p14="http://schemas.microsoft.com/office/powerpoint/2010/main" val="30979877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67AD8-F94E-456C-ADDF-67BACAEA9C4C}"/>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FB9107A1-0C02-4140-9545-2CDE3671FE9A}"/>
              </a:ext>
            </a:extLst>
          </p:cNvPr>
          <p:cNvSpPr>
            <a:spLocks noGrp="1"/>
          </p:cNvSpPr>
          <p:nvPr>
            <p:ph idx="1"/>
          </p:nvPr>
        </p:nvSpPr>
        <p:spPr>
          <a:xfrm>
            <a:off x="838200" y="1353677"/>
            <a:ext cx="10515600" cy="4351338"/>
          </a:xfrm>
        </p:spPr>
        <p:txBody>
          <a:bodyPr>
            <a:normAutofit fontScale="92500" lnSpcReduction="10000"/>
          </a:bodyPr>
          <a:lstStyle/>
          <a:p>
            <a:r>
              <a:rPr lang="en-GB" i="0" dirty="0">
                <a:effectLst/>
              </a:rPr>
              <a:t>LANCASTER, A (2019) </a:t>
            </a:r>
            <a:r>
              <a:rPr lang="en-GB" i="1" dirty="0">
                <a:effectLst/>
              </a:rPr>
              <a:t>Driving performance through learning</a:t>
            </a:r>
            <a:r>
              <a:rPr lang="en-GB" i="0" dirty="0">
                <a:effectLst/>
              </a:rPr>
              <a:t>. London: Kogan Page</a:t>
            </a:r>
          </a:p>
          <a:p>
            <a:r>
              <a:rPr lang="en-GB" i="0" dirty="0">
                <a:effectLst/>
              </a:rPr>
              <a:t>KENNER, M. (2018) </a:t>
            </a:r>
            <a:r>
              <a:rPr lang="en-GB" i="0" u="sng" dirty="0">
                <a:solidFill>
                  <a:srgbClr val="0563C1"/>
                </a:solidFill>
                <a:effectLst/>
                <a:hlinkClick r:id="rId2" tooltip="People Management article">
                  <a:extLst>
                    <a:ext uri="{A12FA001-AC4F-418D-AE19-62706E023703}">
                      <ahyp:hlinkClr xmlns:ahyp="http://schemas.microsoft.com/office/drawing/2018/hyperlinkcolor" val="tx"/>
                    </a:ext>
                  </a:extLst>
                </a:hlinkClick>
              </a:rPr>
              <a:t>Businesses must embrace brain-friendly learning, says </a:t>
            </a:r>
            <a:r>
              <a:rPr lang="en-GB" i="0" u="sng" dirty="0" err="1">
                <a:solidFill>
                  <a:srgbClr val="0563C1"/>
                </a:solidFill>
                <a:effectLst/>
                <a:hlinkClick r:id="rId2" tooltip="People Management article">
                  <a:extLst>
                    <a:ext uri="{A12FA001-AC4F-418D-AE19-62706E023703}">
                      <ahyp:hlinkClr xmlns:ahyp="http://schemas.microsoft.com/office/drawing/2018/hyperlinkcolor" val="tx"/>
                    </a:ext>
                  </a:extLst>
                </a:hlinkClick>
              </a:rPr>
              <a:t>neuroleadership</a:t>
            </a:r>
            <a:r>
              <a:rPr lang="en-GB" i="0" u="sng" dirty="0">
                <a:effectLst/>
                <a:hlinkClick r:id="rId2" tooltip="People Management article">
                  <a:extLst>
                    <a:ext uri="{A12FA001-AC4F-418D-AE19-62706E023703}">
                      <ahyp:hlinkClr xmlns:ahyp="http://schemas.microsoft.com/office/drawing/2018/hyperlinkcolor" val="tx"/>
                    </a:ext>
                  </a:extLst>
                </a:hlinkClick>
              </a:rPr>
              <a:t> expert</a:t>
            </a:r>
            <a:r>
              <a:rPr lang="en-GB" i="0" dirty="0">
                <a:effectLst/>
              </a:rPr>
              <a:t>. </a:t>
            </a:r>
            <a:r>
              <a:rPr lang="en-GB" i="1" dirty="0">
                <a:effectLst/>
              </a:rPr>
              <a:t>People Management</a:t>
            </a:r>
            <a:r>
              <a:rPr lang="en-GB" i="0" dirty="0">
                <a:effectLst/>
              </a:rPr>
              <a:t> (online). 22 January</a:t>
            </a:r>
          </a:p>
          <a:p>
            <a:r>
              <a:rPr lang="en-GB" dirty="0">
                <a:hlinkClick r:id="rId3">
                  <a:extLst>
                    <a:ext uri="{A12FA001-AC4F-418D-AE19-62706E023703}">
                      <ahyp:hlinkClr xmlns:ahyp="http://schemas.microsoft.com/office/drawing/2018/hyperlinkcolor" val="tx"/>
                    </a:ext>
                  </a:extLst>
                </a:hlinkClick>
              </a:rPr>
              <a:t>HR Magazine - Is engagement fact or fiction?</a:t>
            </a:r>
            <a:endParaRPr lang="en-GB" dirty="0"/>
          </a:p>
          <a:p>
            <a:pPr>
              <a:defRPr/>
            </a:pPr>
            <a:r>
              <a:rPr lang="en-US" altLang="en-US" sz="2200" dirty="0">
                <a:cs typeface="Geneva" charset="0"/>
              </a:rPr>
              <a:t>E. </a:t>
            </a:r>
            <a:r>
              <a:rPr lang="en-US" altLang="en-US" sz="2200" dirty="0" err="1">
                <a:cs typeface="Geneva" charset="0"/>
              </a:rPr>
              <a:t>Pulakos</a:t>
            </a:r>
            <a:r>
              <a:rPr lang="en-US" altLang="en-US" sz="2200" dirty="0">
                <a:cs typeface="Geneva" charset="0"/>
              </a:rPr>
              <a:t>, R. Mueller-Hanson, R. O’Leary, and M. </a:t>
            </a:r>
            <a:r>
              <a:rPr lang="en-US" altLang="en-US" sz="2200" dirty="0" err="1">
                <a:cs typeface="Geneva" charset="0"/>
              </a:rPr>
              <a:t>Meyrowitz</a:t>
            </a:r>
            <a:r>
              <a:rPr lang="en-US" altLang="en-US" sz="2200" dirty="0">
                <a:cs typeface="Geneva" charset="0"/>
              </a:rPr>
              <a:t>, </a:t>
            </a:r>
            <a:r>
              <a:rPr lang="en-US" altLang="en-US" sz="2200" i="1" dirty="0">
                <a:cs typeface="Geneva" charset="0"/>
              </a:rPr>
              <a:t>Building a High-Performance Culture: A Fresh Look at Performance Management </a:t>
            </a:r>
            <a:r>
              <a:rPr lang="en-US" altLang="en-US" sz="2200" dirty="0">
                <a:cs typeface="Geneva" charset="0"/>
              </a:rPr>
              <a:t>(Alexandria, VA: SHRM Foundation, 2012); H. </a:t>
            </a:r>
            <a:r>
              <a:rPr lang="en-US" altLang="en-US" sz="2200" dirty="0" err="1">
                <a:cs typeface="Geneva" charset="0"/>
              </a:rPr>
              <a:t>Aguinis</a:t>
            </a:r>
            <a:r>
              <a:rPr lang="en-US" altLang="en-US" sz="2200" dirty="0">
                <a:cs typeface="Geneva" charset="0"/>
              </a:rPr>
              <a:t>, “An Expanded View of Performance Management,” in J. W. Smith and M. London (eds.), </a:t>
            </a:r>
            <a:r>
              <a:rPr lang="en-US" altLang="en-US" sz="2200" i="1" dirty="0">
                <a:cs typeface="Geneva" charset="0"/>
              </a:rPr>
              <a:t>Performance Management </a:t>
            </a:r>
            <a:r>
              <a:rPr lang="en-US" altLang="en-US" sz="2200" dirty="0">
                <a:cs typeface="Geneva" charset="0"/>
              </a:rPr>
              <a:t>(San Francisco: Jossey-Bass, 2009), pp. 1–43; and J. Russell and L. Russell, “Talk Me through It: The Next Level of Performance Management,” </a:t>
            </a:r>
            <a:r>
              <a:rPr lang="en-US" altLang="en-US" sz="2200" i="1" dirty="0">
                <a:cs typeface="Geneva" charset="0"/>
              </a:rPr>
              <a:t>T </a:t>
            </a:r>
            <a:r>
              <a:rPr lang="en-US" altLang="en-US" sz="2200" dirty="0">
                <a:cs typeface="Geneva" charset="0"/>
              </a:rPr>
              <a:t>+ </a:t>
            </a:r>
            <a:r>
              <a:rPr lang="en-US" altLang="en-US" sz="2200" i="1" dirty="0">
                <a:cs typeface="Geneva" charset="0"/>
              </a:rPr>
              <a:t>D, </a:t>
            </a:r>
            <a:r>
              <a:rPr lang="en-US" altLang="en-US" sz="2200" dirty="0">
                <a:cs typeface="Geneva" charset="0"/>
              </a:rPr>
              <a:t>April 2010, pp. 42–48. </a:t>
            </a:r>
          </a:p>
          <a:p>
            <a:pPr>
              <a:defRPr/>
            </a:pPr>
            <a:r>
              <a:rPr lang="en-US" altLang="zh-MO" sz="2400" dirty="0">
                <a:solidFill>
                  <a:schemeClr val="tx1"/>
                </a:solidFill>
              </a:rPr>
              <a:t>R.A., Hollenbeck, J.R., Gerhart, B. and Wright, P.M. (2018) Human Resource Management: Gaining Competitive Advantage. 13</a:t>
            </a:r>
            <a:r>
              <a:rPr lang="en-US" altLang="zh-MO" sz="2400" baseline="30000" dirty="0">
                <a:solidFill>
                  <a:schemeClr val="tx1"/>
                </a:solidFill>
              </a:rPr>
              <a:t>th</a:t>
            </a:r>
            <a:r>
              <a:rPr lang="en-US" altLang="zh-MO" sz="2400" dirty="0">
                <a:solidFill>
                  <a:schemeClr val="tx1"/>
                </a:solidFill>
              </a:rPr>
              <a:t>Edition, McGraw-Hill, Boston.</a:t>
            </a:r>
            <a:endParaRPr lang="en-US" altLang="en-US" sz="2200" dirty="0">
              <a:cs typeface="Geneva" charset="0"/>
            </a:endParaRPr>
          </a:p>
          <a:p>
            <a:endParaRPr lang="en-GB" dirty="0"/>
          </a:p>
        </p:txBody>
      </p:sp>
    </p:spTree>
    <p:extLst>
      <p:ext uri="{BB962C8B-B14F-4D97-AF65-F5344CB8AC3E}">
        <p14:creationId xmlns:p14="http://schemas.microsoft.com/office/powerpoint/2010/main" val="30171027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title"/>
          </p:nvPr>
        </p:nvSpPr>
        <p:spPr>
          <a:xfrm>
            <a:off x="2008393" y="5110423"/>
            <a:ext cx="8179546" cy="671540"/>
          </a:xfrm>
          <a:noFill/>
        </p:spPr>
        <p:txBody>
          <a:bodyPr vert="horz" lIns="91440" tIns="45720" rIns="91440" bIns="45720" rtlCol="0" anchor="ctr">
            <a:normAutofit/>
          </a:bodyPr>
          <a:lstStyle/>
          <a:p>
            <a:pPr algn="ctr">
              <a:defRPr/>
            </a:pPr>
            <a:r>
              <a:rPr lang="en-US" sz="2000" b="1" i="1" dirty="0"/>
              <a:t>I look forward to seeing you next week. If you have any questions in the meantime, please send an email or on the Teams tile!</a:t>
            </a:r>
            <a:endParaRPr lang="en-US" sz="2000" dirty="0"/>
          </a:p>
        </p:txBody>
      </p:sp>
      <p:pic>
        <p:nvPicPr>
          <p:cNvPr id="5" name="Picture 4">
            <a:extLst>
              <a:ext uri="{FF2B5EF4-FFF2-40B4-BE49-F238E27FC236}">
                <a16:creationId xmlns:a16="http://schemas.microsoft.com/office/drawing/2014/main" id="{2E91A6A3-2A93-4BFD-BB96-83212BB183EF}"/>
              </a:ext>
            </a:extLst>
          </p:cNvPr>
          <p:cNvPicPr>
            <a:picLocks noChangeAspect="1"/>
          </p:cNvPicPr>
          <p:nvPr/>
        </p:nvPicPr>
        <p:blipFill rotWithShape="1">
          <a:blip r:embed="rId2"/>
          <a:srcRect r="3354" b="-1"/>
          <a:stretch/>
        </p:blipFill>
        <p:spPr>
          <a:xfrm>
            <a:off x="3151521" y="1180531"/>
            <a:ext cx="5888958" cy="2802958"/>
          </a:xfrm>
          <a:prstGeom prst="rect">
            <a:avLst/>
          </a:prstGeom>
          <a:noFill/>
          <a:effectLst/>
        </p:spPr>
      </p:pic>
    </p:spTree>
    <p:extLst>
      <p:ext uri="{BB962C8B-B14F-4D97-AF65-F5344CB8AC3E}">
        <p14:creationId xmlns:p14="http://schemas.microsoft.com/office/powerpoint/2010/main" val="30765875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4097</Words>
  <Application>Microsoft Office PowerPoint</Application>
  <PresentationFormat>Widescreen</PresentationFormat>
  <Paragraphs>438</Paragraphs>
  <Slides>45</Slides>
  <Notes>29</Notes>
  <HiddenSlides>0</HiddenSlides>
  <MMClips>3</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45</vt:i4>
      </vt:variant>
    </vt:vector>
  </HeadingPairs>
  <TitlesOfParts>
    <vt:vector size="58" baseType="lpstr">
      <vt:lpstr>Geneva</vt:lpstr>
      <vt:lpstr>Glassdoor Sans</vt:lpstr>
      <vt:lpstr>suisseintl</vt:lpstr>
      <vt:lpstr>Arial</vt:lpstr>
      <vt:lpstr>Book Antiqua</vt:lpstr>
      <vt:lpstr>Calibri</vt:lpstr>
      <vt:lpstr>Calibri Light</vt:lpstr>
      <vt:lpstr>Franklin Gothic Medium</vt:lpstr>
      <vt:lpstr>Open Sans</vt:lpstr>
      <vt:lpstr>Roboto</vt:lpstr>
      <vt:lpstr>Trebuchet MS</vt:lpstr>
      <vt:lpstr>Wingdings</vt:lpstr>
      <vt:lpstr>Office Theme</vt:lpstr>
      <vt:lpstr>PowerPoint Presentation</vt:lpstr>
      <vt:lpstr>Recap</vt:lpstr>
      <vt:lpstr>Aims </vt:lpstr>
      <vt:lpstr>PowerPoint Presentation</vt:lpstr>
      <vt:lpstr>What is recruitment?</vt:lpstr>
      <vt:lpstr>Defining the Role</vt:lpstr>
      <vt:lpstr>Job description</vt:lpstr>
      <vt:lpstr>Person specification</vt:lpstr>
      <vt:lpstr>How do we recruit?</vt:lpstr>
      <vt:lpstr>Recruitment Sources</vt:lpstr>
      <vt:lpstr>PowerPoint Presentation</vt:lpstr>
      <vt:lpstr>PowerPoint Presentation</vt:lpstr>
      <vt:lpstr>PowerPoint Presentation</vt:lpstr>
      <vt:lpstr>PowerPoint Presentation</vt:lpstr>
      <vt:lpstr>PowerPoint Presentation</vt:lpstr>
      <vt:lpstr>Suggested Answers </vt:lpstr>
      <vt:lpstr>Recruitment </vt:lpstr>
      <vt:lpstr>Internal Recruiting</vt:lpstr>
      <vt:lpstr>Internal Recruiting </vt:lpstr>
      <vt:lpstr>Careers Service | University of Wales Trinity Saint David (uwtsd.ac.uk)</vt:lpstr>
      <vt:lpstr>The widening skills gap</vt:lpstr>
      <vt:lpstr>10% of our time recruiting 90% of our time making up for our mistakes in recruiting.</vt:lpstr>
      <vt:lpstr>What Mistakes do we make in Recruitment? </vt:lpstr>
      <vt:lpstr>PowerPoint Presentation</vt:lpstr>
      <vt:lpstr>Workforce Planning</vt:lpstr>
      <vt:lpstr>How do we plan?</vt:lpstr>
      <vt:lpstr>PowerPoint Presentation</vt:lpstr>
      <vt:lpstr>PowerPoint Presentation</vt:lpstr>
      <vt:lpstr>Selection Process</vt:lpstr>
      <vt:lpstr>Recruiting for diversity</vt:lpstr>
      <vt:lpstr>Abercrombie and Fitch</vt:lpstr>
      <vt:lpstr>Developing and Using Application Forms</vt:lpstr>
      <vt:lpstr>CVs and Resumes</vt:lpstr>
      <vt:lpstr>https://www.jobscan.co/home-v2</vt:lpstr>
      <vt:lpstr>Unconscious bias: Stereotypical hiring practices. | Gail Tolstoi-Miller </vt:lpstr>
      <vt:lpstr>Weakness of interviewing </vt:lpstr>
      <vt:lpstr>Artificial Intelligence: The Robots Are Now Hiring </vt:lpstr>
      <vt:lpstr>How artificial intelligence and machine learning are used in hiring and recruiting | ZDNET</vt:lpstr>
      <vt:lpstr>Embrace Technology</vt:lpstr>
      <vt:lpstr>AI recruitment – read 1 ready to discuss next week in Ethics</vt:lpstr>
      <vt:lpstr>Next Week!</vt:lpstr>
      <vt:lpstr>Useful sources of information regarding recruitment trends  </vt:lpstr>
      <vt:lpstr>Read me… </vt:lpstr>
      <vt:lpstr>Further Reading</vt:lpstr>
      <vt:lpstr>I look forward to seeing you next week. If you have any questions in the meantime, please send an email or on the Teams tile!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Scott James</cp:lastModifiedBy>
  <cp:revision>29</cp:revision>
  <dcterms:created xsi:type="dcterms:W3CDTF">2023-09-15T09:31:09Z</dcterms:created>
  <dcterms:modified xsi:type="dcterms:W3CDTF">2024-04-08T10:26:41Z</dcterms:modified>
</cp:coreProperties>
</file>