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982B05-91EB-B245-7B21-018F3BA1F581}" v="45" dt="2026-03-15T20:16:34.7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rgbClr val="FFC800"/>
              </a:gs>
              <a:gs pos="100000">
                <a:srgbClr val="C80000"/>
              </a:gs>
            </a:gsLst>
            <a:lin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-368441"/>
            <a:ext cx="7772400" cy="3968891"/>
          </a:xfrm>
        </p:spPr>
        <p:txBody>
          <a:bodyPr/>
          <a:lstStyle/>
          <a:p>
            <a:r>
              <a:rPr sz="4200" b="1">
                <a:solidFill>
                  <a:srgbClr val="FFFFFF"/>
                </a:solidFill>
              </a:rPr>
              <a:t>Recruitment &amp; Training at McDonald's UK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618257"/>
            <a:ext cx="6289740" cy="30205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dirty="0">
                <a:solidFill>
                  <a:srgbClr val="FFFFFF"/>
                </a:solidFill>
              </a:rPr>
              <a:t>Student name: Bozhidara </a:t>
            </a:r>
            <a:r>
              <a:rPr dirty="0" err="1">
                <a:solidFill>
                  <a:srgbClr val="FFFFFF"/>
                </a:solidFill>
              </a:rPr>
              <a:t>Naydenova</a:t>
            </a:r>
            <a:endParaRPr lang="en-US" dirty="0" err="1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 dirty="0">
                <a:solidFill>
                  <a:srgbClr val="FFFFFF"/>
                </a:solidFill>
              </a:rPr>
              <a:t>Student number: 2424540</a:t>
            </a:r>
            <a:endParaRPr dirty="0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 dirty="0">
                <a:solidFill>
                  <a:srgbClr val="FFFFFF"/>
                </a:solidFill>
              </a:rPr>
              <a:t>Module: Developing and Managing Individuals and Teams</a:t>
            </a:r>
            <a:endParaRPr dirty="0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 dirty="0">
                <a:solidFill>
                  <a:srgbClr val="FFFFFF"/>
                </a:solidFill>
              </a:rPr>
              <a:t>Lecturer: Amir </a:t>
            </a:r>
            <a:r>
              <a:rPr dirty="0" err="1">
                <a:solidFill>
                  <a:srgbClr val="FFFFFF"/>
                </a:solidFill>
              </a:rPr>
              <a:t>Homayounfard</a:t>
            </a:r>
            <a:endParaRPr dirty="0" err="1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 dirty="0">
                <a:solidFill>
                  <a:srgbClr val="FFFFFF"/>
                </a:solidFill>
              </a:rPr>
              <a:t>Assessment 1: Presentation</a:t>
            </a:r>
            <a:endParaRPr dirty="0"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313349" y="578997"/>
            <a:ext cx="18288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0"/>
              <a:t>🍔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rgbClr val="FF7800"/>
              </a:gs>
              <a:gs pos="100000">
                <a:srgbClr val="FFDC00"/>
              </a:gs>
            </a:gsLst>
            <a:lin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4200" b="1">
                <a:solidFill>
                  <a:srgbClr val="FFFFFF"/>
                </a:solidFill>
              </a:rP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>
                <a:solidFill>
                  <a:srgbClr val="FFFFFF"/>
                </a:solidFill>
              </a:rPr>
              <a:t>Introduction to McDonald's UK</a:t>
            </a:r>
            <a:endParaRPr lang="en-US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Job Role: Crew Member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Recruitment process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Job analysis and job description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Training and learning theories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Conclusion and references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479940" y="1208341"/>
            <a:ext cx="18288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0"/>
              <a:t>📑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rgbClr val="C80000"/>
              </a:gs>
              <a:gs pos="100000">
                <a:srgbClr val="FF8C00"/>
              </a:gs>
            </a:gsLst>
            <a:lin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4200" b="1">
                <a:solidFill>
                  <a:srgbClr val="FFFFFF"/>
                </a:solidFill>
              </a:rPr>
              <a:t>About McDonald's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99973"/>
            <a:ext cx="8229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>
                <a:solidFill>
                  <a:srgbClr val="FFFFFF"/>
                </a:solidFill>
              </a:rPr>
              <a:t>Global fast‑food company founded in 1940</a:t>
            </a:r>
            <a:endParaRPr lang="en-US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Over 1,400 restaurants in the UK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One of the largest employers in hospitality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Focus on fast service and teamwork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313349" y="273580"/>
            <a:ext cx="18288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0"/>
              <a:t>🍟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rgbClr val="0078C8"/>
              </a:gs>
              <a:gs pos="100000">
                <a:srgbClr val="00C8A0"/>
              </a:gs>
            </a:gsLst>
            <a:lin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4200" b="1">
                <a:solidFill>
                  <a:srgbClr val="FFFFFF"/>
                </a:solidFill>
              </a:rPr>
              <a:t>Chosen Job Role: Crew Member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50087"/>
            <a:ext cx="8229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>
                <a:solidFill>
                  <a:srgbClr val="FFFFFF"/>
                </a:solidFill>
              </a:rPr>
              <a:t>Entry‑level restaurant job</a:t>
            </a:r>
            <a:endParaRPr lang="en-US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Prepare food and drinks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Serve customers at the counter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Work with a team to provide fast service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674750" y="1717369"/>
            <a:ext cx="18288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0"/>
              <a:t>👨‍🍳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rgbClr val="7800C8"/>
              </a:gs>
              <a:gs pos="100000">
                <a:srgbClr val="0096C8"/>
              </a:gs>
            </a:gsLst>
            <a:lin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4200" b="1">
                <a:solidFill>
                  <a:srgbClr val="FFFFFF"/>
                </a:solidFill>
              </a:rPr>
              <a:t>Recruitment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>
                <a:solidFill>
                  <a:srgbClr val="FFFFFF"/>
                </a:solidFill>
              </a:rPr>
              <a:t>Job advertised on McDonald's careers website</a:t>
            </a:r>
            <a:endParaRPr lang="en-US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Online application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Managers shortlist candidates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Interview and basic assessment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Successful candidate receives job offer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230053" y="2207887"/>
            <a:ext cx="18288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0"/>
              <a:t>🧑‍💼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rgbClr val="FF7878"/>
              </a:gs>
              <a:gs pos="100000">
                <a:srgbClr val="C80078"/>
              </a:gs>
            </a:gsLst>
            <a:lin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4200" b="1">
                <a:solidFill>
                  <a:srgbClr val="FFFFFF"/>
                </a:solidFill>
              </a:rPr>
              <a:t>Job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24127"/>
            <a:ext cx="8229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>
                <a:solidFill>
                  <a:srgbClr val="FFFFFF"/>
                </a:solidFill>
              </a:rPr>
              <a:t>Studies the tasks of the job</a:t>
            </a:r>
            <a:endParaRPr lang="en-US" dirty="0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 dirty="0">
                <a:solidFill>
                  <a:srgbClr val="FFFFFF"/>
                </a:solidFill>
              </a:rPr>
              <a:t>Identifies required skills</a:t>
            </a:r>
            <a:endParaRPr dirty="0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Helps create job description</a:t>
            </a:r>
            <a:endParaRPr dirty="0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Supports better hiring decisions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507705" y="1411952"/>
            <a:ext cx="18288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0"/>
              <a:t>📊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rgbClr val="00B48C"/>
              </a:gs>
              <a:gs pos="100000">
                <a:srgbClr val="005AA0"/>
              </a:gs>
            </a:gsLst>
            <a:lin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4200" b="1">
                <a:solidFill>
                  <a:srgbClr val="FFFFFF"/>
                </a:solidFill>
              </a:rPr>
              <a:t>Job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>
                <a:solidFill>
                  <a:srgbClr val="FFFFFF"/>
                </a:solidFill>
              </a:rPr>
              <a:t>Prepare food following company standards</a:t>
            </a:r>
            <a:endParaRPr lang="en-US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Serve customers and take orders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Maintain cleanliness in the restaurant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Follow health and safety rules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535470" y="1282381"/>
            <a:ext cx="18288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0"/>
              <a:t>📋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rgbClr val="A06400"/>
              </a:gs>
              <a:gs pos="100000">
                <a:srgbClr val="FFC800"/>
              </a:gs>
            </a:gsLst>
            <a:lin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4200" b="1">
                <a:solidFill>
                  <a:srgbClr val="FFFFFF"/>
                </a:solidFill>
              </a:rPr>
              <a:t>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85301"/>
            <a:ext cx="8229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dirty="0">
                <a:solidFill>
                  <a:srgbClr val="FFFFFF"/>
                </a:solidFill>
              </a:rPr>
              <a:t>Good communication skills</a:t>
            </a:r>
            <a:endParaRPr lang="en-US" dirty="0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Teamwork ability</a:t>
            </a:r>
            <a:endParaRPr dirty="0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Customer service attitude</a:t>
            </a:r>
            <a:endParaRPr dirty="0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Reliable and positive personality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581746" y="1282381"/>
            <a:ext cx="18288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0"/>
              <a:t>👥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rgbClr val="00785A"/>
              </a:gs>
              <a:gs pos="100000">
                <a:srgbClr val="78C8A0"/>
              </a:gs>
            </a:gsLst>
            <a:lin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4200" b="1">
                <a:solidFill>
                  <a:srgbClr val="FFFFFF"/>
                </a:solidFill>
              </a:rPr>
              <a:t>Training and Development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>
                <a:solidFill>
                  <a:srgbClr val="FFFFFF"/>
                </a:solidFill>
              </a:rPr>
              <a:t>Customer service training</a:t>
            </a:r>
            <a:endParaRPr lang="en-US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Food safety training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Communication skills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Teamwork and time management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572491" y="1411952"/>
            <a:ext cx="18288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0"/>
              <a:t>🎓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rgbClr val="C85000"/>
              </a:gs>
              <a:gs pos="100000">
                <a:srgbClr val="FFAA00"/>
              </a:gs>
            </a:gsLst>
            <a:lin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4200" b="1">
                <a:solidFill>
                  <a:srgbClr val="FFFFFF"/>
                </a:solidFill>
              </a:rPr>
              <a:t>Behaviourist Learning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>
                <a:solidFill>
                  <a:srgbClr val="FFFFFF"/>
                </a:solidFill>
              </a:rPr>
              <a:t>Learning through repetition</a:t>
            </a:r>
            <a:endParaRPr lang="en-US" dirty="0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 dirty="0">
                <a:solidFill>
                  <a:srgbClr val="FFFFFF"/>
                </a:solidFill>
              </a:rPr>
              <a:t>Employees </a:t>
            </a:r>
            <a:r>
              <a:rPr dirty="0" err="1">
                <a:solidFill>
                  <a:srgbClr val="FFFFFF"/>
                </a:solidFill>
              </a:rPr>
              <a:t>practise</a:t>
            </a:r>
            <a:r>
              <a:rPr dirty="0">
                <a:solidFill>
                  <a:srgbClr val="FFFFFF"/>
                </a:solidFill>
              </a:rPr>
              <a:t> tasks many times</a:t>
            </a:r>
            <a:endParaRPr dirty="0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Feedback helps improve performance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313349" y="1411952"/>
            <a:ext cx="18288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0"/>
              <a:t>🔁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rgbClr val="3C78C8"/>
              </a:gs>
              <a:gs pos="100000">
                <a:srgbClr val="78C8FF"/>
              </a:gs>
            </a:gsLst>
            <a:lin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4200" b="1">
                <a:solidFill>
                  <a:srgbClr val="FFFFFF"/>
                </a:solidFill>
              </a:rPr>
              <a:t>Cognitivist Learning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>
                <a:solidFill>
                  <a:srgbClr val="FFFFFF"/>
                </a:solidFill>
              </a:rPr>
              <a:t>Focus on understanding procedures</a:t>
            </a:r>
            <a:endParaRPr lang="en-US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Employees learn systems and rules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Helps employees solve problems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313349" y="1411952"/>
            <a:ext cx="18288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0"/>
              <a:t>🧠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rgbClr val="960078"/>
              </a:gs>
              <a:gs pos="100000">
                <a:srgbClr val="DC78C8"/>
              </a:gs>
            </a:gsLst>
            <a:lin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4200" b="1">
                <a:solidFill>
                  <a:srgbClr val="FFFFFF"/>
                </a:solidFill>
              </a:rPr>
              <a:t>Experiential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>
                <a:solidFill>
                  <a:srgbClr val="FFFFFF"/>
                </a:solidFill>
              </a:rPr>
              <a:t>Learning through real work experience</a:t>
            </a:r>
            <a:endParaRPr lang="en-US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Employees learn by doing the job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Experienced staff support new workers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498450" y="1411952"/>
            <a:ext cx="18288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0"/>
              <a:t>👨‍🏫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rgbClr val="009678"/>
              </a:gs>
              <a:gs pos="100000">
                <a:srgbClr val="00DCB4"/>
              </a:gs>
            </a:gsLst>
            <a:lin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4200" b="1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>
                <a:solidFill>
                  <a:srgbClr val="FFFFFF"/>
                </a:solidFill>
              </a:rPr>
              <a:t>Recruitment helps find the right employees</a:t>
            </a:r>
            <a:endParaRPr lang="en-US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Clear roles improve performance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Training develops employee skills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>
                <a:solidFill>
                  <a:srgbClr val="FFFFFF"/>
                </a:solidFill>
              </a:rPr>
              <a:t>Learning theories support effective training</a:t>
            </a:r>
            <a:endParaRPr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183778" y="2041296"/>
            <a:ext cx="18288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0"/>
              <a:t>✅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rgbClr val="505050"/>
              </a:gs>
              <a:gs pos="100000">
                <a:srgbClr val="A0A0A0"/>
              </a:gs>
            </a:gsLst>
            <a:lin scaled="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4200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5099"/>
            <a:ext cx="8229600" cy="4525963"/>
          </a:xfrm>
        </p:spPr>
        <p:txBody>
          <a:bodyPr/>
          <a:lstStyle/>
          <a:p>
            <a:r>
              <a:rPr sz="2400">
                <a:solidFill>
                  <a:srgbClr val="FFFFFF"/>
                </a:solidFill>
              </a:rPr>
              <a:t>Armstrong, M. (2020) Handbook of Human Resource Management Practice</a:t>
            </a:r>
          </a:p>
          <a:p>
            <a:r>
              <a:rPr sz="2400">
                <a:solidFill>
                  <a:srgbClr val="FFFFFF"/>
                </a:solidFill>
              </a:rPr>
              <a:t>Torrington, Hall &amp; Taylor (2020) Human Resource Management</a:t>
            </a:r>
          </a:p>
          <a:p>
            <a:r>
              <a:rPr sz="2400">
                <a:solidFill>
                  <a:srgbClr val="FFFFFF"/>
                </a:solidFill>
              </a:rPr>
              <a:t>Noe, R. (2020) Employee Training and Development</a:t>
            </a:r>
          </a:p>
          <a:p>
            <a:r>
              <a:rPr sz="2400">
                <a:solidFill>
                  <a:srgbClr val="FFFFFF"/>
                </a:solidFill>
              </a:rPr>
              <a:t>Kolb, D. (1984) Experiential Learning</a:t>
            </a:r>
          </a:p>
          <a:p>
            <a:r>
              <a:rPr sz="2400">
                <a:solidFill>
                  <a:srgbClr val="FFFFFF"/>
                </a:solidFill>
              </a:rPr>
              <a:t>Skinner, B.F. (1953) Science and Human Behavior</a:t>
            </a:r>
          </a:p>
          <a:p>
            <a:r>
              <a:rPr sz="2400">
                <a:solidFill>
                  <a:srgbClr val="FFFFFF"/>
                </a:solidFill>
              </a:rPr>
              <a:t>Piaget, J. (1972) Psychology of the Child</a:t>
            </a:r>
          </a:p>
          <a:p>
            <a:r>
              <a:rPr sz="2400">
                <a:solidFill>
                  <a:srgbClr val="FFFFFF"/>
                </a:solidFill>
              </a:rPr>
              <a:t>CIPD (2023) Recruitment and Selection</a:t>
            </a:r>
          </a:p>
          <a:p>
            <a:r>
              <a:rPr sz="2400">
                <a:solidFill>
                  <a:srgbClr val="FFFFFF"/>
                </a:solidFill>
              </a:rPr>
              <a:t>Bratton &amp; Gold (2017) Human Resource Management Theory and Practice</a:t>
            </a:r>
          </a:p>
          <a:p>
            <a:r>
              <a:rPr sz="2400">
                <a:solidFill>
                  <a:srgbClr val="FFFFFF"/>
                </a:solidFill>
              </a:rPr>
              <a:t>McDonald's UK Corporate Website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3349" y="273580"/>
            <a:ext cx="18288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0"/>
              <a:t>📚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Recruitment &amp; Training at McDonald's UK</vt:lpstr>
      <vt:lpstr>Table of Contents</vt:lpstr>
      <vt:lpstr>About McDonald's UK</vt:lpstr>
      <vt:lpstr>Chosen Job Role: Crew Member</vt:lpstr>
      <vt:lpstr>Recruitment Process</vt:lpstr>
      <vt:lpstr>Job Analysis</vt:lpstr>
      <vt:lpstr>Job Description</vt:lpstr>
      <vt:lpstr>Person Specification</vt:lpstr>
      <vt:lpstr>Training and Development Needs</vt:lpstr>
      <vt:lpstr>Behaviourist Learning Theory</vt:lpstr>
      <vt:lpstr>Cognitivist Learning Theory</vt:lpstr>
      <vt:lpstr>Experiential Learning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45</cp:revision>
  <dcterms:created xsi:type="dcterms:W3CDTF">2013-01-27T09:14:16Z</dcterms:created>
  <dcterms:modified xsi:type="dcterms:W3CDTF">2026-03-15T20:18:25Z</dcterms:modified>
  <cp:category/>
</cp:coreProperties>
</file>