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4"/>
  </p:sldMasterIdLst>
  <p:notesMasterIdLst>
    <p:notesMasterId r:id="rId9"/>
  </p:notesMasterIdLst>
  <p:sldIdLst>
    <p:sldId id="256" r:id="rId5"/>
    <p:sldId id="257" r:id="rId6"/>
    <p:sldId id="258" r:id="rId7"/>
    <p:sldId id="259"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6" d="100"/>
          <a:sy n="66" d="100"/>
        </p:scale>
        <p:origin x="72" y="24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tableStyles" Target="tableStyles.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theme" Target="theme/theme1.xml" /><Relationship Id="rId2" Type="http://schemas.openxmlformats.org/officeDocument/2006/relationships/customXml" Target="../customXml/item2.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viewProps" Target="viewProps.xml" /><Relationship Id="rId5" Type="http://schemas.openxmlformats.org/officeDocument/2006/relationships/slide" Target="slides/slide1.xml" /><Relationship Id="rId10" Type="http://schemas.openxmlformats.org/officeDocument/2006/relationships/presProps" Target="presProps.xml" /><Relationship Id="rId4" Type="http://schemas.openxmlformats.org/officeDocument/2006/relationships/slideMaster" Target="slideMasters/slideMaster1.xml" /><Relationship Id="rId9" Type="http://schemas.openxmlformats.org/officeDocument/2006/relationships/notesMaster" Target="notesMasters/notesMaster1.xml" /></Relationships>
</file>

<file path=ppt/diagrams/_rels/data1.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image" Target="../media/image5.jpg" /><Relationship Id="rId1" Type="http://schemas.openxmlformats.org/officeDocument/2006/relationships/image" Target="../media/image4.png" /><Relationship Id="rId4" Type="http://schemas.openxmlformats.org/officeDocument/2006/relationships/image" Target="../media/image7.png" /></Relationships>
</file>

<file path=ppt/diagrams/_rels/drawing1.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image" Target="../media/image5.jpg" /><Relationship Id="rId1" Type="http://schemas.openxmlformats.org/officeDocument/2006/relationships/image" Target="../media/image4.png" /><Relationship Id="rId4" Type="http://schemas.openxmlformats.org/officeDocument/2006/relationships/image" Target="../media/image7.pn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85B183-EFEA-491A-A514-C97943871C8F}"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GB"/>
        </a:p>
      </dgm:t>
    </dgm:pt>
    <dgm:pt modelId="{0F06C16F-2C4D-406D-AB1C-12C3F8795F80}">
      <dgm:prSet phldrT="[Text]" custT="1"/>
      <dgm:spPr>
        <a:solidFill>
          <a:schemeClr val="accent1">
            <a:hueOff val="0"/>
            <a:satOff val="0"/>
            <a:lumOff val="0"/>
            <a:alpha val="75000"/>
          </a:schemeClr>
        </a:solidFill>
      </dgm:spPr>
      <dgm:t>
        <a:bodyPr/>
        <a:lstStyle/>
        <a:p>
          <a:r>
            <a:rPr lang="en-GB" sz="1800" b="1" dirty="0">
              <a:solidFill>
                <a:schemeClr val="tx1"/>
              </a:solidFill>
              <a:latin typeface="Arial" panose="020B0604020202020204" pitchFamily="34" charset="0"/>
              <a:cs typeface="Arial" panose="020B0604020202020204" pitchFamily="34" charset="0"/>
            </a:rPr>
            <a:t>Asthma</a:t>
          </a:r>
        </a:p>
        <a:p>
          <a:r>
            <a:rPr lang="en-GB" sz="1100" dirty="0">
              <a:solidFill>
                <a:schemeClr val="tx1"/>
              </a:solidFill>
              <a:latin typeface="Arial" panose="020B0604020202020204" pitchFamily="34" charset="0"/>
              <a:cs typeface="Arial" panose="020B0604020202020204" pitchFamily="34" charset="0"/>
            </a:rPr>
            <a:t>Asthma is a long-term illness that affects the air network which leads to breathing difficulties.</a:t>
          </a:r>
        </a:p>
        <a:p>
          <a:r>
            <a:rPr lang="en-GB" sz="1100" dirty="0">
              <a:solidFill>
                <a:schemeClr val="tx1"/>
              </a:solidFill>
              <a:latin typeface="Arial" panose="020B0604020202020204" pitchFamily="34" charset="0"/>
              <a:cs typeface="Arial" panose="020B0604020202020204" pitchFamily="34" charset="0"/>
            </a:rPr>
            <a:t>(</a:t>
          </a:r>
          <a:r>
            <a:rPr lang="en-GB" sz="1100" b="0" i="0" dirty="0">
              <a:solidFill>
                <a:schemeClr val="tx1"/>
              </a:solidFill>
            </a:rPr>
            <a:t>MS Therapy Centre,2022</a:t>
          </a:r>
          <a:r>
            <a:rPr lang="en-GB" sz="1100" dirty="0">
              <a:solidFill>
                <a:schemeClr val="tx1"/>
              </a:solidFill>
              <a:latin typeface="Arial" panose="020B0604020202020204" pitchFamily="34" charset="0"/>
              <a:cs typeface="Arial" panose="020B0604020202020204" pitchFamily="34" charset="0"/>
            </a:rPr>
            <a:t>)</a:t>
          </a:r>
        </a:p>
      </dgm:t>
    </dgm:pt>
    <dgm:pt modelId="{7DFFDC9F-B800-4ED8-848C-03453E055F41}" type="parTrans" cxnId="{53559420-19D4-4AEA-9CC9-5F54DFE7607B}">
      <dgm:prSet/>
      <dgm:spPr/>
      <dgm:t>
        <a:bodyPr/>
        <a:lstStyle/>
        <a:p>
          <a:endParaRPr lang="en-GB"/>
        </a:p>
      </dgm:t>
    </dgm:pt>
    <dgm:pt modelId="{131873B6-A4B5-4669-8E06-497E723F78E1}" type="sibTrans" cxnId="{53559420-19D4-4AEA-9CC9-5F54DFE7607B}">
      <dgm:prSet/>
      <dgm:spPr/>
      <dgm:t>
        <a:bodyPr/>
        <a:lstStyle/>
        <a:p>
          <a:endParaRPr lang="en-GB"/>
        </a:p>
      </dgm:t>
    </dgm:pt>
    <dgm:pt modelId="{8894583C-DB25-458A-8A13-CCFE5EAC2B5C}">
      <dgm:prSet phldrT="[Text]" custT="1"/>
      <dgm:spPr>
        <a:solidFill>
          <a:schemeClr val="accent1">
            <a:hueOff val="0"/>
            <a:satOff val="0"/>
            <a:lumOff val="0"/>
            <a:alpha val="75000"/>
          </a:schemeClr>
        </a:solidFill>
      </dgm:spPr>
      <dgm:t>
        <a:bodyPr/>
        <a:lstStyle/>
        <a:p>
          <a:r>
            <a:rPr lang="en-GB" sz="1800" b="1" dirty="0">
              <a:solidFill>
                <a:schemeClr val="tx1"/>
              </a:solidFill>
              <a:latin typeface="Arial" panose="020B0604020202020204" pitchFamily="34" charset="0"/>
              <a:cs typeface="Arial" panose="020B0604020202020204" pitchFamily="34" charset="0"/>
            </a:rPr>
            <a:t>Pneumonia</a:t>
          </a:r>
        </a:p>
        <a:p>
          <a:r>
            <a:rPr lang="en-GB" sz="1100" dirty="0">
              <a:solidFill>
                <a:schemeClr val="tx1"/>
              </a:solidFill>
              <a:latin typeface="Arial" panose="020B0604020202020204" pitchFamily="34" charset="0"/>
              <a:cs typeface="Arial" panose="020B0604020202020204" pitchFamily="34" charset="0"/>
            </a:rPr>
            <a:t>Pneumonia is inflammation of the lungs, frequently produced by an infection (NHS,2023).</a:t>
          </a:r>
          <a:endParaRPr lang="en-GB" sz="1100" b="1" dirty="0">
            <a:solidFill>
              <a:schemeClr val="tx1"/>
            </a:solidFill>
            <a:latin typeface="Arial" panose="020B0604020202020204" pitchFamily="34" charset="0"/>
            <a:cs typeface="Arial" panose="020B0604020202020204" pitchFamily="34" charset="0"/>
          </a:endParaRPr>
        </a:p>
      </dgm:t>
    </dgm:pt>
    <dgm:pt modelId="{B6D01EF2-A185-4169-BC13-04C121E1553E}" type="parTrans" cxnId="{4CB5B647-3337-4F6A-B037-3DDE0D7D745D}">
      <dgm:prSet/>
      <dgm:spPr/>
      <dgm:t>
        <a:bodyPr/>
        <a:lstStyle/>
        <a:p>
          <a:endParaRPr lang="en-GB"/>
        </a:p>
      </dgm:t>
    </dgm:pt>
    <dgm:pt modelId="{4653A219-D8CA-4A5A-941B-413F0A70F2F0}" type="sibTrans" cxnId="{4CB5B647-3337-4F6A-B037-3DDE0D7D745D}">
      <dgm:prSet/>
      <dgm:spPr/>
      <dgm:t>
        <a:bodyPr/>
        <a:lstStyle/>
        <a:p>
          <a:endParaRPr lang="en-GB"/>
        </a:p>
      </dgm:t>
    </dgm:pt>
    <dgm:pt modelId="{BA6D1F9D-A279-40C7-B4C7-31DAF8A9ED6F}">
      <dgm:prSet phldrT="[Text]" custT="1"/>
      <dgm:spPr>
        <a:solidFill>
          <a:schemeClr val="accent1">
            <a:hueOff val="0"/>
            <a:satOff val="0"/>
            <a:lumOff val="0"/>
            <a:alpha val="75000"/>
          </a:schemeClr>
        </a:solidFill>
      </dgm:spPr>
      <dgm:t>
        <a:bodyPr/>
        <a:lstStyle/>
        <a:p>
          <a:r>
            <a:rPr lang="en-GB" sz="1800" b="1" dirty="0">
              <a:solidFill>
                <a:schemeClr val="tx1"/>
              </a:solidFill>
              <a:latin typeface="Arial" panose="020B0604020202020204" pitchFamily="34" charset="0"/>
              <a:cs typeface="Arial" panose="020B0604020202020204" pitchFamily="34" charset="0"/>
            </a:rPr>
            <a:t>Respiratory tract Infection</a:t>
          </a:r>
        </a:p>
        <a:p>
          <a:r>
            <a:rPr lang="en-GB" sz="1100" dirty="0">
              <a:solidFill>
                <a:schemeClr val="tx1"/>
              </a:solidFill>
              <a:latin typeface="Arial" panose="020B0604020202020204" pitchFamily="34" charset="0"/>
              <a:cs typeface="Arial" panose="020B0604020202020204" pitchFamily="34" charset="0"/>
            </a:rPr>
            <a:t>Respiratory tract infections (RTIs) are infections of components of the body implicated in breathing process, such as the sinuses, throat, air network, or lungs(NHS,2023)..</a:t>
          </a:r>
          <a:endParaRPr lang="en-GB" sz="1100" b="1" dirty="0">
            <a:solidFill>
              <a:schemeClr val="tx1"/>
            </a:solidFill>
            <a:latin typeface="Arial" panose="020B0604020202020204" pitchFamily="34" charset="0"/>
            <a:cs typeface="Arial" panose="020B0604020202020204" pitchFamily="34" charset="0"/>
          </a:endParaRPr>
        </a:p>
      </dgm:t>
    </dgm:pt>
    <dgm:pt modelId="{8B42840B-82BC-48BC-AE1A-F0426E0C23D2}" type="parTrans" cxnId="{9E2B5A51-3C4F-4F34-A9C8-5A71DE8A04E2}">
      <dgm:prSet/>
      <dgm:spPr/>
      <dgm:t>
        <a:bodyPr/>
        <a:lstStyle/>
        <a:p>
          <a:endParaRPr lang="en-GB"/>
        </a:p>
      </dgm:t>
    </dgm:pt>
    <dgm:pt modelId="{4922B375-98AE-459D-8480-CE1A0E8FB137}" type="sibTrans" cxnId="{9E2B5A51-3C4F-4F34-A9C8-5A71DE8A04E2}">
      <dgm:prSet/>
      <dgm:spPr/>
      <dgm:t>
        <a:bodyPr/>
        <a:lstStyle/>
        <a:p>
          <a:endParaRPr lang="en-GB"/>
        </a:p>
      </dgm:t>
    </dgm:pt>
    <dgm:pt modelId="{D49227EF-F3A1-49CB-8F92-5A02FEE81948}">
      <dgm:prSet phldrT="[Text]" custT="1"/>
      <dgm:spPr>
        <a:solidFill>
          <a:schemeClr val="accent1">
            <a:hueOff val="0"/>
            <a:satOff val="0"/>
            <a:lumOff val="0"/>
            <a:alpha val="75000"/>
          </a:schemeClr>
        </a:solidFill>
      </dgm:spPr>
      <dgm:t>
        <a:bodyPr/>
        <a:lstStyle/>
        <a:p>
          <a:r>
            <a:rPr lang="en-GB" sz="1800" b="1" dirty="0">
              <a:solidFill>
                <a:schemeClr val="tx1"/>
              </a:solidFill>
              <a:latin typeface="Arial" panose="020B0604020202020204" pitchFamily="34" charset="0"/>
              <a:cs typeface="Arial" panose="020B0604020202020204" pitchFamily="34" charset="0"/>
            </a:rPr>
            <a:t>Laryngitis</a:t>
          </a:r>
        </a:p>
        <a:p>
          <a:r>
            <a:rPr lang="en-GB" sz="1100" dirty="0">
              <a:solidFill>
                <a:schemeClr val="tx1"/>
              </a:solidFill>
              <a:latin typeface="Arial" panose="020B0604020202020204" pitchFamily="34" charset="0"/>
              <a:cs typeface="Arial" panose="020B0604020202020204" pitchFamily="34" charset="0"/>
            </a:rPr>
            <a:t>Are the condition of the voice box or vocal cords. The throat become irritated or swollen(NHS,2023).</a:t>
          </a:r>
          <a:endParaRPr lang="en-GB" sz="1100" b="1" dirty="0">
            <a:solidFill>
              <a:schemeClr val="tx1"/>
            </a:solidFill>
            <a:latin typeface="Arial" panose="020B0604020202020204" pitchFamily="34" charset="0"/>
            <a:cs typeface="Arial" panose="020B0604020202020204" pitchFamily="34" charset="0"/>
          </a:endParaRPr>
        </a:p>
        <a:p>
          <a:endParaRPr lang="en-GB" sz="1800" b="1" dirty="0">
            <a:solidFill>
              <a:schemeClr val="tx1"/>
            </a:solidFill>
            <a:latin typeface="Arial" panose="020B0604020202020204" pitchFamily="34" charset="0"/>
            <a:cs typeface="Arial" panose="020B0604020202020204" pitchFamily="34" charset="0"/>
          </a:endParaRPr>
        </a:p>
      </dgm:t>
    </dgm:pt>
    <dgm:pt modelId="{E36278D9-62D9-47AA-A99C-E34C2DB0E619}" type="parTrans" cxnId="{C0E9B691-AAE1-4DBB-A083-A1D2060203A8}">
      <dgm:prSet/>
      <dgm:spPr/>
      <dgm:t>
        <a:bodyPr/>
        <a:lstStyle/>
        <a:p>
          <a:endParaRPr lang="en-GB"/>
        </a:p>
      </dgm:t>
    </dgm:pt>
    <dgm:pt modelId="{50CA1071-6E19-4EDE-99B1-7F86DA964363}" type="sibTrans" cxnId="{C0E9B691-AAE1-4DBB-A083-A1D2060203A8}">
      <dgm:prSet/>
      <dgm:spPr/>
      <dgm:t>
        <a:bodyPr/>
        <a:lstStyle/>
        <a:p>
          <a:endParaRPr lang="en-GB"/>
        </a:p>
      </dgm:t>
    </dgm:pt>
    <dgm:pt modelId="{4FE57E75-DB62-47E2-BC51-4013BD9EF59F}" type="pres">
      <dgm:prSet presAssocID="{3085B183-EFEA-491A-A514-C97943871C8F}" presName="Name0" presStyleCnt="0">
        <dgm:presLayoutVars>
          <dgm:dir/>
          <dgm:resizeHandles val="exact"/>
        </dgm:presLayoutVars>
      </dgm:prSet>
      <dgm:spPr/>
    </dgm:pt>
    <dgm:pt modelId="{6082AB9F-96E1-4BC9-AC8E-8FD84CC18184}" type="pres">
      <dgm:prSet presAssocID="{3085B183-EFEA-491A-A514-C97943871C8F}" presName="bkgdShp" presStyleLbl="alignAccFollowNode1" presStyleIdx="0" presStyleCnt="1" custLinFactNeighborX="-300"/>
      <dgm:spPr/>
    </dgm:pt>
    <dgm:pt modelId="{1689CAFB-FDA7-4A65-9895-F89358C56CFE}" type="pres">
      <dgm:prSet presAssocID="{3085B183-EFEA-491A-A514-C97943871C8F}" presName="linComp" presStyleCnt="0"/>
      <dgm:spPr/>
    </dgm:pt>
    <dgm:pt modelId="{B02DB004-E3A8-497F-AA6F-197E356F00AF}" type="pres">
      <dgm:prSet presAssocID="{0F06C16F-2C4D-406D-AB1C-12C3F8795F80}" presName="compNode" presStyleCnt="0"/>
      <dgm:spPr/>
    </dgm:pt>
    <dgm:pt modelId="{3C1F0643-D009-4CD9-A3BD-1EB7F92F82F7}" type="pres">
      <dgm:prSet presAssocID="{0F06C16F-2C4D-406D-AB1C-12C3F8795F80}" presName="node" presStyleLbl="node1" presStyleIdx="0" presStyleCnt="4" custAng="0" custScaleX="152498" custScaleY="108698" custLinFactNeighborX="3309" custLinFactNeighborY="-4093">
        <dgm:presLayoutVars>
          <dgm:bulletEnabled val="1"/>
        </dgm:presLayoutVars>
      </dgm:prSet>
      <dgm:spPr/>
    </dgm:pt>
    <dgm:pt modelId="{13EDD33D-FC1E-401F-81BB-9088E9783C3D}" type="pres">
      <dgm:prSet presAssocID="{0F06C16F-2C4D-406D-AB1C-12C3F8795F80}" presName="invisiNode" presStyleLbl="node1" presStyleIdx="0" presStyleCnt="4"/>
      <dgm:spPr/>
    </dgm:pt>
    <dgm:pt modelId="{2B5D0B93-479F-456F-B38E-66A34AB81B5A}" type="pres">
      <dgm:prSet presAssocID="{0F06C16F-2C4D-406D-AB1C-12C3F8795F80}" presName="imagNode" presStyleLbl="fgImgPlace1" presStyleIdx="0" presStyleCnt="4" custScaleX="152301"/>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6000" r="-6000"/>
          </a:stretch>
        </a:blipFill>
      </dgm:spPr>
    </dgm:pt>
    <dgm:pt modelId="{DF50C706-8EDE-444F-836E-1D92114A98F2}" type="pres">
      <dgm:prSet presAssocID="{131873B6-A4B5-4669-8E06-497E723F78E1}" presName="sibTrans" presStyleLbl="sibTrans2D1" presStyleIdx="0" presStyleCnt="0"/>
      <dgm:spPr/>
    </dgm:pt>
    <dgm:pt modelId="{5309F6D1-EF64-4FD9-A8E9-7E35F3A96557}" type="pres">
      <dgm:prSet presAssocID="{8894583C-DB25-458A-8A13-CCFE5EAC2B5C}" presName="compNode" presStyleCnt="0"/>
      <dgm:spPr/>
    </dgm:pt>
    <dgm:pt modelId="{0DED6810-C205-4E80-86F7-84897C27EBFE}" type="pres">
      <dgm:prSet presAssocID="{8894583C-DB25-458A-8A13-CCFE5EAC2B5C}" presName="node" presStyleLbl="node1" presStyleIdx="1" presStyleCnt="4" custScaleX="239399" custScaleY="109823" custLinFactX="199447" custLinFactNeighborX="200000" custLinFactNeighborY="1691">
        <dgm:presLayoutVars>
          <dgm:bulletEnabled val="1"/>
        </dgm:presLayoutVars>
      </dgm:prSet>
      <dgm:spPr/>
    </dgm:pt>
    <dgm:pt modelId="{0468FF75-FA33-4EF4-AF97-D8B7BF9CE01D}" type="pres">
      <dgm:prSet presAssocID="{8894583C-DB25-458A-8A13-CCFE5EAC2B5C}" presName="invisiNode" presStyleLbl="node1" presStyleIdx="1" presStyleCnt="4"/>
      <dgm:spPr/>
    </dgm:pt>
    <dgm:pt modelId="{BABB548E-E6F1-497C-8F50-B4D5465CAA25}" type="pres">
      <dgm:prSet presAssocID="{8894583C-DB25-458A-8A13-CCFE5EAC2B5C}" presName="imagNode" presStyleLbl="fgImgPlace1" presStyleIdx="1" presStyleCnt="4" custScaleX="236133" custLinFactX="182358" custLinFactNeighborX="200000" custLinFactNeighborY="5371"/>
      <dgm:spPr>
        <a:blipFill>
          <a:blip xmlns:r="http://schemas.openxmlformats.org/officeDocument/2006/relationships" r:embed="rId2">
            <a:extLst>
              <a:ext uri="{28A0092B-C50C-407E-A947-70E740481C1C}">
                <a14:useLocalDpi xmlns:a14="http://schemas.microsoft.com/office/drawing/2010/main" val="0"/>
              </a:ext>
            </a:extLst>
          </a:blip>
          <a:srcRect/>
          <a:stretch>
            <a:fillRect t="-22000" b="-22000"/>
          </a:stretch>
        </a:blipFill>
      </dgm:spPr>
    </dgm:pt>
    <dgm:pt modelId="{EEFD88E2-ECA9-453F-B071-7DFB817E2498}" type="pres">
      <dgm:prSet presAssocID="{4653A219-D8CA-4A5A-941B-413F0A70F2F0}" presName="sibTrans" presStyleLbl="sibTrans2D1" presStyleIdx="0" presStyleCnt="0"/>
      <dgm:spPr/>
    </dgm:pt>
    <dgm:pt modelId="{D14ADB0A-506E-495C-A5FF-261B200EA746}" type="pres">
      <dgm:prSet presAssocID="{BA6D1F9D-A279-40C7-B4C7-31DAF8A9ED6F}" presName="compNode" presStyleCnt="0"/>
      <dgm:spPr/>
    </dgm:pt>
    <dgm:pt modelId="{ACF165CB-6B9F-4A50-9242-35A5DE9C7AEA}" type="pres">
      <dgm:prSet presAssocID="{BA6D1F9D-A279-40C7-B4C7-31DAF8A9ED6F}" presName="node" presStyleLbl="node1" presStyleIdx="2" presStyleCnt="4" custScaleX="200302" custScaleY="109712" custLinFactNeighborX="-59641" custLinFactNeighborY="1719">
        <dgm:presLayoutVars>
          <dgm:bulletEnabled val="1"/>
        </dgm:presLayoutVars>
      </dgm:prSet>
      <dgm:spPr/>
    </dgm:pt>
    <dgm:pt modelId="{BAD95173-DF6C-49AA-BC9A-89772FDB8C2A}" type="pres">
      <dgm:prSet presAssocID="{BA6D1F9D-A279-40C7-B4C7-31DAF8A9ED6F}" presName="invisiNode" presStyleLbl="node1" presStyleIdx="2" presStyleCnt="4"/>
      <dgm:spPr/>
    </dgm:pt>
    <dgm:pt modelId="{4A9842B0-8918-4CE9-BBCD-DC3200A5A4A8}" type="pres">
      <dgm:prSet presAssocID="{BA6D1F9D-A279-40C7-B4C7-31DAF8A9ED6F}" presName="imagNode" presStyleLbl="fgImgPlace1" presStyleIdx="2" presStyleCnt="4" custScaleX="163405" custLinFactNeighborX="-72639" custLinFactNeighborY="5231"/>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l="-17000" r="-17000"/>
          </a:stretch>
        </a:blipFill>
      </dgm:spPr>
    </dgm:pt>
    <dgm:pt modelId="{A50893E6-3870-4F50-9745-0A28B2F84E67}" type="pres">
      <dgm:prSet presAssocID="{4922B375-98AE-459D-8480-CE1A0E8FB137}" presName="sibTrans" presStyleLbl="sibTrans2D1" presStyleIdx="0" presStyleCnt="0"/>
      <dgm:spPr/>
    </dgm:pt>
    <dgm:pt modelId="{0283044C-CE14-40A4-A234-2A7F0131D4FE}" type="pres">
      <dgm:prSet presAssocID="{D49227EF-F3A1-49CB-8F92-5A02FEE81948}" presName="compNode" presStyleCnt="0"/>
      <dgm:spPr/>
    </dgm:pt>
    <dgm:pt modelId="{FAF6B7D6-7C2D-4502-BAF8-15D97DB067B7}" type="pres">
      <dgm:prSet presAssocID="{D49227EF-F3A1-49CB-8F92-5A02FEE81948}" presName="node" presStyleLbl="node1" presStyleIdx="3" presStyleCnt="4" custScaleX="177144" custLinFactX="-200000" custLinFactNeighborX="-252590" custLinFactNeighborY="-4838">
        <dgm:presLayoutVars>
          <dgm:bulletEnabled val="1"/>
        </dgm:presLayoutVars>
      </dgm:prSet>
      <dgm:spPr/>
    </dgm:pt>
    <dgm:pt modelId="{36457540-3BDF-49BB-A1A5-5BD009085825}" type="pres">
      <dgm:prSet presAssocID="{D49227EF-F3A1-49CB-8F92-5A02FEE81948}" presName="invisiNode" presStyleLbl="node1" presStyleIdx="3" presStyleCnt="4"/>
      <dgm:spPr/>
    </dgm:pt>
    <dgm:pt modelId="{C19D9F72-F2A5-4B15-97F6-ACD8F26393EB}" type="pres">
      <dgm:prSet presAssocID="{D49227EF-F3A1-49CB-8F92-5A02FEE81948}" presName="imagNode" presStyleLbl="fgImgPlace1" presStyleIdx="3" presStyleCnt="4" custScaleX="142857" custLinFactX="-200000" custLinFactNeighborX="-256138" custLinFactNeighborY="-3083"/>
      <dgm:spPr>
        <a:blipFill>
          <a:blip xmlns:r="http://schemas.openxmlformats.org/officeDocument/2006/relationships" r:embed="rId4">
            <a:extLst>
              <a:ext uri="{28A0092B-C50C-407E-A947-70E740481C1C}">
                <a14:useLocalDpi xmlns:a14="http://schemas.microsoft.com/office/drawing/2010/main" val="0"/>
              </a:ext>
            </a:extLst>
          </a:blip>
          <a:srcRect/>
          <a:stretch>
            <a:fillRect l="-43000" r="-43000"/>
          </a:stretch>
        </a:blipFill>
      </dgm:spPr>
    </dgm:pt>
  </dgm:ptLst>
  <dgm:cxnLst>
    <dgm:cxn modelId="{19312C20-0DA7-43C6-9154-FCA60D4E5446}" type="presOf" srcId="{8894583C-DB25-458A-8A13-CCFE5EAC2B5C}" destId="{0DED6810-C205-4E80-86F7-84897C27EBFE}" srcOrd="0" destOrd="0" presId="urn:microsoft.com/office/officeart/2005/8/layout/pList2"/>
    <dgm:cxn modelId="{53559420-19D4-4AEA-9CC9-5F54DFE7607B}" srcId="{3085B183-EFEA-491A-A514-C97943871C8F}" destId="{0F06C16F-2C4D-406D-AB1C-12C3F8795F80}" srcOrd="0" destOrd="0" parTransId="{7DFFDC9F-B800-4ED8-848C-03453E055F41}" sibTransId="{131873B6-A4B5-4669-8E06-497E723F78E1}"/>
    <dgm:cxn modelId="{D1A67E2E-19A6-4178-9ECB-4029B88E48D9}" type="presOf" srcId="{3085B183-EFEA-491A-A514-C97943871C8F}" destId="{4FE57E75-DB62-47E2-BC51-4013BD9EF59F}" srcOrd="0" destOrd="0" presId="urn:microsoft.com/office/officeart/2005/8/layout/pList2"/>
    <dgm:cxn modelId="{4CB5B647-3337-4F6A-B037-3DDE0D7D745D}" srcId="{3085B183-EFEA-491A-A514-C97943871C8F}" destId="{8894583C-DB25-458A-8A13-CCFE5EAC2B5C}" srcOrd="1" destOrd="0" parTransId="{B6D01EF2-A185-4169-BC13-04C121E1553E}" sibTransId="{4653A219-D8CA-4A5A-941B-413F0A70F2F0}"/>
    <dgm:cxn modelId="{CB64D46E-39D8-46F0-8B0B-D6F152546AE0}" type="presOf" srcId="{0F06C16F-2C4D-406D-AB1C-12C3F8795F80}" destId="{3C1F0643-D009-4CD9-A3BD-1EB7F92F82F7}" srcOrd="0" destOrd="0" presId="urn:microsoft.com/office/officeart/2005/8/layout/pList2"/>
    <dgm:cxn modelId="{9E2B5A51-3C4F-4F34-A9C8-5A71DE8A04E2}" srcId="{3085B183-EFEA-491A-A514-C97943871C8F}" destId="{BA6D1F9D-A279-40C7-B4C7-31DAF8A9ED6F}" srcOrd="2" destOrd="0" parTransId="{8B42840B-82BC-48BC-AE1A-F0426E0C23D2}" sibTransId="{4922B375-98AE-459D-8480-CE1A0E8FB137}"/>
    <dgm:cxn modelId="{5A375777-FC15-4F50-9943-0D2A3F206AF9}" type="presOf" srcId="{131873B6-A4B5-4669-8E06-497E723F78E1}" destId="{DF50C706-8EDE-444F-836E-1D92114A98F2}" srcOrd="0" destOrd="0" presId="urn:microsoft.com/office/officeart/2005/8/layout/pList2"/>
    <dgm:cxn modelId="{C0E9B691-AAE1-4DBB-A083-A1D2060203A8}" srcId="{3085B183-EFEA-491A-A514-C97943871C8F}" destId="{D49227EF-F3A1-49CB-8F92-5A02FEE81948}" srcOrd="3" destOrd="0" parTransId="{E36278D9-62D9-47AA-A99C-E34C2DB0E619}" sibTransId="{50CA1071-6E19-4EDE-99B1-7F86DA964363}"/>
    <dgm:cxn modelId="{DEA9B594-44D9-4FD8-9E73-AAFE9B932CDA}" type="presOf" srcId="{4922B375-98AE-459D-8480-CE1A0E8FB137}" destId="{A50893E6-3870-4F50-9745-0A28B2F84E67}" srcOrd="0" destOrd="0" presId="urn:microsoft.com/office/officeart/2005/8/layout/pList2"/>
    <dgm:cxn modelId="{A0DD009A-B1C4-4D5C-A674-15063336CC2E}" type="presOf" srcId="{BA6D1F9D-A279-40C7-B4C7-31DAF8A9ED6F}" destId="{ACF165CB-6B9F-4A50-9242-35A5DE9C7AEA}" srcOrd="0" destOrd="0" presId="urn:microsoft.com/office/officeart/2005/8/layout/pList2"/>
    <dgm:cxn modelId="{7738FAA1-002C-46D2-BCD8-E2EC590562A6}" type="presOf" srcId="{4653A219-D8CA-4A5A-941B-413F0A70F2F0}" destId="{EEFD88E2-ECA9-453F-B071-7DFB817E2498}" srcOrd="0" destOrd="0" presId="urn:microsoft.com/office/officeart/2005/8/layout/pList2"/>
    <dgm:cxn modelId="{21FE2CF8-6DAA-49C5-BBCA-2512E110D357}" type="presOf" srcId="{D49227EF-F3A1-49CB-8F92-5A02FEE81948}" destId="{FAF6B7D6-7C2D-4502-BAF8-15D97DB067B7}" srcOrd="0" destOrd="0" presId="urn:microsoft.com/office/officeart/2005/8/layout/pList2"/>
    <dgm:cxn modelId="{537A0BF8-9F3B-4D22-B6D1-379C3660155E}" type="presParOf" srcId="{4FE57E75-DB62-47E2-BC51-4013BD9EF59F}" destId="{6082AB9F-96E1-4BC9-AC8E-8FD84CC18184}" srcOrd="0" destOrd="0" presId="urn:microsoft.com/office/officeart/2005/8/layout/pList2"/>
    <dgm:cxn modelId="{2BCD87E6-EF14-449C-94D7-AAF32DB23DE5}" type="presParOf" srcId="{4FE57E75-DB62-47E2-BC51-4013BD9EF59F}" destId="{1689CAFB-FDA7-4A65-9895-F89358C56CFE}" srcOrd="1" destOrd="0" presId="urn:microsoft.com/office/officeart/2005/8/layout/pList2"/>
    <dgm:cxn modelId="{AECC48E8-56FF-413A-8E22-822D0C4F994F}" type="presParOf" srcId="{1689CAFB-FDA7-4A65-9895-F89358C56CFE}" destId="{B02DB004-E3A8-497F-AA6F-197E356F00AF}" srcOrd="0" destOrd="0" presId="urn:microsoft.com/office/officeart/2005/8/layout/pList2"/>
    <dgm:cxn modelId="{668B0E59-DB60-42E3-93FD-90AA3A4FC554}" type="presParOf" srcId="{B02DB004-E3A8-497F-AA6F-197E356F00AF}" destId="{3C1F0643-D009-4CD9-A3BD-1EB7F92F82F7}" srcOrd="0" destOrd="0" presId="urn:microsoft.com/office/officeart/2005/8/layout/pList2"/>
    <dgm:cxn modelId="{A095FE10-653D-43E1-8F82-74208DBF64E2}" type="presParOf" srcId="{B02DB004-E3A8-497F-AA6F-197E356F00AF}" destId="{13EDD33D-FC1E-401F-81BB-9088E9783C3D}" srcOrd="1" destOrd="0" presId="urn:microsoft.com/office/officeart/2005/8/layout/pList2"/>
    <dgm:cxn modelId="{DBF6619C-5F61-48E2-86D3-024ECD5277DB}" type="presParOf" srcId="{B02DB004-E3A8-497F-AA6F-197E356F00AF}" destId="{2B5D0B93-479F-456F-B38E-66A34AB81B5A}" srcOrd="2" destOrd="0" presId="urn:microsoft.com/office/officeart/2005/8/layout/pList2"/>
    <dgm:cxn modelId="{BB4DC8FC-74EC-46E7-85F5-865A92516533}" type="presParOf" srcId="{1689CAFB-FDA7-4A65-9895-F89358C56CFE}" destId="{DF50C706-8EDE-444F-836E-1D92114A98F2}" srcOrd="1" destOrd="0" presId="urn:microsoft.com/office/officeart/2005/8/layout/pList2"/>
    <dgm:cxn modelId="{FCF04CD6-7893-4545-BE69-EF99A4AC7CE9}" type="presParOf" srcId="{1689CAFB-FDA7-4A65-9895-F89358C56CFE}" destId="{5309F6D1-EF64-4FD9-A8E9-7E35F3A96557}" srcOrd="2" destOrd="0" presId="urn:microsoft.com/office/officeart/2005/8/layout/pList2"/>
    <dgm:cxn modelId="{937BEE20-7620-47EF-8077-2355070A4AAE}" type="presParOf" srcId="{5309F6D1-EF64-4FD9-A8E9-7E35F3A96557}" destId="{0DED6810-C205-4E80-86F7-84897C27EBFE}" srcOrd="0" destOrd="0" presId="urn:microsoft.com/office/officeart/2005/8/layout/pList2"/>
    <dgm:cxn modelId="{9043991F-C835-4AE8-A28A-9009356F94DE}" type="presParOf" srcId="{5309F6D1-EF64-4FD9-A8E9-7E35F3A96557}" destId="{0468FF75-FA33-4EF4-AF97-D8B7BF9CE01D}" srcOrd="1" destOrd="0" presId="urn:microsoft.com/office/officeart/2005/8/layout/pList2"/>
    <dgm:cxn modelId="{34BB8FD8-2B9F-4A73-BE57-47272E3FCC20}" type="presParOf" srcId="{5309F6D1-EF64-4FD9-A8E9-7E35F3A96557}" destId="{BABB548E-E6F1-497C-8F50-B4D5465CAA25}" srcOrd="2" destOrd="0" presId="urn:microsoft.com/office/officeart/2005/8/layout/pList2"/>
    <dgm:cxn modelId="{41DB0268-65E7-4AB4-A23C-E7187DB9A5C4}" type="presParOf" srcId="{1689CAFB-FDA7-4A65-9895-F89358C56CFE}" destId="{EEFD88E2-ECA9-453F-B071-7DFB817E2498}" srcOrd="3" destOrd="0" presId="urn:microsoft.com/office/officeart/2005/8/layout/pList2"/>
    <dgm:cxn modelId="{B3A17642-2441-43F3-8E37-4B305ADEE5D8}" type="presParOf" srcId="{1689CAFB-FDA7-4A65-9895-F89358C56CFE}" destId="{D14ADB0A-506E-495C-A5FF-261B200EA746}" srcOrd="4" destOrd="0" presId="urn:microsoft.com/office/officeart/2005/8/layout/pList2"/>
    <dgm:cxn modelId="{D2100658-6041-4D83-BAA7-94CF3E7BC7F1}" type="presParOf" srcId="{D14ADB0A-506E-495C-A5FF-261B200EA746}" destId="{ACF165CB-6B9F-4A50-9242-35A5DE9C7AEA}" srcOrd="0" destOrd="0" presId="urn:microsoft.com/office/officeart/2005/8/layout/pList2"/>
    <dgm:cxn modelId="{E3B71D9A-91FA-401E-BAA6-71325EC7C023}" type="presParOf" srcId="{D14ADB0A-506E-495C-A5FF-261B200EA746}" destId="{BAD95173-DF6C-49AA-BC9A-89772FDB8C2A}" srcOrd="1" destOrd="0" presId="urn:microsoft.com/office/officeart/2005/8/layout/pList2"/>
    <dgm:cxn modelId="{0A651281-9AE7-439A-AEC0-88FC1C8B291D}" type="presParOf" srcId="{D14ADB0A-506E-495C-A5FF-261B200EA746}" destId="{4A9842B0-8918-4CE9-BBCD-DC3200A5A4A8}" srcOrd="2" destOrd="0" presId="urn:microsoft.com/office/officeart/2005/8/layout/pList2"/>
    <dgm:cxn modelId="{D713A4D3-DD3B-4781-9601-6F1DBB8DDB92}" type="presParOf" srcId="{1689CAFB-FDA7-4A65-9895-F89358C56CFE}" destId="{A50893E6-3870-4F50-9745-0A28B2F84E67}" srcOrd="5" destOrd="0" presId="urn:microsoft.com/office/officeart/2005/8/layout/pList2"/>
    <dgm:cxn modelId="{729E3FCB-94EE-4D4F-8CB4-9FAAFF26B266}" type="presParOf" srcId="{1689CAFB-FDA7-4A65-9895-F89358C56CFE}" destId="{0283044C-CE14-40A4-A234-2A7F0131D4FE}" srcOrd="6" destOrd="0" presId="urn:microsoft.com/office/officeart/2005/8/layout/pList2"/>
    <dgm:cxn modelId="{8D7BB671-2B87-4300-B1F0-9565FE9F2466}" type="presParOf" srcId="{0283044C-CE14-40A4-A234-2A7F0131D4FE}" destId="{FAF6B7D6-7C2D-4502-BAF8-15D97DB067B7}" srcOrd="0" destOrd="0" presId="urn:microsoft.com/office/officeart/2005/8/layout/pList2"/>
    <dgm:cxn modelId="{D3609078-0A68-4170-A4F1-E2EE236DEFEA}" type="presParOf" srcId="{0283044C-CE14-40A4-A234-2A7F0131D4FE}" destId="{36457540-3BDF-49BB-A1A5-5BD009085825}" srcOrd="1" destOrd="0" presId="urn:microsoft.com/office/officeart/2005/8/layout/pList2"/>
    <dgm:cxn modelId="{2DD6F18F-C436-4F5E-B7AA-C42EBD3331CD}" type="presParOf" srcId="{0283044C-CE14-40A4-A234-2A7F0131D4FE}" destId="{C19D9F72-F2A5-4B15-97F6-ACD8F26393E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2AB9F-96E1-4BC9-AC8E-8FD84CC18184}">
      <dsp:nvSpPr>
        <dsp:cNvPr id="0" name=""/>
        <dsp:cNvSpPr/>
      </dsp:nvSpPr>
      <dsp:spPr>
        <a:xfrm>
          <a:off x="0" y="0"/>
          <a:ext cx="7137758" cy="1718094"/>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B5D0B93-479F-456F-B38E-66A34AB81B5A}">
      <dsp:nvSpPr>
        <dsp:cNvPr id="0" name=""/>
        <dsp:cNvSpPr/>
      </dsp:nvSpPr>
      <dsp:spPr>
        <a:xfrm>
          <a:off x="220986" y="183417"/>
          <a:ext cx="1276080" cy="1259936"/>
        </a:xfrm>
        <a:prstGeom prst="roundRect">
          <a:avLst>
            <a:gd name="adj" fmla="val 10000"/>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6000" r="-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1F0643-D009-4CD9-A3BD-1EB7F92F82F7}">
      <dsp:nvSpPr>
        <dsp:cNvPr id="0" name=""/>
        <dsp:cNvSpPr/>
      </dsp:nvSpPr>
      <dsp:spPr>
        <a:xfrm rot="10800000">
          <a:off x="247886" y="1495159"/>
          <a:ext cx="1277731" cy="2282542"/>
        </a:xfrm>
        <a:prstGeom prst="round2SameRect">
          <a:avLst>
            <a:gd name="adj1" fmla="val 10500"/>
            <a:gd name="adj2" fmla="val 0"/>
          </a:avLst>
        </a:prstGeom>
        <a:solidFill>
          <a:schemeClr val="accent1">
            <a:hueOff val="0"/>
            <a:satOff val="0"/>
            <a:lumOff val="0"/>
            <a:alpha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Asthma</a:t>
          </a:r>
        </a:p>
        <a:p>
          <a:pPr marL="0" lvl="0" indent="0" algn="ctr" defTabSz="800100">
            <a:lnSpc>
              <a:spcPct val="90000"/>
            </a:lnSpc>
            <a:spcBef>
              <a:spcPct val="0"/>
            </a:spcBef>
            <a:spcAft>
              <a:spcPct val="35000"/>
            </a:spcAft>
            <a:buNone/>
          </a:pPr>
          <a:r>
            <a:rPr lang="en-GB" sz="1100" kern="1200" dirty="0">
              <a:solidFill>
                <a:schemeClr val="tx1"/>
              </a:solidFill>
              <a:latin typeface="Arial" panose="020B0604020202020204" pitchFamily="34" charset="0"/>
              <a:cs typeface="Arial" panose="020B0604020202020204" pitchFamily="34" charset="0"/>
            </a:rPr>
            <a:t>Asthma is a long-term illness that affects the air network which leads to breathing difficulties.</a:t>
          </a:r>
        </a:p>
        <a:p>
          <a:pPr marL="0" lvl="0" indent="0" algn="ctr" defTabSz="800100">
            <a:lnSpc>
              <a:spcPct val="90000"/>
            </a:lnSpc>
            <a:spcBef>
              <a:spcPct val="0"/>
            </a:spcBef>
            <a:spcAft>
              <a:spcPct val="35000"/>
            </a:spcAft>
            <a:buNone/>
          </a:pPr>
          <a:r>
            <a:rPr lang="en-GB" sz="1100" kern="1200" dirty="0">
              <a:solidFill>
                <a:schemeClr val="tx1"/>
              </a:solidFill>
              <a:latin typeface="Arial" panose="020B0604020202020204" pitchFamily="34" charset="0"/>
              <a:cs typeface="Arial" panose="020B0604020202020204" pitchFamily="34" charset="0"/>
            </a:rPr>
            <a:t>(</a:t>
          </a:r>
          <a:r>
            <a:rPr lang="en-GB" sz="1100" b="0" i="0" kern="1200" dirty="0">
              <a:solidFill>
                <a:schemeClr val="tx1"/>
              </a:solidFill>
            </a:rPr>
            <a:t>MS Therapy Centre,2022</a:t>
          </a:r>
          <a:r>
            <a:rPr lang="en-GB" sz="1100" kern="1200" dirty="0">
              <a:solidFill>
                <a:schemeClr val="tx1"/>
              </a:solidFill>
              <a:latin typeface="Arial" panose="020B0604020202020204" pitchFamily="34" charset="0"/>
              <a:cs typeface="Arial" panose="020B0604020202020204" pitchFamily="34" charset="0"/>
            </a:rPr>
            <a:t>)</a:t>
          </a:r>
        </a:p>
      </dsp:txBody>
      <dsp:txXfrm rot="10800000">
        <a:off x="287181" y="1495159"/>
        <a:ext cx="1199141" cy="2243247"/>
      </dsp:txXfrm>
    </dsp:sp>
    <dsp:sp modelId="{BABB548E-E6F1-497C-8F50-B4D5465CAA25}">
      <dsp:nvSpPr>
        <dsp:cNvPr id="0" name=""/>
        <dsp:cNvSpPr/>
      </dsp:nvSpPr>
      <dsp:spPr>
        <a:xfrm>
          <a:off x="4799015" y="245182"/>
          <a:ext cx="1978481" cy="1259936"/>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22000" b="-2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ED6810-C205-4E80-86F7-84897C27EBFE}">
      <dsp:nvSpPr>
        <dsp:cNvPr id="0" name=""/>
        <dsp:cNvSpPr/>
      </dsp:nvSpPr>
      <dsp:spPr>
        <a:xfrm rot="10800000">
          <a:off x="4928515" y="1563390"/>
          <a:ext cx="2005846" cy="2306165"/>
        </a:xfrm>
        <a:prstGeom prst="round2SameRect">
          <a:avLst>
            <a:gd name="adj1" fmla="val 10500"/>
            <a:gd name="adj2" fmla="val 0"/>
          </a:avLst>
        </a:prstGeom>
        <a:solidFill>
          <a:schemeClr val="accent1">
            <a:hueOff val="0"/>
            <a:satOff val="0"/>
            <a:lumOff val="0"/>
            <a:alpha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Pneumonia</a:t>
          </a:r>
        </a:p>
        <a:p>
          <a:pPr marL="0" lvl="0" indent="0" algn="ctr" defTabSz="800100">
            <a:lnSpc>
              <a:spcPct val="90000"/>
            </a:lnSpc>
            <a:spcBef>
              <a:spcPct val="0"/>
            </a:spcBef>
            <a:spcAft>
              <a:spcPct val="35000"/>
            </a:spcAft>
            <a:buNone/>
          </a:pPr>
          <a:r>
            <a:rPr lang="en-GB" sz="1100" kern="1200" dirty="0">
              <a:solidFill>
                <a:schemeClr val="tx1"/>
              </a:solidFill>
              <a:latin typeface="Arial" panose="020B0604020202020204" pitchFamily="34" charset="0"/>
              <a:cs typeface="Arial" panose="020B0604020202020204" pitchFamily="34" charset="0"/>
            </a:rPr>
            <a:t>Pneumonia is inflammation of the lungs, frequently produced by an infection (NHS,2023).</a:t>
          </a:r>
          <a:endParaRPr lang="en-GB" sz="1100" b="1" kern="1200" dirty="0">
            <a:solidFill>
              <a:schemeClr val="tx1"/>
            </a:solidFill>
            <a:latin typeface="Arial" panose="020B0604020202020204" pitchFamily="34" charset="0"/>
            <a:cs typeface="Arial" panose="020B0604020202020204" pitchFamily="34" charset="0"/>
          </a:endParaRPr>
        </a:p>
      </dsp:txBody>
      <dsp:txXfrm rot="10800000">
        <a:off x="4990202" y="1563390"/>
        <a:ext cx="1882472" cy="2244478"/>
      </dsp:txXfrm>
    </dsp:sp>
    <dsp:sp modelId="{4A9842B0-8918-4CE9-BBCD-DC3200A5A4A8}">
      <dsp:nvSpPr>
        <dsp:cNvPr id="0" name=""/>
        <dsp:cNvSpPr/>
      </dsp:nvSpPr>
      <dsp:spPr>
        <a:xfrm>
          <a:off x="3217267" y="244001"/>
          <a:ext cx="1369117" cy="1259936"/>
        </a:xfrm>
        <a:prstGeom prst="roundRect">
          <a:avLst>
            <a:gd name="adj" fmla="val 10000"/>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17000" r="-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F165CB-6B9F-4A50-9242-35A5DE9C7AEA}">
      <dsp:nvSpPr>
        <dsp:cNvPr id="0" name=""/>
        <dsp:cNvSpPr/>
      </dsp:nvSpPr>
      <dsp:spPr>
        <a:xfrm rot="10800000">
          <a:off x="3171599" y="1565138"/>
          <a:ext cx="1678265" cy="2303835"/>
        </a:xfrm>
        <a:prstGeom prst="round2SameRect">
          <a:avLst>
            <a:gd name="adj1" fmla="val 10500"/>
            <a:gd name="adj2" fmla="val 0"/>
          </a:avLst>
        </a:prstGeom>
        <a:solidFill>
          <a:schemeClr val="accent1">
            <a:hueOff val="0"/>
            <a:satOff val="0"/>
            <a:lumOff val="0"/>
            <a:alpha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Respiratory tract Infection</a:t>
          </a:r>
        </a:p>
        <a:p>
          <a:pPr marL="0" lvl="0" indent="0" algn="ctr" defTabSz="800100">
            <a:lnSpc>
              <a:spcPct val="90000"/>
            </a:lnSpc>
            <a:spcBef>
              <a:spcPct val="0"/>
            </a:spcBef>
            <a:spcAft>
              <a:spcPct val="35000"/>
            </a:spcAft>
            <a:buNone/>
          </a:pPr>
          <a:r>
            <a:rPr lang="en-GB" sz="1100" kern="1200" dirty="0">
              <a:solidFill>
                <a:schemeClr val="tx1"/>
              </a:solidFill>
              <a:latin typeface="Arial" panose="020B0604020202020204" pitchFamily="34" charset="0"/>
              <a:cs typeface="Arial" panose="020B0604020202020204" pitchFamily="34" charset="0"/>
            </a:rPr>
            <a:t>Respiratory tract infections (RTIs) are infections of components of the body implicated in breathing process, such as the sinuses, throat, air network, or lungs(NHS,2023)..</a:t>
          </a:r>
          <a:endParaRPr lang="en-GB" sz="1100" b="1" kern="1200" dirty="0">
            <a:solidFill>
              <a:schemeClr val="tx1"/>
            </a:solidFill>
            <a:latin typeface="Arial" panose="020B0604020202020204" pitchFamily="34" charset="0"/>
            <a:cs typeface="Arial" panose="020B0604020202020204" pitchFamily="34" charset="0"/>
          </a:endParaRPr>
        </a:p>
      </dsp:txBody>
      <dsp:txXfrm rot="10800000">
        <a:off x="3223211" y="1565138"/>
        <a:ext cx="1575041" cy="2252223"/>
      </dsp:txXfrm>
    </dsp:sp>
    <dsp:sp modelId="{C19D9F72-F2A5-4B15-97F6-ACD8F26393EB}">
      <dsp:nvSpPr>
        <dsp:cNvPr id="0" name=""/>
        <dsp:cNvSpPr/>
      </dsp:nvSpPr>
      <dsp:spPr>
        <a:xfrm>
          <a:off x="1755172" y="190235"/>
          <a:ext cx="1196952" cy="1259936"/>
        </a:xfrm>
        <a:prstGeom prst="roundRect">
          <a:avLst>
            <a:gd name="adj" fmla="val 1000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43000" r="-4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AF6B7D6-7C2D-4502-BAF8-15D97DB067B7}">
      <dsp:nvSpPr>
        <dsp:cNvPr id="0" name=""/>
        <dsp:cNvSpPr/>
      </dsp:nvSpPr>
      <dsp:spPr>
        <a:xfrm rot="10800000">
          <a:off x="1641260" y="1616501"/>
          <a:ext cx="1484232" cy="2099893"/>
        </a:xfrm>
        <a:prstGeom prst="round2SameRect">
          <a:avLst>
            <a:gd name="adj1" fmla="val 10500"/>
            <a:gd name="adj2" fmla="val 0"/>
          </a:avLst>
        </a:prstGeom>
        <a:solidFill>
          <a:schemeClr val="accent1">
            <a:hueOff val="0"/>
            <a:satOff val="0"/>
            <a:lumOff val="0"/>
            <a:alpha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Laryngitis</a:t>
          </a:r>
        </a:p>
        <a:p>
          <a:pPr marL="0" lvl="0" indent="0" algn="ctr" defTabSz="800100">
            <a:lnSpc>
              <a:spcPct val="90000"/>
            </a:lnSpc>
            <a:spcBef>
              <a:spcPct val="0"/>
            </a:spcBef>
            <a:spcAft>
              <a:spcPct val="35000"/>
            </a:spcAft>
            <a:buNone/>
          </a:pPr>
          <a:r>
            <a:rPr lang="en-GB" sz="1100" kern="1200" dirty="0">
              <a:solidFill>
                <a:schemeClr val="tx1"/>
              </a:solidFill>
              <a:latin typeface="Arial" panose="020B0604020202020204" pitchFamily="34" charset="0"/>
              <a:cs typeface="Arial" panose="020B0604020202020204" pitchFamily="34" charset="0"/>
            </a:rPr>
            <a:t>Are the condition of the voice box or vocal cords. The throat become irritated or swollen(NHS,2023).</a:t>
          </a:r>
          <a:endParaRPr lang="en-GB" sz="1100" b="1" kern="1200" dirty="0">
            <a:solidFill>
              <a:schemeClr val="tx1"/>
            </a:solidFill>
            <a:latin typeface="Arial" panose="020B0604020202020204" pitchFamily="34" charset="0"/>
            <a:cs typeface="Arial" panose="020B0604020202020204" pitchFamily="34" charset="0"/>
          </a:endParaRPr>
        </a:p>
        <a:p>
          <a:pPr marL="0" lvl="0" indent="0" algn="ctr" defTabSz="800100">
            <a:lnSpc>
              <a:spcPct val="90000"/>
            </a:lnSpc>
            <a:spcBef>
              <a:spcPct val="0"/>
            </a:spcBef>
            <a:spcAft>
              <a:spcPct val="35000"/>
            </a:spcAft>
            <a:buNone/>
          </a:pPr>
          <a:endParaRPr lang="en-GB" sz="1800" b="1" kern="1200" dirty="0">
            <a:solidFill>
              <a:schemeClr val="tx1"/>
            </a:solidFill>
            <a:latin typeface="Arial" panose="020B0604020202020204" pitchFamily="34" charset="0"/>
            <a:cs typeface="Arial" panose="020B0604020202020204" pitchFamily="34" charset="0"/>
          </a:endParaRPr>
        </a:p>
      </dsp:txBody>
      <dsp:txXfrm rot="10800000">
        <a:off x="1686905" y="1616501"/>
        <a:ext cx="1392942" cy="2054248"/>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05E7E2-E523-4E0F-AB5A-3329397196AD}" type="datetimeFigureOut">
              <a:rPr lang="en-GB" smtClean="0"/>
              <a:t>24/02/2023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8EEF8B-A333-4E72-91F3-A40F8E7CD81B}" type="slidenum">
              <a:rPr lang="en-GB" smtClean="0"/>
              <a:t>‹#›</a:t>
            </a:fld>
            <a:endParaRPr lang="en-GB"/>
          </a:p>
        </p:txBody>
      </p:sp>
    </p:spTree>
    <p:extLst>
      <p:ext uri="{BB962C8B-B14F-4D97-AF65-F5344CB8AC3E}">
        <p14:creationId xmlns:p14="http://schemas.microsoft.com/office/powerpoint/2010/main" val="56099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8EEF8B-A333-4E72-91F3-A40F8E7CD81B}" type="slidenum">
              <a:rPr lang="en-GB" smtClean="0"/>
              <a:t>2</a:t>
            </a:fld>
            <a:endParaRPr lang="en-GB"/>
          </a:p>
        </p:txBody>
      </p:sp>
    </p:spTree>
    <p:extLst>
      <p:ext uri="{BB962C8B-B14F-4D97-AF65-F5344CB8AC3E}">
        <p14:creationId xmlns:p14="http://schemas.microsoft.com/office/powerpoint/2010/main" val="18512784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8EEF8B-A333-4E72-91F3-A40F8E7CD81B}" type="slidenum">
              <a:rPr lang="en-GB" smtClean="0"/>
              <a:t>3</a:t>
            </a:fld>
            <a:endParaRPr lang="en-GB"/>
          </a:p>
        </p:txBody>
      </p:sp>
    </p:spTree>
    <p:extLst>
      <p:ext uri="{BB962C8B-B14F-4D97-AF65-F5344CB8AC3E}">
        <p14:creationId xmlns:p14="http://schemas.microsoft.com/office/powerpoint/2010/main" val="19617974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2/24/2023</a:t>
            </a:fld>
            <a:endParaRPr lang="en-US"/>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122837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2/24/2023</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282165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2/24/2023</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287114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2/24/2023</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426191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0" y="963283"/>
            <a:ext cx="10096500" cy="916004"/>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1" y="1879287"/>
            <a:ext cx="4739628"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1"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30" y="1879287"/>
            <a:ext cx="4762970"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30" y="2505075"/>
            <a:ext cx="4762970"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2/24/2023</a:t>
            </a:fld>
            <a:endParaRPr lang="en-US"/>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32121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0" y="1357223"/>
            <a:ext cx="8886884" cy="1043078"/>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2/24/2023</a:t>
            </a:fld>
            <a:endParaRPr lang="en-US"/>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8479056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2/24/2023</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808792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0" y="770626"/>
            <a:ext cx="3705225" cy="1286774"/>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2/24/2023</a:t>
            </a:fld>
            <a:endParaRPr lang="en-US"/>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58190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0" y="782128"/>
            <a:ext cx="3705225" cy="1275272"/>
          </a:xfrm>
        </p:spPr>
        <p:txBody>
          <a:bodyPr anchor="b">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0" y="2057400"/>
            <a:ext cx="3705225"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2/24/2023</a:t>
            </a:fld>
            <a:endParaRPr lang="en-US"/>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569324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1"/>
            <a:ext cx="10239338"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696"/>
            <a:ext cx="10239338"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2/24/2023</a:t>
            </a:fld>
            <a:endParaRPr lang="en-US"/>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853287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0" y="1081177"/>
            <a:ext cx="2508849" cy="463382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0" y="1081177"/>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2/24/2023</a:t>
            </a:fld>
            <a:endParaRPr lang="en-US"/>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703600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0" y="936841"/>
            <a:ext cx="8886884" cy="953669"/>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48" y="2139696"/>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4"/>
            <a:ext cx="2653508" cy="365125"/>
          </a:xfrm>
          <a:prstGeom prst="rect">
            <a:avLst/>
          </a:prstGeom>
        </p:spPr>
        <p:txBody>
          <a:bodyPr vert="horz" lIns="91440" tIns="45720" rIns="91440" bIns="45720" rtlCol="0" anchor="ctr"/>
          <a:lstStyle>
            <a:lvl1pPr algn="r">
              <a:defRPr sz="900">
                <a:solidFill>
                  <a:schemeClr val="tx1"/>
                </a:solidFill>
              </a:defRPr>
            </a:lvl1pPr>
          </a:lstStyle>
          <a:p>
            <a:fld id="{1E351CED-465B-40B5-ADCE-957C918F227B}" type="datetimeFigureOut">
              <a:rPr lang="en-US" smtClean="0"/>
              <a:t>2/24/2023</a:t>
            </a:fld>
            <a:endParaRPr lang="en-US"/>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2" y="6318446"/>
            <a:ext cx="2743198"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46"/>
            <a:ext cx="615696" cy="365125"/>
          </a:xfrm>
          <a:prstGeom prst="rect">
            <a:avLst/>
          </a:prstGeom>
        </p:spPr>
        <p:txBody>
          <a:bodyPr vert="horz" lIns="91440" tIns="45720" rIns="91440" bIns="45720" rtlCol="0" anchor="ctr"/>
          <a:lstStyle>
            <a:lvl1pPr algn="r">
              <a:defRPr sz="1600" b="1">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691291470"/>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3.xml" /><Relationship Id="rId4" Type="http://schemas.openxmlformats.org/officeDocument/2006/relationships/image" Target="../media/image3.jpeg"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3.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hyperlink" Target="https://www.verywellhealth.com/what-are-alveoli-2249043" TargetMode="External" /><Relationship Id="rId2" Type="http://schemas.openxmlformats.org/officeDocument/2006/relationships/hyperlink" Target="https://www.healthdirect.gov.au/respiratory-system#:~:text=To%20keep%20your%20respiratory%20system%20%28and%20especially%20your,a%20healthy%20weight%205%20have%20an%20active%20lifestyle" TargetMode="External" /><Relationship Id="rId1" Type="http://schemas.openxmlformats.org/officeDocument/2006/relationships/slideLayout" Target="../slideLayouts/slideLayout3.xml" /><Relationship Id="rId6" Type="http://schemas.openxmlformats.org/officeDocument/2006/relationships/hyperlink" Target="https://www.nhs.uk/conditions/respiratory-tract-infection/" TargetMode="External" /><Relationship Id="rId5" Type="http://schemas.openxmlformats.org/officeDocument/2006/relationships/hyperlink" Target="https://www.nhs.uk/conditions/pneumonia/" TargetMode="External" /><Relationship Id="rId4" Type="http://schemas.openxmlformats.org/officeDocument/2006/relationships/hyperlink" Target="https://www.hertsmstherapy.org.uk/conditions/asthma/?gclid=CjwKCAiA85efBhBbEiwAD7oLQMtLwyOj29N6WUU154IBFJ8HmH3BI6l8dEe47RSP7e2nZvnSbpH4BRoCMUsQAvD_Bw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D7D31">
            <a:alpha val="26000"/>
          </a:srgb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768F94E-2BF1-56A5-87AC-0C4270793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ceramic ware, porcelain&#10;&#10;Description automatically generated">
            <a:extLst>
              <a:ext uri="{FF2B5EF4-FFF2-40B4-BE49-F238E27FC236}">
                <a16:creationId xmlns:a16="http://schemas.microsoft.com/office/drawing/2014/main" id="{DC15DBF9-1F7E-009E-9A02-A8C66EEE41EC}"/>
              </a:ext>
            </a:extLst>
          </p:cNvPr>
          <p:cNvPicPr>
            <a:picLocks noChangeAspect="1"/>
          </p:cNvPicPr>
          <p:nvPr/>
        </p:nvPicPr>
        <p:blipFill rotWithShape="1">
          <a:blip r:embed="rId2"/>
          <a:srcRect t="7598" b="7496"/>
          <a:stretch/>
        </p:blipFill>
        <p:spPr>
          <a:xfrm>
            <a:off x="20" y="1"/>
            <a:ext cx="12191979" cy="6857999"/>
          </a:xfrm>
          <a:prstGeom prst="rect">
            <a:avLst/>
          </a:prstGeom>
        </p:spPr>
      </p:pic>
      <p:sp>
        <p:nvSpPr>
          <p:cNvPr id="18" name="Freeform: Shape 17">
            <a:extLst>
              <a:ext uri="{FF2B5EF4-FFF2-40B4-BE49-F238E27FC236}">
                <a16:creationId xmlns:a16="http://schemas.microsoft.com/office/drawing/2014/main" id="{393D8CD4-7FBE-9118-0CEB-9C1A2FA6AE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20219" y="-65315"/>
            <a:ext cx="7557315" cy="3771957"/>
          </a:xfrm>
          <a:custGeom>
            <a:avLst/>
            <a:gdLst>
              <a:gd name="connsiteX0" fmla="*/ 52567 w 7557315"/>
              <a:gd name="connsiteY0" fmla="*/ 3771957 h 3771957"/>
              <a:gd name="connsiteX1" fmla="*/ 7557315 w 7557315"/>
              <a:gd name="connsiteY1" fmla="*/ 3640961 h 3771957"/>
              <a:gd name="connsiteX2" fmla="*/ 3406126 w 7557315"/>
              <a:gd name="connsiteY2" fmla="*/ 499129 h 3771957"/>
              <a:gd name="connsiteX3" fmla="*/ 3350264 w 7557315"/>
              <a:gd name="connsiteY3" fmla="*/ 459014 h 3771957"/>
              <a:gd name="connsiteX4" fmla="*/ 1923366 w 7557315"/>
              <a:gd name="connsiteY4" fmla="*/ 763 h 3771957"/>
              <a:gd name="connsiteX5" fmla="*/ 1768756 w 7557315"/>
              <a:gd name="connsiteY5" fmla="*/ 1549 h 3771957"/>
              <a:gd name="connsiteX6" fmla="*/ 144811 w 7557315"/>
              <a:gd name="connsiteY6" fmla="*/ 625253 h 3771957"/>
              <a:gd name="connsiteX7" fmla="*/ 0 w 7557315"/>
              <a:gd name="connsiteY7" fmla="*/ 760395 h 377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57315" h="3771957">
                <a:moveTo>
                  <a:pt x="52567" y="3771957"/>
                </a:moveTo>
                <a:lnTo>
                  <a:pt x="7557315" y="3640961"/>
                </a:lnTo>
                <a:lnTo>
                  <a:pt x="3406126" y="499129"/>
                </a:lnTo>
                <a:lnTo>
                  <a:pt x="3350264" y="459014"/>
                </a:lnTo>
                <a:cubicBezTo>
                  <a:pt x="2914482" y="162529"/>
                  <a:pt x="2418440" y="12600"/>
                  <a:pt x="1923366" y="763"/>
                </a:cubicBezTo>
                <a:cubicBezTo>
                  <a:pt x="1871795" y="-470"/>
                  <a:pt x="1820236" y="-206"/>
                  <a:pt x="1768756" y="1549"/>
                </a:cubicBezTo>
                <a:cubicBezTo>
                  <a:pt x="1183172" y="21502"/>
                  <a:pt x="607903" y="234096"/>
                  <a:pt x="144811" y="625253"/>
                </a:cubicBezTo>
                <a:lnTo>
                  <a:pt x="0" y="760395"/>
                </a:lnTo>
                <a:close/>
              </a:path>
            </a:pathLst>
          </a:custGeom>
          <a:gradFill>
            <a:gsLst>
              <a:gs pos="22000">
                <a:schemeClr val="bg2">
                  <a:alpha val="80000"/>
                </a:schemeClr>
              </a:gs>
              <a:gs pos="100000">
                <a:schemeClr val="accent1">
                  <a:lumMod val="60000"/>
                  <a:lumOff val="40000"/>
                  <a:alpha val="71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37198" y="354990"/>
            <a:ext cx="5006180" cy="1568176"/>
          </a:xfrm>
        </p:spPr>
        <p:txBody>
          <a:bodyPr anchor="b">
            <a:normAutofit/>
          </a:bodyPr>
          <a:lstStyle/>
          <a:p>
            <a:r>
              <a:rPr lang="en-GB">
                <a:ea typeface="+mj-lt"/>
                <a:cs typeface="+mj-lt"/>
              </a:rPr>
              <a:t>Respiratory System </a:t>
            </a:r>
            <a:br>
              <a:rPr lang="en-GB" sz="3200">
                <a:ea typeface="+mj-lt"/>
                <a:cs typeface="+mj-lt"/>
              </a:rPr>
            </a:br>
            <a:r>
              <a:rPr lang="en-GB" sz="2800" b="0" i="1"/>
              <a:t>by Nadejda </a:t>
            </a:r>
            <a:r>
              <a:rPr lang="en-GB" sz="2800" b="0" i="1" err="1"/>
              <a:t>Iachimovschi</a:t>
            </a:r>
            <a:endParaRPr lang="en-US" sz="2800" b="0" i="1" err="1"/>
          </a:p>
        </p:txBody>
      </p:sp>
      <p:sp>
        <p:nvSpPr>
          <p:cNvPr id="3" name="Subtitle 2"/>
          <p:cNvSpPr>
            <a:spLocks noGrp="1"/>
          </p:cNvSpPr>
          <p:nvPr>
            <p:ph type="subTitle" idx="1"/>
          </p:nvPr>
        </p:nvSpPr>
        <p:spPr>
          <a:xfrm>
            <a:off x="-51848" y="4337069"/>
            <a:ext cx="6075735" cy="2442443"/>
          </a:xfrm>
        </p:spPr>
        <p:txBody>
          <a:bodyPr vert="horz" lIns="91440" tIns="45720" rIns="91440" bIns="45720" rtlCol="0" anchor="t">
            <a:normAutofit/>
          </a:bodyPr>
          <a:lstStyle/>
          <a:p>
            <a:r>
              <a:rPr lang="en-GB" b="1">
                <a:ea typeface="+mn-lt"/>
                <a:cs typeface="+mn-lt"/>
              </a:rPr>
              <a:t>         Student ID    :  2026016 </a:t>
            </a:r>
            <a:endParaRPr lang="en-US"/>
          </a:p>
          <a:p>
            <a:r>
              <a:rPr lang="en-GB" b="1">
                <a:ea typeface="+mn-lt"/>
                <a:cs typeface="+mn-lt"/>
              </a:rPr>
              <a:t>         Module code: BMHP5016_BIRM</a:t>
            </a:r>
            <a:endParaRPr lang="en-GB"/>
          </a:p>
          <a:p>
            <a:r>
              <a:rPr lang="en-GB" b="1">
                <a:ea typeface="+mn-lt"/>
                <a:cs typeface="+mn-lt"/>
              </a:rPr>
              <a:t>         Assignment  : Task1</a:t>
            </a:r>
            <a:endParaRPr lang="en-GB"/>
          </a:p>
          <a:p>
            <a:r>
              <a:rPr lang="en-GB" b="1">
                <a:ea typeface="+mn-lt"/>
                <a:cs typeface="+mn-lt"/>
              </a:rPr>
              <a:t>         Lecturer’s name: Rachael Rivers</a:t>
            </a:r>
            <a:endParaRPr lang="en-GB"/>
          </a:p>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alpha val="14000"/>
          </a:schemeClr>
        </a:solidFill>
        <a:effectLst/>
      </p:bgPr>
    </p:bg>
    <p:spTree>
      <p:nvGrpSpPr>
        <p:cNvPr id="1" name=""/>
        <p:cNvGrpSpPr/>
        <p:nvPr/>
      </p:nvGrpSpPr>
      <p:grpSpPr>
        <a:xfrm>
          <a:off x="0" y="0"/>
          <a:ext cx="0" cy="0"/>
          <a:chOff x="0" y="0"/>
          <a:chExt cx="0" cy="0"/>
        </a:xfrm>
      </p:grpSpPr>
      <p:sp>
        <p:nvSpPr>
          <p:cNvPr id="15" name="Slide Number Placeholder 8">
            <a:extLst>
              <a:ext uri="{FF2B5EF4-FFF2-40B4-BE49-F238E27FC236}">
                <a16:creationId xmlns:a16="http://schemas.microsoft.com/office/drawing/2014/main" id="{DD07FCD6-FE6A-38F4-3D58-E6D3DD6AD395}"/>
              </a:ext>
            </a:extLst>
          </p:cNvPr>
          <p:cNvSpPr>
            <a:spLocks noGrp="1"/>
          </p:cNvSpPr>
          <p:nvPr>
            <p:ph type="sldNum" sz="quarter" idx="12"/>
          </p:nvPr>
        </p:nvSpPr>
        <p:spPr/>
        <p:txBody>
          <a:bodyPr/>
          <a:lstStyle/>
          <a:p>
            <a:pPr>
              <a:spcAft>
                <a:spcPts val="600"/>
              </a:spcAft>
            </a:pPr>
            <a:fld id="{5E84AC6A-A0EF-437B-BCEE-4772B0214A58}" type="slidenum">
              <a:rPr lang="en-US" smtClean="0"/>
              <a:pPr>
                <a:spcAft>
                  <a:spcPts val="600"/>
                </a:spcAft>
              </a:pPr>
              <a:t>2</a:t>
            </a:fld>
            <a:endParaRPr lang="en-US"/>
          </a:p>
        </p:txBody>
      </p:sp>
      <p:sp>
        <p:nvSpPr>
          <p:cNvPr id="4" name="TextBox 3">
            <a:extLst>
              <a:ext uri="{FF2B5EF4-FFF2-40B4-BE49-F238E27FC236}">
                <a16:creationId xmlns:a16="http://schemas.microsoft.com/office/drawing/2014/main" id="{E883870E-8647-8ECA-D3F3-8E38250EAD93}"/>
              </a:ext>
            </a:extLst>
          </p:cNvPr>
          <p:cNvSpPr txBox="1"/>
          <p:nvPr/>
        </p:nvSpPr>
        <p:spPr>
          <a:xfrm>
            <a:off x="1928041" y="70269"/>
            <a:ext cx="59924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Respiratory System and Passage of Oxygen</a:t>
            </a:r>
          </a:p>
        </p:txBody>
      </p:sp>
      <p:pic>
        <p:nvPicPr>
          <p:cNvPr id="8" name="Picture 9">
            <a:extLst>
              <a:ext uri="{FF2B5EF4-FFF2-40B4-BE49-F238E27FC236}">
                <a16:creationId xmlns:a16="http://schemas.microsoft.com/office/drawing/2014/main" id="{3836AF2F-DF19-0841-D370-AD883F6BD893}"/>
              </a:ext>
            </a:extLst>
          </p:cNvPr>
          <p:cNvPicPr>
            <a:picLocks noChangeAspect="1"/>
          </p:cNvPicPr>
          <p:nvPr/>
        </p:nvPicPr>
        <p:blipFill>
          <a:blip r:embed="rId3"/>
          <a:stretch>
            <a:fillRect/>
          </a:stretch>
        </p:blipFill>
        <p:spPr>
          <a:xfrm>
            <a:off x="2367078" y="543413"/>
            <a:ext cx="3476446" cy="5138467"/>
          </a:xfrm>
          <a:prstGeom prst="rect">
            <a:avLst/>
          </a:prstGeom>
        </p:spPr>
      </p:pic>
      <p:sp>
        <p:nvSpPr>
          <p:cNvPr id="14" name="Call-out: Right Arrow 13">
            <a:extLst>
              <a:ext uri="{FF2B5EF4-FFF2-40B4-BE49-F238E27FC236}">
                <a16:creationId xmlns:a16="http://schemas.microsoft.com/office/drawing/2014/main" id="{0206902E-EED6-A94B-676B-57EF1B3CA968}"/>
              </a:ext>
            </a:extLst>
          </p:cNvPr>
          <p:cNvSpPr/>
          <p:nvPr/>
        </p:nvSpPr>
        <p:spPr>
          <a:xfrm>
            <a:off x="299824" y="1878078"/>
            <a:ext cx="1883435" cy="805131"/>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latin typeface="Arial"/>
                <a:cs typeface="Arial"/>
              </a:rPr>
              <a:t>1.Nose /Mouth</a:t>
            </a:r>
            <a:r>
              <a:rPr lang="en-GB" sz="1100" b="1" dirty="0">
                <a:solidFill>
                  <a:schemeClr val="tx1"/>
                </a:solidFill>
                <a:latin typeface="Arial"/>
                <a:cs typeface="Arial"/>
              </a:rPr>
              <a:t>.</a:t>
            </a:r>
            <a:endParaRPr lang="en-GB" sz="1100" dirty="0">
              <a:solidFill>
                <a:schemeClr val="tx1"/>
              </a:solidFill>
              <a:ea typeface="+mn-lt"/>
              <a:cs typeface="+mn-lt"/>
            </a:endParaRPr>
          </a:p>
          <a:p>
            <a:pPr algn="ctr"/>
            <a:endParaRPr lang="en-GB" sz="1600" b="1">
              <a:solidFill>
                <a:schemeClr val="tx1"/>
              </a:solidFill>
              <a:latin typeface="Arial"/>
              <a:cs typeface="Arial"/>
            </a:endParaRPr>
          </a:p>
        </p:txBody>
      </p:sp>
      <p:cxnSp>
        <p:nvCxnSpPr>
          <p:cNvPr id="16" name="Straight Arrow Connector 15">
            <a:extLst>
              <a:ext uri="{FF2B5EF4-FFF2-40B4-BE49-F238E27FC236}">
                <a16:creationId xmlns:a16="http://schemas.microsoft.com/office/drawing/2014/main" id="{44DB8C5A-FBBC-CB0E-A0EB-56AC8D7495DC}"/>
              </a:ext>
            </a:extLst>
          </p:cNvPr>
          <p:cNvCxnSpPr/>
          <p:nvPr/>
        </p:nvCxnSpPr>
        <p:spPr>
          <a:xfrm flipV="1">
            <a:off x="2244846" y="1326132"/>
            <a:ext cx="741870" cy="839637"/>
          </a:xfrm>
          <a:prstGeom prst="straightConnector1">
            <a:avLst/>
          </a:prstGeom>
          <a:ln w="57150">
            <a:tailEnd type="triangle"/>
          </a:ln>
        </p:spPr>
        <p:style>
          <a:lnRef idx="3">
            <a:schemeClr val="accent1"/>
          </a:lnRef>
          <a:fillRef idx="0">
            <a:schemeClr val="accent1"/>
          </a:fillRef>
          <a:effectRef idx="2">
            <a:schemeClr val="accent1"/>
          </a:effectRef>
          <a:fontRef idx="minor">
            <a:schemeClr val="tx1"/>
          </a:fontRef>
        </p:style>
      </p:cxnSp>
      <p:cxnSp>
        <p:nvCxnSpPr>
          <p:cNvPr id="17" name="Straight Arrow Connector 16">
            <a:extLst>
              <a:ext uri="{FF2B5EF4-FFF2-40B4-BE49-F238E27FC236}">
                <a16:creationId xmlns:a16="http://schemas.microsoft.com/office/drawing/2014/main" id="{AEFDE9B5-32D6-113A-867A-0DD9D89A4DBC}"/>
              </a:ext>
            </a:extLst>
          </p:cNvPr>
          <p:cNvCxnSpPr/>
          <p:nvPr/>
        </p:nvCxnSpPr>
        <p:spPr>
          <a:xfrm flipV="1">
            <a:off x="2186436" y="1569650"/>
            <a:ext cx="986288" cy="695861"/>
          </a:xfrm>
          <a:prstGeom prst="straightConnector1">
            <a:avLst/>
          </a:prstGeom>
          <a:ln w="57150">
            <a:tailEnd type="triangle"/>
          </a:ln>
        </p:spPr>
        <p:style>
          <a:lnRef idx="3">
            <a:schemeClr val="accent1"/>
          </a:lnRef>
          <a:fillRef idx="0">
            <a:schemeClr val="accent1"/>
          </a:fillRef>
          <a:effectRef idx="2">
            <a:schemeClr val="accent1"/>
          </a:effectRef>
          <a:fontRef idx="minor">
            <a:schemeClr val="tx1"/>
          </a:fontRef>
        </p:style>
      </p:cxnSp>
      <p:sp>
        <p:nvSpPr>
          <p:cNvPr id="20" name="Call-out: Right Arrow 19">
            <a:extLst>
              <a:ext uri="{FF2B5EF4-FFF2-40B4-BE49-F238E27FC236}">
                <a16:creationId xmlns:a16="http://schemas.microsoft.com/office/drawing/2014/main" id="{FFDF9C8F-9AA0-4DAB-0780-E0B051A79009}"/>
              </a:ext>
            </a:extLst>
          </p:cNvPr>
          <p:cNvSpPr/>
          <p:nvPr/>
        </p:nvSpPr>
        <p:spPr>
          <a:xfrm>
            <a:off x="297971" y="469745"/>
            <a:ext cx="2012828" cy="104954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latin typeface="Arial"/>
                <a:cs typeface="Arial"/>
              </a:rPr>
              <a:t>2.Nasal Cavity- </a:t>
            </a:r>
          </a:p>
        </p:txBody>
      </p:sp>
      <p:cxnSp>
        <p:nvCxnSpPr>
          <p:cNvPr id="21" name="Straight Arrow Connector 20">
            <a:extLst>
              <a:ext uri="{FF2B5EF4-FFF2-40B4-BE49-F238E27FC236}">
                <a16:creationId xmlns:a16="http://schemas.microsoft.com/office/drawing/2014/main" id="{D19ECCF4-8743-A0DA-ECE5-FFFC90B75E11}"/>
              </a:ext>
            </a:extLst>
          </p:cNvPr>
          <p:cNvCxnSpPr/>
          <p:nvPr/>
        </p:nvCxnSpPr>
        <p:spPr>
          <a:xfrm>
            <a:off x="2087592" y="1002101"/>
            <a:ext cx="1791613" cy="42149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2" name="Call-out: Right Arrow 21">
            <a:extLst>
              <a:ext uri="{FF2B5EF4-FFF2-40B4-BE49-F238E27FC236}">
                <a16:creationId xmlns:a16="http://schemas.microsoft.com/office/drawing/2014/main" id="{7BE49FB7-7BBC-7829-9014-F5835C8118C3}"/>
              </a:ext>
            </a:extLst>
          </p:cNvPr>
          <p:cNvSpPr/>
          <p:nvPr/>
        </p:nvSpPr>
        <p:spPr>
          <a:xfrm>
            <a:off x="50022" y="2900391"/>
            <a:ext cx="2257243" cy="718869"/>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latin typeface="Arial"/>
                <a:cs typeface="Arial"/>
              </a:rPr>
              <a:t>4.Epiglottis</a:t>
            </a:r>
          </a:p>
        </p:txBody>
      </p:sp>
      <p:sp>
        <p:nvSpPr>
          <p:cNvPr id="23" name="Call-out: Left Arrow 22">
            <a:extLst>
              <a:ext uri="{FF2B5EF4-FFF2-40B4-BE49-F238E27FC236}">
                <a16:creationId xmlns:a16="http://schemas.microsoft.com/office/drawing/2014/main" id="{6D124FA5-586A-5E82-AAD7-2B2D622C672E}"/>
              </a:ext>
            </a:extLst>
          </p:cNvPr>
          <p:cNvSpPr/>
          <p:nvPr/>
        </p:nvSpPr>
        <p:spPr>
          <a:xfrm>
            <a:off x="5020126" y="543493"/>
            <a:ext cx="1739657" cy="920150"/>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latin typeface="Arial"/>
                <a:cs typeface="Arial"/>
              </a:rPr>
              <a:t>3.Larynx and pharynx</a:t>
            </a:r>
          </a:p>
        </p:txBody>
      </p:sp>
      <p:cxnSp>
        <p:nvCxnSpPr>
          <p:cNvPr id="24" name="Straight Arrow Connector 23">
            <a:extLst>
              <a:ext uri="{FF2B5EF4-FFF2-40B4-BE49-F238E27FC236}">
                <a16:creationId xmlns:a16="http://schemas.microsoft.com/office/drawing/2014/main" id="{D96772E9-F1DE-A123-1625-955304C99BFD}"/>
              </a:ext>
            </a:extLst>
          </p:cNvPr>
          <p:cNvCxnSpPr/>
          <p:nvPr/>
        </p:nvCxnSpPr>
        <p:spPr>
          <a:xfrm flipH="1">
            <a:off x="4007510" y="986827"/>
            <a:ext cx="1112807" cy="69873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C843AE54-8BE0-4D2E-4DC0-0385D8D759FA}"/>
              </a:ext>
            </a:extLst>
          </p:cNvPr>
          <p:cNvCxnSpPr/>
          <p:nvPr/>
        </p:nvCxnSpPr>
        <p:spPr>
          <a:xfrm flipV="1">
            <a:off x="2186435" y="2044102"/>
            <a:ext cx="1662023" cy="134284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6" name="Call-out: Left Arrow 25">
            <a:extLst>
              <a:ext uri="{FF2B5EF4-FFF2-40B4-BE49-F238E27FC236}">
                <a16:creationId xmlns:a16="http://schemas.microsoft.com/office/drawing/2014/main" id="{168A915E-16FF-47B7-BC95-34B0C1F024BE}"/>
              </a:ext>
            </a:extLst>
          </p:cNvPr>
          <p:cNvSpPr/>
          <p:nvPr/>
        </p:nvSpPr>
        <p:spPr>
          <a:xfrm>
            <a:off x="5213201" y="1627158"/>
            <a:ext cx="1969695" cy="50320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latin typeface="Arial"/>
                <a:cs typeface="Arial"/>
              </a:rPr>
              <a:t>5.Trachea</a:t>
            </a:r>
          </a:p>
        </p:txBody>
      </p:sp>
      <p:cxnSp>
        <p:nvCxnSpPr>
          <p:cNvPr id="27" name="Straight Arrow Connector 26">
            <a:extLst>
              <a:ext uri="{FF2B5EF4-FFF2-40B4-BE49-F238E27FC236}">
                <a16:creationId xmlns:a16="http://schemas.microsoft.com/office/drawing/2014/main" id="{19B7C3D3-DEC2-EA0D-3D5D-BEEE709E78CA}"/>
              </a:ext>
            </a:extLst>
          </p:cNvPr>
          <p:cNvCxnSpPr/>
          <p:nvPr/>
        </p:nvCxnSpPr>
        <p:spPr>
          <a:xfrm flipH="1">
            <a:off x="4063222" y="1862048"/>
            <a:ext cx="1227825" cy="147511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8" name="Call-out: Left Arrow 27">
            <a:extLst>
              <a:ext uri="{FF2B5EF4-FFF2-40B4-BE49-F238E27FC236}">
                <a16:creationId xmlns:a16="http://schemas.microsoft.com/office/drawing/2014/main" id="{9E8F642F-B94D-5EB1-4523-1A109C521765}"/>
              </a:ext>
            </a:extLst>
          </p:cNvPr>
          <p:cNvSpPr/>
          <p:nvPr/>
        </p:nvSpPr>
        <p:spPr>
          <a:xfrm>
            <a:off x="5216346" y="2334915"/>
            <a:ext cx="1969696" cy="560716"/>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latin typeface="Arial"/>
                <a:cs typeface="Arial"/>
              </a:rPr>
              <a:t>7.Bronchi</a:t>
            </a:r>
          </a:p>
        </p:txBody>
      </p:sp>
      <p:cxnSp>
        <p:nvCxnSpPr>
          <p:cNvPr id="29" name="Straight Arrow Connector 28">
            <a:extLst>
              <a:ext uri="{FF2B5EF4-FFF2-40B4-BE49-F238E27FC236}">
                <a16:creationId xmlns:a16="http://schemas.microsoft.com/office/drawing/2014/main" id="{92E0E70A-0488-6051-DB3D-3C68C3164C32}"/>
              </a:ext>
            </a:extLst>
          </p:cNvPr>
          <p:cNvCxnSpPr/>
          <p:nvPr/>
        </p:nvCxnSpPr>
        <p:spPr>
          <a:xfrm flipH="1">
            <a:off x="4277984" y="2666282"/>
            <a:ext cx="983411" cy="120194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30" name="Call-out: Left Arrow 29">
            <a:extLst>
              <a:ext uri="{FF2B5EF4-FFF2-40B4-BE49-F238E27FC236}">
                <a16:creationId xmlns:a16="http://schemas.microsoft.com/office/drawing/2014/main" id="{D86A159A-A779-0BA0-5E76-A19604A8C047}"/>
              </a:ext>
            </a:extLst>
          </p:cNvPr>
          <p:cNvSpPr/>
          <p:nvPr/>
        </p:nvSpPr>
        <p:spPr>
          <a:xfrm rot="-600000">
            <a:off x="4889798" y="3396982"/>
            <a:ext cx="2559169" cy="560715"/>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rgbClr val="000000"/>
                </a:solidFill>
                <a:latin typeface="Arial"/>
                <a:cs typeface="Arial"/>
              </a:rPr>
              <a:t>8.Bronchides</a:t>
            </a:r>
          </a:p>
        </p:txBody>
      </p:sp>
      <p:cxnSp>
        <p:nvCxnSpPr>
          <p:cNvPr id="32" name="Straight Arrow Connector 31">
            <a:extLst>
              <a:ext uri="{FF2B5EF4-FFF2-40B4-BE49-F238E27FC236}">
                <a16:creationId xmlns:a16="http://schemas.microsoft.com/office/drawing/2014/main" id="{FC25D7E3-DA2E-0957-037F-57F08EEE634B}"/>
              </a:ext>
            </a:extLst>
          </p:cNvPr>
          <p:cNvCxnSpPr/>
          <p:nvPr/>
        </p:nvCxnSpPr>
        <p:spPr>
          <a:xfrm flipV="1">
            <a:off x="4383236" y="3905052"/>
            <a:ext cx="612474" cy="350809"/>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 name="Straight Arrow Connector 1">
            <a:extLst>
              <a:ext uri="{FF2B5EF4-FFF2-40B4-BE49-F238E27FC236}">
                <a16:creationId xmlns:a16="http://schemas.microsoft.com/office/drawing/2014/main" id="{ADE66E10-4B6E-DC79-85F7-7F3F86C2B015}"/>
              </a:ext>
            </a:extLst>
          </p:cNvPr>
          <p:cNvCxnSpPr/>
          <p:nvPr/>
        </p:nvCxnSpPr>
        <p:spPr>
          <a:xfrm flipH="1" flipV="1">
            <a:off x="4612256" y="3886200"/>
            <a:ext cx="350808" cy="575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3" name="Straight Arrow Connector 2">
            <a:extLst>
              <a:ext uri="{FF2B5EF4-FFF2-40B4-BE49-F238E27FC236}">
                <a16:creationId xmlns:a16="http://schemas.microsoft.com/office/drawing/2014/main" id="{55CBE1C6-E9CB-7425-6E14-A49930921DB4}"/>
              </a:ext>
            </a:extLst>
          </p:cNvPr>
          <p:cNvCxnSpPr/>
          <p:nvPr/>
        </p:nvCxnSpPr>
        <p:spPr>
          <a:xfrm flipH="1" flipV="1">
            <a:off x="4385228" y="3451482"/>
            <a:ext cx="606162" cy="437069"/>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pic>
        <p:nvPicPr>
          <p:cNvPr id="7" name="Picture 8">
            <a:extLst>
              <a:ext uri="{FF2B5EF4-FFF2-40B4-BE49-F238E27FC236}">
                <a16:creationId xmlns:a16="http://schemas.microsoft.com/office/drawing/2014/main" id="{45142B8E-7C80-3348-51CD-F5C1B9104C2F}"/>
              </a:ext>
            </a:extLst>
          </p:cNvPr>
          <p:cNvPicPr>
            <a:picLocks noChangeAspect="1"/>
          </p:cNvPicPr>
          <p:nvPr/>
        </p:nvPicPr>
        <p:blipFill>
          <a:blip r:embed="rId4"/>
          <a:stretch>
            <a:fillRect/>
          </a:stretch>
        </p:blipFill>
        <p:spPr>
          <a:xfrm>
            <a:off x="5730818" y="3485552"/>
            <a:ext cx="5029198" cy="322803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cxnSp>
        <p:nvCxnSpPr>
          <p:cNvPr id="6" name="Straight Arrow Connector 5">
            <a:extLst>
              <a:ext uri="{FF2B5EF4-FFF2-40B4-BE49-F238E27FC236}">
                <a16:creationId xmlns:a16="http://schemas.microsoft.com/office/drawing/2014/main" id="{1B18DFD3-A24D-857B-BC41-FF9677828F87}"/>
              </a:ext>
            </a:extLst>
          </p:cNvPr>
          <p:cNvCxnSpPr/>
          <p:nvPr/>
        </p:nvCxnSpPr>
        <p:spPr>
          <a:xfrm flipH="1" flipV="1">
            <a:off x="4334409" y="4553751"/>
            <a:ext cx="1375356" cy="42109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6D5E9921-8B25-1EB9-10B9-E9BDFFCC750F}"/>
              </a:ext>
            </a:extLst>
          </p:cNvPr>
          <p:cNvSpPr/>
          <p:nvPr/>
        </p:nvSpPr>
        <p:spPr>
          <a:xfrm>
            <a:off x="8148828" y="6089438"/>
            <a:ext cx="1135811" cy="4456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latin typeface="Arial"/>
                <a:cs typeface="Arial"/>
              </a:rPr>
              <a:t>9.Alveoli</a:t>
            </a:r>
          </a:p>
        </p:txBody>
      </p:sp>
      <p:sp>
        <p:nvSpPr>
          <p:cNvPr id="10" name="Call-out: Right Arrow 9">
            <a:extLst>
              <a:ext uri="{FF2B5EF4-FFF2-40B4-BE49-F238E27FC236}">
                <a16:creationId xmlns:a16="http://schemas.microsoft.com/office/drawing/2014/main" id="{3461E131-4AC9-21B8-995D-22677559FF92}"/>
              </a:ext>
            </a:extLst>
          </p:cNvPr>
          <p:cNvSpPr/>
          <p:nvPr/>
        </p:nvSpPr>
        <p:spPr>
          <a:xfrm>
            <a:off x="133650" y="3786637"/>
            <a:ext cx="1639017" cy="704490"/>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a:ea typeface="+mn-lt"/>
                <a:cs typeface="+mn-lt"/>
              </a:rPr>
              <a:t>6.Lungs</a:t>
            </a:r>
            <a:endParaRPr lang="en-US" b="1">
              <a:solidFill>
                <a:schemeClr val="tx1"/>
              </a:solidFill>
              <a:latin typeface="Arial"/>
              <a:cs typeface="Arial"/>
            </a:endParaRPr>
          </a:p>
        </p:txBody>
      </p:sp>
      <p:cxnSp>
        <p:nvCxnSpPr>
          <p:cNvPr id="12" name="Straight Arrow Connector 11">
            <a:extLst>
              <a:ext uri="{FF2B5EF4-FFF2-40B4-BE49-F238E27FC236}">
                <a16:creationId xmlns:a16="http://schemas.microsoft.com/office/drawing/2014/main" id="{CD7D8C92-DC31-05A3-03AF-F0C14F8AEEE0}"/>
              </a:ext>
            </a:extLst>
          </p:cNvPr>
          <p:cNvCxnSpPr/>
          <p:nvPr/>
        </p:nvCxnSpPr>
        <p:spPr>
          <a:xfrm flipV="1">
            <a:off x="1670649" y="4116238"/>
            <a:ext cx="1547006" cy="20128"/>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939D475C-FED6-E362-D758-4E19E5284FA8}"/>
              </a:ext>
            </a:extLst>
          </p:cNvPr>
          <p:cNvCxnSpPr/>
          <p:nvPr/>
        </p:nvCxnSpPr>
        <p:spPr>
          <a:xfrm>
            <a:off x="1684128" y="4149843"/>
            <a:ext cx="3056625" cy="540592"/>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4E06A791-9AD3-361B-57E9-004B63E3626C}"/>
              </a:ext>
            </a:extLst>
          </p:cNvPr>
          <p:cNvSpPr/>
          <p:nvPr/>
        </p:nvSpPr>
        <p:spPr>
          <a:xfrm>
            <a:off x="8145791" y="81563"/>
            <a:ext cx="3939396" cy="4094073"/>
          </a:xfrm>
          <a:prstGeom prst="rect">
            <a:avLst/>
          </a:prstGeom>
          <a:solidFill>
            <a:schemeClr val="accent1">
              <a:lumMod val="20000"/>
              <a:lumOff val="80000"/>
            </a:schemeClr>
          </a:solidFill>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45720" tIns="45720" rIns="45720" bIns="0" numCol="1" spcCol="0" rtlCol="0" fromWordArt="0" anchor="ctr" anchorCtr="0" forceAA="0" compatLnSpc="1">
            <a:prstTxWarp prst="textNoShape">
              <a:avLst/>
            </a:prstTxWarp>
            <a:noAutofit/>
          </a:bodyPr>
          <a:lstStyle/>
          <a:p>
            <a:pPr algn="ctr"/>
            <a:r>
              <a:rPr lang="en-GB" sz="2400" dirty="0">
                <a:solidFill>
                  <a:schemeClr val="tx1"/>
                </a:solidFill>
                <a:latin typeface="Arial"/>
                <a:ea typeface="+mn-lt"/>
                <a:cs typeface="+mn-lt"/>
              </a:rPr>
              <a:t>Alveoli are part of the respiratory system that makes possible the exchange of oxygen and carbon dioxide into and out of your bloodstream (Eldrige,2022).</a:t>
            </a:r>
            <a:endParaRPr lang="en-US" sz="2400" dirty="0">
              <a:solidFill>
                <a:schemeClr val="tx1"/>
              </a:solidFill>
              <a:latin typeface="Arial"/>
              <a:cs typeface="Arial"/>
            </a:endParaRPr>
          </a:p>
        </p:txBody>
      </p:sp>
      <p:sp>
        <p:nvSpPr>
          <p:cNvPr id="19" name="TextBox 18">
            <a:extLst>
              <a:ext uri="{FF2B5EF4-FFF2-40B4-BE49-F238E27FC236}">
                <a16:creationId xmlns:a16="http://schemas.microsoft.com/office/drawing/2014/main" id="{27B8092F-D586-2880-4DEA-8AC3BE20ED95}"/>
              </a:ext>
            </a:extLst>
          </p:cNvPr>
          <p:cNvSpPr txBox="1"/>
          <p:nvPr/>
        </p:nvSpPr>
        <p:spPr>
          <a:xfrm>
            <a:off x="1156539" y="441609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ea typeface="+mn-lt"/>
                <a:cs typeface="+mn-lt"/>
              </a:rPr>
              <a:t>(Haddad and Sharma,2022)</a:t>
            </a:r>
            <a:endParaRPr lang="en-US" sz="1200" dirty="0">
              <a:latin typeface="Arial"/>
            </a:endParaRPr>
          </a:p>
        </p:txBody>
      </p:sp>
      <p:sp>
        <p:nvSpPr>
          <p:cNvPr id="5" name="Rectangle 4">
            <a:extLst>
              <a:ext uri="{FF2B5EF4-FFF2-40B4-BE49-F238E27FC236}">
                <a16:creationId xmlns:a16="http://schemas.microsoft.com/office/drawing/2014/main" id="{415A87CB-3B9C-1926-1EBD-A21F6DD81510}"/>
              </a:ext>
            </a:extLst>
          </p:cNvPr>
          <p:cNvSpPr/>
          <p:nvPr/>
        </p:nvSpPr>
        <p:spPr>
          <a:xfrm>
            <a:off x="218865" y="5018757"/>
            <a:ext cx="5017697" cy="18506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a:ea typeface="+mn-lt"/>
                <a:cs typeface="+mn-lt"/>
              </a:rPr>
              <a:t>The respiratory system is composed of a network of organs and tissues that make the breathing process possible. It maintains the health of the whole body by filtering and conducting oxygen to the blood, but also by removing carbon dioxide from the blood(</a:t>
            </a:r>
            <a:r>
              <a:rPr lang="en-GB" dirty="0">
                <a:solidFill>
                  <a:schemeClr val="tx1"/>
                </a:solidFill>
                <a:ea typeface="+mn-lt"/>
                <a:cs typeface="+mn-lt"/>
              </a:rPr>
              <a:t>Cleveland Clinic</a:t>
            </a:r>
            <a:r>
              <a:rPr lang="en-GB" dirty="0">
                <a:solidFill>
                  <a:schemeClr val="tx1"/>
                </a:solidFill>
                <a:latin typeface="Neue Haas Grotesk Text Pro"/>
                <a:ea typeface="+mn-lt"/>
                <a:cs typeface="+mn-lt"/>
              </a:rPr>
              <a:t>,2020</a:t>
            </a:r>
            <a:r>
              <a:rPr lang="en-GB" dirty="0">
                <a:solidFill>
                  <a:schemeClr val="tx1"/>
                </a:solidFill>
                <a:latin typeface="Arial"/>
                <a:ea typeface="+mn-lt"/>
                <a:cs typeface="+mn-lt"/>
              </a:rPr>
              <a:t>).</a:t>
            </a:r>
            <a:endParaRPr lang="en-US" dirty="0">
              <a:solidFill>
                <a:schemeClr val="tx1"/>
              </a:solidFill>
              <a:latin typeface="Arial"/>
            </a:endParaRPr>
          </a:p>
        </p:txBody>
      </p:sp>
    </p:spTree>
    <p:extLst>
      <p:ext uri="{BB962C8B-B14F-4D97-AF65-F5344CB8AC3E}">
        <p14:creationId xmlns:p14="http://schemas.microsoft.com/office/powerpoint/2010/main" val="2333461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alpha val="12000"/>
          </a:schemeClr>
        </a:solidFill>
        <a:effectLst/>
      </p:bgPr>
    </p:bg>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95B468DA-B865-DB41-213C-969E91F5E2F8}"/>
              </a:ext>
            </a:extLst>
          </p:cNvPr>
          <p:cNvGraphicFramePr/>
          <p:nvPr>
            <p:extLst>
              <p:ext uri="{D42A27DB-BD31-4B8C-83A1-F6EECF244321}">
                <p14:modId xmlns:p14="http://schemas.microsoft.com/office/powerpoint/2010/main" val="925146342"/>
              </p:ext>
            </p:extLst>
          </p:nvPr>
        </p:nvGraphicFramePr>
        <p:xfrm>
          <a:off x="164563" y="449211"/>
          <a:ext cx="7137758" cy="3817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3B45728-EA70-98FF-BC7C-0041138C9F64}"/>
              </a:ext>
            </a:extLst>
          </p:cNvPr>
          <p:cNvSpPr txBox="1"/>
          <p:nvPr/>
        </p:nvSpPr>
        <p:spPr>
          <a:xfrm>
            <a:off x="1571222" y="49101"/>
            <a:ext cx="3090930"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Respiratory conditions</a:t>
            </a:r>
          </a:p>
        </p:txBody>
      </p:sp>
      <p:cxnSp>
        <p:nvCxnSpPr>
          <p:cNvPr id="7" name="Straight Arrow Connector 6">
            <a:extLst>
              <a:ext uri="{FF2B5EF4-FFF2-40B4-BE49-F238E27FC236}">
                <a16:creationId xmlns:a16="http://schemas.microsoft.com/office/drawing/2014/main" id="{8EF550D3-790F-67EF-0DF2-BEB2FA63017B}"/>
              </a:ext>
            </a:extLst>
          </p:cNvPr>
          <p:cNvCxnSpPr/>
          <p:nvPr/>
        </p:nvCxnSpPr>
        <p:spPr>
          <a:xfrm>
            <a:off x="5254580" y="206062"/>
            <a:ext cx="2640169" cy="0"/>
          </a:xfrm>
          <a:prstGeom prst="straightConnector1">
            <a:avLst/>
          </a:prstGeom>
          <a:ln w="60325">
            <a:tailEnd type="triangle"/>
          </a:ln>
          <a:effectLst>
            <a:reflection blurRad="6350" stA="50000" endA="300" endPos="0" dist="101600" dir="5400000" sy="-100000" algn="bl" rotWithShape="0"/>
          </a:effectLst>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3BEF2ED-73E7-65B4-74D9-534097B6C711}"/>
              </a:ext>
            </a:extLst>
          </p:cNvPr>
          <p:cNvSpPr txBox="1"/>
          <p:nvPr/>
        </p:nvSpPr>
        <p:spPr>
          <a:xfrm>
            <a:off x="8577943" y="106426"/>
            <a:ext cx="3449494" cy="707886"/>
          </a:xfrm>
          <a:prstGeom prst="rect">
            <a:avLst/>
          </a:prstGeom>
          <a:noFill/>
        </p:spPr>
        <p:txBody>
          <a:bodyPr wrap="square" rtlCol="0">
            <a:spAutoFit/>
          </a:bodyPr>
          <a:lstStyle/>
          <a:p>
            <a:pPr algn="l"/>
            <a:r>
              <a:rPr lang="en-GB" sz="2000" b="1" i="0" dirty="0">
                <a:solidFill>
                  <a:srgbClr val="1E4759"/>
                </a:solidFill>
                <a:effectLst/>
                <a:latin typeface="Arial" panose="020B0604020202020204" pitchFamily="34" charset="0"/>
                <a:cs typeface="Arial" panose="020B0604020202020204" pitchFamily="34" charset="0"/>
              </a:rPr>
              <a:t>Some symptoms of respiratory conditions</a:t>
            </a:r>
          </a:p>
        </p:txBody>
      </p:sp>
      <p:sp>
        <p:nvSpPr>
          <p:cNvPr id="9" name="Rectangle 8">
            <a:extLst>
              <a:ext uri="{FF2B5EF4-FFF2-40B4-BE49-F238E27FC236}">
                <a16:creationId xmlns:a16="http://schemas.microsoft.com/office/drawing/2014/main" id="{68CE60AF-2E94-C53B-D354-2B9B07204359}"/>
              </a:ext>
            </a:extLst>
          </p:cNvPr>
          <p:cNvSpPr/>
          <p:nvPr/>
        </p:nvSpPr>
        <p:spPr>
          <a:xfrm>
            <a:off x="8680973" y="914400"/>
            <a:ext cx="2902857" cy="2294568"/>
          </a:xfrm>
          <a:prstGeom prst="rect">
            <a:avLst/>
          </a:prstGeom>
          <a:solidFill>
            <a:schemeClr val="accent1">
              <a:alpha val="26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buFont typeface="Arial" panose="020B0604020202020204" pitchFamily="34" charset="0"/>
              <a:buChar char="•"/>
            </a:pPr>
            <a:r>
              <a:rPr lang="en-GB" b="1" i="1" dirty="0">
                <a:solidFill>
                  <a:srgbClr val="333333"/>
                </a:solidFill>
                <a:effectLst/>
                <a:latin typeface="Arial" panose="020B0604020202020204" pitchFamily="34" charset="0"/>
                <a:cs typeface="Arial" panose="020B0604020202020204" pitchFamily="34" charset="0"/>
              </a:rPr>
              <a:t>A</a:t>
            </a:r>
            <a:r>
              <a:rPr lang="en-GB" i="1" dirty="0">
                <a:solidFill>
                  <a:srgbClr val="333333"/>
                </a:solidFill>
                <a:effectLst/>
                <a:latin typeface="Arial" panose="020B0604020202020204" pitchFamily="34" charset="0"/>
                <a:cs typeface="Arial" panose="020B0604020202020204" pitchFamily="34" charset="0"/>
              </a:rPr>
              <a:t> runny or blocked nose</a:t>
            </a:r>
          </a:p>
          <a:p>
            <a:pPr algn="l">
              <a:buFont typeface="Arial" panose="020B0604020202020204" pitchFamily="34" charset="0"/>
              <a:buChar char="•"/>
            </a:pPr>
            <a:r>
              <a:rPr lang="en-GB" i="1" dirty="0">
                <a:solidFill>
                  <a:srgbClr val="333333"/>
                </a:solidFill>
                <a:latin typeface="Arial" panose="020B0604020202020204" pitchFamily="34" charset="0"/>
                <a:cs typeface="Arial" panose="020B0604020202020204" pitchFamily="34" charset="0"/>
              </a:rPr>
              <a:t>S</a:t>
            </a:r>
            <a:r>
              <a:rPr lang="en-GB" i="1" dirty="0">
                <a:solidFill>
                  <a:srgbClr val="333333"/>
                </a:solidFill>
                <a:effectLst/>
                <a:latin typeface="Arial" panose="020B0604020202020204" pitchFamily="34" charset="0"/>
                <a:cs typeface="Arial" panose="020B0604020202020204" pitchFamily="34" charset="0"/>
              </a:rPr>
              <a:t>hort of breath</a:t>
            </a:r>
            <a:endParaRPr lang="en-GB" i="1" dirty="0">
              <a:solidFill>
                <a:srgbClr val="333333"/>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i="1" dirty="0">
                <a:solidFill>
                  <a:srgbClr val="333333"/>
                </a:solidFill>
                <a:latin typeface="Arial" panose="020B0604020202020204" pitchFamily="34" charset="0"/>
                <a:cs typeface="Arial" panose="020B0604020202020204" pitchFamily="34" charset="0"/>
              </a:rPr>
              <a:t>S</a:t>
            </a:r>
            <a:r>
              <a:rPr lang="en-GB" i="1" dirty="0">
                <a:solidFill>
                  <a:srgbClr val="333333"/>
                </a:solidFill>
                <a:effectLst/>
                <a:latin typeface="Arial" panose="020B0604020202020204" pitchFamily="34" charset="0"/>
                <a:cs typeface="Arial" panose="020B0604020202020204" pitchFamily="34" charset="0"/>
              </a:rPr>
              <a:t>ore throat</a:t>
            </a:r>
          </a:p>
          <a:p>
            <a:pPr>
              <a:buFont typeface="Arial" panose="020B0604020202020204" pitchFamily="34" charset="0"/>
              <a:buChar char="•"/>
            </a:pPr>
            <a:r>
              <a:rPr lang="en-GB" i="1" dirty="0">
                <a:solidFill>
                  <a:srgbClr val="333333"/>
                </a:solidFill>
                <a:effectLst/>
                <a:latin typeface="Arial" panose="020B0604020202020204" pitchFamily="34" charset="0"/>
                <a:cs typeface="Arial" panose="020B0604020202020204" pitchFamily="34" charset="0"/>
              </a:rPr>
              <a:t>Chest pain</a:t>
            </a:r>
          </a:p>
          <a:p>
            <a:pPr>
              <a:buFont typeface="Arial" panose="020B0604020202020204" pitchFamily="34" charset="0"/>
              <a:buChar char="•"/>
            </a:pPr>
            <a:r>
              <a:rPr lang="en-GB" i="1" dirty="0">
                <a:solidFill>
                  <a:srgbClr val="333333"/>
                </a:solidFill>
                <a:effectLst/>
                <a:latin typeface="Arial" panose="020B0604020202020204" pitchFamily="34" charset="0"/>
                <a:cs typeface="Arial" panose="020B0604020202020204" pitchFamily="34" charset="0"/>
              </a:rPr>
              <a:t>Coughing up mucus ,or blood ,or phlegm</a:t>
            </a:r>
          </a:p>
          <a:p>
            <a:pPr>
              <a:buFont typeface="Arial" panose="020B0604020202020204" pitchFamily="34" charset="0"/>
              <a:buChar char="•"/>
            </a:pPr>
            <a:r>
              <a:rPr lang="en-GB" i="1" dirty="0">
                <a:solidFill>
                  <a:srgbClr val="443D3F"/>
                </a:solidFill>
                <a:effectLst/>
                <a:latin typeface="Arial" panose="020B0604020202020204" pitchFamily="34" charset="0"/>
                <a:cs typeface="Arial" panose="020B0604020202020204" pitchFamily="34" charset="0"/>
              </a:rPr>
              <a:t>Chronic cough</a:t>
            </a:r>
            <a:endParaRPr lang="en-GB" i="1" dirty="0">
              <a:solidFill>
                <a:srgbClr val="333333"/>
              </a:solidFill>
              <a:effectLst/>
              <a:latin typeface="Arial" panose="020B0604020202020204" pitchFamily="34" charset="0"/>
              <a:cs typeface="Arial" panose="020B0604020202020204" pitchFamily="34" charset="0"/>
            </a:endParaRPr>
          </a:p>
          <a:p>
            <a:pPr algn="l"/>
            <a:r>
              <a:rPr lang="en-GB" sz="1100" dirty="0">
                <a:solidFill>
                  <a:srgbClr val="333333"/>
                </a:solidFill>
                <a:latin typeface="Arial" panose="020B0604020202020204" pitchFamily="34" charset="0"/>
                <a:cs typeface="Arial" panose="020B0604020202020204" pitchFamily="34" charset="0"/>
              </a:rPr>
              <a:t>(</a:t>
            </a:r>
            <a:r>
              <a:rPr lang="en-GB" sz="1100" b="0" i="0" dirty="0">
                <a:solidFill>
                  <a:srgbClr val="333333"/>
                </a:solidFill>
                <a:effectLst/>
                <a:latin typeface="Arial" panose="020B0604020202020204" pitchFamily="34" charset="0"/>
                <a:cs typeface="Arial" panose="020B0604020202020204" pitchFamily="34" charset="0"/>
              </a:rPr>
              <a:t>Healthdirect,2023)</a:t>
            </a:r>
          </a:p>
        </p:txBody>
      </p:sp>
      <p:sp>
        <p:nvSpPr>
          <p:cNvPr id="10" name="TextBox 9">
            <a:extLst>
              <a:ext uri="{FF2B5EF4-FFF2-40B4-BE49-F238E27FC236}">
                <a16:creationId xmlns:a16="http://schemas.microsoft.com/office/drawing/2014/main" id="{4081A7AE-9EAA-65C9-778A-075CC8F00FF2}"/>
              </a:ext>
            </a:extLst>
          </p:cNvPr>
          <p:cNvSpPr txBox="1"/>
          <p:nvPr/>
        </p:nvSpPr>
        <p:spPr>
          <a:xfrm flipH="1">
            <a:off x="385548" y="4171793"/>
            <a:ext cx="4099775" cy="677108"/>
          </a:xfrm>
          <a:prstGeom prst="rect">
            <a:avLst/>
          </a:prstGeom>
          <a:noFill/>
        </p:spPr>
        <p:txBody>
          <a:bodyPr wrap="square" rtlCol="0">
            <a:spAutoFit/>
          </a:bodyPr>
          <a:lstStyle/>
          <a:p>
            <a:r>
              <a:rPr lang="en-GB" sz="2000" b="1" dirty="0">
                <a:effectLst/>
                <a:latin typeface="Arial" panose="020B0604020202020204" pitchFamily="34" charset="0"/>
                <a:ea typeface="Calibri" panose="020F0502020204030204" pitchFamily="34" charset="0"/>
                <a:cs typeface="Arial" panose="020B0604020202020204" pitchFamily="34" charset="0"/>
              </a:rPr>
              <a:t>Recommendation</a:t>
            </a:r>
          </a:p>
          <a:p>
            <a:endParaRPr lang="en-GB" dirty="0"/>
          </a:p>
        </p:txBody>
      </p:sp>
      <p:sp>
        <p:nvSpPr>
          <p:cNvPr id="11" name="Rectangle 10">
            <a:extLst>
              <a:ext uri="{FF2B5EF4-FFF2-40B4-BE49-F238E27FC236}">
                <a16:creationId xmlns:a16="http://schemas.microsoft.com/office/drawing/2014/main" id="{083B418F-3321-DDD9-79A2-7FA83547737F}"/>
              </a:ext>
            </a:extLst>
          </p:cNvPr>
          <p:cNvSpPr/>
          <p:nvPr/>
        </p:nvSpPr>
        <p:spPr>
          <a:xfrm>
            <a:off x="5436212" y="3387575"/>
            <a:ext cx="6489522" cy="302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300" dirty="0">
                <a:solidFill>
                  <a:schemeClr val="tx1"/>
                </a:solidFill>
                <a:latin typeface="Arial" panose="020B0604020202020204" pitchFamily="34" charset="0"/>
                <a:cs typeface="Arial" panose="020B0604020202020204" pitchFamily="34" charset="0"/>
              </a:rPr>
              <a:t>Pneumonia is the acute inflammation of the lower part of the respiratory system (Lungs). This can affect both children and adults and according to the Global Burden of Diseases Study 2015, it has a high mortality rate worldwide. Pneumonia can be caused by viruses, bacteria, infections, but also by several factors related to the sick person, underdeveloped immunity, improper living conditions and malnutrition, etc. The symptoms associated with this disease include: cough, high body temperature, chills, breathing difficulties, pain in the chest or back. The most commonly used method for diagnosis is the chest x-ray and CT when Pneumonia cannot be seen on the x-ray, however according to the studies, there are still many unidentified cases. Complications that can occur are pleural effusion, empyema and lung abscess. The most common treatment for bacterial pneumonia is antibiotics, but only a doctor can decide what treatment is necessary depending on the symptoms, investigations and severity of the disease each patient (Reynolds, et al 2010)and (CDS,2022).</a:t>
            </a:r>
          </a:p>
        </p:txBody>
      </p:sp>
      <p:sp>
        <p:nvSpPr>
          <p:cNvPr id="12" name="Rectangle 11">
            <a:extLst>
              <a:ext uri="{FF2B5EF4-FFF2-40B4-BE49-F238E27FC236}">
                <a16:creationId xmlns:a16="http://schemas.microsoft.com/office/drawing/2014/main" id="{09717144-BA83-66F1-0C42-5EA1121A5592}"/>
              </a:ext>
            </a:extLst>
          </p:cNvPr>
          <p:cNvSpPr/>
          <p:nvPr/>
        </p:nvSpPr>
        <p:spPr>
          <a:xfrm>
            <a:off x="84634" y="4609491"/>
            <a:ext cx="5169946" cy="2101634"/>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dirty="0">
                <a:solidFill>
                  <a:schemeClr val="tx1"/>
                </a:solidFill>
                <a:latin typeface="Arial" panose="020B0604020202020204" pitchFamily="34" charset="0"/>
                <a:cs typeface="Arial" panose="020B0604020202020204" pitchFamily="34" charset="0"/>
              </a:rPr>
              <a:t>In order to maintain a healthy respiratory system, a healthy lifestyle is necessary: physical exercises, balanced diet, avoiding harmful substances, hygiene, correct and systematic hand washing.</a:t>
            </a:r>
          </a:p>
          <a:p>
            <a:pPr algn="just"/>
            <a:r>
              <a:rPr lang="en-GB" sz="1400" dirty="0">
                <a:solidFill>
                  <a:schemeClr val="tx1"/>
                </a:solidFill>
                <a:latin typeface="Arial" panose="020B0604020202020204" pitchFamily="34" charset="0"/>
                <a:cs typeface="Arial" panose="020B0604020202020204" pitchFamily="34" charset="0"/>
              </a:rPr>
              <a:t>During the illness with pneumonia, it is necessary to consume as much liquid as possible, a diet rich in fruits, vegetables and protein and to avoid starch and refined sugar; pasteurized dairy products</a:t>
            </a:r>
            <a:r>
              <a:rPr lang="en-GB" dirty="0"/>
              <a:t>.</a:t>
            </a:r>
          </a:p>
        </p:txBody>
      </p:sp>
    </p:spTree>
    <p:extLst>
      <p:ext uri="{BB962C8B-B14F-4D97-AF65-F5344CB8AC3E}">
        <p14:creationId xmlns:p14="http://schemas.microsoft.com/office/powerpoint/2010/main" val="3282526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B766D-87F1-C576-4AB8-78B1B47816DC}"/>
              </a:ext>
            </a:extLst>
          </p:cNvPr>
          <p:cNvSpPr>
            <a:spLocks noGrp="1"/>
          </p:cNvSpPr>
          <p:nvPr>
            <p:ph type="title"/>
          </p:nvPr>
        </p:nvSpPr>
        <p:spPr>
          <a:xfrm>
            <a:off x="660400" y="136430"/>
            <a:ext cx="4622800" cy="955748"/>
          </a:xfrm>
        </p:spPr>
        <p:txBody>
          <a:bodyPr/>
          <a:lstStyle/>
          <a:p>
            <a:r>
              <a:rPr lang="en-GB" dirty="0"/>
              <a:t>Reference </a:t>
            </a:r>
          </a:p>
        </p:txBody>
      </p:sp>
      <p:sp>
        <p:nvSpPr>
          <p:cNvPr id="3" name="Text Placeholder 2">
            <a:extLst>
              <a:ext uri="{FF2B5EF4-FFF2-40B4-BE49-F238E27FC236}">
                <a16:creationId xmlns:a16="http://schemas.microsoft.com/office/drawing/2014/main" id="{6DE25E91-2111-A72A-48BA-64220B9D48AA}"/>
              </a:ext>
            </a:extLst>
          </p:cNvPr>
          <p:cNvSpPr>
            <a:spLocks noGrp="1"/>
          </p:cNvSpPr>
          <p:nvPr>
            <p:ph type="body" idx="1"/>
          </p:nvPr>
        </p:nvSpPr>
        <p:spPr>
          <a:xfrm>
            <a:off x="500742" y="1092178"/>
            <a:ext cx="10980057" cy="5629392"/>
          </a:xfrm>
        </p:spPr>
        <p:txBody>
          <a:bodyPr>
            <a:normAutofit fontScale="62500" lnSpcReduction="20000"/>
          </a:bodyPr>
          <a:lstStyle/>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CDC, (2022)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Pneumonia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Available at: https://www.cdc.gov/pneumonia/(Accessed at: 21.02.23)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Cleveland Clinic, (2020),</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Respiratory System</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[website] Available at: </a:t>
            </a:r>
            <a:r>
              <a:rPr lang="en-GB" sz="1800" dirty="0">
                <a:effectLst/>
                <a:latin typeface="Arial" panose="020B0604020202020204" pitchFamily="34" charset="0"/>
                <a:ea typeface="Calibri" panose="020F0502020204030204" pitchFamily="34" charset="0"/>
                <a:cs typeface="Times New Roman" panose="02020603050405020304" pitchFamily="18" charset="0"/>
              </a:rPr>
              <a:t>https://my.clevelandclinic.org/health/articles/21205-respiratory-system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(Accessed at:07.02.23)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GBD 2015 Mortality and Causes of Death Collaborators. “Global, regional, and national life expectancy, all-cause mortality, and cause-specific mortality for 249 causes of death, 1980-2015: a systematic analysis for the Global Burden of Disease Study 2015.”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Lancet (London, England)</a:t>
            </a:r>
            <a:r>
              <a:rPr lang="en-GB" sz="1800" dirty="0">
                <a:effectLst/>
                <a:latin typeface="Calibri" panose="020F0502020204030204" pitchFamily="34" charset="0"/>
                <a:ea typeface="Calibri" panose="020F0502020204030204" pitchFamily="34" charset="0"/>
                <a:cs typeface="Times New Roman" panose="02020603050405020304" pitchFamily="18" charset="0"/>
              </a:rPr>
              <a:t> vol. 388,10053 (2016): 1459-1544. doi:10.1016/S0140-6736(16)31012-1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(Accessed at: 21.02.23)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Healthdirect</a:t>
            </a:r>
            <a:r>
              <a:rPr lang="en-GB" sz="1800" dirty="0">
                <a:effectLst/>
                <a:latin typeface="Arial" panose="020B0604020202020204" pitchFamily="34" charset="0"/>
                <a:ea typeface="Calibri" panose="020F0502020204030204" pitchFamily="34" charset="0"/>
                <a:cs typeface="Times New Roman" panose="02020603050405020304" pitchFamily="18" charset="0"/>
              </a:rPr>
              <a:t>, (2023) </a:t>
            </a:r>
            <a:r>
              <a:rPr lang="en-GB" sz="1800" i="1" dirty="0">
                <a:effectLst/>
                <a:latin typeface="Arial" panose="020B0604020202020204" pitchFamily="34" charset="0"/>
                <a:ea typeface="Calibri" panose="020F0502020204030204" pitchFamily="34" charset="0"/>
                <a:cs typeface="Times New Roman" panose="02020603050405020304" pitchFamily="18" charset="0"/>
              </a:rPr>
              <a:t>Respiratory system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Available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hlinkClick r:id="rId2"/>
              </a:rPr>
              <a:t>https://www.healthdirect.gov.au/respiratory-system#:~:text=To%20keep%20your%20respiratory%20system%20%28and%20especially%20your,a%20healthy%20weight%205%20have%20an%20active%20lifestyle</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(Accessed at: 10.02.23)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L. Eldridge, (2022) </a:t>
            </a:r>
            <a:r>
              <a:rPr lang="en-GB" sz="1800" i="1" dirty="0">
                <a:effectLst/>
                <a:latin typeface="Arial" panose="020B0604020202020204" pitchFamily="34" charset="0"/>
                <a:ea typeface="Calibri" panose="020F0502020204030204" pitchFamily="34" charset="0"/>
                <a:cs typeface="Times New Roman" panose="02020603050405020304" pitchFamily="18" charset="0"/>
              </a:rPr>
              <a:t>Alveoli Function, Structure, and Lung Disorders That Affect Them</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[website] Available at:</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https://www.verywellhealth.com/what-are-alveoli-2249043</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(Accessed at:07.02.23)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M. Haddad and S. Sharma, (2022) </a:t>
            </a:r>
            <a:r>
              <a:rPr lang="en-GB" sz="1800" i="1" dirty="0">
                <a:effectLst/>
                <a:latin typeface="Arial" panose="020B0604020202020204" pitchFamily="34" charset="0"/>
                <a:ea typeface="Calibri" panose="020F0502020204030204" pitchFamily="34" charset="0"/>
                <a:cs typeface="Times New Roman" panose="02020603050405020304" pitchFamily="18" charset="0"/>
              </a:rPr>
              <a:t>Physiology Lung</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[website] Available at:</a:t>
            </a:r>
            <a:r>
              <a:rPr lang="en-GB" sz="1800" dirty="0">
                <a:effectLst/>
                <a:latin typeface="Arial" panose="020B0604020202020204" pitchFamily="34" charset="0"/>
                <a:ea typeface="Calibri" panose="020F0502020204030204" pitchFamily="34" charset="0"/>
                <a:cs typeface="Times New Roman" panose="02020603050405020304" pitchFamily="18" charset="0"/>
              </a:rPr>
              <a:t> https://www.ncbi.nlm.nih.gov/books/NBK545177/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(Accessed at:07.02.23)</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MS Therapy Centre</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Asthma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GB" sz="18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4"/>
              </a:rPr>
              <a:t>https://www.hertsmstherapy.org.uk/conditions/asthma/?gclid=CjwKCAiA85efBhBbEiwAD7oLQMtLwyOj29N6WUU154IBFJ8HmH3BI6l8dEe47RSP7e2nZvnSbpH4BRoCMUsQAvD_BwE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at: 10.02.23)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Reynolds, J H et al. “Pneumonia in the immunocompetent patient.”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British journal of radiology</a:t>
            </a:r>
            <a:r>
              <a:rPr lang="en-GB" sz="1800" dirty="0">
                <a:effectLst/>
                <a:latin typeface="Calibri" panose="020F0502020204030204" pitchFamily="34" charset="0"/>
                <a:ea typeface="Calibri" panose="020F0502020204030204" pitchFamily="34" charset="0"/>
                <a:cs typeface="Times New Roman" panose="02020603050405020304" pitchFamily="18" charset="0"/>
              </a:rPr>
              <a:t> vol. 83,996 (2010): 998-1009. doi:10.1259/</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bjr</a:t>
            </a:r>
            <a:r>
              <a:rPr lang="en-GB" sz="1800" dirty="0">
                <a:effectLst/>
                <a:latin typeface="Calibri" panose="020F0502020204030204" pitchFamily="34" charset="0"/>
                <a:ea typeface="Calibri" panose="020F0502020204030204" pitchFamily="34" charset="0"/>
                <a:cs typeface="Times New Roman" panose="02020603050405020304" pitchFamily="18" charset="0"/>
              </a:rPr>
              <a:t>/31200593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(Accessed at: 21.02.23)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National Health Service (NHS), (2023)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Pneumonia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Available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https://www.nhs.uk/conditions/pneumonia/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(Accessed at: 10.02.23)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National Health Service (NHS), (2023)</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Respiratory tract infections (RTIs)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6"/>
              </a:rPr>
              <a:t>https://www.nhs.uk/conditions/respiratory-tract-infection/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at: 10.02.23)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89619023"/>
      </p:ext>
    </p:extLst>
  </p:cSld>
  <p:clrMapOvr>
    <a:masterClrMapping/>
  </p:clrMapOvr>
</p:sld>
</file>

<file path=ppt/theme/theme1.xml><?xml version="1.0" encoding="utf-8"?>
<a:theme xmlns:a="http://schemas.openxmlformats.org/drawingml/2006/main" name="SwellVTI">
  <a:themeElements>
    <a:clrScheme name="Swell">
      <a:dk1>
        <a:sysClr val="windowText" lastClr="000000"/>
      </a:dk1>
      <a:lt1>
        <a:sysClr val="window" lastClr="FFFFFF"/>
      </a:lt1>
      <a:dk2>
        <a:srgbClr val="233B47"/>
      </a:dk2>
      <a:lt2>
        <a:srgbClr val="FEEFD9"/>
      </a:lt2>
      <a:accent1>
        <a:srgbClr val="16AEA7"/>
      </a:accent1>
      <a:accent2>
        <a:srgbClr val="618F88"/>
      </a:accent2>
      <a:accent3>
        <a:srgbClr val="7A9973"/>
      </a:accent3>
      <a:accent4>
        <a:srgbClr val="8AAE8E"/>
      </a:accent4>
      <a:accent5>
        <a:srgbClr val="EB8F60"/>
      </a:accent5>
      <a:accent6>
        <a:srgbClr val="E57A6F"/>
      </a:accent6>
      <a:hlink>
        <a:srgbClr val="13968F"/>
      </a:hlink>
      <a:folHlink>
        <a:srgbClr val="E5615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8" ma:contentTypeDescription="Create a new document." ma:contentTypeScope="" ma:versionID="6e72b25614cb583426909884ee8feddc">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184319ada2e0e33aaf7bea977c2ed388"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1FA61EF-1631-40E3-96E8-5C021845FFF0}">
  <ds:schemaRefs>
    <ds:schemaRef ds:uri="http://schemas.microsoft.com/sharepoint/v3/contenttype/forms"/>
  </ds:schemaRefs>
</ds:datastoreItem>
</file>

<file path=customXml/itemProps2.xml><?xml version="1.0" encoding="utf-8"?>
<ds:datastoreItem xmlns:ds="http://schemas.openxmlformats.org/officeDocument/2006/customXml" ds:itemID="{3881FD00-E321-4025-9B6C-5141071751E9}">
  <ds:schemaRefs>
    <ds:schemaRef ds:uri="http://schemas.microsoft.com/office/2006/metadata/contentType"/>
    <ds:schemaRef ds:uri="http://schemas.microsoft.com/office/2006/metadata/properties/metaAttributes"/>
    <ds:schemaRef ds:uri="http://www.w3.org/2000/xmlns/"/>
    <ds:schemaRef ds:uri="http://www.w3.org/2001/XMLSchema"/>
    <ds:schemaRef ds:uri="6b5bd684-8631-4d35-bdcf-c9e38c7d488d"/>
    <ds:schemaRef ds:uri="37708af0-49d6-4626-adf7-ee8f7f4cc1b8"/>
  </ds:schemaRefs>
</ds:datastoreItem>
</file>

<file path=customXml/itemProps3.xml><?xml version="1.0" encoding="utf-8"?>
<ds:datastoreItem xmlns:ds="http://schemas.openxmlformats.org/officeDocument/2006/customXml" ds:itemID="{2EFB354D-1ECA-40DA-933C-57FA7785FBDF}">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office theme</Template>
  <TotalTime>140</TotalTime>
  <Words>975</Words>
  <Application>Microsoft Office PowerPoint</Application>
  <PresentationFormat>Widescreen</PresentationFormat>
  <Paragraphs>55</Paragraphs>
  <Slides>4</Slides>
  <Notes>2</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SwellVTI</vt:lpstr>
      <vt:lpstr>Respiratory System  by Nadejda Iachimovschi</vt:lpstr>
      <vt:lpstr>PowerPoint Presentation</vt:lpstr>
      <vt:lpstr>PowerPoint Presentation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Nadea Iachimovschi</dc:creator>
  <cp:lastModifiedBy>Nadea Iachimovschi</cp:lastModifiedBy>
  <cp:revision>354</cp:revision>
  <dcterms:created xsi:type="dcterms:W3CDTF">2023-02-08T11:57:02Z</dcterms:created>
  <dcterms:modified xsi:type="dcterms:W3CDTF">2023-02-24T13:39:37Z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