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0"/>
  </p:normalViewPr>
  <p:slideViewPr>
    <p:cSldViewPr snapToGrid="0" snapToObjects="1">
      <p:cViewPr varScale="1">
        <p:scale>
          <a:sx n="66" d="100"/>
          <a:sy n="66" d="100"/>
        </p:scale>
        <p:origin x="66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Funding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5DA5D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3313-413F-884D-F505B1F1701B}"/>
              </c:ext>
            </c:extLst>
          </c:dPt>
          <c:dPt>
            <c:idx val="1"/>
            <c:bubble3D val="0"/>
            <c:spPr>
              <a:solidFill>
                <a:srgbClr val="FAA43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3313-413F-884D-F505B1F1701B}"/>
              </c:ext>
            </c:extLst>
          </c:dPt>
          <c:cat>
            <c:strRef>
              <c:f>Sheet1!$A$2:$A$3</c:f>
              <c:strCache>
                <c:ptCount val="2"/>
                <c:pt idx="0">
                  <c:v>Equity (Impact Investors)</c:v>
                </c:pt>
                <c:pt idx="1">
                  <c:v>Grant Funding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7920</c:v>
                </c:pt>
                <c:pt idx="1">
                  <c:v>5280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313-413F-884D-F505B1F170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5"/>
      </c:doughnutChart>
      <c:spPr>
        <a:noFill/>
        <a:ln>
          <a:noFill/>
        </a:ln>
        <a:effectLst/>
      </c:spPr>
    </c:plotArea>
    <c:legend>
      <c:legendPos val="r"/>
      <c:overlay val="0"/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Expenses</c:v>
                </c:pt>
              </c:strCache>
            </c:strRef>
          </c:tx>
          <c:spPr>
            <a:solidFill>
              <a:srgbClr val="C0504D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830" b="0" i="0" u="none" strike="noStrike">
                    <a:solidFill>
                      <a:srgbClr val="124A2B"/>
                    </a:solidFill>
                    <a:latin typeface="Apto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Inventory</c:v>
                </c:pt>
                <c:pt idx="1">
                  <c:v>Digital Platform</c:v>
                </c:pt>
                <c:pt idx="2">
                  <c:v>Legal &amp; Registration</c:v>
                </c:pt>
                <c:pt idx="3">
                  <c:v>Marketing &amp; Launch</c:v>
                </c:pt>
                <c:pt idx="4">
                  <c:v>Facilities</c:v>
                </c:pt>
                <c:pt idx="5">
                  <c:v>Working Capital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6600</c:v>
                </c:pt>
                <c:pt idx="1">
                  <c:v>2112</c:v>
                </c:pt>
                <c:pt idx="2">
                  <c:v>792</c:v>
                </c:pt>
                <c:pt idx="3">
                  <c:v>1320</c:v>
                </c:pt>
                <c:pt idx="4">
                  <c:v>1056</c:v>
                </c:pt>
                <c:pt idx="5">
                  <c:v>1320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0EA-4914-9D33-8F84D30B53F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D6D0C5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00" b="0" i="0" u="none" strike="noStrike">
                <a:solidFill>
                  <a:srgbClr val="000000"/>
                </a:solidFill>
                <a:latin typeface="Aptos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8660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by naming the venture, the funding ask, and the launch focus: 50 solar pump kits in North Central and South Western Nigeria.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State the integrated solution in one sentence: irrigation hardware plus SMS advisory. Emphasise that the launch is deliberately cooperative-led.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Frame the problem as a combined water, finance and information problem rather than only a technology gap.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why the bundle matters: hardware without advice may be underused; advice without water access does not solve dry-season production.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this slide practical: acquisition starts through cooperatives because trust and peer proof drive rural adoption.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Tie the team back to the problem: farmers need access, support, trusted communication and relevant advice.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Make the positioning clear: less polluting than diesel, less expensive and more tailored than oversized imported solar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as a disciplined market scan. Do not overclaim: affordability, import rules and water-resource assumptions need validation.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Discuss the capital stack, then the spending priorities. Inventory is the largest cost because the first-month launch depends on physical kits.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Close with impact plus discipline. The strongest conclusion is not “guaranteed success”; it is a testable pilot with clear validation steps.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5EF"/>
          </a:solidFill>
          <a:ln w="12700">
            <a:solidFill>
              <a:srgbClr val="F7F5E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3" name="Shape 1"/>
          <p:cNvSpPr/>
          <p:nvPr/>
        </p:nvSpPr>
        <p:spPr>
          <a:xfrm>
            <a:off x="548640" y="6473952"/>
            <a:ext cx="11109960" cy="0"/>
          </a:xfrm>
          <a:prstGeom prst="line">
            <a:avLst/>
          </a:prstGeom>
          <a:noFill/>
          <a:ln w="6350">
            <a:solidFill>
              <a:srgbClr val="D8D0C2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4" name="Text 2"/>
          <p:cNvSpPr/>
          <p:nvPr/>
        </p:nvSpPr>
        <p:spPr>
          <a:xfrm>
            <a:off x="548640" y="6547104"/>
            <a:ext cx="2377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50615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AgriSun Tech Nigeria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8458200" y="6547104"/>
            <a:ext cx="31546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dirty="0">
                <a:solidFill>
                  <a:srgbClr val="50615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Sustainable Solar Irrigation + Digital Advisory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385011" y="20040"/>
            <a:ext cx="12191695" cy="6858000"/>
          </a:xfrm>
          <a:prstGeom prst="rect">
            <a:avLst/>
          </a:prstGeom>
          <a:solidFill>
            <a:srgbClr val="124A2B"/>
          </a:solidFill>
          <a:ln w="12700">
            <a:solidFill>
              <a:srgbClr val="124A2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 dirty="0"/>
          </a:p>
        </p:txBody>
      </p:sp>
      <p:sp>
        <p:nvSpPr>
          <p:cNvPr id="3" name="Shape 1"/>
          <p:cNvSpPr/>
          <p:nvPr/>
        </p:nvSpPr>
        <p:spPr>
          <a:xfrm>
            <a:off x="8641080" y="512064"/>
            <a:ext cx="2057400" cy="2057400"/>
          </a:xfrm>
          <a:prstGeom prst="ellipse">
            <a:avLst/>
          </a:prstGeom>
          <a:solidFill>
            <a:srgbClr val="0F3D27">
              <a:alpha val="0"/>
            </a:srgbClr>
          </a:solidFill>
          <a:ln w="27940">
            <a:solidFill>
              <a:srgbClr val="D99425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4" name="Shape 2"/>
          <p:cNvSpPr/>
          <p:nvPr/>
        </p:nvSpPr>
        <p:spPr>
          <a:xfrm>
            <a:off x="9253728" y="1124712"/>
            <a:ext cx="822960" cy="822960"/>
          </a:xfrm>
          <a:prstGeom prst="ellipse">
            <a:avLst/>
          </a:prstGeom>
          <a:solidFill>
            <a:srgbClr val="D99425">
              <a:alpha val="90000"/>
            </a:srgbClr>
          </a:solidFill>
          <a:ln w="15240">
            <a:solidFill>
              <a:srgbClr val="D99425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5" name="Shape 3"/>
          <p:cNvSpPr/>
          <p:nvPr/>
        </p:nvSpPr>
        <p:spPr>
          <a:xfrm>
            <a:off x="713232" y="1051560"/>
            <a:ext cx="777240" cy="0"/>
          </a:xfrm>
          <a:prstGeom prst="line">
            <a:avLst/>
          </a:prstGeom>
          <a:noFill/>
          <a:ln w="381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6" name="Text 4"/>
          <p:cNvSpPr/>
          <p:nvPr/>
        </p:nvSpPr>
        <p:spPr>
          <a:xfrm>
            <a:off x="713232" y="1417320"/>
            <a:ext cx="539496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7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AgriSun Tech</a:t>
            </a:r>
            <a:endParaRPr lang="en-US" sz="3700" dirty="0"/>
          </a:p>
          <a:p>
            <a:pPr marL="0" indent="0">
              <a:buNone/>
            </a:pPr>
            <a:endParaRPr lang="en-US" sz="3700" dirty="0"/>
          </a:p>
        </p:txBody>
      </p:sp>
      <p:sp>
        <p:nvSpPr>
          <p:cNvPr id="7" name="Text 5"/>
          <p:cNvSpPr/>
          <p:nvPr/>
        </p:nvSpPr>
        <p:spPr>
          <a:xfrm>
            <a:off x="640080" y="2103121"/>
            <a:ext cx="8138160" cy="1152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DAE6D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Sustainable Solar Irrigation and Digital Advisory Enterprise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919988" y="3429000"/>
            <a:ext cx="5335524" cy="115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C8D4C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CertHE Business Skills for the Workplace - Entrepreneurship and Enterprise (LCLM4006)</a:t>
            </a:r>
            <a:br>
              <a:rPr lang="en-US" sz="2000" dirty="0">
                <a:solidFill>
                  <a:srgbClr val="C8D4C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br>
              <a:rPr lang="en-US" sz="2000" dirty="0">
                <a:solidFill>
                  <a:srgbClr val="C8D4C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r>
              <a:rPr lang="en-US" sz="2000" dirty="0">
                <a:solidFill>
                  <a:srgbClr val="C8D4C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 ID: 2514938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6720840" y="3749040"/>
            <a:ext cx="4709160" cy="1920240"/>
          </a:xfrm>
          <a:prstGeom prst="roundRect">
            <a:avLst>
              <a:gd name="adj" fmla="val 3810"/>
            </a:avLst>
          </a:prstGeom>
          <a:solidFill>
            <a:srgbClr val="0F3D27"/>
          </a:solidFill>
          <a:ln w="8890">
            <a:solidFill>
              <a:srgbClr val="0F3D27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0" name="Text 8"/>
          <p:cNvSpPr/>
          <p:nvPr/>
        </p:nvSpPr>
        <p:spPr>
          <a:xfrm>
            <a:off x="7077456" y="4023360"/>
            <a:ext cx="14630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LAUNCH FACTS</a:t>
            </a:r>
            <a:endParaRPr lang="en-US" sz="680" dirty="0"/>
          </a:p>
        </p:txBody>
      </p:sp>
      <p:sp>
        <p:nvSpPr>
          <p:cNvPr id="11" name="Text 9"/>
          <p:cNvSpPr/>
          <p:nvPr/>
        </p:nvSpPr>
        <p:spPr>
          <a:xfrm>
            <a:off x="7077456" y="4462272"/>
            <a:ext cx="1143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£13,200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7077456" y="4873752"/>
            <a:ext cx="1143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70" dirty="0">
                <a:solidFill>
                  <a:srgbClr val="DDE8D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Initial funding sought</a:t>
            </a:r>
            <a:endParaRPr lang="en-US" sz="870" dirty="0"/>
          </a:p>
        </p:txBody>
      </p:sp>
      <p:sp>
        <p:nvSpPr>
          <p:cNvPr id="13" name="Text 11"/>
          <p:cNvSpPr/>
          <p:nvPr/>
        </p:nvSpPr>
        <p:spPr>
          <a:xfrm>
            <a:off x="8668512" y="4462272"/>
            <a:ext cx="960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50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8668512" y="4873752"/>
            <a:ext cx="960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70" dirty="0">
                <a:solidFill>
                  <a:srgbClr val="DDE8D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Solar pump kits: launch batch</a:t>
            </a:r>
            <a:endParaRPr lang="en-US" sz="870" dirty="0"/>
          </a:p>
        </p:txBody>
      </p:sp>
      <p:sp>
        <p:nvSpPr>
          <p:cNvPr id="15" name="Text 13"/>
          <p:cNvSpPr/>
          <p:nvPr/>
        </p:nvSpPr>
        <p:spPr>
          <a:xfrm>
            <a:off x="10104120" y="4462272"/>
            <a:ext cx="777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10104120" y="4873752"/>
            <a:ext cx="777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70" dirty="0">
                <a:solidFill>
                  <a:srgbClr val="DDE8D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Priority regions</a:t>
            </a:r>
            <a:endParaRPr lang="en-US" sz="870" dirty="0"/>
          </a:p>
        </p:txBody>
      </p:sp>
      <p:sp>
        <p:nvSpPr>
          <p:cNvPr id="17" name="Text 15"/>
          <p:cNvSpPr/>
          <p:nvPr/>
        </p:nvSpPr>
        <p:spPr>
          <a:xfrm>
            <a:off x="749808" y="6080760"/>
            <a:ext cx="4023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>
                <a:solidFill>
                  <a:srgbClr val="DDE8D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Date: 09 /O8/ 2026</a:t>
            </a:r>
            <a:endParaRPr lang="en-US" sz="86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93776"/>
            <a:ext cx="80467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Executive Summary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987552"/>
            <a:ext cx="8046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social enterprise for climate-resilient smallholder farming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621792" y="1572768"/>
            <a:ext cx="6217920" cy="11704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75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AgriSun Tech Nigeria improves the climate resilience and income security of Nigerian smallholder farmers through an integrated offer: affordable solar-powered micro-irrigation kits paired with AgriInfo, an SMS-based advisory service delivering localised weather and agronomic guidance.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621792" y="2907792"/>
            <a:ext cx="6172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6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Launch first with farming cooperatives in North Central and South Western Nigeria, using field demonstrations to build trust and reduce adoption risk.</a:t>
            </a:r>
            <a:endParaRPr lang="en-US" sz="1460" dirty="0"/>
          </a:p>
        </p:txBody>
      </p:sp>
      <p:sp>
        <p:nvSpPr>
          <p:cNvPr id="6" name="Shape 4"/>
          <p:cNvSpPr/>
          <p:nvPr/>
        </p:nvSpPr>
        <p:spPr>
          <a:xfrm>
            <a:off x="7315200" y="1389888"/>
            <a:ext cx="3886200" cy="4160520"/>
          </a:xfrm>
          <a:prstGeom prst="roundRect">
            <a:avLst>
              <a:gd name="adj" fmla="val 1882"/>
            </a:avLst>
          </a:prstGeom>
          <a:solidFill>
            <a:srgbClr val="124A2B"/>
          </a:solidFill>
          <a:ln w="8890">
            <a:solidFill>
              <a:srgbClr val="124A2B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7" name="Text 5"/>
          <p:cNvSpPr/>
          <p:nvPr/>
        </p:nvSpPr>
        <p:spPr>
          <a:xfrm>
            <a:off x="7662672" y="1719072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 A GLANCE</a:t>
            </a:r>
            <a:endParaRPr lang="en-US" sz="680" dirty="0"/>
          </a:p>
        </p:txBody>
      </p:sp>
      <p:sp>
        <p:nvSpPr>
          <p:cNvPr id="8" name="Text 6"/>
          <p:cNvSpPr/>
          <p:nvPr/>
        </p:nvSpPr>
        <p:spPr>
          <a:xfrm>
            <a:off x="7662672" y="2176272"/>
            <a:ext cx="20116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£13,200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7662672" y="2587752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70" dirty="0">
                <a:solidFill>
                  <a:srgbClr val="DDE8D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Total start-up funding required</a:t>
            </a:r>
            <a:endParaRPr lang="en-US" sz="870" dirty="0"/>
          </a:p>
        </p:txBody>
      </p:sp>
      <p:sp>
        <p:nvSpPr>
          <p:cNvPr id="10" name="Text 8"/>
          <p:cNvSpPr/>
          <p:nvPr/>
        </p:nvSpPr>
        <p:spPr>
          <a:xfrm>
            <a:off x="7662672" y="2999232"/>
            <a:ext cx="2286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60 / 40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7662672" y="341071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70" dirty="0">
                <a:solidFill>
                  <a:srgbClr val="DDE8D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Equity-to-grant funding split</a:t>
            </a:r>
            <a:endParaRPr lang="en-US" sz="870" dirty="0"/>
          </a:p>
        </p:txBody>
      </p:sp>
      <p:sp>
        <p:nvSpPr>
          <p:cNvPr id="12" name="Text 10"/>
          <p:cNvSpPr/>
          <p:nvPr/>
        </p:nvSpPr>
        <p:spPr>
          <a:xfrm>
            <a:off x="7662672" y="3822192"/>
            <a:ext cx="2468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0.5-2 ha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7662672" y="4233672"/>
            <a:ext cx="2468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70" dirty="0">
                <a:solidFill>
                  <a:srgbClr val="DDE8D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Target smallholder plot size</a:t>
            </a:r>
            <a:endParaRPr lang="en-US" sz="870" dirty="0"/>
          </a:p>
        </p:txBody>
      </p:sp>
      <p:sp>
        <p:nvSpPr>
          <p:cNvPr id="14" name="Text 12"/>
          <p:cNvSpPr/>
          <p:nvPr/>
        </p:nvSpPr>
        <p:spPr>
          <a:xfrm>
            <a:off x="7662672" y="4645152"/>
            <a:ext cx="1645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7662672" y="5056632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70" dirty="0">
                <a:solidFill>
                  <a:srgbClr val="DDE8D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Core management roles</a:t>
            </a:r>
            <a:endParaRPr lang="en-US" sz="870" dirty="0"/>
          </a:p>
        </p:txBody>
      </p:sp>
      <p:sp>
        <p:nvSpPr>
          <p:cNvPr id="16" name="Shape 14"/>
          <p:cNvSpPr/>
          <p:nvPr/>
        </p:nvSpPr>
        <p:spPr>
          <a:xfrm>
            <a:off x="658368" y="4956048"/>
            <a:ext cx="475488" cy="475488"/>
          </a:xfrm>
          <a:prstGeom prst="ellipse">
            <a:avLst/>
          </a:prstGeom>
          <a:solidFill>
            <a:srgbClr val="124A2B"/>
          </a:solidFill>
          <a:ln w="12700">
            <a:solidFill>
              <a:srgbClr val="124A2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7" name="Text 15"/>
          <p:cNvSpPr/>
          <p:nvPr/>
        </p:nvSpPr>
        <p:spPr>
          <a:xfrm>
            <a:off x="676656" y="5065776"/>
            <a:ext cx="4389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✓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1325880" y="4992624"/>
            <a:ext cx="5577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Funded with £13,200 (60% equity, 40% grant), the venture aims to strengthen rural livelihoods and food security. Actual productivity gains will depend on crop, location, water availability and farm management.</a:t>
            </a:r>
            <a:endParaRPr lang="en-US" sz="114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93776"/>
            <a:ext cx="80467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Challenge  Farmers Face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987552"/>
            <a:ext cx="8046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Climate volatility is undermining rain-fed smallholder production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12648" y="1499616"/>
            <a:ext cx="1828800" cy="4023360"/>
          </a:xfrm>
          <a:prstGeom prst="rect">
            <a:avLst/>
          </a:prstGeom>
          <a:solidFill>
            <a:srgbClr val="EDE8DE"/>
          </a:solidFill>
          <a:ln w="12700">
            <a:solidFill>
              <a:srgbClr val="EDE8D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5" name="Shape 3"/>
          <p:cNvSpPr/>
          <p:nvPr/>
        </p:nvSpPr>
        <p:spPr>
          <a:xfrm>
            <a:off x="612648" y="3547872"/>
            <a:ext cx="1828800" cy="1975104"/>
          </a:xfrm>
          <a:prstGeom prst="rect">
            <a:avLst/>
          </a:prstGeom>
          <a:solidFill>
            <a:srgbClr val="E2D8C9"/>
          </a:solidFill>
          <a:ln w="12700">
            <a:solidFill>
              <a:srgbClr val="E2D8C9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6" name="Shape 4"/>
          <p:cNvSpPr/>
          <p:nvPr/>
        </p:nvSpPr>
        <p:spPr>
          <a:xfrm>
            <a:off x="749808" y="3520440"/>
            <a:ext cx="1554480" cy="0"/>
          </a:xfrm>
          <a:prstGeom prst="line">
            <a:avLst/>
          </a:prstGeom>
          <a:noFill/>
          <a:ln w="25400">
            <a:solidFill>
              <a:srgbClr val="124A2B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150"/>
          </a:p>
        </p:txBody>
      </p:sp>
      <p:sp>
        <p:nvSpPr>
          <p:cNvPr id="7" name="Text 5"/>
          <p:cNvSpPr/>
          <p:nvPr/>
        </p:nvSpPr>
        <p:spPr>
          <a:xfrm>
            <a:off x="786384" y="5148072"/>
            <a:ext cx="1463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Unpredictable rain-fed production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2788920" y="1444752"/>
            <a:ext cx="438912" cy="438912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9" name="Text 7"/>
          <p:cNvSpPr/>
          <p:nvPr/>
        </p:nvSpPr>
        <p:spPr>
          <a:xfrm>
            <a:off x="2807208" y="1554480"/>
            <a:ext cx="402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☀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383280" y="1453896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Erratic Rainfall &amp; Heat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3383280" y="1847088"/>
            <a:ext cx="32461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Prolonged dry periods and rising temperatures reduce crop production and yields.</a:t>
            </a:r>
            <a:endParaRPr lang="en-US" sz="1120" dirty="0"/>
          </a:p>
        </p:txBody>
      </p:sp>
      <p:sp>
        <p:nvSpPr>
          <p:cNvPr id="12" name="Shape 10"/>
          <p:cNvSpPr/>
          <p:nvPr/>
        </p:nvSpPr>
        <p:spPr>
          <a:xfrm>
            <a:off x="6858000" y="1444752"/>
            <a:ext cx="438912" cy="438912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3" name="Text 11"/>
          <p:cNvSpPr/>
          <p:nvPr/>
        </p:nvSpPr>
        <p:spPr>
          <a:xfrm>
            <a:off x="6876288" y="1554480"/>
            <a:ext cx="402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⌁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452360" y="1453896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Rain-Fed Dependence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7452360" y="1847088"/>
            <a:ext cx="32461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Smallholders rely on unpredictable rainfall with limited access to affordable irrigation.</a:t>
            </a:r>
            <a:endParaRPr lang="en-US" sz="1120" dirty="0"/>
          </a:p>
        </p:txBody>
      </p:sp>
      <p:sp>
        <p:nvSpPr>
          <p:cNvPr id="16" name="Shape 14"/>
          <p:cNvSpPr/>
          <p:nvPr/>
        </p:nvSpPr>
        <p:spPr>
          <a:xfrm>
            <a:off x="2788920" y="3310128"/>
            <a:ext cx="438912" cy="438912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7" name="Text 15"/>
          <p:cNvSpPr/>
          <p:nvPr/>
        </p:nvSpPr>
        <p:spPr>
          <a:xfrm>
            <a:off x="2807208" y="3419856"/>
            <a:ext cx="402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3383280" y="3319272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Constrained Finance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3383280" y="3712464"/>
            <a:ext cx="32461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Limited access to finance restricts adaptation options and delays investment.</a:t>
            </a:r>
            <a:endParaRPr lang="en-US" sz="1120" dirty="0"/>
          </a:p>
        </p:txBody>
      </p:sp>
      <p:sp>
        <p:nvSpPr>
          <p:cNvPr id="20" name="Shape 18"/>
          <p:cNvSpPr/>
          <p:nvPr/>
        </p:nvSpPr>
        <p:spPr>
          <a:xfrm>
            <a:off x="6858000" y="3310128"/>
            <a:ext cx="438912" cy="438912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1" name="Text 19"/>
          <p:cNvSpPr/>
          <p:nvPr/>
        </p:nvSpPr>
        <p:spPr>
          <a:xfrm>
            <a:off x="6876288" y="3419856"/>
            <a:ext cx="402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SMS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7452360" y="3319272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Information Gaps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7452360" y="3712464"/>
            <a:ext cx="32461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Few farmers receive timely, localised weather or agronomic guidance.</a:t>
            </a:r>
            <a:endParaRPr lang="en-US" sz="1120" dirty="0"/>
          </a:p>
        </p:txBody>
      </p:sp>
      <p:sp>
        <p:nvSpPr>
          <p:cNvPr id="24" name="Shape 22"/>
          <p:cNvSpPr/>
          <p:nvPr/>
        </p:nvSpPr>
        <p:spPr>
          <a:xfrm>
            <a:off x="2816352" y="5285232"/>
            <a:ext cx="8183880" cy="676656"/>
          </a:xfrm>
          <a:prstGeom prst="roundRect">
            <a:avLst>
              <a:gd name="adj" fmla="val 10811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25" name="Text 23"/>
          <p:cNvSpPr/>
          <p:nvPr/>
        </p:nvSpPr>
        <p:spPr>
          <a:xfrm>
            <a:off x="3072384" y="5504688"/>
            <a:ext cx="766267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940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Climate change adversely affects productivity and livelihoods; diversified adaptation practices are needed to protect production against rainfall uncertainty.</a:t>
            </a:r>
            <a:endParaRPr lang="en-US" sz="940" dirty="0"/>
          </a:p>
        </p:txBody>
      </p:sp>
      <p:sp>
        <p:nvSpPr>
          <p:cNvPr id="2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93776"/>
            <a:ext cx="80467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Our Solution: Product &amp; Service Offering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987552"/>
            <a:ext cx="8046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 integrated bundle of irrigation hardware and localised digital advisory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94944" y="1609344"/>
            <a:ext cx="5166360" cy="4297680"/>
          </a:xfrm>
          <a:prstGeom prst="roundRect">
            <a:avLst>
              <a:gd name="adj" fmla="val 1702"/>
            </a:avLst>
          </a:prstGeom>
          <a:solidFill>
            <a:srgbClr val="124A2B"/>
          </a:solidFill>
          <a:ln w="8890">
            <a:solidFill>
              <a:srgbClr val="124A2B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5" name="Shape 3"/>
          <p:cNvSpPr/>
          <p:nvPr/>
        </p:nvSpPr>
        <p:spPr>
          <a:xfrm>
            <a:off x="1005840" y="1874520"/>
            <a:ext cx="621792" cy="621792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6" name="Text 4"/>
          <p:cNvSpPr/>
          <p:nvPr/>
        </p:nvSpPr>
        <p:spPr>
          <a:xfrm>
            <a:off x="1024128" y="1984248"/>
            <a:ext cx="58521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☀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810512" y="2011680"/>
            <a:ext cx="333756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Solar-Powered Irrigation Kit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1005840" y="2898648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9" name="Text 7"/>
          <p:cNvSpPr/>
          <p:nvPr/>
        </p:nvSpPr>
        <p:spPr>
          <a:xfrm>
            <a:off x="1170432" y="2834640"/>
            <a:ext cx="42245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Lightweight, portable pump suited to small plots, drawing groundwater or surface water without diesel fuel.</a:t>
            </a:r>
            <a:endParaRPr lang="en-US" sz="1120" dirty="0"/>
          </a:p>
        </p:txBody>
      </p:sp>
      <p:sp>
        <p:nvSpPr>
          <p:cNvPr id="10" name="Shape 8"/>
          <p:cNvSpPr/>
          <p:nvPr/>
        </p:nvSpPr>
        <p:spPr>
          <a:xfrm>
            <a:off x="1005840" y="3557016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1" name="Text 9"/>
          <p:cNvSpPr/>
          <p:nvPr/>
        </p:nvSpPr>
        <p:spPr>
          <a:xfrm>
            <a:off x="1170432" y="3493008"/>
            <a:ext cx="42245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Compatible drip-irrigation components for efficient water application.</a:t>
            </a:r>
            <a:endParaRPr lang="en-US" sz="1120" dirty="0"/>
          </a:p>
        </p:txBody>
      </p:sp>
      <p:sp>
        <p:nvSpPr>
          <p:cNvPr id="12" name="Shape 10"/>
          <p:cNvSpPr/>
          <p:nvPr/>
        </p:nvSpPr>
        <p:spPr>
          <a:xfrm>
            <a:off x="1005840" y="4215384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3" name="Text 11"/>
          <p:cNvSpPr/>
          <p:nvPr/>
        </p:nvSpPr>
        <p:spPr>
          <a:xfrm>
            <a:off x="1170432" y="4151376"/>
            <a:ext cx="42245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Lower-emissions alternative to fuel-powered pumping in remote rural settings.</a:t>
            </a:r>
            <a:endParaRPr lang="en-US" sz="1120" dirty="0"/>
          </a:p>
        </p:txBody>
      </p:sp>
      <p:sp>
        <p:nvSpPr>
          <p:cNvPr id="14" name="Shape 12"/>
          <p:cNvSpPr/>
          <p:nvPr/>
        </p:nvSpPr>
        <p:spPr>
          <a:xfrm>
            <a:off x="6291072" y="1609344"/>
            <a:ext cx="5166360" cy="4297680"/>
          </a:xfrm>
          <a:prstGeom prst="roundRect">
            <a:avLst>
              <a:gd name="adj" fmla="val 1702"/>
            </a:avLst>
          </a:prstGeom>
          <a:solidFill>
            <a:srgbClr val="FFFFFF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5" name="Shape 13"/>
          <p:cNvSpPr/>
          <p:nvPr/>
        </p:nvSpPr>
        <p:spPr>
          <a:xfrm>
            <a:off x="6601968" y="1874520"/>
            <a:ext cx="621792" cy="621792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6" name="Text 14"/>
          <p:cNvSpPr/>
          <p:nvPr/>
        </p:nvSpPr>
        <p:spPr>
          <a:xfrm>
            <a:off x="6620256" y="1984248"/>
            <a:ext cx="58521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SMS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7406640" y="2011680"/>
            <a:ext cx="310896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AgriInfo SMS Advisory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6629400" y="2898648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9" name="Text 17"/>
          <p:cNvSpPr/>
          <p:nvPr/>
        </p:nvSpPr>
        <p:spPr>
          <a:xfrm>
            <a:off x="6793992" y="2834640"/>
            <a:ext cx="42245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Localised weather alerts, planting windows and soil-management tips.</a:t>
            </a:r>
            <a:endParaRPr lang="en-US" sz="1120" dirty="0"/>
          </a:p>
        </p:txBody>
      </p:sp>
      <p:sp>
        <p:nvSpPr>
          <p:cNvPr id="20" name="Shape 18"/>
          <p:cNvSpPr/>
          <p:nvPr/>
        </p:nvSpPr>
        <p:spPr>
          <a:xfrm>
            <a:off x="6629400" y="3557016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1" name="Text 19"/>
          <p:cNvSpPr/>
          <p:nvPr/>
        </p:nvSpPr>
        <p:spPr>
          <a:xfrm>
            <a:off x="6793992" y="3493008"/>
            <a:ext cx="42245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Works on feature phones in relevant local languages: no smartphone or internet required.</a:t>
            </a:r>
            <a:endParaRPr lang="en-US" sz="1120" dirty="0"/>
          </a:p>
        </p:txBody>
      </p:sp>
      <p:sp>
        <p:nvSpPr>
          <p:cNvPr id="22" name="Shape 20"/>
          <p:cNvSpPr/>
          <p:nvPr/>
        </p:nvSpPr>
        <p:spPr>
          <a:xfrm>
            <a:off x="6629400" y="4215384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3" name="Text 21"/>
          <p:cNvSpPr/>
          <p:nvPr/>
        </p:nvSpPr>
        <p:spPr>
          <a:xfrm>
            <a:off x="6793992" y="4151376"/>
            <a:ext cx="42245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Combines irrigation access with timely guidance for better production decisions.</a:t>
            </a:r>
            <a:endParaRPr lang="en-US" sz="1120" dirty="0"/>
          </a:p>
        </p:txBody>
      </p:sp>
      <p:sp>
        <p:nvSpPr>
          <p:cNvPr id="24" name="Shape 22"/>
          <p:cNvSpPr/>
          <p:nvPr/>
        </p:nvSpPr>
        <p:spPr>
          <a:xfrm>
            <a:off x="5870448" y="3703320"/>
            <a:ext cx="393192" cy="0"/>
          </a:xfrm>
          <a:prstGeom prst="line">
            <a:avLst/>
          </a:prstGeom>
          <a:noFill/>
          <a:ln w="38100">
            <a:solidFill>
              <a:srgbClr val="D99425"/>
            </a:solidFill>
            <a:prstDash val="solid"/>
            <a:tailEnd type="triangle"/>
          </a:ln>
        </p:spPr>
        <p:txBody>
          <a:bodyPr/>
          <a:lstStyle/>
          <a:p>
            <a:endParaRPr lang="en-15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93776"/>
            <a:ext cx="80467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Target Market &amp; Marketing Strategy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987552"/>
            <a:ext cx="8046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Cooperative-first go-to-market with trust-building local channels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58368" y="1417320"/>
            <a:ext cx="3886200" cy="1828800"/>
          </a:xfrm>
          <a:prstGeom prst="roundRect">
            <a:avLst>
              <a:gd name="adj" fmla="val 4000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5" name="Text 3"/>
          <p:cNvSpPr/>
          <p:nvPr/>
        </p:nvSpPr>
        <p:spPr>
          <a:xfrm>
            <a:off x="932688" y="1700784"/>
            <a:ext cx="1280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PRIMARY TARGET</a:t>
            </a:r>
            <a:endParaRPr lang="en-US" sz="680" dirty="0"/>
          </a:p>
        </p:txBody>
      </p:sp>
      <p:sp>
        <p:nvSpPr>
          <p:cNvPr id="6" name="Text 4"/>
          <p:cNvSpPr/>
          <p:nvPr/>
        </p:nvSpPr>
        <p:spPr>
          <a:xfrm>
            <a:off x="932688" y="2039112"/>
            <a:ext cx="3154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Smallholder farmers cultivating 0.5-2 hectares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932688" y="2514600"/>
            <a:ext cx="3154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Reached first through farming cooperatives in North Central and South Western Nigeria.</a:t>
            </a:r>
            <a:endParaRPr lang="en-US" sz="1060" dirty="0"/>
          </a:p>
        </p:txBody>
      </p:sp>
      <p:sp>
        <p:nvSpPr>
          <p:cNvPr id="8" name="Shape 6"/>
          <p:cNvSpPr/>
          <p:nvPr/>
        </p:nvSpPr>
        <p:spPr>
          <a:xfrm>
            <a:off x="658368" y="3566160"/>
            <a:ext cx="3886200" cy="1417320"/>
          </a:xfrm>
          <a:prstGeom prst="roundRect">
            <a:avLst>
              <a:gd name="adj" fmla="val 5161"/>
            </a:avLst>
          </a:prstGeom>
          <a:solidFill>
            <a:srgbClr val="124A2B"/>
          </a:solidFill>
          <a:ln w="8890">
            <a:solidFill>
              <a:srgbClr val="124A2B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9" name="Text 7"/>
          <p:cNvSpPr/>
          <p:nvPr/>
        </p:nvSpPr>
        <p:spPr>
          <a:xfrm>
            <a:off x="932688" y="3877056"/>
            <a:ext cx="1645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SECONDARY AUDIENCES</a:t>
            </a:r>
            <a:endParaRPr lang="en-US" sz="680" dirty="0"/>
          </a:p>
        </p:txBody>
      </p:sp>
      <p:sp>
        <p:nvSpPr>
          <p:cNvPr id="10" name="Text 8"/>
          <p:cNvSpPr/>
          <p:nvPr/>
        </p:nvSpPr>
        <p:spPr>
          <a:xfrm>
            <a:off x="932688" y="4279392"/>
            <a:ext cx="3154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Microfinance institutions, agricultural extension bodies, local government agencies and development partners.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5257800" y="2103120"/>
            <a:ext cx="621792" cy="621792"/>
          </a:xfrm>
          <a:prstGeom prst="ellipse">
            <a:avLst/>
          </a:prstGeom>
          <a:solidFill>
            <a:srgbClr val="124A2B"/>
          </a:solidFill>
          <a:ln w="12700">
            <a:solidFill>
              <a:srgbClr val="124A2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2" name="Text 10"/>
          <p:cNvSpPr/>
          <p:nvPr/>
        </p:nvSpPr>
        <p:spPr>
          <a:xfrm>
            <a:off x="5257800" y="2249424"/>
            <a:ext cx="6217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952744" y="2414016"/>
            <a:ext cx="694944" cy="0"/>
          </a:xfrm>
          <a:prstGeom prst="line">
            <a:avLst/>
          </a:prstGeom>
          <a:noFill/>
          <a:ln w="17780">
            <a:solidFill>
              <a:srgbClr val="E1D9CC"/>
            </a:solidFill>
            <a:prstDash val="solid"/>
            <a:tailEnd type="triangle"/>
          </a:ln>
        </p:spPr>
        <p:txBody>
          <a:bodyPr/>
          <a:lstStyle/>
          <a:p>
            <a:endParaRPr lang="en-150"/>
          </a:p>
        </p:txBody>
      </p:sp>
      <p:sp>
        <p:nvSpPr>
          <p:cNvPr id="14" name="Text 12"/>
          <p:cNvSpPr/>
          <p:nvPr/>
        </p:nvSpPr>
        <p:spPr>
          <a:xfrm>
            <a:off x="5001768" y="2944368"/>
            <a:ext cx="114300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2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Demonstration</a:t>
            </a:r>
            <a:endParaRPr lang="en-US" sz="1020" dirty="0"/>
          </a:p>
          <a:p>
            <a:pPr marL="0" indent="0" algn="ctr">
              <a:buNone/>
            </a:pPr>
            <a:r>
              <a:rPr lang="en-US" sz="102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farms &amp; field days</a:t>
            </a:r>
            <a:endParaRPr lang="en-US" sz="1020" dirty="0"/>
          </a:p>
        </p:txBody>
      </p:sp>
      <p:sp>
        <p:nvSpPr>
          <p:cNvPr id="15" name="Shape 13"/>
          <p:cNvSpPr/>
          <p:nvPr/>
        </p:nvSpPr>
        <p:spPr>
          <a:xfrm>
            <a:off x="6739128" y="2103120"/>
            <a:ext cx="621792" cy="621792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6" name="Text 14"/>
          <p:cNvSpPr/>
          <p:nvPr/>
        </p:nvSpPr>
        <p:spPr>
          <a:xfrm>
            <a:off x="6739128" y="2249424"/>
            <a:ext cx="6217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7434072" y="2414016"/>
            <a:ext cx="694944" cy="0"/>
          </a:xfrm>
          <a:prstGeom prst="line">
            <a:avLst/>
          </a:prstGeom>
          <a:noFill/>
          <a:ln w="17780">
            <a:solidFill>
              <a:srgbClr val="E1D9CC"/>
            </a:solidFill>
            <a:prstDash val="solid"/>
            <a:tailEnd type="triangle"/>
          </a:ln>
        </p:spPr>
        <p:txBody>
          <a:bodyPr/>
          <a:lstStyle/>
          <a:p>
            <a:endParaRPr lang="en-150"/>
          </a:p>
        </p:txBody>
      </p:sp>
      <p:sp>
        <p:nvSpPr>
          <p:cNvPr id="18" name="Text 16"/>
          <p:cNvSpPr/>
          <p:nvPr/>
        </p:nvSpPr>
        <p:spPr>
          <a:xfrm>
            <a:off x="6483096" y="2944368"/>
            <a:ext cx="114300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2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Field-agent</a:t>
            </a:r>
            <a:endParaRPr lang="en-US" sz="1020" dirty="0"/>
          </a:p>
          <a:p>
            <a:pPr marL="0" indent="0" algn="ctr">
              <a:buNone/>
            </a:pPr>
            <a:r>
              <a:rPr lang="en-US" sz="102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outreach</a:t>
            </a:r>
            <a:endParaRPr lang="en-US" sz="1020" dirty="0"/>
          </a:p>
        </p:txBody>
      </p:sp>
      <p:sp>
        <p:nvSpPr>
          <p:cNvPr id="19" name="Shape 17"/>
          <p:cNvSpPr/>
          <p:nvPr/>
        </p:nvSpPr>
        <p:spPr>
          <a:xfrm>
            <a:off x="8220456" y="2103120"/>
            <a:ext cx="621792" cy="621792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0" name="Text 18"/>
          <p:cNvSpPr/>
          <p:nvPr/>
        </p:nvSpPr>
        <p:spPr>
          <a:xfrm>
            <a:off x="8220456" y="2249424"/>
            <a:ext cx="6217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8915400" y="2414016"/>
            <a:ext cx="694944" cy="0"/>
          </a:xfrm>
          <a:prstGeom prst="line">
            <a:avLst/>
          </a:prstGeom>
          <a:noFill/>
          <a:ln w="17780">
            <a:solidFill>
              <a:srgbClr val="E1D9CC"/>
            </a:solidFill>
            <a:prstDash val="solid"/>
            <a:tailEnd type="triangle"/>
          </a:ln>
        </p:spPr>
        <p:txBody>
          <a:bodyPr/>
          <a:lstStyle/>
          <a:p>
            <a:endParaRPr lang="en-150"/>
          </a:p>
        </p:txBody>
      </p:sp>
      <p:sp>
        <p:nvSpPr>
          <p:cNvPr id="22" name="Text 20"/>
          <p:cNvSpPr/>
          <p:nvPr/>
        </p:nvSpPr>
        <p:spPr>
          <a:xfrm>
            <a:off x="7964424" y="2944368"/>
            <a:ext cx="114300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2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Community</a:t>
            </a:r>
            <a:endParaRPr lang="en-US" sz="1020" dirty="0"/>
          </a:p>
          <a:p>
            <a:pPr marL="0" indent="0" algn="ctr">
              <a:buNone/>
            </a:pPr>
            <a:r>
              <a:rPr lang="en-US" sz="102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radio</a:t>
            </a:r>
            <a:endParaRPr lang="en-US" sz="1020" dirty="0"/>
          </a:p>
        </p:txBody>
      </p:sp>
      <p:sp>
        <p:nvSpPr>
          <p:cNvPr id="23" name="Shape 21"/>
          <p:cNvSpPr/>
          <p:nvPr/>
        </p:nvSpPr>
        <p:spPr>
          <a:xfrm>
            <a:off x="9701784" y="2103120"/>
            <a:ext cx="621792" cy="621792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4" name="Text 22"/>
          <p:cNvSpPr/>
          <p:nvPr/>
        </p:nvSpPr>
        <p:spPr>
          <a:xfrm>
            <a:off x="9701784" y="2249424"/>
            <a:ext cx="6217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9445752" y="2944368"/>
            <a:ext cx="114300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2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SMS</a:t>
            </a:r>
            <a:endParaRPr lang="en-US" sz="1020" dirty="0"/>
          </a:p>
          <a:p>
            <a:pPr marL="0" indent="0" algn="ctr">
              <a:buNone/>
            </a:pPr>
            <a:r>
              <a:rPr lang="en-US" sz="102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follow-up</a:t>
            </a:r>
            <a:endParaRPr lang="en-US" sz="1020" dirty="0"/>
          </a:p>
        </p:txBody>
      </p:sp>
      <p:sp>
        <p:nvSpPr>
          <p:cNvPr id="26" name="Text 24"/>
          <p:cNvSpPr/>
          <p:nvPr/>
        </p:nvSpPr>
        <p:spPr>
          <a:xfrm>
            <a:off x="5193792" y="1572768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Adoption logic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5230368" y="3977640"/>
            <a:ext cx="52120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Show working systems, explain payment and maintenance, then sustain engagement with practical agronomic reminders.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5230368" y="4892040"/>
            <a:ext cx="1051560" cy="301752"/>
          </a:xfrm>
          <a:prstGeom prst="rect">
            <a:avLst/>
          </a:prstGeom>
          <a:solidFill>
            <a:srgbClr val="124A2B"/>
          </a:solidFill>
          <a:ln>
            <a:solidFill>
              <a:srgbClr val="124A2B">
                <a:alpha val="0"/>
              </a:srgbClr>
            </a:solidFill>
          </a:ln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Trust first</a:t>
            </a:r>
            <a:endParaRPr lang="en-US" sz="880" dirty="0"/>
          </a:p>
        </p:txBody>
      </p:sp>
      <p:sp>
        <p:nvSpPr>
          <p:cNvPr id="29" name="Text 27"/>
          <p:cNvSpPr/>
          <p:nvPr/>
        </p:nvSpPr>
        <p:spPr>
          <a:xfrm>
            <a:off x="6419088" y="4892040"/>
            <a:ext cx="1645920" cy="301752"/>
          </a:xfrm>
          <a:prstGeom prst="rect">
            <a:avLst/>
          </a:prstGeom>
          <a:solidFill>
            <a:srgbClr val="D99425"/>
          </a:solidFill>
          <a:ln>
            <a:solidFill>
              <a:srgbClr val="D99425">
                <a:alpha val="0"/>
              </a:srgbClr>
            </a:solidFill>
          </a:ln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Lower acquisition cost</a:t>
            </a:r>
            <a:endParaRPr lang="en-US" sz="880" dirty="0"/>
          </a:p>
        </p:txBody>
      </p:sp>
      <p:sp>
        <p:nvSpPr>
          <p:cNvPr id="30" name="Text 28"/>
          <p:cNvSpPr/>
          <p:nvPr/>
        </p:nvSpPr>
        <p:spPr>
          <a:xfrm>
            <a:off x="8211312" y="4892040"/>
            <a:ext cx="1051560" cy="301752"/>
          </a:xfrm>
          <a:prstGeom prst="rect">
            <a:avLst/>
          </a:prstGeom>
          <a:solidFill>
            <a:srgbClr val="124A2B"/>
          </a:solidFill>
          <a:ln>
            <a:solidFill>
              <a:srgbClr val="124A2B">
                <a:alpha val="0"/>
              </a:srgbClr>
            </a:solidFill>
          </a:ln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Local proof</a:t>
            </a:r>
            <a:endParaRPr lang="en-US" sz="880" dirty="0"/>
          </a:p>
        </p:txBody>
      </p:sp>
      <p:sp>
        <p:nvSpPr>
          <p:cNvPr id="31" name="Text 29"/>
          <p:cNvSpPr/>
          <p:nvPr/>
        </p:nvSpPr>
        <p:spPr>
          <a:xfrm>
            <a:off x="9400032" y="4892040"/>
            <a:ext cx="1508760" cy="301752"/>
          </a:xfrm>
          <a:prstGeom prst="rect">
            <a:avLst/>
          </a:prstGeom>
          <a:solidFill>
            <a:srgbClr val="D99425"/>
          </a:solidFill>
          <a:ln>
            <a:solidFill>
              <a:srgbClr val="D99425">
                <a:alpha val="0"/>
              </a:srgbClr>
            </a:solidFill>
          </a:ln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Repeat engagement</a:t>
            </a:r>
            <a:endParaRPr lang="en-US" sz="880" dirty="0"/>
          </a:p>
        </p:txBody>
      </p:sp>
      <p:sp>
        <p:nvSpPr>
          <p:cNvPr id="32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93776"/>
            <a:ext cx="80467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Management Team &amp; Operating Model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987552"/>
            <a:ext cx="8046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lean structure spanning strategy, operations, agronomy and outreach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822960" y="1600200"/>
            <a:ext cx="2359152" cy="1920240"/>
          </a:xfrm>
          <a:prstGeom prst="roundRect">
            <a:avLst>
              <a:gd name="adj" fmla="val 3810"/>
            </a:avLst>
          </a:prstGeom>
          <a:solidFill>
            <a:srgbClr val="124A2B"/>
          </a:solidFill>
          <a:ln w="8890">
            <a:solidFill>
              <a:srgbClr val="124A2B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5" name="Shape 3"/>
          <p:cNvSpPr/>
          <p:nvPr/>
        </p:nvSpPr>
        <p:spPr>
          <a:xfrm>
            <a:off x="1024128" y="1828800"/>
            <a:ext cx="411480" cy="411480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6" name="Text 4"/>
          <p:cNvSpPr/>
          <p:nvPr/>
        </p:nvSpPr>
        <p:spPr>
          <a:xfrm>
            <a:off x="1042416" y="1938528"/>
            <a:ext cx="3749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572768" y="1773936"/>
            <a:ext cx="135331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CEO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051560" y="2423160"/>
            <a:ext cx="1865376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4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Strategy, investor relationships and partnerships with agencies and suppliers.</a:t>
            </a:r>
            <a:endParaRPr lang="en-US" sz="940" dirty="0"/>
          </a:p>
        </p:txBody>
      </p:sp>
      <p:sp>
        <p:nvSpPr>
          <p:cNvPr id="9" name="Shape 7"/>
          <p:cNvSpPr/>
          <p:nvPr/>
        </p:nvSpPr>
        <p:spPr>
          <a:xfrm>
            <a:off x="3611880" y="1600200"/>
            <a:ext cx="2359152" cy="1920240"/>
          </a:xfrm>
          <a:prstGeom prst="roundRect">
            <a:avLst>
              <a:gd name="adj" fmla="val 3810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0" name="Shape 8"/>
          <p:cNvSpPr/>
          <p:nvPr/>
        </p:nvSpPr>
        <p:spPr>
          <a:xfrm>
            <a:off x="3813048" y="1828800"/>
            <a:ext cx="411480" cy="411480"/>
          </a:xfrm>
          <a:prstGeom prst="ellipse">
            <a:avLst/>
          </a:prstGeom>
          <a:solidFill>
            <a:srgbClr val="7B9B62"/>
          </a:solidFill>
          <a:ln w="12700">
            <a:solidFill>
              <a:srgbClr val="7B9B6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1" name="Text 9"/>
          <p:cNvSpPr/>
          <p:nvPr/>
        </p:nvSpPr>
        <p:spPr>
          <a:xfrm>
            <a:off x="3831336" y="1938528"/>
            <a:ext cx="3749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4361688" y="1773936"/>
            <a:ext cx="135331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Operations Manager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3840480" y="2423160"/>
            <a:ext cx="1865376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4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Procurement, inventory, logistics, installation coordination and after-sales support.</a:t>
            </a:r>
            <a:endParaRPr lang="en-US" sz="940" dirty="0"/>
          </a:p>
        </p:txBody>
      </p:sp>
      <p:sp>
        <p:nvSpPr>
          <p:cNvPr id="14" name="Shape 12"/>
          <p:cNvSpPr/>
          <p:nvPr/>
        </p:nvSpPr>
        <p:spPr>
          <a:xfrm>
            <a:off x="6400800" y="1600200"/>
            <a:ext cx="2359152" cy="1920240"/>
          </a:xfrm>
          <a:prstGeom prst="roundRect">
            <a:avLst>
              <a:gd name="adj" fmla="val 3810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5" name="Shape 13"/>
          <p:cNvSpPr/>
          <p:nvPr/>
        </p:nvSpPr>
        <p:spPr>
          <a:xfrm>
            <a:off x="6601968" y="1828800"/>
            <a:ext cx="411480" cy="411480"/>
          </a:xfrm>
          <a:prstGeom prst="ellipse">
            <a:avLst/>
          </a:prstGeom>
          <a:solidFill>
            <a:srgbClr val="7B9B62"/>
          </a:solidFill>
          <a:ln w="12700">
            <a:solidFill>
              <a:srgbClr val="7B9B6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6" name="Text 14"/>
          <p:cNvSpPr/>
          <p:nvPr/>
        </p:nvSpPr>
        <p:spPr>
          <a:xfrm>
            <a:off x="6620256" y="1938528"/>
            <a:ext cx="3749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7150608" y="1773936"/>
            <a:ext cx="135331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Lead Agronomist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6629400" y="2423160"/>
            <a:ext cx="1865376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4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Quality of AgriInfo messages, weather-data interpretation and farmer training.</a:t>
            </a:r>
            <a:endParaRPr lang="en-US" sz="940" dirty="0"/>
          </a:p>
        </p:txBody>
      </p:sp>
      <p:sp>
        <p:nvSpPr>
          <p:cNvPr id="19" name="Shape 17"/>
          <p:cNvSpPr/>
          <p:nvPr/>
        </p:nvSpPr>
        <p:spPr>
          <a:xfrm>
            <a:off x="9189720" y="1600200"/>
            <a:ext cx="2359152" cy="1920240"/>
          </a:xfrm>
          <a:prstGeom prst="roundRect">
            <a:avLst>
              <a:gd name="adj" fmla="val 3810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20" name="Shape 18"/>
          <p:cNvSpPr/>
          <p:nvPr/>
        </p:nvSpPr>
        <p:spPr>
          <a:xfrm>
            <a:off x="9390888" y="1828800"/>
            <a:ext cx="411480" cy="411480"/>
          </a:xfrm>
          <a:prstGeom prst="ellipse">
            <a:avLst/>
          </a:prstGeom>
          <a:solidFill>
            <a:srgbClr val="7B9B62"/>
          </a:solidFill>
          <a:ln w="12700">
            <a:solidFill>
              <a:srgbClr val="7B9B6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1" name="Text 19"/>
          <p:cNvSpPr/>
          <p:nvPr/>
        </p:nvSpPr>
        <p:spPr>
          <a:xfrm>
            <a:off x="9409176" y="1938528"/>
            <a:ext cx="3749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9939528" y="1773936"/>
            <a:ext cx="135331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Sales &amp; Outreach Coordinator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9418320" y="2423160"/>
            <a:ext cx="1865376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4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Cooperative relationships, field agents, demonstrations and feedback loops.</a:t>
            </a:r>
            <a:endParaRPr lang="en-US" sz="940" dirty="0"/>
          </a:p>
        </p:txBody>
      </p:sp>
      <p:sp>
        <p:nvSpPr>
          <p:cNvPr id="24" name="Shape 22"/>
          <p:cNvSpPr/>
          <p:nvPr/>
        </p:nvSpPr>
        <p:spPr>
          <a:xfrm>
            <a:off x="1024128" y="4187952"/>
            <a:ext cx="9985248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25" name="Text 23"/>
          <p:cNvSpPr/>
          <p:nvPr/>
        </p:nvSpPr>
        <p:spPr>
          <a:xfrm>
            <a:off x="1353312" y="4443984"/>
            <a:ext cx="2423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 this team design works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4005072" y="4407408"/>
            <a:ext cx="6217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venture addresses both physical access and behavioural adoption: procurement and installation capacity are matched with agronomic content quality and local outreach.</a:t>
            </a:r>
            <a:endParaRPr lang="en-US" sz="1040" dirty="0"/>
          </a:p>
        </p:txBody>
      </p:sp>
      <p:sp>
        <p:nvSpPr>
          <p:cNvPr id="27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93776"/>
            <a:ext cx="80467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Competitive Landscape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987552"/>
            <a:ext cx="8046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Positioned between diesel pumps and oversized imported solar systems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85800" y="1536192"/>
            <a:ext cx="3383280" cy="4343400"/>
          </a:xfrm>
          <a:prstGeom prst="roundRect">
            <a:avLst>
              <a:gd name="adj" fmla="val 2162"/>
            </a:avLst>
          </a:prstGeom>
          <a:solidFill>
            <a:srgbClr val="FFFFFF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5" name="Shape 3"/>
          <p:cNvSpPr/>
          <p:nvPr/>
        </p:nvSpPr>
        <p:spPr>
          <a:xfrm>
            <a:off x="2103120" y="1856232"/>
            <a:ext cx="566928" cy="566928"/>
          </a:xfrm>
          <a:prstGeom prst="ellipse">
            <a:avLst/>
          </a:prstGeom>
          <a:solidFill>
            <a:srgbClr val="8C857A"/>
          </a:solidFill>
          <a:ln w="12700">
            <a:solidFill>
              <a:srgbClr val="8C857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6" name="Text 4"/>
          <p:cNvSpPr/>
          <p:nvPr/>
        </p:nvSpPr>
        <p:spPr>
          <a:xfrm>
            <a:off x="2121408" y="1965960"/>
            <a:ext cx="5303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⚙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005840" y="278892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Diesel Pumps</a:t>
            </a:r>
            <a:endParaRPr lang="en-US" sz="1420" dirty="0"/>
          </a:p>
        </p:txBody>
      </p:sp>
      <p:sp>
        <p:nvSpPr>
          <p:cNvPr id="8" name="Shape 6"/>
          <p:cNvSpPr/>
          <p:nvPr/>
        </p:nvSpPr>
        <p:spPr>
          <a:xfrm>
            <a:off x="1188720" y="3557016"/>
            <a:ext cx="64008" cy="64008"/>
          </a:xfrm>
          <a:prstGeom prst="ellipse">
            <a:avLst/>
          </a:prstGeom>
          <a:solidFill>
            <a:srgbClr val="202A25"/>
          </a:solidFill>
          <a:ln w="12700">
            <a:solidFill>
              <a:srgbClr val="202A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9" name="Text 7"/>
          <p:cNvSpPr/>
          <p:nvPr/>
        </p:nvSpPr>
        <p:spPr>
          <a:xfrm>
            <a:off x="1353312" y="3493008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Low upfront cost</a:t>
            </a:r>
            <a:endParaRPr lang="en-US" sz="980" dirty="0"/>
          </a:p>
        </p:txBody>
      </p:sp>
      <p:sp>
        <p:nvSpPr>
          <p:cNvPr id="10" name="Shape 8"/>
          <p:cNvSpPr/>
          <p:nvPr/>
        </p:nvSpPr>
        <p:spPr>
          <a:xfrm>
            <a:off x="1188720" y="4069080"/>
            <a:ext cx="64008" cy="64008"/>
          </a:xfrm>
          <a:prstGeom prst="ellipse">
            <a:avLst/>
          </a:prstGeom>
          <a:solidFill>
            <a:srgbClr val="202A25"/>
          </a:solidFill>
          <a:ln w="12700">
            <a:solidFill>
              <a:srgbClr val="202A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1" name="Text 9"/>
          <p:cNvSpPr/>
          <p:nvPr/>
        </p:nvSpPr>
        <p:spPr>
          <a:xfrm>
            <a:off x="1353312" y="4005072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Recurring fuel expense</a:t>
            </a:r>
            <a:endParaRPr lang="en-US" sz="980" dirty="0"/>
          </a:p>
        </p:txBody>
      </p:sp>
      <p:sp>
        <p:nvSpPr>
          <p:cNvPr id="12" name="Shape 10"/>
          <p:cNvSpPr/>
          <p:nvPr/>
        </p:nvSpPr>
        <p:spPr>
          <a:xfrm>
            <a:off x="1188720" y="4581144"/>
            <a:ext cx="64008" cy="64008"/>
          </a:xfrm>
          <a:prstGeom prst="ellipse">
            <a:avLst/>
          </a:prstGeom>
          <a:solidFill>
            <a:srgbClr val="202A25"/>
          </a:solidFill>
          <a:ln w="12700">
            <a:solidFill>
              <a:srgbClr val="202A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3" name="Text 11"/>
          <p:cNvSpPr/>
          <p:nvPr/>
        </p:nvSpPr>
        <p:spPr>
          <a:xfrm>
            <a:off x="1353312" y="4517136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Ongoing maintenance needs</a:t>
            </a:r>
            <a:endParaRPr lang="en-US" sz="980" dirty="0"/>
          </a:p>
        </p:txBody>
      </p:sp>
      <p:sp>
        <p:nvSpPr>
          <p:cNvPr id="14" name="Shape 12"/>
          <p:cNvSpPr/>
          <p:nvPr/>
        </p:nvSpPr>
        <p:spPr>
          <a:xfrm>
            <a:off x="1188720" y="5093208"/>
            <a:ext cx="64008" cy="64008"/>
          </a:xfrm>
          <a:prstGeom prst="ellipse">
            <a:avLst/>
          </a:prstGeom>
          <a:solidFill>
            <a:srgbClr val="202A25"/>
          </a:solidFill>
          <a:ln w="12700">
            <a:solidFill>
              <a:srgbClr val="202A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5" name="Text 13"/>
          <p:cNvSpPr/>
          <p:nvPr/>
        </p:nvSpPr>
        <p:spPr>
          <a:xfrm>
            <a:off x="1353312" y="5029200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Higher emissions</a:t>
            </a:r>
            <a:endParaRPr lang="en-US" sz="980" dirty="0"/>
          </a:p>
        </p:txBody>
      </p:sp>
      <p:sp>
        <p:nvSpPr>
          <p:cNvPr id="16" name="Shape 14"/>
          <p:cNvSpPr/>
          <p:nvPr/>
        </p:nvSpPr>
        <p:spPr>
          <a:xfrm>
            <a:off x="4507992" y="1536192"/>
            <a:ext cx="3383280" cy="4343400"/>
          </a:xfrm>
          <a:prstGeom prst="roundRect">
            <a:avLst>
              <a:gd name="adj" fmla="val 2162"/>
            </a:avLst>
          </a:prstGeom>
          <a:solidFill>
            <a:srgbClr val="FFFFFF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7" name="Shape 15"/>
          <p:cNvSpPr/>
          <p:nvPr/>
        </p:nvSpPr>
        <p:spPr>
          <a:xfrm>
            <a:off x="5925312" y="1856232"/>
            <a:ext cx="566928" cy="56692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8" name="Text 16"/>
          <p:cNvSpPr/>
          <p:nvPr/>
        </p:nvSpPr>
        <p:spPr>
          <a:xfrm>
            <a:off x="5943600" y="1965960"/>
            <a:ext cx="5303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☀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4828032" y="278892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Imported Solar Systems</a:t>
            </a:r>
            <a:endParaRPr lang="en-US" sz="1420" dirty="0"/>
          </a:p>
        </p:txBody>
      </p:sp>
      <p:sp>
        <p:nvSpPr>
          <p:cNvPr id="20" name="Shape 18"/>
          <p:cNvSpPr/>
          <p:nvPr/>
        </p:nvSpPr>
        <p:spPr>
          <a:xfrm>
            <a:off x="5010912" y="3557016"/>
            <a:ext cx="64008" cy="64008"/>
          </a:xfrm>
          <a:prstGeom prst="ellipse">
            <a:avLst/>
          </a:prstGeom>
          <a:solidFill>
            <a:srgbClr val="202A25"/>
          </a:solidFill>
          <a:ln w="12700">
            <a:solidFill>
              <a:srgbClr val="202A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1" name="Text 19"/>
          <p:cNvSpPr/>
          <p:nvPr/>
        </p:nvSpPr>
        <p:spPr>
          <a:xfrm>
            <a:off x="5175504" y="3493008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High-capacity output</a:t>
            </a:r>
            <a:endParaRPr lang="en-US" sz="980" dirty="0"/>
          </a:p>
        </p:txBody>
      </p:sp>
      <p:sp>
        <p:nvSpPr>
          <p:cNvPr id="22" name="Shape 20"/>
          <p:cNvSpPr/>
          <p:nvPr/>
        </p:nvSpPr>
        <p:spPr>
          <a:xfrm>
            <a:off x="5010912" y="4069080"/>
            <a:ext cx="64008" cy="64008"/>
          </a:xfrm>
          <a:prstGeom prst="ellipse">
            <a:avLst/>
          </a:prstGeom>
          <a:solidFill>
            <a:srgbClr val="202A25"/>
          </a:solidFill>
          <a:ln w="12700">
            <a:solidFill>
              <a:srgbClr val="202A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3" name="Text 21"/>
          <p:cNvSpPr/>
          <p:nvPr/>
        </p:nvSpPr>
        <p:spPr>
          <a:xfrm>
            <a:off x="5175504" y="4005072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Often over-specified</a:t>
            </a:r>
            <a:endParaRPr lang="en-US" sz="980" dirty="0"/>
          </a:p>
        </p:txBody>
      </p:sp>
      <p:sp>
        <p:nvSpPr>
          <p:cNvPr id="24" name="Shape 22"/>
          <p:cNvSpPr/>
          <p:nvPr/>
        </p:nvSpPr>
        <p:spPr>
          <a:xfrm>
            <a:off x="5010912" y="4581144"/>
            <a:ext cx="64008" cy="64008"/>
          </a:xfrm>
          <a:prstGeom prst="ellipse">
            <a:avLst/>
          </a:prstGeom>
          <a:solidFill>
            <a:srgbClr val="202A25"/>
          </a:solidFill>
          <a:ln w="12700">
            <a:solidFill>
              <a:srgbClr val="202A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5" name="Text 23"/>
          <p:cNvSpPr/>
          <p:nvPr/>
        </p:nvSpPr>
        <p:spPr>
          <a:xfrm>
            <a:off x="5175504" y="4517136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Priced beyond smallholder budgets</a:t>
            </a:r>
            <a:endParaRPr lang="en-US" sz="980" dirty="0"/>
          </a:p>
        </p:txBody>
      </p:sp>
      <p:sp>
        <p:nvSpPr>
          <p:cNvPr id="26" name="Shape 24"/>
          <p:cNvSpPr/>
          <p:nvPr/>
        </p:nvSpPr>
        <p:spPr>
          <a:xfrm>
            <a:off x="5010912" y="5093208"/>
            <a:ext cx="64008" cy="64008"/>
          </a:xfrm>
          <a:prstGeom prst="ellipse">
            <a:avLst/>
          </a:prstGeom>
          <a:solidFill>
            <a:srgbClr val="202A25"/>
          </a:solidFill>
          <a:ln w="12700">
            <a:solidFill>
              <a:srgbClr val="202A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7" name="Text 25"/>
          <p:cNvSpPr/>
          <p:nvPr/>
        </p:nvSpPr>
        <p:spPr>
          <a:xfrm>
            <a:off x="5175504" y="5029200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Limited local support</a:t>
            </a:r>
            <a:endParaRPr lang="en-US" sz="980" dirty="0"/>
          </a:p>
        </p:txBody>
      </p:sp>
      <p:sp>
        <p:nvSpPr>
          <p:cNvPr id="28" name="Shape 26"/>
          <p:cNvSpPr/>
          <p:nvPr/>
        </p:nvSpPr>
        <p:spPr>
          <a:xfrm>
            <a:off x="8330184" y="1536192"/>
            <a:ext cx="3383280" cy="4343400"/>
          </a:xfrm>
          <a:prstGeom prst="roundRect">
            <a:avLst>
              <a:gd name="adj" fmla="val 2162"/>
            </a:avLst>
          </a:prstGeom>
          <a:solidFill>
            <a:srgbClr val="124A2B"/>
          </a:solidFill>
          <a:ln w="8890">
            <a:solidFill>
              <a:srgbClr val="124A2B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29" name="Shape 27"/>
          <p:cNvSpPr/>
          <p:nvPr/>
        </p:nvSpPr>
        <p:spPr>
          <a:xfrm>
            <a:off x="9747504" y="1856232"/>
            <a:ext cx="566928" cy="56692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30" name="Text 28"/>
          <p:cNvSpPr/>
          <p:nvPr/>
        </p:nvSpPr>
        <p:spPr>
          <a:xfrm>
            <a:off x="9765792" y="1965960"/>
            <a:ext cx="5303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✓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8650224" y="278892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AgriSun Tech Nigeria</a:t>
            </a:r>
            <a:endParaRPr lang="en-US" sz="1420" dirty="0"/>
          </a:p>
        </p:txBody>
      </p:sp>
      <p:sp>
        <p:nvSpPr>
          <p:cNvPr id="32" name="Shape 30"/>
          <p:cNvSpPr/>
          <p:nvPr/>
        </p:nvSpPr>
        <p:spPr>
          <a:xfrm>
            <a:off x="8833104" y="3557016"/>
            <a:ext cx="64008" cy="64008"/>
          </a:xfrm>
          <a:prstGeom prst="ellipse">
            <a:avLst/>
          </a:prstGeom>
          <a:solidFill>
            <a:srgbClr val="EAF2EA"/>
          </a:solidFill>
          <a:ln w="12700">
            <a:solidFill>
              <a:srgbClr val="EAF2EA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33" name="Text 31"/>
          <p:cNvSpPr/>
          <p:nvPr/>
        </p:nvSpPr>
        <p:spPr>
          <a:xfrm>
            <a:off x="8997696" y="3493008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Modular, smallholder-sized kits</a:t>
            </a:r>
            <a:endParaRPr lang="en-US" sz="980" dirty="0"/>
          </a:p>
        </p:txBody>
      </p:sp>
      <p:sp>
        <p:nvSpPr>
          <p:cNvPr id="34" name="Shape 32"/>
          <p:cNvSpPr/>
          <p:nvPr/>
        </p:nvSpPr>
        <p:spPr>
          <a:xfrm>
            <a:off x="8833104" y="4069080"/>
            <a:ext cx="64008" cy="64008"/>
          </a:xfrm>
          <a:prstGeom prst="ellipse">
            <a:avLst/>
          </a:prstGeom>
          <a:solidFill>
            <a:srgbClr val="EAF2EA"/>
          </a:solidFill>
          <a:ln w="12700">
            <a:solidFill>
              <a:srgbClr val="EAF2EA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35" name="Text 33"/>
          <p:cNvSpPr/>
          <p:nvPr/>
        </p:nvSpPr>
        <p:spPr>
          <a:xfrm>
            <a:off x="8997696" y="4005072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Bundled with AgriInfo advisory</a:t>
            </a:r>
            <a:endParaRPr lang="en-US" sz="980" dirty="0"/>
          </a:p>
        </p:txBody>
      </p:sp>
      <p:sp>
        <p:nvSpPr>
          <p:cNvPr id="36" name="Shape 34"/>
          <p:cNvSpPr/>
          <p:nvPr/>
        </p:nvSpPr>
        <p:spPr>
          <a:xfrm>
            <a:off x="8833104" y="4581144"/>
            <a:ext cx="64008" cy="64008"/>
          </a:xfrm>
          <a:prstGeom prst="ellipse">
            <a:avLst/>
          </a:prstGeom>
          <a:solidFill>
            <a:srgbClr val="EAF2EA"/>
          </a:solidFill>
          <a:ln w="12700">
            <a:solidFill>
              <a:srgbClr val="EAF2EA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37" name="Text 35"/>
          <p:cNvSpPr/>
          <p:nvPr/>
        </p:nvSpPr>
        <p:spPr>
          <a:xfrm>
            <a:off x="8997696" y="4517136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Flexible cooperative payment plans</a:t>
            </a:r>
            <a:endParaRPr lang="en-US" sz="980" dirty="0"/>
          </a:p>
        </p:txBody>
      </p:sp>
      <p:sp>
        <p:nvSpPr>
          <p:cNvPr id="38" name="Shape 36"/>
          <p:cNvSpPr/>
          <p:nvPr/>
        </p:nvSpPr>
        <p:spPr>
          <a:xfrm>
            <a:off x="8833104" y="5093208"/>
            <a:ext cx="64008" cy="64008"/>
          </a:xfrm>
          <a:prstGeom prst="ellipse">
            <a:avLst/>
          </a:prstGeom>
          <a:solidFill>
            <a:srgbClr val="EAF2EA"/>
          </a:solidFill>
          <a:ln w="12700">
            <a:solidFill>
              <a:srgbClr val="EAF2EA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39" name="Text 37"/>
          <p:cNvSpPr/>
          <p:nvPr/>
        </p:nvSpPr>
        <p:spPr>
          <a:xfrm>
            <a:off x="8997696" y="5029200"/>
            <a:ext cx="239572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8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Local field-agent support</a:t>
            </a:r>
            <a:endParaRPr lang="en-US" sz="980" dirty="0"/>
          </a:p>
        </p:txBody>
      </p:sp>
      <p:sp>
        <p:nvSpPr>
          <p:cNvPr id="4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93776"/>
            <a:ext cx="80467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Market Research: PESTEL Analysis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987552"/>
            <a:ext cx="8046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Six macro-environmental factors shaping market entry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58368" y="1499616"/>
            <a:ext cx="3273552" cy="1325880"/>
          </a:xfrm>
          <a:prstGeom prst="roundRect">
            <a:avLst>
              <a:gd name="adj" fmla="val 5517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5" name="Text 3"/>
          <p:cNvSpPr/>
          <p:nvPr/>
        </p:nvSpPr>
        <p:spPr>
          <a:xfrm>
            <a:off x="886968" y="1719072"/>
            <a:ext cx="27889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Political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886968" y="2112264"/>
            <a:ext cx="2788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Food-security and climate policy can open partnership and grant routes; import duties need confirming.</a:t>
            </a:r>
            <a:endParaRPr lang="en-US" sz="880" dirty="0"/>
          </a:p>
        </p:txBody>
      </p:sp>
      <p:sp>
        <p:nvSpPr>
          <p:cNvPr id="7" name="Shape 5"/>
          <p:cNvSpPr/>
          <p:nvPr/>
        </p:nvSpPr>
        <p:spPr>
          <a:xfrm>
            <a:off x="4453128" y="1499616"/>
            <a:ext cx="3273552" cy="1325880"/>
          </a:xfrm>
          <a:prstGeom prst="roundRect">
            <a:avLst>
              <a:gd name="adj" fmla="val 5517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8" name="Text 6"/>
          <p:cNvSpPr/>
          <p:nvPr/>
        </p:nvSpPr>
        <p:spPr>
          <a:xfrm>
            <a:off x="4681728" y="1719072"/>
            <a:ext cx="27889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Economic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4681728" y="2112264"/>
            <a:ext cx="2788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Inflation and fuel costs squeeze farm budgets; flexible payment plans are central to affordability.</a:t>
            </a:r>
            <a:endParaRPr lang="en-US" sz="880" dirty="0"/>
          </a:p>
        </p:txBody>
      </p:sp>
      <p:sp>
        <p:nvSpPr>
          <p:cNvPr id="10" name="Shape 8"/>
          <p:cNvSpPr/>
          <p:nvPr/>
        </p:nvSpPr>
        <p:spPr>
          <a:xfrm>
            <a:off x="8247888" y="1499616"/>
            <a:ext cx="3273552" cy="1325880"/>
          </a:xfrm>
          <a:prstGeom prst="roundRect">
            <a:avLst>
              <a:gd name="adj" fmla="val 5517"/>
            </a:avLst>
          </a:prstGeom>
          <a:solidFill>
            <a:srgbClr val="124A2B"/>
          </a:solidFill>
          <a:ln w="8890">
            <a:solidFill>
              <a:srgbClr val="124A2B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1" name="Text 9"/>
          <p:cNvSpPr/>
          <p:nvPr/>
        </p:nvSpPr>
        <p:spPr>
          <a:xfrm>
            <a:off x="8476488" y="1719072"/>
            <a:ext cx="27889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Social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8476488" y="2112264"/>
            <a:ext cx="2788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8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Trust and cooperative influence drive adoption; demonstrations and peer evidence are prioritised.</a:t>
            </a:r>
            <a:endParaRPr lang="en-US" sz="880" dirty="0"/>
          </a:p>
        </p:txBody>
      </p:sp>
      <p:sp>
        <p:nvSpPr>
          <p:cNvPr id="13" name="Shape 11"/>
          <p:cNvSpPr/>
          <p:nvPr/>
        </p:nvSpPr>
        <p:spPr>
          <a:xfrm>
            <a:off x="658368" y="3438144"/>
            <a:ext cx="3273552" cy="1325880"/>
          </a:xfrm>
          <a:prstGeom prst="roundRect">
            <a:avLst>
              <a:gd name="adj" fmla="val 5517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4" name="Text 12"/>
          <p:cNvSpPr/>
          <p:nvPr/>
        </p:nvSpPr>
        <p:spPr>
          <a:xfrm>
            <a:off x="886968" y="3657600"/>
            <a:ext cx="27889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Technological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886968" y="4050792"/>
            <a:ext cx="2788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Mobile connectivity enables low-cost SMS extension without smartphones or high digital literacy.</a:t>
            </a:r>
            <a:endParaRPr lang="en-US" sz="880" dirty="0"/>
          </a:p>
        </p:txBody>
      </p:sp>
      <p:sp>
        <p:nvSpPr>
          <p:cNvPr id="16" name="Shape 14"/>
          <p:cNvSpPr/>
          <p:nvPr/>
        </p:nvSpPr>
        <p:spPr>
          <a:xfrm>
            <a:off x="4453128" y="3438144"/>
            <a:ext cx="3273552" cy="1325880"/>
          </a:xfrm>
          <a:prstGeom prst="roundRect">
            <a:avLst>
              <a:gd name="adj" fmla="val 5517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7" name="Text 15"/>
          <p:cNvSpPr/>
          <p:nvPr/>
        </p:nvSpPr>
        <p:spPr>
          <a:xfrm>
            <a:off x="4681728" y="3657600"/>
            <a:ext cx="27889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Environmental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4681728" y="4050792"/>
            <a:ext cx="2788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Dry spells and degradation raise demand for water-efficient, responsibly managed irrigation.</a:t>
            </a:r>
            <a:endParaRPr lang="en-US" sz="880" dirty="0"/>
          </a:p>
        </p:txBody>
      </p:sp>
      <p:sp>
        <p:nvSpPr>
          <p:cNvPr id="19" name="Shape 17"/>
          <p:cNvSpPr/>
          <p:nvPr/>
        </p:nvSpPr>
        <p:spPr>
          <a:xfrm>
            <a:off x="8247888" y="3438144"/>
            <a:ext cx="3273552" cy="1325880"/>
          </a:xfrm>
          <a:prstGeom prst="roundRect">
            <a:avLst>
              <a:gd name="adj" fmla="val 5517"/>
            </a:avLst>
          </a:prstGeom>
          <a:solidFill>
            <a:srgbClr val="FCFBF8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20" name="Text 18"/>
          <p:cNvSpPr/>
          <p:nvPr/>
        </p:nvSpPr>
        <p:spPr>
          <a:xfrm>
            <a:off x="8476488" y="3657600"/>
            <a:ext cx="27889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Legal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8476488" y="4050792"/>
            <a:ext cx="2788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8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CAC incorporation, tax, import and Standards Organisation of Nigeria conformity rules all apply.</a:t>
            </a:r>
            <a:endParaRPr lang="en-US" sz="880" dirty="0"/>
          </a:p>
        </p:txBody>
      </p:sp>
      <p:sp>
        <p:nvSpPr>
          <p:cNvPr id="22" name="Shape 20"/>
          <p:cNvSpPr/>
          <p:nvPr/>
        </p:nvSpPr>
        <p:spPr>
          <a:xfrm>
            <a:off x="658368" y="5541264"/>
            <a:ext cx="10808208" cy="502920"/>
          </a:xfrm>
          <a:prstGeom prst="roundRect">
            <a:avLst>
              <a:gd name="adj" fmla="val 14545"/>
            </a:avLst>
          </a:prstGeom>
          <a:solidFill>
            <a:srgbClr val="FFFFFF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23" name="Text 21"/>
          <p:cNvSpPr/>
          <p:nvPr/>
        </p:nvSpPr>
        <p:spPr>
          <a:xfrm>
            <a:off x="914400" y="5715000"/>
            <a:ext cx="10058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40" b="1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implication: entry is attractive, but the model must prove affordability, regulatory compliance and responsible water use before scaling.</a:t>
            </a:r>
            <a:endParaRPr lang="en-US" sz="94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93776"/>
            <a:ext cx="80467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Financials: Funding &amp; Cost Structure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987552"/>
            <a:ext cx="8046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£13,200 required to launch first-month operations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658368" y="1426464"/>
            <a:ext cx="1554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FUNDING SOURCES</a:t>
            </a:r>
            <a:endParaRPr lang="en-US" sz="680" dirty="0"/>
          </a:p>
        </p:txBody>
      </p:sp>
      <p:graphicFrame>
        <p:nvGraphicFramePr>
          <p:cNvPr id="5" name="Chart 0"/>
          <p:cNvGraphicFramePr/>
          <p:nvPr/>
        </p:nvGraphicFramePr>
        <p:xfrm>
          <a:off x="658368" y="1673352"/>
          <a:ext cx="3291840" cy="2788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 3"/>
          <p:cNvSpPr/>
          <p:nvPr/>
        </p:nvSpPr>
        <p:spPr>
          <a:xfrm>
            <a:off x="1490472" y="2852928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£7,920</a:t>
            </a:r>
            <a:endParaRPr lang="en-US" sz="1050" dirty="0"/>
          </a:p>
        </p:txBody>
      </p:sp>
      <p:sp>
        <p:nvSpPr>
          <p:cNvPr id="7" name="Text 4"/>
          <p:cNvSpPr/>
          <p:nvPr/>
        </p:nvSpPr>
        <p:spPr>
          <a:xfrm>
            <a:off x="877824" y="251460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£5,280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4572000" y="1426464"/>
            <a:ext cx="2743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FIRST-MONTH START-UP EXPENSES (£)</a:t>
            </a:r>
            <a:endParaRPr lang="en-US" sz="680" dirty="0"/>
          </a:p>
        </p:txBody>
      </p:sp>
      <p:graphicFrame>
        <p:nvGraphicFramePr>
          <p:cNvPr id="9" name="Chart 1"/>
          <p:cNvGraphicFramePr/>
          <p:nvPr/>
        </p:nvGraphicFramePr>
        <p:xfrm>
          <a:off x="4498848" y="1719072"/>
          <a:ext cx="6766560" cy="2788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" name="Shape 6"/>
          <p:cNvSpPr/>
          <p:nvPr/>
        </p:nvSpPr>
        <p:spPr>
          <a:xfrm>
            <a:off x="658368" y="4892040"/>
            <a:ext cx="3273552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1" name="Text 7"/>
          <p:cNvSpPr/>
          <p:nvPr/>
        </p:nvSpPr>
        <p:spPr>
          <a:xfrm>
            <a:off x="886968" y="5074920"/>
            <a:ext cx="2148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D9942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£10,824</a:t>
            </a:r>
            <a:endParaRPr lang="en-US" sz="1600" dirty="0"/>
          </a:p>
        </p:txBody>
      </p:sp>
      <p:sp>
        <p:nvSpPr>
          <p:cNvPr id="12" name="Text 8"/>
          <p:cNvSpPr/>
          <p:nvPr/>
        </p:nvSpPr>
        <p:spPr>
          <a:xfrm>
            <a:off x="886968" y="5413248"/>
            <a:ext cx="2377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Start-up costs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886968" y="5650992"/>
            <a:ext cx="26517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One-off launch expenditure</a:t>
            </a:r>
            <a:endParaRPr lang="en-US" sz="760" dirty="0"/>
          </a:p>
        </p:txBody>
      </p:sp>
      <p:sp>
        <p:nvSpPr>
          <p:cNvPr id="14" name="Shape 10"/>
          <p:cNvSpPr/>
          <p:nvPr/>
        </p:nvSpPr>
        <p:spPr>
          <a:xfrm>
            <a:off x="4361688" y="4892040"/>
            <a:ext cx="3273552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5" name="Text 11"/>
          <p:cNvSpPr/>
          <p:nvPr/>
        </p:nvSpPr>
        <p:spPr>
          <a:xfrm>
            <a:off x="4590288" y="5074920"/>
            <a:ext cx="2148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D9942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£2,376 / mo</a:t>
            </a:r>
            <a:endParaRPr lang="en-US" sz="1600" dirty="0"/>
          </a:p>
        </p:txBody>
      </p:sp>
      <p:sp>
        <p:nvSpPr>
          <p:cNvPr id="16" name="Text 12"/>
          <p:cNvSpPr/>
          <p:nvPr/>
        </p:nvSpPr>
        <p:spPr>
          <a:xfrm>
            <a:off x="4590288" y="5413248"/>
            <a:ext cx="2377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Fixed operating costs</a:t>
            </a:r>
            <a:endParaRPr lang="en-US" sz="900" dirty="0"/>
          </a:p>
        </p:txBody>
      </p:sp>
      <p:sp>
        <p:nvSpPr>
          <p:cNvPr id="17" name="Text 13"/>
          <p:cNvSpPr/>
          <p:nvPr/>
        </p:nvSpPr>
        <p:spPr>
          <a:xfrm>
            <a:off x="4590288" y="5650992"/>
            <a:ext cx="26517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Rent and working-capital reserve</a:t>
            </a:r>
            <a:endParaRPr lang="en-US" sz="760" dirty="0"/>
          </a:p>
        </p:txBody>
      </p:sp>
      <p:sp>
        <p:nvSpPr>
          <p:cNvPr id="18" name="Shape 14"/>
          <p:cNvSpPr/>
          <p:nvPr/>
        </p:nvSpPr>
        <p:spPr>
          <a:xfrm>
            <a:off x="8065008" y="4892040"/>
            <a:ext cx="3273552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8890">
            <a:solidFill>
              <a:srgbClr val="E1D9CC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9" name="Text 15"/>
          <p:cNvSpPr/>
          <p:nvPr/>
        </p:nvSpPr>
        <p:spPr>
          <a:xfrm>
            <a:off x="8293608" y="5074920"/>
            <a:ext cx="2148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D9942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£132 / kit</a:t>
            </a:r>
            <a:endParaRPr lang="en-US" sz="1600" dirty="0"/>
          </a:p>
        </p:txBody>
      </p:sp>
      <p:sp>
        <p:nvSpPr>
          <p:cNvPr id="20" name="Text 16"/>
          <p:cNvSpPr/>
          <p:nvPr/>
        </p:nvSpPr>
        <p:spPr>
          <a:xfrm>
            <a:off x="8293608" y="5413248"/>
            <a:ext cx="2377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24A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Variable costs</a:t>
            </a:r>
            <a:endParaRPr lang="en-US" sz="900" dirty="0"/>
          </a:p>
        </p:txBody>
      </p:sp>
      <p:sp>
        <p:nvSpPr>
          <p:cNvPr id="21" name="Text 17"/>
          <p:cNvSpPr/>
          <p:nvPr/>
        </p:nvSpPr>
        <p:spPr>
          <a:xfrm>
            <a:off x="8293608" y="5650992"/>
            <a:ext cx="26517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Plus 5% commission and £0.02 per SMS</a:t>
            </a:r>
            <a:endParaRPr lang="en-US" sz="76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93776"/>
            <a:ext cx="80467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Impact &amp; Conclusion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987552"/>
            <a:ext cx="8046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Combining commercial sustainability with measurable social value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768096" y="1627632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24A2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core impact thesis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95528" y="2148840"/>
            <a:ext cx="4114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1298448" y="2258568"/>
            <a:ext cx="347472" cy="0"/>
          </a:xfrm>
          <a:prstGeom prst="line">
            <a:avLst/>
          </a:prstGeom>
          <a:noFill/>
          <a:ln w="1524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7" name="Text 5"/>
          <p:cNvSpPr/>
          <p:nvPr/>
        </p:nvSpPr>
        <p:spPr>
          <a:xfrm>
            <a:off x="1764792" y="2121408"/>
            <a:ext cx="4343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More reliable production during dry periods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95528" y="3008376"/>
            <a:ext cx="4114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1298448" y="3118104"/>
            <a:ext cx="347472" cy="0"/>
          </a:xfrm>
          <a:prstGeom prst="line">
            <a:avLst/>
          </a:prstGeom>
          <a:noFill/>
          <a:ln w="1524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0" name="Text 8"/>
          <p:cNvSpPr/>
          <p:nvPr/>
        </p:nvSpPr>
        <p:spPr>
          <a:xfrm>
            <a:off x="1764792" y="2980944"/>
            <a:ext cx="4343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Strengthened rural household income resilience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795528" y="3867912"/>
            <a:ext cx="4114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1298448" y="3977640"/>
            <a:ext cx="347472" cy="0"/>
          </a:xfrm>
          <a:prstGeom prst="line">
            <a:avLst/>
          </a:prstGeom>
          <a:noFill/>
          <a:ln w="1524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3" name="Text 11"/>
          <p:cNvSpPr/>
          <p:nvPr/>
        </p:nvSpPr>
        <p:spPr>
          <a:xfrm>
            <a:off x="1764792" y="3840480"/>
            <a:ext cx="4343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02A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meaningful contribution to local food security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6510528" y="1481328"/>
            <a:ext cx="4434840" cy="4315968"/>
          </a:xfrm>
          <a:prstGeom prst="roundRect">
            <a:avLst>
              <a:gd name="adj" fmla="val 1695"/>
            </a:avLst>
          </a:prstGeom>
          <a:solidFill>
            <a:srgbClr val="124A2B"/>
          </a:solidFill>
          <a:ln w="8890">
            <a:solidFill>
              <a:srgbClr val="124A2B">
                <a:alpha val="90000"/>
              </a:srgbClr>
            </a:solidFill>
            <a:prstDash val="solid"/>
          </a:ln>
          <a:effectLst>
            <a:outerShdw blurRad="12700" dist="508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150"/>
          </a:p>
        </p:txBody>
      </p:sp>
      <p:sp>
        <p:nvSpPr>
          <p:cNvPr id="15" name="Text 13"/>
          <p:cNvSpPr/>
          <p:nvPr/>
        </p:nvSpPr>
        <p:spPr>
          <a:xfrm>
            <a:off x="6876288" y="1847088"/>
            <a:ext cx="21031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IMPLEMENTATION READINESS</a:t>
            </a:r>
            <a:endParaRPr lang="en-US" sz="680" dirty="0"/>
          </a:p>
        </p:txBody>
      </p:sp>
      <p:sp>
        <p:nvSpPr>
          <p:cNvPr id="16" name="Text 14"/>
          <p:cNvSpPr/>
          <p:nvPr/>
        </p:nvSpPr>
        <p:spPr>
          <a:xfrm>
            <a:off x="6876288" y="2231136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Next steps before launch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6876288" y="2907792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18" name="Text 16"/>
          <p:cNvSpPr/>
          <p:nvPr/>
        </p:nvSpPr>
        <p:spPr>
          <a:xfrm>
            <a:off x="7040880" y="2843784"/>
            <a:ext cx="340156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Complete detailed cash-flow forecast</a:t>
            </a:r>
            <a:endParaRPr lang="en-US" sz="1060" dirty="0"/>
          </a:p>
        </p:txBody>
      </p:sp>
      <p:sp>
        <p:nvSpPr>
          <p:cNvPr id="19" name="Shape 17"/>
          <p:cNvSpPr/>
          <p:nvPr/>
        </p:nvSpPr>
        <p:spPr>
          <a:xfrm>
            <a:off x="6876288" y="3328416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0" name="Text 18"/>
          <p:cNvSpPr/>
          <p:nvPr/>
        </p:nvSpPr>
        <p:spPr>
          <a:xfrm>
            <a:off x="7040880" y="3264408"/>
            <a:ext cx="340156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Finalise pricing and payment model</a:t>
            </a:r>
            <a:endParaRPr lang="en-US" sz="1060" dirty="0"/>
          </a:p>
        </p:txBody>
      </p:sp>
      <p:sp>
        <p:nvSpPr>
          <p:cNvPr id="21" name="Shape 19"/>
          <p:cNvSpPr/>
          <p:nvPr/>
        </p:nvSpPr>
        <p:spPr>
          <a:xfrm>
            <a:off x="6876288" y="3749040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2" name="Text 20"/>
          <p:cNvSpPr/>
          <p:nvPr/>
        </p:nvSpPr>
        <p:spPr>
          <a:xfrm>
            <a:off x="7040880" y="3685032"/>
            <a:ext cx="340156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Run break-even analysis</a:t>
            </a:r>
            <a:endParaRPr lang="en-US" sz="1060" dirty="0"/>
          </a:p>
        </p:txBody>
      </p:sp>
      <p:sp>
        <p:nvSpPr>
          <p:cNvPr id="23" name="Shape 21"/>
          <p:cNvSpPr/>
          <p:nvPr/>
        </p:nvSpPr>
        <p:spPr>
          <a:xfrm>
            <a:off x="6876288" y="4169664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4" name="Text 22"/>
          <p:cNvSpPr/>
          <p:nvPr/>
        </p:nvSpPr>
        <p:spPr>
          <a:xfrm>
            <a:off x="7040880" y="4105656"/>
            <a:ext cx="340156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Complete water-resource assessment</a:t>
            </a:r>
            <a:endParaRPr lang="en-US" sz="1060" dirty="0"/>
          </a:p>
        </p:txBody>
      </p:sp>
      <p:sp>
        <p:nvSpPr>
          <p:cNvPr id="25" name="Shape 23"/>
          <p:cNvSpPr/>
          <p:nvPr/>
        </p:nvSpPr>
        <p:spPr>
          <a:xfrm>
            <a:off x="6876288" y="4590288"/>
            <a:ext cx="64008" cy="64008"/>
          </a:xfrm>
          <a:prstGeom prst="ellipse">
            <a:avLst/>
          </a:prstGeom>
          <a:solidFill>
            <a:srgbClr val="D99425"/>
          </a:solidFill>
          <a:ln w="12700">
            <a:solidFill>
              <a:srgbClr val="D99425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6" name="Text 24"/>
          <p:cNvSpPr/>
          <p:nvPr/>
        </p:nvSpPr>
        <p:spPr>
          <a:xfrm>
            <a:off x="7040880" y="4526280"/>
            <a:ext cx="340156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EAF2E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Test commercial and environmental assumptions</a:t>
            </a:r>
            <a:endParaRPr lang="en-US" sz="1060" dirty="0"/>
          </a:p>
        </p:txBody>
      </p:sp>
      <p:sp>
        <p:nvSpPr>
          <p:cNvPr id="27" name="Shape 25"/>
          <p:cNvSpPr/>
          <p:nvPr/>
        </p:nvSpPr>
        <p:spPr>
          <a:xfrm>
            <a:off x="822960" y="5303520"/>
            <a:ext cx="5303520" cy="0"/>
          </a:xfrm>
          <a:prstGeom prst="line">
            <a:avLst/>
          </a:prstGeom>
          <a:noFill/>
          <a:ln w="12700">
            <a:solidFill>
              <a:srgbClr val="E1D9CC"/>
            </a:solidFill>
            <a:prstDash val="solid"/>
          </a:ln>
        </p:spPr>
        <p:txBody>
          <a:bodyPr/>
          <a:lstStyle/>
          <a:p>
            <a:endParaRPr lang="en-150"/>
          </a:p>
        </p:txBody>
      </p:sp>
      <p:sp>
        <p:nvSpPr>
          <p:cNvPr id="28" name="Text 26"/>
          <p:cNvSpPr/>
          <p:nvPr/>
        </p:nvSpPr>
        <p:spPr>
          <a:xfrm>
            <a:off x="822960" y="5468112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b="1" dirty="0">
                <a:solidFill>
                  <a:srgbClr val="D9942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Investment case</a:t>
            </a:r>
            <a:endParaRPr lang="en-US" sz="880" dirty="0"/>
          </a:p>
        </p:txBody>
      </p:sp>
      <p:sp>
        <p:nvSpPr>
          <p:cNvPr id="29" name="Text 27"/>
          <p:cNvSpPr/>
          <p:nvPr/>
        </p:nvSpPr>
        <p:spPr>
          <a:xfrm>
            <a:off x="822960" y="5742431"/>
            <a:ext cx="5303520" cy="53035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focused pilot can validate affordability, uptake and operating economics before wider regional scale-up</a:t>
            </a:r>
            <a:r>
              <a:rPr lang="en-US" sz="950" dirty="0">
                <a:solidFill>
                  <a:srgbClr val="5C6A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.</a:t>
            </a:r>
            <a:endParaRPr lang="en-US" sz="95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750">
                <a:solidFill>
                  <a:srgbClr val="50615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Georgia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1136</Words>
  <Application>Microsoft Office PowerPoint</Application>
  <PresentationFormat>Widescreen</PresentationFormat>
  <Paragraphs>193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AgriSun Tech Nigeria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AgriSun Tech Nigeria</dc:title>
  <dc:subject>AgriSun Tech Nigeria pitch deck</dc:subject>
  <dc:creator>OpenAI</dc:creator>
  <cp:lastModifiedBy>Tajudeen Olawale Oyefesobi (2514938)</cp:lastModifiedBy>
  <cp:revision>3</cp:revision>
  <dcterms:created xsi:type="dcterms:W3CDTF">2026-08-09T14:48:59Z</dcterms:created>
  <dcterms:modified xsi:type="dcterms:W3CDTF">2026-08-09T17:48:17Z</dcterms:modified>
</cp:coreProperties>
</file>