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5033" autoAdjust="0"/>
  </p:normalViewPr>
  <p:slideViewPr>
    <p:cSldViewPr snapToGrid="0">
      <p:cViewPr varScale="1">
        <p:scale>
          <a:sx n="115" d="100"/>
          <a:sy n="115" d="100"/>
        </p:scale>
        <p:origin x="51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92BDE3-6573-4ACB-9AC3-52F18F6DBE77}"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3B3442-7478-4AB5-BB70-DB6675AF753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563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92BDE3-6573-4ACB-9AC3-52F18F6DBE77}"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1242830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92BDE3-6573-4ACB-9AC3-52F18F6DBE77}"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3B3442-7478-4AB5-BB70-DB6675AF753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4175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92BDE3-6573-4ACB-9AC3-52F18F6DBE77}"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3450211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92BDE3-6573-4ACB-9AC3-52F18F6DBE77}" type="datetimeFigureOut">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3104200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92BDE3-6573-4ACB-9AC3-52F18F6DBE77}"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2723027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392BDE3-6573-4ACB-9AC3-52F18F6DBE77}" type="datetimeFigureOut">
              <a:rPr lang="en-GB" smtClean="0"/>
              <a:t>19/06/2026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1800111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392BDE3-6573-4ACB-9AC3-52F18F6DBE77}" type="datetimeFigureOut">
              <a:rPr lang="en-GB" smtClean="0"/>
              <a:t>19/06/2026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E3B3442-7478-4AB5-BB70-DB6675AF753F}" type="slidenum">
              <a:rPr lang="en-GB" smtClean="0"/>
              <a:t>‹#›</a:t>
            </a:fld>
            <a:endParaRPr lang="en-GB"/>
          </a:p>
        </p:txBody>
      </p:sp>
    </p:spTree>
    <p:extLst>
      <p:ext uri="{BB962C8B-B14F-4D97-AF65-F5344CB8AC3E}">
        <p14:creationId xmlns:p14="http://schemas.microsoft.com/office/powerpoint/2010/main" val="1330659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92BDE3-6573-4ACB-9AC3-52F18F6DBE77}"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2921321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92BDE3-6573-4ACB-9AC3-52F18F6DBE77}"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1134299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92BDE3-6573-4ACB-9AC3-52F18F6DBE77}"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3B3442-7478-4AB5-BB70-DB6675AF753F}" type="slidenum">
              <a:rPr lang="en-GB" smtClean="0"/>
              <a:t>‹#›</a:t>
            </a:fld>
            <a:endParaRPr lang="en-GB"/>
          </a:p>
        </p:txBody>
      </p:sp>
    </p:spTree>
    <p:extLst>
      <p:ext uri="{BB962C8B-B14F-4D97-AF65-F5344CB8AC3E}">
        <p14:creationId xmlns:p14="http://schemas.microsoft.com/office/powerpoint/2010/main" val="2198741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392BDE3-6573-4ACB-9AC3-52F18F6DBE77}" type="datetimeFigureOut">
              <a:rPr lang="en-GB" smtClean="0"/>
              <a:t>19/06/2026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E3B3442-7478-4AB5-BB70-DB6675AF753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8921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eloitte.com/" TargetMode="External"/><Relationship Id="rId2" Type="http://schemas.openxmlformats.org/officeDocument/2006/relationships/hyperlink" Target="https://www.cipd.org/uk/knowledge/factsheets/organisation-design-factsheet/" TargetMode="External"/><Relationship Id="rId1" Type="http://schemas.openxmlformats.org/officeDocument/2006/relationships/slideLayout" Target="../slideLayouts/slideLayout2.xml"/><Relationship Id="rId4" Type="http://schemas.openxmlformats.org/officeDocument/2006/relationships/hyperlink" Target="https://www.whitbread.co.uk/investors/results-reports-and-presen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9959052-A240-CBDD-5C68-5A9F900BB47B}"/>
              </a:ext>
            </a:extLst>
          </p:cNvPr>
          <p:cNvSpPr>
            <a:spLocks noGrp="1"/>
          </p:cNvSpPr>
          <p:nvPr>
            <p:ph type="subTitle" idx="1"/>
          </p:nvPr>
        </p:nvSpPr>
        <p:spPr/>
        <p:txBody>
          <a:bodyPr/>
          <a:lstStyle/>
          <a:p>
            <a:r>
              <a:rPr lang="en-GB" dirty="0"/>
              <a:t>Name –  </a:t>
            </a:r>
            <a:r>
              <a:rPr lang="en-GB" sz="1800" b="1" cap="none" dirty="0"/>
              <a:t>Roxana Georgiana Dumitru</a:t>
            </a:r>
          </a:p>
          <a:p>
            <a:r>
              <a:rPr lang="en-GB" dirty="0"/>
              <a:t>ID - </a:t>
            </a:r>
          </a:p>
        </p:txBody>
      </p:sp>
      <p:graphicFrame>
        <p:nvGraphicFramePr>
          <p:cNvPr id="4" name="Table 3">
            <a:extLst>
              <a:ext uri="{FF2B5EF4-FFF2-40B4-BE49-F238E27FC236}">
                <a16:creationId xmlns:a16="http://schemas.microsoft.com/office/drawing/2014/main" id="{DA80593D-8F7E-BD6D-C047-A54EE59B55BC}"/>
              </a:ext>
            </a:extLst>
          </p:cNvPr>
          <p:cNvGraphicFramePr>
            <a:graphicFrameLocks noGrp="1"/>
          </p:cNvGraphicFramePr>
          <p:nvPr>
            <p:extLst>
              <p:ext uri="{D42A27DB-BD31-4B8C-83A1-F6EECF244321}">
                <p14:modId xmlns:p14="http://schemas.microsoft.com/office/powerpoint/2010/main" val="3493736990"/>
              </p:ext>
            </p:extLst>
          </p:nvPr>
        </p:nvGraphicFramePr>
        <p:xfrm>
          <a:off x="741363" y="2263775"/>
          <a:ext cx="10709273" cy="1904097"/>
        </p:xfrm>
        <a:graphic>
          <a:graphicData uri="http://schemas.openxmlformats.org/drawingml/2006/table">
            <a:tbl>
              <a:tblPr>
                <a:tableStyleId>{5C22544A-7EE6-4342-B048-85BDC9FD1C3A}</a:tableStyleId>
              </a:tblPr>
              <a:tblGrid>
                <a:gridCol w="2743200">
                  <a:extLst>
                    <a:ext uri="{9D8B030D-6E8A-4147-A177-3AD203B41FA5}">
                      <a16:colId xmlns:a16="http://schemas.microsoft.com/office/drawing/2014/main" val="740007941"/>
                    </a:ext>
                  </a:extLst>
                </a:gridCol>
                <a:gridCol w="7966073">
                  <a:extLst>
                    <a:ext uri="{9D8B030D-6E8A-4147-A177-3AD203B41FA5}">
                      <a16:colId xmlns:a16="http://schemas.microsoft.com/office/drawing/2014/main" val="3409077760"/>
                    </a:ext>
                  </a:extLst>
                </a:gridCol>
              </a:tblGrid>
              <a:tr h="634699">
                <a:tc>
                  <a:txBody>
                    <a:bodyPr/>
                    <a:lstStyle/>
                    <a:p>
                      <a:pPr algn="ctr">
                        <a:spcBef>
                          <a:spcPts val="600"/>
                        </a:spcBef>
                        <a:spcAft>
                          <a:spcPts val="600"/>
                        </a:spcAft>
                        <a:buNone/>
                      </a:pPr>
                      <a:r>
                        <a:rPr lang="en-GB" sz="2400" b="1" dirty="0">
                          <a:effectLst/>
                        </a:rPr>
                        <a:t>Module</a:t>
                      </a:r>
                      <a:endParaRPr lang="en-IN" sz="24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Bef>
                          <a:spcPts val="600"/>
                        </a:spcBef>
                        <a:spcAft>
                          <a:spcPts val="600"/>
                        </a:spcAft>
                        <a:buNone/>
                      </a:pPr>
                      <a:r>
                        <a:rPr lang="en-GB" sz="2400" dirty="0">
                          <a:effectLst/>
                        </a:rPr>
                        <a:t>Understanding Organisational Structure and Culture</a:t>
                      </a:r>
                      <a:endParaRPr lang="en-IN" sz="2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33263875"/>
                  </a:ext>
                </a:extLst>
              </a:tr>
              <a:tr h="634699">
                <a:tc>
                  <a:txBody>
                    <a:bodyPr/>
                    <a:lstStyle/>
                    <a:p>
                      <a:pPr algn="ctr">
                        <a:spcBef>
                          <a:spcPts val="600"/>
                        </a:spcBef>
                        <a:spcAft>
                          <a:spcPts val="600"/>
                        </a:spcAft>
                        <a:buNone/>
                      </a:pPr>
                      <a:r>
                        <a:rPr lang="en-GB" sz="2400" b="1" dirty="0">
                          <a:effectLst/>
                        </a:rPr>
                        <a:t>Module Code</a:t>
                      </a:r>
                      <a:endParaRPr lang="en-IN" sz="24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Bef>
                          <a:spcPts val="600"/>
                        </a:spcBef>
                        <a:spcAft>
                          <a:spcPts val="600"/>
                        </a:spcAft>
                        <a:buNone/>
                      </a:pPr>
                      <a:r>
                        <a:rPr lang="en-GB" sz="2400" dirty="0">
                          <a:effectLst/>
                        </a:rPr>
                        <a:t>LCBB4009</a:t>
                      </a:r>
                      <a:endParaRPr lang="en-IN" sz="2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18454661"/>
                  </a:ext>
                </a:extLst>
              </a:tr>
              <a:tr h="634699">
                <a:tc>
                  <a:txBody>
                    <a:bodyPr/>
                    <a:lstStyle/>
                    <a:p>
                      <a:pPr algn="ctr">
                        <a:spcBef>
                          <a:spcPts val="600"/>
                        </a:spcBef>
                        <a:spcAft>
                          <a:spcPts val="600"/>
                        </a:spcAft>
                        <a:buNone/>
                      </a:pPr>
                      <a:r>
                        <a:rPr lang="en-GB" sz="2400" b="1" dirty="0">
                          <a:effectLst/>
                        </a:rPr>
                        <a:t>Assignment Title</a:t>
                      </a:r>
                      <a:endParaRPr lang="en-IN" sz="24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Bef>
                          <a:spcPts val="600"/>
                        </a:spcBef>
                        <a:spcAft>
                          <a:spcPts val="600"/>
                        </a:spcAft>
                        <a:buNone/>
                      </a:pPr>
                      <a:r>
                        <a:rPr lang="en-GB" sz="2400" dirty="0">
                          <a:effectLst/>
                        </a:rPr>
                        <a:t>Component 1, Practical - Individual presentation</a:t>
                      </a:r>
                      <a:endParaRPr lang="en-IN" sz="2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89135099"/>
                  </a:ext>
                </a:extLst>
              </a:tr>
            </a:tbl>
          </a:graphicData>
        </a:graphic>
      </p:graphicFrame>
      <p:pic>
        <p:nvPicPr>
          <p:cNvPr id="5" name="Picture 4">
            <a:extLst>
              <a:ext uri="{FF2B5EF4-FFF2-40B4-BE49-F238E27FC236}">
                <a16:creationId xmlns:a16="http://schemas.microsoft.com/office/drawing/2014/main" id="{563E6B12-496C-9783-D9E4-39B819CDFBB0}"/>
              </a:ext>
            </a:extLst>
          </p:cNvPr>
          <p:cNvPicPr>
            <a:picLocks noChangeAspect="1"/>
          </p:cNvPicPr>
          <p:nvPr/>
        </p:nvPicPr>
        <p:blipFill>
          <a:blip r:embed="rId2"/>
          <a:stretch>
            <a:fillRect/>
          </a:stretch>
        </p:blipFill>
        <p:spPr>
          <a:xfrm>
            <a:off x="4893847" y="1259380"/>
            <a:ext cx="2404306" cy="749874"/>
          </a:xfrm>
          <a:prstGeom prst="rect">
            <a:avLst/>
          </a:prstGeom>
          <a:ln>
            <a:noFill/>
          </a:ln>
        </p:spPr>
      </p:pic>
    </p:spTree>
    <p:extLst>
      <p:ext uri="{BB962C8B-B14F-4D97-AF65-F5344CB8AC3E}">
        <p14:creationId xmlns:p14="http://schemas.microsoft.com/office/powerpoint/2010/main" val="3777075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5DBC7-A63F-1E1A-D145-7FDC79305CD1}"/>
              </a:ext>
            </a:extLst>
          </p:cNvPr>
          <p:cNvSpPr>
            <a:spLocks noGrp="1"/>
          </p:cNvSpPr>
          <p:nvPr>
            <p:ph type="title"/>
          </p:nvPr>
        </p:nvSpPr>
        <p:spPr>
          <a:xfrm>
            <a:off x="1097280" y="753979"/>
            <a:ext cx="10058400" cy="983381"/>
          </a:xfrm>
        </p:spPr>
        <p:txBody>
          <a:bodyPr/>
          <a:lstStyle/>
          <a:p>
            <a:pPr algn="ctr"/>
            <a:r>
              <a:rPr lang="en-GB" b="1" dirty="0"/>
              <a:t>Introduction</a:t>
            </a:r>
            <a:endParaRPr lang="en-GB" dirty="0"/>
          </a:p>
        </p:txBody>
      </p:sp>
      <p:sp>
        <p:nvSpPr>
          <p:cNvPr id="3" name="Content Placeholder 2">
            <a:extLst>
              <a:ext uri="{FF2B5EF4-FFF2-40B4-BE49-F238E27FC236}">
                <a16:creationId xmlns:a16="http://schemas.microsoft.com/office/drawing/2014/main" id="{A98E0FE0-60C4-9CE5-4E4D-E7C917511202}"/>
              </a:ext>
            </a:extLst>
          </p:cNvPr>
          <p:cNvSpPr>
            <a:spLocks noGrp="1"/>
          </p:cNvSpPr>
          <p:nvPr>
            <p:ph idx="1"/>
          </p:nvPr>
        </p:nvSpPr>
        <p:spPr>
          <a:xfrm>
            <a:off x="385012" y="1845733"/>
            <a:ext cx="9041792" cy="4258287"/>
          </a:xfrm>
        </p:spPr>
        <p:txBody>
          <a:bodyPr>
            <a:normAutofit fontScale="92500" lnSpcReduction="2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Premier Inn which is owned by Whitbread PLC can be considered as one of the largest hotel brands in the UK which operates across UK as well as Ireland and Germany (Whitbread, 2026).</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parent company reported a revenue of 2.92 billion GBP in the year 2025-26 from Premier Inn and it employs approx. 31,500 team members which highlights the scale and complexity of its operations (Whitbread, 2026).</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As businesses expand, effective structures are important for coordinating activities on supporting strategic objectives (Robbins &amp; Coulter, 2024).</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i="1" u="sng" dirty="0">
                <a:effectLst/>
                <a:latin typeface="Arial" panose="020B0604020202020204" pitchFamily="34" charset="0"/>
                <a:ea typeface="Times New Roman" panose="02020603050405020304" pitchFamily="18" charset="0"/>
                <a:cs typeface="Times New Roman" panose="02020603050405020304" pitchFamily="18" charset="0"/>
              </a:rPr>
              <a:t>Operational Impact</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 It determines the authority and the communication channels which influences efficiency and performance (Mullins, 2023).</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following slides will examine three major designs in the form of - Functional, Divisional, and Matrix structures.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discussion will evaluate how each of the structure has strengths and limitations while applying them to the context of Premier Inn determining suitability.</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AF5B65F0-2F5E-B64A-2228-DE52C4F8BCD7}"/>
              </a:ext>
            </a:extLst>
          </p:cNvPr>
          <p:cNvPicPr>
            <a:picLocks noChangeAspect="1"/>
          </p:cNvPicPr>
          <p:nvPr/>
        </p:nvPicPr>
        <p:blipFill>
          <a:blip r:embed="rId2"/>
          <a:srcRect l="14041" r="31723"/>
          <a:stretch>
            <a:fillRect/>
          </a:stretch>
        </p:blipFill>
        <p:spPr>
          <a:xfrm>
            <a:off x="9514788" y="2224726"/>
            <a:ext cx="2582944" cy="3180760"/>
          </a:xfrm>
          <a:prstGeom prst="rect">
            <a:avLst/>
          </a:prstGeom>
          <a:ln>
            <a:noFill/>
          </a:ln>
          <a:effectLst>
            <a:softEdge rad="112500"/>
          </a:effectLst>
        </p:spPr>
      </p:pic>
      <p:sp>
        <p:nvSpPr>
          <p:cNvPr id="5" name="TextBox 4">
            <a:extLst>
              <a:ext uri="{FF2B5EF4-FFF2-40B4-BE49-F238E27FC236}">
                <a16:creationId xmlns:a16="http://schemas.microsoft.com/office/drawing/2014/main" id="{9D6B8602-E105-C31C-BF1D-9BC69BAC275A}"/>
              </a:ext>
            </a:extLst>
          </p:cNvPr>
          <p:cNvSpPr txBox="1"/>
          <p:nvPr/>
        </p:nvSpPr>
        <p:spPr>
          <a:xfrm>
            <a:off x="10327408" y="5405486"/>
            <a:ext cx="957703" cy="215444"/>
          </a:xfrm>
          <a:prstGeom prst="rect">
            <a:avLst/>
          </a:prstGeom>
          <a:noFill/>
        </p:spPr>
        <p:txBody>
          <a:bodyPr wrap="square" rtlCol="0">
            <a:spAutoFit/>
          </a:bodyPr>
          <a:lstStyle/>
          <a:p>
            <a:pPr algn="ctr"/>
            <a:r>
              <a:rPr lang="en-GB" sz="800" dirty="0"/>
              <a:t>Whitbread, 2026</a:t>
            </a:r>
          </a:p>
        </p:txBody>
      </p:sp>
    </p:spTree>
    <p:extLst>
      <p:ext uri="{BB962C8B-B14F-4D97-AF65-F5344CB8AC3E}">
        <p14:creationId xmlns:p14="http://schemas.microsoft.com/office/powerpoint/2010/main" val="3870778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CF4F-8A09-4149-C939-CEBDC4128BAB}"/>
              </a:ext>
            </a:extLst>
          </p:cNvPr>
          <p:cNvSpPr>
            <a:spLocks noGrp="1"/>
          </p:cNvSpPr>
          <p:nvPr>
            <p:ph type="title"/>
          </p:nvPr>
        </p:nvSpPr>
        <p:spPr/>
        <p:txBody>
          <a:bodyPr>
            <a:normAutofit/>
          </a:bodyPr>
          <a:lstStyle/>
          <a:p>
            <a:pPr algn="ctr"/>
            <a:r>
              <a:rPr lang="en-GB" b="1" dirty="0"/>
              <a:t>Organisational Structure, Organisational Chart and Importance</a:t>
            </a:r>
            <a:endParaRPr lang="en-GB" dirty="0"/>
          </a:p>
        </p:txBody>
      </p:sp>
      <p:sp>
        <p:nvSpPr>
          <p:cNvPr id="3" name="Content Placeholder 2">
            <a:extLst>
              <a:ext uri="{FF2B5EF4-FFF2-40B4-BE49-F238E27FC236}">
                <a16:creationId xmlns:a16="http://schemas.microsoft.com/office/drawing/2014/main" id="{2641EA8C-3D5F-486E-9EE3-521B99DAB8B0}"/>
              </a:ext>
            </a:extLst>
          </p:cNvPr>
          <p:cNvSpPr>
            <a:spLocks noGrp="1"/>
          </p:cNvSpPr>
          <p:nvPr>
            <p:ph idx="1"/>
          </p:nvPr>
        </p:nvSpPr>
        <p:spPr>
          <a:xfrm>
            <a:off x="593558" y="1845733"/>
            <a:ext cx="10956758" cy="4041719"/>
          </a:xfrm>
        </p:spPr>
        <p:txBody>
          <a:bodyPr>
            <a:normAutofit/>
          </a:bodyPr>
          <a:lstStyle/>
          <a:p>
            <a:pPr algn="just">
              <a:buFont typeface="Arial" panose="020B0604020202020204" pitchFamily="34" charset="0"/>
              <a:buChar char="•"/>
            </a:pPr>
            <a:r>
              <a:rPr lang="en-GB" i="1" u="sng" dirty="0"/>
              <a:t>Organisational Structure</a:t>
            </a:r>
            <a:r>
              <a:rPr lang="en-GB" dirty="0"/>
              <a:t> – The formal system that helps in arranging tasks, responsibilities, authority and reporting lines as it dedicates how employees are grouped and coordinated for effectively achieving goals (Daft, 2022; Jones, 2023).</a:t>
            </a:r>
            <a:endParaRPr lang="en-IN" dirty="0"/>
          </a:p>
          <a:p>
            <a:pPr algn="just">
              <a:buFont typeface="Arial" panose="020B0604020202020204" pitchFamily="34" charset="0"/>
              <a:buChar char="•"/>
            </a:pPr>
            <a:r>
              <a:rPr lang="en-GB" i="1" u="sng" dirty="0"/>
              <a:t>Organisational Charts</a:t>
            </a:r>
            <a:r>
              <a:rPr lang="en-GB" dirty="0"/>
              <a:t> – Visual representation of structure which illustrates authority and communication channels as well as reporting relationships (Mullins, 2023).</a:t>
            </a:r>
            <a:endParaRPr lang="en-IN" dirty="0"/>
          </a:p>
          <a:p>
            <a:pPr algn="just">
              <a:buFont typeface="Arial" panose="020B0604020202020204" pitchFamily="34" charset="0"/>
              <a:buChar char="•"/>
            </a:pPr>
            <a:r>
              <a:rPr lang="en-GB" i="1" u="sng" dirty="0"/>
              <a:t>Importance of Organisational Structure</a:t>
            </a:r>
            <a:r>
              <a:rPr lang="en-GB" dirty="0"/>
              <a:t> – </a:t>
            </a:r>
            <a:endParaRPr lang="en-IN" dirty="0"/>
          </a:p>
          <a:p>
            <a:pPr lvl="1" algn="just">
              <a:buFont typeface="Wingdings" panose="05000000000000000000" pitchFamily="2" charset="2"/>
              <a:buChar char="ü"/>
            </a:pPr>
            <a:r>
              <a:rPr lang="en-GB" dirty="0"/>
              <a:t>Clarifying accountability as well as decision making and responsibilities</a:t>
            </a:r>
            <a:endParaRPr lang="en-IN" dirty="0"/>
          </a:p>
          <a:p>
            <a:pPr lvl="1" algn="just">
              <a:buFont typeface="Wingdings" panose="05000000000000000000" pitchFamily="2" charset="2"/>
              <a:buChar char="ü"/>
            </a:pPr>
            <a:r>
              <a:rPr lang="en-GB" dirty="0"/>
              <a:t>Enhancement of cross-departmental communication and coordination</a:t>
            </a:r>
            <a:endParaRPr lang="en-IN" dirty="0"/>
          </a:p>
          <a:p>
            <a:pPr lvl="1" algn="just">
              <a:buFont typeface="Wingdings" panose="05000000000000000000" pitchFamily="2" charset="2"/>
              <a:buChar char="ü"/>
            </a:pPr>
            <a:r>
              <a:rPr lang="en-GB" dirty="0"/>
              <a:t>Support strategic execution and operational control with efficiency</a:t>
            </a:r>
            <a:endParaRPr lang="en-IN" dirty="0"/>
          </a:p>
          <a:p>
            <a:pPr lvl="1" algn="just">
              <a:buFont typeface="Wingdings" panose="05000000000000000000" pitchFamily="2" charset="2"/>
              <a:buChar char="ü"/>
            </a:pPr>
            <a:r>
              <a:rPr lang="en-GB" dirty="0"/>
              <a:t>Minimisation of role ambiguity and work duplication</a:t>
            </a:r>
            <a:endParaRPr lang="en-IN" dirty="0"/>
          </a:p>
          <a:p>
            <a:pPr lvl="1" algn="just">
              <a:buFont typeface="Wingdings" panose="05000000000000000000" pitchFamily="2" charset="2"/>
              <a:buChar char="ü"/>
            </a:pPr>
            <a:r>
              <a:rPr lang="en-GB" dirty="0"/>
              <a:t>Providing the important framework required for large scale businesses like Premier Inn for maintaining operational consistency across multiple locations (Whitbread, 2026).</a:t>
            </a:r>
            <a:endParaRPr lang="en-IN" dirty="0"/>
          </a:p>
          <a:p>
            <a:endParaRPr lang="en-GB" dirty="0"/>
          </a:p>
        </p:txBody>
      </p:sp>
    </p:spTree>
    <p:extLst>
      <p:ext uri="{BB962C8B-B14F-4D97-AF65-F5344CB8AC3E}">
        <p14:creationId xmlns:p14="http://schemas.microsoft.com/office/powerpoint/2010/main" val="768676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E2ACC-A82A-AA4A-8190-3ED302FC2965}"/>
              </a:ext>
            </a:extLst>
          </p:cNvPr>
          <p:cNvSpPr>
            <a:spLocks noGrp="1"/>
          </p:cNvSpPr>
          <p:nvPr>
            <p:ph type="title"/>
          </p:nvPr>
        </p:nvSpPr>
        <p:spPr/>
        <p:txBody>
          <a:bodyPr/>
          <a:lstStyle/>
          <a:p>
            <a:pPr algn="ctr"/>
            <a:r>
              <a:rPr lang="en-GB" b="1" dirty="0"/>
              <a:t>Functional Structure</a:t>
            </a:r>
            <a:endParaRPr lang="en-GB" dirty="0"/>
          </a:p>
        </p:txBody>
      </p:sp>
      <p:sp>
        <p:nvSpPr>
          <p:cNvPr id="3" name="Content Placeholder 2">
            <a:extLst>
              <a:ext uri="{FF2B5EF4-FFF2-40B4-BE49-F238E27FC236}">
                <a16:creationId xmlns:a16="http://schemas.microsoft.com/office/drawing/2014/main" id="{6840FA6A-68EE-8D6F-F479-2562F2900424}"/>
              </a:ext>
            </a:extLst>
          </p:cNvPr>
          <p:cNvSpPr>
            <a:spLocks noGrp="1"/>
          </p:cNvSpPr>
          <p:nvPr>
            <p:ph idx="1"/>
          </p:nvPr>
        </p:nvSpPr>
        <p:spPr>
          <a:xfrm>
            <a:off x="291851" y="1918058"/>
            <a:ext cx="6024107" cy="2050628"/>
          </a:xfrm>
          <a:ln>
            <a:noFill/>
          </a:ln>
        </p:spPr>
        <p:txBody>
          <a:bodyPr>
            <a:normAutofit fontScale="77500" lnSpcReduction="2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This particular type of structure groups human resources by specialised business functions such as operations or finance or marketing or even HR (Jones, 2023).</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Staff performing similar tasks work in dedicated departments which are led by functional managers under the centralised decision-making authority (Daft, 2022).</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It features high specialisation as well as clear reporting lines with centralised authority and standardised procedures with deep departmental expertise.</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177464A9-7FB7-4FFB-5DAB-C3E6FB00A8CA}"/>
              </a:ext>
            </a:extLst>
          </p:cNvPr>
          <p:cNvGraphicFramePr>
            <a:graphicFrameLocks noGrp="1"/>
          </p:cNvGraphicFramePr>
          <p:nvPr>
            <p:extLst>
              <p:ext uri="{D42A27DB-BD31-4B8C-83A1-F6EECF244321}">
                <p14:modId xmlns:p14="http://schemas.microsoft.com/office/powerpoint/2010/main" val="1927910517"/>
              </p:ext>
            </p:extLst>
          </p:nvPr>
        </p:nvGraphicFramePr>
        <p:xfrm>
          <a:off x="6485640" y="1918056"/>
          <a:ext cx="5414508" cy="4341342"/>
        </p:xfrm>
        <a:graphic>
          <a:graphicData uri="http://schemas.openxmlformats.org/drawingml/2006/table">
            <a:tbl>
              <a:tblPr firstRow="1" firstCol="1" bandRow="1">
                <a:tableStyleId>{5C22544A-7EE6-4342-B048-85BDC9FD1C3A}</a:tableStyleId>
              </a:tblPr>
              <a:tblGrid>
                <a:gridCol w="2707254">
                  <a:extLst>
                    <a:ext uri="{9D8B030D-6E8A-4147-A177-3AD203B41FA5}">
                      <a16:colId xmlns:a16="http://schemas.microsoft.com/office/drawing/2014/main" val="2595586118"/>
                    </a:ext>
                  </a:extLst>
                </a:gridCol>
                <a:gridCol w="2707254">
                  <a:extLst>
                    <a:ext uri="{9D8B030D-6E8A-4147-A177-3AD203B41FA5}">
                      <a16:colId xmlns:a16="http://schemas.microsoft.com/office/drawing/2014/main" val="1460734924"/>
                    </a:ext>
                  </a:extLst>
                </a:gridCol>
              </a:tblGrid>
              <a:tr h="620193">
                <a:tc>
                  <a:txBody>
                    <a:bodyPr/>
                    <a:lstStyle/>
                    <a:p>
                      <a:pPr algn="ctr">
                        <a:buNone/>
                      </a:pPr>
                      <a:r>
                        <a:rPr lang="en-GB" sz="2000" kern="100" dirty="0">
                          <a:solidFill>
                            <a:schemeClr val="tx1"/>
                          </a:solidFill>
                          <a:effectLst/>
                        </a:rPr>
                        <a:t>Advantages</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GB" sz="2000" kern="100" dirty="0">
                          <a:solidFill>
                            <a:schemeClr val="tx1"/>
                          </a:solidFill>
                          <a:effectLst/>
                        </a:rPr>
                        <a:t>Disadvantages</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055387524"/>
                  </a:ext>
                </a:extLst>
              </a:tr>
              <a:tr h="1240383">
                <a:tc>
                  <a:txBody>
                    <a:bodyPr/>
                    <a:lstStyle/>
                    <a:p>
                      <a:pPr algn="ctr">
                        <a:buNone/>
                      </a:pPr>
                      <a:r>
                        <a:rPr lang="en-GB" sz="1600" b="0" kern="100" dirty="0">
                          <a:solidFill>
                            <a:schemeClr val="tx1"/>
                          </a:solidFill>
                          <a:effectLst/>
                        </a:rPr>
                        <a:t>Operational Efficiency - Specialisation optimises resource use.</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GB" sz="1600" b="0" kern="100">
                          <a:effectLst/>
                        </a:rPr>
                        <a:t>Departmental Silos - Can create communication barriers between functions.</a:t>
                      </a:r>
                      <a:endParaRPr lang="en-IN" sz="1600" b="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582704246"/>
                  </a:ext>
                </a:extLst>
              </a:tr>
              <a:tr h="1240383">
                <a:tc>
                  <a:txBody>
                    <a:bodyPr/>
                    <a:lstStyle/>
                    <a:p>
                      <a:pPr algn="ctr">
                        <a:buNone/>
                      </a:pPr>
                      <a:r>
                        <a:rPr lang="en-GB" sz="1600" b="0" kern="100" dirty="0">
                          <a:solidFill>
                            <a:schemeClr val="tx1"/>
                          </a:solidFill>
                          <a:effectLst/>
                        </a:rPr>
                        <a:t>Skill Development - Facilitates deep, focused expertise.</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GB" sz="1600" b="0" kern="100" dirty="0">
                          <a:effectLst/>
                        </a:rPr>
                        <a:t>Slow Responsiveness - Centralisation slows reactions to market changes.</a:t>
                      </a:r>
                      <a:endParaRPr lang="en-IN" sz="1600" b="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170614697"/>
                  </a:ext>
                </a:extLst>
              </a:tr>
              <a:tr h="1240383">
                <a:tc>
                  <a:txBody>
                    <a:bodyPr/>
                    <a:lstStyle/>
                    <a:p>
                      <a:pPr algn="ctr">
                        <a:buNone/>
                      </a:pPr>
                      <a:r>
                        <a:rPr lang="en-GB" sz="1600" b="0" kern="100" dirty="0">
                          <a:solidFill>
                            <a:schemeClr val="tx1"/>
                          </a:solidFill>
                          <a:effectLst/>
                        </a:rPr>
                        <a:t>Standardisation - Improves consistency and reduces resource duplication.</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GB" sz="1600" b="0" kern="100" dirty="0">
                          <a:effectLst/>
                        </a:rPr>
                        <a:t>Coordination Hurdles - Cross-functional collaboration often becomes difficult.</a:t>
                      </a:r>
                      <a:endParaRPr lang="en-IN" sz="1600" b="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71984371"/>
                  </a:ext>
                </a:extLst>
              </a:tr>
            </a:tbl>
          </a:graphicData>
        </a:graphic>
      </p:graphicFrame>
      <p:pic>
        <p:nvPicPr>
          <p:cNvPr id="5" name="Picture 4">
            <a:extLst>
              <a:ext uri="{FF2B5EF4-FFF2-40B4-BE49-F238E27FC236}">
                <a16:creationId xmlns:a16="http://schemas.microsoft.com/office/drawing/2014/main" id="{051E9033-C8C6-7F95-49E8-6160F48513FD}"/>
              </a:ext>
            </a:extLst>
          </p:cNvPr>
          <p:cNvPicPr>
            <a:picLocks noChangeAspect="1"/>
          </p:cNvPicPr>
          <p:nvPr/>
        </p:nvPicPr>
        <p:blipFill>
          <a:blip r:embed="rId2"/>
          <a:srcRect t="9622" b="23299"/>
          <a:stretch>
            <a:fillRect/>
          </a:stretch>
        </p:blipFill>
        <p:spPr>
          <a:xfrm>
            <a:off x="716246" y="3968687"/>
            <a:ext cx="5599712" cy="2024256"/>
          </a:xfrm>
          <a:prstGeom prst="rect">
            <a:avLst/>
          </a:prstGeom>
          <a:ln>
            <a:solidFill>
              <a:schemeClr val="accent1"/>
            </a:solidFill>
          </a:ln>
        </p:spPr>
      </p:pic>
      <p:sp>
        <p:nvSpPr>
          <p:cNvPr id="6" name="TextBox 5">
            <a:extLst>
              <a:ext uri="{FF2B5EF4-FFF2-40B4-BE49-F238E27FC236}">
                <a16:creationId xmlns:a16="http://schemas.microsoft.com/office/drawing/2014/main" id="{928A14AC-504C-28F9-E0DB-690459FCF3AA}"/>
              </a:ext>
            </a:extLst>
          </p:cNvPr>
          <p:cNvSpPr txBox="1"/>
          <p:nvPr/>
        </p:nvSpPr>
        <p:spPr>
          <a:xfrm>
            <a:off x="3247342" y="6043954"/>
            <a:ext cx="664783" cy="215444"/>
          </a:xfrm>
          <a:prstGeom prst="rect">
            <a:avLst/>
          </a:prstGeom>
          <a:noFill/>
        </p:spPr>
        <p:txBody>
          <a:bodyPr wrap="square" rtlCol="0">
            <a:spAutoFit/>
          </a:bodyPr>
          <a:lstStyle/>
          <a:p>
            <a:pPr algn="ctr"/>
            <a:r>
              <a:rPr lang="en-GB" sz="800" dirty="0"/>
              <a:t>Jones, 2023</a:t>
            </a:r>
          </a:p>
        </p:txBody>
      </p:sp>
    </p:spTree>
    <p:extLst>
      <p:ext uri="{BB962C8B-B14F-4D97-AF65-F5344CB8AC3E}">
        <p14:creationId xmlns:p14="http://schemas.microsoft.com/office/powerpoint/2010/main" val="4193028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BC9D-3720-D46A-CD8B-188AFF198BB2}"/>
              </a:ext>
            </a:extLst>
          </p:cNvPr>
          <p:cNvSpPr>
            <a:spLocks noGrp="1"/>
          </p:cNvSpPr>
          <p:nvPr>
            <p:ph type="title"/>
          </p:nvPr>
        </p:nvSpPr>
        <p:spPr/>
        <p:txBody>
          <a:bodyPr/>
          <a:lstStyle/>
          <a:p>
            <a:pPr algn="ctr"/>
            <a:r>
              <a:rPr lang="en-GB" b="1" dirty="0"/>
              <a:t>Functional Structure at Premier Inn</a:t>
            </a:r>
            <a:endParaRPr lang="en-GB" dirty="0"/>
          </a:p>
        </p:txBody>
      </p:sp>
      <p:sp>
        <p:nvSpPr>
          <p:cNvPr id="3" name="Content Placeholder 2">
            <a:extLst>
              <a:ext uri="{FF2B5EF4-FFF2-40B4-BE49-F238E27FC236}">
                <a16:creationId xmlns:a16="http://schemas.microsoft.com/office/drawing/2014/main" id="{918BA2D5-EEC0-F27E-D85D-EB1A79FEB350}"/>
              </a:ext>
            </a:extLst>
          </p:cNvPr>
          <p:cNvSpPr>
            <a:spLocks noGrp="1"/>
          </p:cNvSpPr>
          <p:nvPr>
            <p:ph idx="1"/>
          </p:nvPr>
        </p:nvSpPr>
        <p:spPr>
          <a:xfrm>
            <a:off x="182879" y="1854364"/>
            <a:ext cx="6907731" cy="4209552"/>
          </a:xfrm>
        </p:spPr>
        <p:txBody>
          <a:bodyPr>
            <a:normAutofit/>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Premier Inn uses a functional structure through centralised management system and specialised departments such as marketing as well as finance and operations as well as technology integration under the vertically integrated operating model of Whitbread (Whitbread, 2026).</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This can allow senior management in tightly controlling pricing as well as commercial strategy and brand standards across hotel network (Whitbread, 2026).</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u="sng" dirty="0">
                <a:effectLst/>
                <a:latin typeface="Arial" panose="020B0604020202020204" pitchFamily="34" charset="0"/>
                <a:ea typeface="Times New Roman" panose="02020603050405020304" pitchFamily="18" charset="0"/>
                <a:cs typeface="Times New Roman" panose="02020603050405020304" pitchFamily="18" charset="0"/>
              </a:rPr>
              <a:t>Takeaway</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 While a functional design effectively guarantees operational consistency at the current scale of Premier Inn, the accelerating international expansion will likely demand greater structural flexibility.</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graphicFrame>
        <p:nvGraphicFramePr>
          <p:cNvPr id="4" name="Table 3">
            <a:extLst>
              <a:ext uri="{FF2B5EF4-FFF2-40B4-BE49-F238E27FC236}">
                <a16:creationId xmlns:a16="http://schemas.microsoft.com/office/drawing/2014/main" id="{8A686D27-1306-B55A-877C-9B0CC230619D}"/>
              </a:ext>
            </a:extLst>
          </p:cNvPr>
          <p:cNvGraphicFramePr>
            <a:graphicFrameLocks noGrp="1"/>
          </p:cNvGraphicFramePr>
          <p:nvPr>
            <p:extLst>
              <p:ext uri="{D42A27DB-BD31-4B8C-83A1-F6EECF244321}">
                <p14:modId xmlns:p14="http://schemas.microsoft.com/office/powerpoint/2010/main" val="264224626"/>
              </p:ext>
            </p:extLst>
          </p:nvPr>
        </p:nvGraphicFramePr>
        <p:xfrm>
          <a:off x="7283115" y="1854364"/>
          <a:ext cx="4726006" cy="4209552"/>
        </p:xfrm>
        <a:graphic>
          <a:graphicData uri="http://schemas.openxmlformats.org/drawingml/2006/table">
            <a:tbl>
              <a:tblPr firstRow="1" firstCol="1" bandRow="1">
                <a:tableStyleId>{5C22544A-7EE6-4342-B048-85BDC9FD1C3A}</a:tableStyleId>
              </a:tblPr>
              <a:tblGrid>
                <a:gridCol w="2363003">
                  <a:extLst>
                    <a:ext uri="{9D8B030D-6E8A-4147-A177-3AD203B41FA5}">
                      <a16:colId xmlns:a16="http://schemas.microsoft.com/office/drawing/2014/main" val="1046736436"/>
                    </a:ext>
                  </a:extLst>
                </a:gridCol>
                <a:gridCol w="2363003">
                  <a:extLst>
                    <a:ext uri="{9D8B030D-6E8A-4147-A177-3AD203B41FA5}">
                      <a16:colId xmlns:a16="http://schemas.microsoft.com/office/drawing/2014/main" val="3411385162"/>
                    </a:ext>
                  </a:extLst>
                </a:gridCol>
              </a:tblGrid>
              <a:tr h="350796">
                <a:tc>
                  <a:txBody>
                    <a:bodyPr/>
                    <a:lstStyle/>
                    <a:p>
                      <a:pPr algn="ctr">
                        <a:buNone/>
                      </a:pPr>
                      <a:r>
                        <a:rPr lang="en-IN" sz="2000" b="1" kern="100" dirty="0">
                          <a:solidFill>
                            <a:schemeClr val="tx1"/>
                          </a:solidFill>
                          <a:effectLst/>
                        </a:rPr>
                        <a:t>Benefits</a:t>
                      </a:r>
                      <a:endParaRPr lang="en-IN" sz="2000" b="1"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IN" sz="2000" b="1" kern="100" dirty="0">
                          <a:solidFill>
                            <a:schemeClr val="tx1"/>
                          </a:solidFill>
                          <a:effectLst/>
                        </a:rPr>
                        <a:t>Limitations</a:t>
                      </a:r>
                      <a:endParaRPr lang="en-IN" sz="2000" b="1"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32782297"/>
                  </a:ext>
                </a:extLst>
              </a:tr>
              <a:tr h="1403184">
                <a:tc>
                  <a:txBody>
                    <a:bodyPr/>
                    <a:lstStyle/>
                    <a:p>
                      <a:pPr algn="ctr">
                        <a:buNone/>
                      </a:pPr>
                      <a:r>
                        <a:rPr lang="en-IN" sz="1600" b="0" kern="100">
                          <a:solidFill>
                            <a:schemeClr val="tx1"/>
                          </a:solidFill>
                          <a:effectLst/>
                        </a:rPr>
                        <a:t>Consistency - Ensures identical service quality and operational standards across hundreds of hotels.</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Rigidity - Centralisation reduces local flexibility at individual hotel sites.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470703074"/>
                  </a:ext>
                </a:extLst>
              </a:tr>
              <a:tr h="1052388">
                <a:tc>
                  <a:txBody>
                    <a:bodyPr/>
                    <a:lstStyle/>
                    <a:p>
                      <a:pPr algn="ctr">
                        <a:buNone/>
                      </a:pPr>
                      <a:r>
                        <a:rPr lang="en-IN" sz="1600" b="0" kern="100">
                          <a:solidFill>
                            <a:schemeClr val="tx1"/>
                          </a:solidFill>
                          <a:effectLst/>
                        </a:rPr>
                        <a:t>Efficiencies - Drives economies of scale and uniform brand management.</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a:solidFill>
                            <a:schemeClr val="tx1"/>
                          </a:solidFill>
                          <a:effectLst/>
                        </a:rPr>
                        <a:t>Communication - Information flows slower across separate functional departments.</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152800783"/>
                  </a:ext>
                </a:extLst>
              </a:tr>
              <a:tr h="1403184">
                <a:tc>
                  <a:txBody>
                    <a:bodyPr/>
                    <a:lstStyle/>
                    <a:p>
                      <a:pPr algn="ctr">
                        <a:buNone/>
                      </a:pPr>
                      <a:r>
                        <a:rPr lang="en-IN" sz="1600" b="0" kern="100">
                          <a:solidFill>
                            <a:schemeClr val="tx1"/>
                          </a:solidFill>
                          <a:effectLst/>
                        </a:rPr>
                        <a:t>Control - Strengthens top-down corporate strategic decision-making.</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Silos - Constrains innovation if departments focus purely on isolated objectives (Robbins &amp; Coulter, 2024).</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565029042"/>
                  </a:ext>
                </a:extLst>
              </a:tr>
            </a:tbl>
          </a:graphicData>
        </a:graphic>
      </p:graphicFrame>
    </p:spTree>
    <p:extLst>
      <p:ext uri="{BB962C8B-B14F-4D97-AF65-F5344CB8AC3E}">
        <p14:creationId xmlns:p14="http://schemas.microsoft.com/office/powerpoint/2010/main" val="1918225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8B516-0CBB-A7F1-2BA7-B8F21A02EADD}"/>
              </a:ext>
            </a:extLst>
          </p:cNvPr>
          <p:cNvSpPr>
            <a:spLocks noGrp="1"/>
          </p:cNvSpPr>
          <p:nvPr>
            <p:ph type="title"/>
          </p:nvPr>
        </p:nvSpPr>
        <p:spPr>
          <a:xfrm>
            <a:off x="1097280" y="988906"/>
            <a:ext cx="10058400" cy="748454"/>
          </a:xfrm>
        </p:spPr>
        <p:txBody>
          <a:bodyPr/>
          <a:lstStyle/>
          <a:p>
            <a:pPr algn="ctr"/>
            <a:r>
              <a:rPr lang="en-GB" b="1" dirty="0"/>
              <a:t>Divisional Structure</a:t>
            </a:r>
            <a:endParaRPr lang="en-GB" dirty="0"/>
          </a:p>
        </p:txBody>
      </p:sp>
      <p:sp>
        <p:nvSpPr>
          <p:cNvPr id="3" name="Content Placeholder 2">
            <a:extLst>
              <a:ext uri="{FF2B5EF4-FFF2-40B4-BE49-F238E27FC236}">
                <a16:creationId xmlns:a16="http://schemas.microsoft.com/office/drawing/2014/main" id="{A6E0E352-AA74-51FB-EF06-B21143BEAA4B}"/>
              </a:ext>
            </a:extLst>
          </p:cNvPr>
          <p:cNvSpPr>
            <a:spLocks noGrp="1"/>
          </p:cNvSpPr>
          <p:nvPr>
            <p:ph idx="1"/>
          </p:nvPr>
        </p:nvSpPr>
        <p:spPr>
          <a:xfrm>
            <a:off x="141403" y="1877819"/>
            <a:ext cx="7635710" cy="2166280"/>
          </a:xfrm>
        </p:spPr>
        <p:txBody>
          <a:bodyPr>
            <a:normAutofit fontScale="70000" lnSpcReduction="2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divisional structure organises activities around products as well as geographical areas or customer segments rather than the business functions (Daft, 2022).</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Each of the divisions operate as a semi-independent unit with decentralised decision making and its own functional departments.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Important features involve decentralised authority with high market responsiveness and the direct accountability for divisional performance.</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Premier Inn footprints align with geographical divisional approach as its strategy requires balancing market leadership in the United Kingdom with expansion within Germany which highlights the need for regional responsibilities and localised market adaptation (Whitbread, 2026).</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A674A7CA-D5C1-F970-1603-950206CC1572}"/>
              </a:ext>
            </a:extLst>
          </p:cNvPr>
          <p:cNvGraphicFramePr>
            <a:graphicFrameLocks noGrp="1"/>
          </p:cNvGraphicFramePr>
          <p:nvPr>
            <p:extLst>
              <p:ext uri="{D42A27DB-BD31-4B8C-83A1-F6EECF244321}">
                <p14:modId xmlns:p14="http://schemas.microsoft.com/office/powerpoint/2010/main" val="3899723931"/>
              </p:ext>
            </p:extLst>
          </p:nvPr>
        </p:nvGraphicFramePr>
        <p:xfrm>
          <a:off x="7899661" y="1877818"/>
          <a:ext cx="4150934" cy="4399506"/>
        </p:xfrm>
        <a:graphic>
          <a:graphicData uri="http://schemas.openxmlformats.org/drawingml/2006/table">
            <a:tbl>
              <a:tblPr firstRow="1" firstCol="1" bandRow="1">
                <a:tableStyleId>{5C22544A-7EE6-4342-B048-85BDC9FD1C3A}</a:tableStyleId>
              </a:tblPr>
              <a:tblGrid>
                <a:gridCol w="2075467">
                  <a:extLst>
                    <a:ext uri="{9D8B030D-6E8A-4147-A177-3AD203B41FA5}">
                      <a16:colId xmlns:a16="http://schemas.microsoft.com/office/drawing/2014/main" val="238098393"/>
                    </a:ext>
                  </a:extLst>
                </a:gridCol>
                <a:gridCol w="2075467">
                  <a:extLst>
                    <a:ext uri="{9D8B030D-6E8A-4147-A177-3AD203B41FA5}">
                      <a16:colId xmlns:a16="http://schemas.microsoft.com/office/drawing/2014/main" val="2707294687"/>
                    </a:ext>
                  </a:extLst>
                </a:gridCol>
              </a:tblGrid>
              <a:tr h="392221">
                <a:tc>
                  <a:txBody>
                    <a:bodyPr/>
                    <a:lstStyle/>
                    <a:p>
                      <a:pPr algn="ctr">
                        <a:buNone/>
                      </a:pPr>
                      <a:r>
                        <a:rPr lang="en-IN" sz="2000" b="1" kern="100" dirty="0">
                          <a:solidFill>
                            <a:schemeClr val="tx1"/>
                          </a:solidFill>
                          <a:effectLst/>
                        </a:rPr>
                        <a:t>Advantages</a:t>
                      </a:r>
                      <a:endParaRPr lang="en-IN" sz="2000" b="1"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IN" sz="2000" b="1" kern="100" dirty="0">
                          <a:solidFill>
                            <a:schemeClr val="tx1"/>
                          </a:solidFill>
                          <a:effectLst/>
                        </a:rPr>
                        <a:t>Disadvantages</a:t>
                      </a:r>
                      <a:endParaRPr lang="en-IN" sz="2000" b="1"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971880678"/>
                  </a:ext>
                </a:extLst>
              </a:tr>
              <a:tr h="1568885">
                <a:tc>
                  <a:txBody>
                    <a:bodyPr/>
                    <a:lstStyle/>
                    <a:p>
                      <a:pPr algn="ctr">
                        <a:buNone/>
                      </a:pPr>
                      <a:r>
                        <a:rPr lang="en-IN" sz="1600" b="0" kern="100" dirty="0">
                          <a:solidFill>
                            <a:schemeClr val="tx1"/>
                          </a:solidFill>
                          <a:effectLst/>
                        </a:rPr>
                        <a:t>Local Responsiveness - Tailors decisions to local market conditions and customer focus.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Resource Duplication - Replicating functions across divisions increases operating costs.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440990708"/>
                  </a:ext>
                </a:extLst>
              </a:tr>
              <a:tr h="1176664">
                <a:tc>
                  <a:txBody>
                    <a:bodyPr/>
                    <a:lstStyle/>
                    <a:p>
                      <a:pPr algn="ctr">
                        <a:buNone/>
                      </a:pPr>
                      <a:r>
                        <a:rPr lang="en-IN" sz="1600" b="0" kern="100" dirty="0">
                          <a:solidFill>
                            <a:schemeClr val="tx1"/>
                          </a:solidFill>
                          <a:effectLst/>
                        </a:rPr>
                        <a:t>Growth &amp; Expansion - Facilitates scaling into new geographical or product markets.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Inconsistency - Risks brand fragmentation and variable performance between divisions.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311235561"/>
                  </a:ext>
                </a:extLst>
              </a:tr>
              <a:tr h="1176664">
                <a:tc>
                  <a:txBody>
                    <a:bodyPr/>
                    <a:lstStyle/>
                    <a:p>
                      <a:pPr algn="ctr">
                        <a:buNone/>
                      </a:pPr>
                      <a:r>
                        <a:rPr lang="en-IN" sz="1600" b="0" kern="100">
                          <a:solidFill>
                            <a:schemeClr val="tx1"/>
                          </a:solidFill>
                          <a:effectLst/>
                        </a:rPr>
                        <a:t>Management Focus - Managers can dedicate attention to specific market segments.</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Reduced Economies - Limits the systemic economies of scale found in functional setups.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020822544"/>
                  </a:ext>
                </a:extLst>
              </a:tr>
            </a:tbl>
          </a:graphicData>
        </a:graphic>
      </p:graphicFrame>
      <p:sp>
        <p:nvSpPr>
          <p:cNvPr id="6" name="TextBox 5">
            <a:extLst>
              <a:ext uri="{FF2B5EF4-FFF2-40B4-BE49-F238E27FC236}">
                <a16:creationId xmlns:a16="http://schemas.microsoft.com/office/drawing/2014/main" id="{928A14AC-504C-28F9-E0DB-690459FCF3AA}"/>
              </a:ext>
            </a:extLst>
          </p:cNvPr>
          <p:cNvSpPr txBox="1"/>
          <p:nvPr/>
        </p:nvSpPr>
        <p:spPr>
          <a:xfrm>
            <a:off x="4153636" y="6454153"/>
            <a:ext cx="657617" cy="215444"/>
          </a:xfrm>
          <a:prstGeom prst="rect">
            <a:avLst/>
          </a:prstGeom>
          <a:noFill/>
        </p:spPr>
        <p:txBody>
          <a:bodyPr wrap="square" rtlCol="0">
            <a:spAutoFit/>
          </a:bodyPr>
          <a:lstStyle/>
          <a:p>
            <a:pPr algn="ctr"/>
            <a:r>
              <a:rPr lang="en-GB" sz="800" dirty="0"/>
              <a:t>Daft, 2022</a:t>
            </a:r>
          </a:p>
        </p:txBody>
      </p:sp>
      <p:pic>
        <p:nvPicPr>
          <p:cNvPr id="5" name="Picture 4">
            <a:extLst>
              <a:ext uri="{FF2B5EF4-FFF2-40B4-BE49-F238E27FC236}">
                <a16:creationId xmlns:a16="http://schemas.microsoft.com/office/drawing/2014/main" id="{EEF0D18D-50F4-0C2B-4DC5-901409051834}"/>
              </a:ext>
            </a:extLst>
          </p:cNvPr>
          <p:cNvPicPr>
            <a:picLocks noChangeAspect="1"/>
          </p:cNvPicPr>
          <p:nvPr/>
        </p:nvPicPr>
        <p:blipFill>
          <a:blip r:embed="rId2"/>
          <a:srcRect t="9897" b="18900"/>
          <a:stretch>
            <a:fillRect/>
          </a:stretch>
        </p:blipFill>
        <p:spPr>
          <a:xfrm>
            <a:off x="1187777" y="3923882"/>
            <a:ext cx="6589336" cy="2353442"/>
          </a:xfrm>
          <a:prstGeom prst="rect">
            <a:avLst/>
          </a:prstGeom>
          <a:ln>
            <a:solidFill>
              <a:schemeClr val="accent1"/>
            </a:solidFill>
          </a:ln>
        </p:spPr>
      </p:pic>
    </p:spTree>
    <p:extLst>
      <p:ext uri="{BB962C8B-B14F-4D97-AF65-F5344CB8AC3E}">
        <p14:creationId xmlns:p14="http://schemas.microsoft.com/office/powerpoint/2010/main" val="3917435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E9397-F2AD-45C9-B0A6-E1328BB76A9A}"/>
              </a:ext>
            </a:extLst>
          </p:cNvPr>
          <p:cNvSpPr>
            <a:spLocks noGrp="1"/>
          </p:cNvSpPr>
          <p:nvPr>
            <p:ph type="title"/>
          </p:nvPr>
        </p:nvSpPr>
        <p:spPr/>
        <p:txBody>
          <a:bodyPr/>
          <a:lstStyle/>
          <a:p>
            <a:pPr algn="ctr"/>
            <a:r>
              <a:rPr lang="en-GB" b="1" dirty="0"/>
              <a:t>Divisional Structure at Premier Inn</a:t>
            </a:r>
            <a:endParaRPr lang="en-GB" dirty="0"/>
          </a:p>
        </p:txBody>
      </p:sp>
      <p:sp>
        <p:nvSpPr>
          <p:cNvPr id="3" name="Content Placeholder 2">
            <a:extLst>
              <a:ext uri="{FF2B5EF4-FFF2-40B4-BE49-F238E27FC236}">
                <a16:creationId xmlns:a16="http://schemas.microsoft.com/office/drawing/2014/main" id="{7D3E8FC7-840B-F32D-968C-6262E24C2B81}"/>
              </a:ext>
            </a:extLst>
          </p:cNvPr>
          <p:cNvSpPr>
            <a:spLocks noGrp="1"/>
          </p:cNvSpPr>
          <p:nvPr>
            <p:ph idx="1"/>
          </p:nvPr>
        </p:nvSpPr>
        <p:spPr>
          <a:xfrm>
            <a:off x="341697" y="1905446"/>
            <a:ext cx="6139314" cy="4222638"/>
          </a:xfrm>
        </p:spPr>
        <p:txBody>
          <a:bodyPr>
            <a:normAutofit lnSpcReduction="1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Premier Inn integrates the elements of the divisional structure by managing distinct United Kingdom and German business segments (Whitbread, 2026).</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Operating across national boundaries can require adaptation to navigating through varying customer preferences as well as labour regulations and market conditions and competitive landscapes.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u="sng" dirty="0">
                <a:effectLst/>
                <a:latin typeface="Arial" panose="020B0604020202020204" pitchFamily="34" charset="0"/>
                <a:ea typeface="Times New Roman" panose="02020603050405020304" pitchFamily="18" charset="0"/>
                <a:cs typeface="Times New Roman" panose="02020603050405020304" pitchFamily="18" charset="0"/>
              </a:rPr>
              <a:t>Takeaway</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 As the business in consideration here scales within Germany while defending its dominant United Kingdom market leadership a divisional approach can successfully help in balancing corporate oversight with the regional agility required for long term global success.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graphicFrame>
        <p:nvGraphicFramePr>
          <p:cNvPr id="4" name="Table 3">
            <a:extLst>
              <a:ext uri="{FF2B5EF4-FFF2-40B4-BE49-F238E27FC236}">
                <a16:creationId xmlns:a16="http://schemas.microsoft.com/office/drawing/2014/main" id="{F59CD15F-CE0B-D83F-46CF-DB7CFFD88C7E}"/>
              </a:ext>
            </a:extLst>
          </p:cNvPr>
          <p:cNvGraphicFramePr>
            <a:graphicFrameLocks noGrp="1"/>
          </p:cNvGraphicFramePr>
          <p:nvPr>
            <p:extLst>
              <p:ext uri="{D42A27DB-BD31-4B8C-83A1-F6EECF244321}">
                <p14:modId xmlns:p14="http://schemas.microsoft.com/office/powerpoint/2010/main" val="394249636"/>
              </p:ext>
            </p:extLst>
          </p:nvPr>
        </p:nvGraphicFramePr>
        <p:xfrm>
          <a:off x="6673516" y="1905445"/>
          <a:ext cx="5176788" cy="4222637"/>
        </p:xfrm>
        <a:graphic>
          <a:graphicData uri="http://schemas.openxmlformats.org/drawingml/2006/table">
            <a:tbl>
              <a:tblPr firstRow="1" firstCol="1" bandRow="1">
                <a:tableStyleId>{5C22544A-7EE6-4342-B048-85BDC9FD1C3A}</a:tableStyleId>
              </a:tblPr>
              <a:tblGrid>
                <a:gridCol w="2588394">
                  <a:extLst>
                    <a:ext uri="{9D8B030D-6E8A-4147-A177-3AD203B41FA5}">
                      <a16:colId xmlns:a16="http://schemas.microsoft.com/office/drawing/2014/main" val="1537672664"/>
                    </a:ext>
                  </a:extLst>
                </a:gridCol>
                <a:gridCol w="2588394">
                  <a:extLst>
                    <a:ext uri="{9D8B030D-6E8A-4147-A177-3AD203B41FA5}">
                      <a16:colId xmlns:a16="http://schemas.microsoft.com/office/drawing/2014/main" val="2621243365"/>
                    </a:ext>
                  </a:extLst>
                </a:gridCol>
              </a:tblGrid>
              <a:tr h="422264">
                <a:tc>
                  <a:txBody>
                    <a:bodyPr/>
                    <a:lstStyle/>
                    <a:p>
                      <a:pPr algn="ctr">
                        <a:buNone/>
                      </a:pPr>
                      <a:r>
                        <a:rPr lang="en-IN" sz="2000" kern="100" dirty="0">
                          <a:solidFill>
                            <a:schemeClr val="tx1"/>
                          </a:solidFill>
                          <a:effectLst/>
                        </a:rPr>
                        <a:t>Benefits</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IN" sz="2000" kern="100" dirty="0">
                          <a:solidFill>
                            <a:schemeClr val="tx1"/>
                          </a:solidFill>
                          <a:effectLst/>
                        </a:rPr>
                        <a:t>Limitations</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881506275"/>
                  </a:ext>
                </a:extLst>
              </a:tr>
              <a:tr h="1266791">
                <a:tc>
                  <a:txBody>
                    <a:bodyPr/>
                    <a:lstStyle/>
                    <a:p>
                      <a:pPr algn="ctr">
                        <a:buNone/>
                      </a:pPr>
                      <a:r>
                        <a:rPr lang="en-IN" sz="1600" b="0" kern="100" dirty="0">
                          <a:solidFill>
                            <a:schemeClr val="tx1"/>
                          </a:solidFill>
                          <a:effectLst/>
                        </a:rPr>
                        <a:t>Market Responsiveness - Tailors guest experiences to distinct regional consumer needs.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a:solidFill>
                            <a:schemeClr val="tx1"/>
                          </a:solidFill>
                          <a:effectLst/>
                        </a:rPr>
                        <a:t>Cost Pressures - Maintaining separate divisional resources increases overhead.</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645966735"/>
                  </a:ext>
                </a:extLst>
              </a:tr>
              <a:tr h="1266791">
                <a:tc>
                  <a:txBody>
                    <a:bodyPr/>
                    <a:lstStyle/>
                    <a:p>
                      <a:pPr algn="ctr">
                        <a:buNone/>
                      </a:pPr>
                      <a:r>
                        <a:rPr lang="en-IN" sz="1600" b="0" kern="100" dirty="0">
                          <a:solidFill>
                            <a:schemeClr val="tx1"/>
                          </a:solidFill>
                          <a:effectLst/>
                        </a:rPr>
                        <a:t>Strategic Expansion - Accelerates international growth and localised decision-making.</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Coordination Friction - Threatens alignment and collaboration between regions (Daft, 2022).</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98202412"/>
                  </a:ext>
                </a:extLst>
              </a:tr>
              <a:tr h="1266791">
                <a:tc>
                  <a:txBody>
                    <a:bodyPr/>
                    <a:lstStyle/>
                    <a:p>
                      <a:pPr algn="ctr">
                        <a:buNone/>
                      </a:pPr>
                      <a:r>
                        <a:rPr lang="en-IN" sz="1600" b="0" kern="100">
                          <a:solidFill>
                            <a:schemeClr val="tx1"/>
                          </a:solidFill>
                          <a:effectLst/>
                        </a:rPr>
                        <a:t>Clear Accountability - Simplifies regional performance tracking and financial transparency.</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Brand Dilution - Risks inconsistent operational standards across borders.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916653674"/>
                  </a:ext>
                </a:extLst>
              </a:tr>
            </a:tbl>
          </a:graphicData>
        </a:graphic>
      </p:graphicFrame>
    </p:spTree>
    <p:extLst>
      <p:ext uri="{BB962C8B-B14F-4D97-AF65-F5344CB8AC3E}">
        <p14:creationId xmlns:p14="http://schemas.microsoft.com/office/powerpoint/2010/main" val="480361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1DAAD-EB57-D1D8-BCC8-72473CF0E6F4}"/>
              </a:ext>
            </a:extLst>
          </p:cNvPr>
          <p:cNvSpPr>
            <a:spLocks noGrp="1"/>
          </p:cNvSpPr>
          <p:nvPr>
            <p:ph type="title"/>
          </p:nvPr>
        </p:nvSpPr>
        <p:spPr>
          <a:xfrm>
            <a:off x="1097280" y="866274"/>
            <a:ext cx="10058400" cy="753980"/>
          </a:xfrm>
        </p:spPr>
        <p:txBody>
          <a:bodyPr/>
          <a:lstStyle/>
          <a:p>
            <a:pPr algn="ctr"/>
            <a:r>
              <a:rPr lang="en-GB" b="1" dirty="0"/>
              <a:t>Matrix Structure</a:t>
            </a:r>
            <a:endParaRPr lang="en-GB" dirty="0"/>
          </a:p>
        </p:txBody>
      </p:sp>
      <p:sp>
        <p:nvSpPr>
          <p:cNvPr id="3" name="Content Placeholder 2">
            <a:extLst>
              <a:ext uri="{FF2B5EF4-FFF2-40B4-BE49-F238E27FC236}">
                <a16:creationId xmlns:a16="http://schemas.microsoft.com/office/drawing/2014/main" id="{650EC93B-F59B-98DB-C344-67A11BAF6233}"/>
              </a:ext>
            </a:extLst>
          </p:cNvPr>
          <p:cNvSpPr>
            <a:spLocks noGrp="1"/>
          </p:cNvSpPr>
          <p:nvPr>
            <p:ph idx="1"/>
          </p:nvPr>
        </p:nvSpPr>
        <p:spPr>
          <a:xfrm>
            <a:off x="113122" y="1877818"/>
            <a:ext cx="7400041" cy="2401951"/>
          </a:xfrm>
        </p:spPr>
        <p:txBody>
          <a:bodyPr>
            <a:normAutofit fontScale="77500" lnSpcReduction="2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This type of structure merges functional and divisional frameworks by creating dual reporting relationships (Mintzberg, 1983).</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Employees typically report to both a functional manager and a project, product or regional manager simultaneously.</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This type of design in common in complex as well as fast environments within which demanding intense collaboration is very necessary for success.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important characteristics for this type of structure is the dual authority along with cross functional teamwork and shared decision making as well as rapid knowledge sharing across departments.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E7233442-26B2-5732-C32F-9B6B18FA5F3A}"/>
              </a:ext>
            </a:extLst>
          </p:cNvPr>
          <p:cNvGraphicFramePr>
            <a:graphicFrameLocks noGrp="1"/>
          </p:cNvGraphicFramePr>
          <p:nvPr>
            <p:extLst>
              <p:ext uri="{D42A27DB-BD31-4B8C-83A1-F6EECF244321}">
                <p14:modId xmlns:p14="http://schemas.microsoft.com/office/powerpoint/2010/main" val="3122006531"/>
              </p:ext>
            </p:extLst>
          </p:nvPr>
        </p:nvGraphicFramePr>
        <p:xfrm>
          <a:off x="7598004" y="1818154"/>
          <a:ext cx="4480874" cy="4417719"/>
        </p:xfrm>
        <a:graphic>
          <a:graphicData uri="http://schemas.openxmlformats.org/drawingml/2006/table">
            <a:tbl>
              <a:tblPr firstRow="1" firstCol="1" bandRow="1">
                <a:tableStyleId>{5C22544A-7EE6-4342-B048-85BDC9FD1C3A}</a:tableStyleId>
              </a:tblPr>
              <a:tblGrid>
                <a:gridCol w="2240437">
                  <a:extLst>
                    <a:ext uri="{9D8B030D-6E8A-4147-A177-3AD203B41FA5}">
                      <a16:colId xmlns:a16="http://schemas.microsoft.com/office/drawing/2014/main" val="191909744"/>
                    </a:ext>
                  </a:extLst>
                </a:gridCol>
                <a:gridCol w="2240437">
                  <a:extLst>
                    <a:ext uri="{9D8B030D-6E8A-4147-A177-3AD203B41FA5}">
                      <a16:colId xmlns:a16="http://schemas.microsoft.com/office/drawing/2014/main" val="2197203143"/>
                    </a:ext>
                  </a:extLst>
                </a:gridCol>
              </a:tblGrid>
              <a:tr h="232784">
                <a:tc>
                  <a:txBody>
                    <a:bodyPr/>
                    <a:lstStyle/>
                    <a:p>
                      <a:pPr algn="ctr">
                        <a:buNone/>
                      </a:pPr>
                      <a:r>
                        <a:rPr lang="en-IN" sz="2000" kern="100">
                          <a:solidFill>
                            <a:schemeClr val="tx1"/>
                          </a:solidFill>
                          <a:effectLst/>
                        </a:rPr>
                        <a:t>Advantages</a:t>
                      </a:r>
                      <a:endParaRPr lang="en-IN" sz="200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buNone/>
                      </a:pPr>
                      <a:r>
                        <a:rPr lang="en-IN" sz="2000" kern="100" dirty="0">
                          <a:solidFill>
                            <a:schemeClr val="tx1"/>
                          </a:solidFill>
                          <a:effectLst/>
                        </a:rPr>
                        <a:t>Disadvantages</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07227129"/>
                  </a:ext>
                </a:extLst>
              </a:tr>
              <a:tr h="1308527">
                <a:tc>
                  <a:txBody>
                    <a:bodyPr/>
                    <a:lstStyle/>
                    <a:p>
                      <a:pPr algn="ctr">
                        <a:buNone/>
                      </a:pPr>
                      <a:r>
                        <a:rPr lang="en-IN" sz="1600" b="0" kern="100">
                          <a:solidFill>
                            <a:schemeClr val="tx1"/>
                          </a:solidFill>
                          <a:effectLst/>
                        </a:rPr>
                        <a:t>Collaboration &amp; Innovation - Breaks down traditional silos, driving creative problem-solving.</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a:solidFill>
                            <a:schemeClr val="tx1"/>
                          </a:solidFill>
                          <a:effectLst/>
                        </a:rPr>
                        <a:t>Role Ambiguity - Dual reporting lines can leave employees confused about priorities.</a:t>
                      </a:r>
                      <a:endParaRPr lang="en-IN" sz="1600" b="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67614889"/>
                  </a:ext>
                </a:extLst>
              </a:tr>
              <a:tr h="1308527">
                <a:tc>
                  <a:txBody>
                    <a:bodyPr/>
                    <a:lstStyle/>
                    <a:p>
                      <a:pPr algn="ctr">
                        <a:buNone/>
                      </a:pPr>
                      <a:r>
                        <a:rPr lang="en-IN" sz="1600" b="0" kern="100" dirty="0">
                          <a:solidFill>
                            <a:schemeClr val="tx1"/>
                          </a:solidFill>
                          <a:effectLst/>
                        </a:rPr>
                        <a:t>Optimised Resources - Enables flexible sharing of specialised talent across multiple projects.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Conflicting Demands - Shared authority frequently leads to conflicting instructions.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199217548"/>
                  </a:ext>
                </a:extLst>
              </a:tr>
              <a:tr h="1495865">
                <a:tc>
                  <a:txBody>
                    <a:bodyPr/>
                    <a:lstStyle/>
                    <a:p>
                      <a:pPr algn="ctr">
                        <a:buNone/>
                      </a:pPr>
                      <a:r>
                        <a:rPr lang="en-IN" sz="1600" b="0" kern="100" dirty="0">
                          <a:solidFill>
                            <a:schemeClr val="tx1"/>
                          </a:solidFill>
                          <a:effectLst/>
                        </a:rPr>
                        <a:t>Adaptability - Enhances communication, allowing swift responses to market shifts.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Complex Decisions - Shared governance can slow down choices and cause managerial friction.</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963424675"/>
                  </a:ext>
                </a:extLst>
              </a:tr>
            </a:tbl>
          </a:graphicData>
        </a:graphic>
      </p:graphicFrame>
      <p:sp>
        <p:nvSpPr>
          <p:cNvPr id="5" name="TextBox 4">
            <a:extLst>
              <a:ext uri="{FF2B5EF4-FFF2-40B4-BE49-F238E27FC236}">
                <a16:creationId xmlns:a16="http://schemas.microsoft.com/office/drawing/2014/main" id="{ADBB8020-1E6A-D8A7-C70D-8DD49FF24DA6}"/>
              </a:ext>
            </a:extLst>
          </p:cNvPr>
          <p:cNvSpPr txBox="1"/>
          <p:nvPr/>
        </p:nvSpPr>
        <p:spPr>
          <a:xfrm>
            <a:off x="4954915" y="6128151"/>
            <a:ext cx="987555" cy="215444"/>
          </a:xfrm>
          <a:prstGeom prst="rect">
            <a:avLst/>
          </a:prstGeom>
          <a:noFill/>
        </p:spPr>
        <p:txBody>
          <a:bodyPr wrap="square" rtlCol="0">
            <a:spAutoFit/>
          </a:bodyPr>
          <a:lstStyle/>
          <a:p>
            <a:pPr algn="ctr"/>
            <a:r>
              <a:rPr lang="en-GB" sz="800" dirty="0"/>
              <a:t>Mintzberg, 1983</a:t>
            </a:r>
          </a:p>
        </p:txBody>
      </p:sp>
      <p:pic>
        <p:nvPicPr>
          <p:cNvPr id="6" name="Picture 5">
            <a:extLst>
              <a:ext uri="{FF2B5EF4-FFF2-40B4-BE49-F238E27FC236}">
                <a16:creationId xmlns:a16="http://schemas.microsoft.com/office/drawing/2014/main" id="{A20430C9-FD3F-4E1B-9568-A5186A8DF22F}"/>
              </a:ext>
            </a:extLst>
          </p:cNvPr>
          <p:cNvPicPr>
            <a:picLocks noChangeAspect="1"/>
          </p:cNvPicPr>
          <p:nvPr/>
        </p:nvPicPr>
        <p:blipFill>
          <a:blip r:embed="rId2"/>
          <a:srcRect t="9071" r="19087" b="20825"/>
          <a:stretch>
            <a:fillRect/>
          </a:stretch>
        </p:blipFill>
        <p:spPr>
          <a:xfrm>
            <a:off x="3032288" y="4072379"/>
            <a:ext cx="4480874" cy="2055772"/>
          </a:xfrm>
          <a:prstGeom prst="rect">
            <a:avLst/>
          </a:prstGeom>
          <a:ln>
            <a:solidFill>
              <a:schemeClr val="accent1"/>
            </a:solidFill>
          </a:ln>
        </p:spPr>
      </p:pic>
    </p:spTree>
    <p:extLst>
      <p:ext uri="{BB962C8B-B14F-4D97-AF65-F5344CB8AC3E}">
        <p14:creationId xmlns:p14="http://schemas.microsoft.com/office/powerpoint/2010/main" val="3674679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D87C-6DCF-6745-9BC5-16BA373EF893}"/>
              </a:ext>
            </a:extLst>
          </p:cNvPr>
          <p:cNvSpPr>
            <a:spLocks noGrp="1"/>
          </p:cNvSpPr>
          <p:nvPr>
            <p:ph type="title"/>
          </p:nvPr>
        </p:nvSpPr>
        <p:spPr/>
        <p:txBody>
          <a:bodyPr/>
          <a:lstStyle/>
          <a:p>
            <a:pPr algn="ctr"/>
            <a:r>
              <a:rPr lang="en-GB" b="1" dirty="0"/>
              <a:t>Matrix Structure at Premier Inn</a:t>
            </a:r>
            <a:endParaRPr lang="en-GB" dirty="0"/>
          </a:p>
        </p:txBody>
      </p:sp>
      <p:sp>
        <p:nvSpPr>
          <p:cNvPr id="3" name="Content Placeholder 2">
            <a:extLst>
              <a:ext uri="{FF2B5EF4-FFF2-40B4-BE49-F238E27FC236}">
                <a16:creationId xmlns:a16="http://schemas.microsoft.com/office/drawing/2014/main" id="{B507442F-41F8-8E98-5671-62E44A37B0E5}"/>
              </a:ext>
            </a:extLst>
          </p:cNvPr>
          <p:cNvSpPr>
            <a:spLocks noGrp="1"/>
          </p:cNvSpPr>
          <p:nvPr>
            <p:ph idx="1"/>
          </p:nvPr>
        </p:nvSpPr>
        <p:spPr>
          <a:xfrm>
            <a:off x="343301" y="1861776"/>
            <a:ext cx="7164404" cy="4023360"/>
          </a:xfrm>
        </p:spPr>
        <p:txBody>
          <a:bodyPr>
            <a:normAutofit lnSpcReduction="1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Premier Inn although operates through functional and divisional characteristics, aspects of matrix structure could support future strategic initiatives.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Large hospitality businesses increasingly depend on cross functional teams in managing digital transformation as well as sustainability programmes and international growth projects (CIPD, 2025).</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u="sng" dirty="0">
                <a:effectLst/>
                <a:latin typeface="Arial" panose="020B0604020202020204" pitchFamily="34" charset="0"/>
                <a:ea typeface="Times New Roman" panose="02020603050405020304" pitchFamily="18" charset="0"/>
                <a:cs typeface="Times New Roman" panose="02020603050405020304" pitchFamily="18" charset="0"/>
              </a:rPr>
              <a:t>Takeaway</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 Whitbread highlight massive investments in technology as well as automation and AI which are aiming in 250 million GBP worth in efficiency savings (Whitbread, 2026). A matrix structure hence, will provide cross functional coordination required for executing this sweeping technology and efficiency adaptation.</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graphicFrame>
        <p:nvGraphicFramePr>
          <p:cNvPr id="4" name="Table 3">
            <a:extLst>
              <a:ext uri="{FF2B5EF4-FFF2-40B4-BE49-F238E27FC236}">
                <a16:creationId xmlns:a16="http://schemas.microsoft.com/office/drawing/2014/main" id="{718ED3CA-1269-BD7E-F784-B4835D9C83EF}"/>
              </a:ext>
            </a:extLst>
          </p:cNvPr>
          <p:cNvGraphicFramePr>
            <a:graphicFrameLocks noGrp="1"/>
          </p:cNvGraphicFramePr>
          <p:nvPr>
            <p:extLst>
              <p:ext uri="{D42A27DB-BD31-4B8C-83A1-F6EECF244321}">
                <p14:modId xmlns:p14="http://schemas.microsoft.com/office/powerpoint/2010/main" val="2700134530"/>
              </p:ext>
            </p:extLst>
          </p:nvPr>
        </p:nvGraphicFramePr>
        <p:xfrm>
          <a:off x="7716253" y="1861776"/>
          <a:ext cx="4132446" cy="3640666"/>
        </p:xfrm>
        <a:graphic>
          <a:graphicData uri="http://schemas.openxmlformats.org/drawingml/2006/table">
            <a:tbl>
              <a:tblPr firstRow="1" firstCol="1" bandRow="1">
                <a:tableStyleId>{5C22544A-7EE6-4342-B048-85BDC9FD1C3A}</a:tableStyleId>
              </a:tblPr>
              <a:tblGrid>
                <a:gridCol w="2066223">
                  <a:extLst>
                    <a:ext uri="{9D8B030D-6E8A-4147-A177-3AD203B41FA5}">
                      <a16:colId xmlns:a16="http://schemas.microsoft.com/office/drawing/2014/main" val="2400992438"/>
                    </a:ext>
                  </a:extLst>
                </a:gridCol>
                <a:gridCol w="2066223">
                  <a:extLst>
                    <a:ext uri="{9D8B030D-6E8A-4147-A177-3AD203B41FA5}">
                      <a16:colId xmlns:a16="http://schemas.microsoft.com/office/drawing/2014/main" val="1166603981"/>
                    </a:ext>
                  </a:extLst>
                </a:gridCol>
              </a:tblGrid>
              <a:tr h="364067">
                <a:tc>
                  <a:txBody>
                    <a:bodyPr/>
                    <a:lstStyle/>
                    <a:p>
                      <a:pPr algn="ctr">
                        <a:buNone/>
                      </a:pPr>
                      <a:r>
                        <a:rPr lang="en-IN" sz="2000" kern="100" dirty="0">
                          <a:solidFill>
                            <a:schemeClr val="tx1"/>
                          </a:solidFill>
                          <a:effectLst/>
                        </a:rPr>
                        <a:t>Benefits</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IN" sz="2000" kern="100" dirty="0">
                          <a:solidFill>
                            <a:schemeClr val="tx1"/>
                          </a:solidFill>
                          <a:effectLst/>
                        </a:rPr>
                        <a:t>Limitations</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689822512"/>
                  </a:ext>
                </a:extLst>
              </a:tr>
              <a:tr h="1820333">
                <a:tc>
                  <a:txBody>
                    <a:bodyPr/>
                    <a:lstStyle/>
                    <a:p>
                      <a:pPr algn="ctr">
                        <a:buNone/>
                      </a:pPr>
                      <a:r>
                        <a:rPr lang="en-IN" sz="1600" b="0" kern="100" dirty="0">
                          <a:solidFill>
                            <a:schemeClr val="tx1"/>
                          </a:solidFill>
                          <a:effectLst/>
                        </a:rPr>
                        <a:t>Cross-Functional Unity - Connects operations, marketing, HR, and tech teams to improve responsiveness.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Operational Complexity - Managing dual reporting for more than 31,000 employees reduce decision clarity.</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711809656"/>
                  </a:ext>
                </a:extLst>
              </a:tr>
              <a:tr h="1456266">
                <a:tc>
                  <a:txBody>
                    <a:bodyPr/>
                    <a:lstStyle/>
                    <a:p>
                      <a:pPr algn="ctr">
                        <a:buNone/>
                      </a:pPr>
                      <a:r>
                        <a:rPr lang="en-IN" sz="1600" b="0" kern="100" dirty="0">
                          <a:solidFill>
                            <a:schemeClr val="tx1"/>
                          </a:solidFill>
                          <a:effectLst/>
                        </a:rPr>
                        <a:t>Project Agility - Drives rapid knowledge sharing to accelerate complex strategic rollouts.</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b="0" kern="100" dirty="0">
                          <a:solidFill>
                            <a:schemeClr val="tx1"/>
                          </a:solidFill>
                          <a:effectLst/>
                        </a:rPr>
                        <a:t>Internal Friction - Overlapping authority can stall routine hotel-level execution (CIPD, 2025).</a:t>
                      </a:r>
                      <a:endParaRPr lang="en-IN" sz="1600" b="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39469390"/>
                  </a:ext>
                </a:extLst>
              </a:tr>
            </a:tbl>
          </a:graphicData>
        </a:graphic>
      </p:graphicFrame>
    </p:spTree>
    <p:extLst>
      <p:ext uri="{BB962C8B-B14F-4D97-AF65-F5344CB8AC3E}">
        <p14:creationId xmlns:p14="http://schemas.microsoft.com/office/powerpoint/2010/main" val="2195105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25B1-6015-AF0D-7EFC-8B8A9968E2C6}"/>
              </a:ext>
            </a:extLst>
          </p:cNvPr>
          <p:cNvSpPr>
            <a:spLocks noGrp="1"/>
          </p:cNvSpPr>
          <p:nvPr>
            <p:ph type="title"/>
          </p:nvPr>
        </p:nvSpPr>
        <p:spPr/>
        <p:txBody>
          <a:bodyPr>
            <a:normAutofit/>
          </a:bodyPr>
          <a:lstStyle/>
          <a:p>
            <a:pPr algn="ctr"/>
            <a:r>
              <a:rPr lang="en-GB" sz="3600" b="1" dirty="0"/>
              <a:t>Comparative Evaluation of Organisational Structures</a:t>
            </a:r>
            <a:endParaRPr lang="en-GB" sz="3600" dirty="0"/>
          </a:p>
        </p:txBody>
      </p:sp>
      <p:sp>
        <p:nvSpPr>
          <p:cNvPr id="3" name="Content Placeholder 2">
            <a:extLst>
              <a:ext uri="{FF2B5EF4-FFF2-40B4-BE49-F238E27FC236}">
                <a16:creationId xmlns:a16="http://schemas.microsoft.com/office/drawing/2014/main" id="{6FBDA778-DB96-F14C-7201-F5C2D6580703}"/>
              </a:ext>
            </a:extLst>
          </p:cNvPr>
          <p:cNvSpPr>
            <a:spLocks noGrp="1"/>
          </p:cNvSpPr>
          <p:nvPr>
            <p:ph idx="1"/>
          </p:nvPr>
        </p:nvSpPr>
        <p:spPr>
          <a:xfrm>
            <a:off x="247049" y="1909903"/>
            <a:ext cx="6522719" cy="4330476"/>
          </a:xfrm>
        </p:spPr>
        <p:txBody>
          <a:bodyPr>
            <a:normAutofit fontScale="70000" lnSpcReduction="2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Functional structures are capable of providing strong operational control and consistency which makes them particularly suitable for businesses focused on standardisation and cost efficiency (Jones, 2023).</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Divisional structures improve responsiveness and support geographical expansion but might increase resource duplication and operational cost (Daft, 2022).</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Matrix structure offers superior flexibility and innovation by encouraging cross functional collaboration, although managerial complexity can increase significantly (Mintzberg, 1983).</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Premier Inn currently operates most effectively through a hybrid model that combines functional coordination with geographical responsiveness across markets..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Given the size of the business as well as current international growth objectives and the emphasis on National consistency it must be highlighted that existing functional-divisional approach appears more suitable than a fully developed matrix structure.</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Future strategic projects involving technology as well as sustainability and international expansion might nevertheless benefit from selective matrix-based project themes (Deloitte, 2025).</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ABF51E4E-FAE5-4BAC-07B2-F5EAB15072EE}"/>
              </a:ext>
            </a:extLst>
          </p:cNvPr>
          <p:cNvGraphicFramePr>
            <a:graphicFrameLocks noGrp="1"/>
          </p:cNvGraphicFramePr>
          <p:nvPr>
            <p:extLst>
              <p:ext uri="{D42A27DB-BD31-4B8C-83A1-F6EECF244321}">
                <p14:modId xmlns:p14="http://schemas.microsoft.com/office/powerpoint/2010/main" val="1339142588"/>
              </p:ext>
            </p:extLst>
          </p:nvPr>
        </p:nvGraphicFramePr>
        <p:xfrm>
          <a:off x="6882063" y="1909903"/>
          <a:ext cx="5062888" cy="3882191"/>
        </p:xfrm>
        <a:graphic>
          <a:graphicData uri="http://schemas.openxmlformats.org/drawingml/2006/table">
            <a:tbl>
              <a:tblPr firstRow="1" firstCol="1" bandRow="1">
                <a:tableStyleId>{5C22544A-7EE6-4342-B048-85BDC9FD1C3A}</a:tableStyleId>
              </a:tblPr>
              <a:tblGrid>
                <a:gridCol w="1265722">
                  <a:extLst>
                    <a:ext uri="{9D8B030D-6E8A-4147-A177-3AD203B41FA5}">
                      <a16:colId xmlns:a16="http://schemas.microsoft.com/office/drawing/2014/main" val="966837344"/>
                    </a:ext>
                  </a:extLst>
                </a:gridCol>
                <a:gridCol w="1265722">
                  <a:extLst>
                    <a:ext uri="{9D8B030D-6E8A-4147-A177-3AD203B41FA5}">
                      <a16:colId xmlns:a16="http://schemas.microsoft.com/office/drawing/2014/main" val="1832801122"/>
                    </a:ext>
                  </a:extLst>
                </a:gridCol>
                <a:gridCol w="1265722">
                  <a:extLst>
                    <a:ext uri="{9D8B030D-6E8A-4147-A177-3AD203B41FA5}">
                      <a16:colId xmlns:a16="http://schemas.microsoft.com/office/drawing/2014/main" val="3814336487"/>
                    </a:ext>
                  </a:extLst>
                </a:gridCol>
                <a:gridCol w="1265722">
                  <a:extLst>
                    <a:ext uri="{9D8B030D-6E8A-4147-A177-3AD203B41FA5}">
                      <a16:colId xmlns:a16="http://schemas.microsoft.com/office/drawing/2014/main" val="3551642060"/>
                    </a:ext>
                  </a:extLst>
                </a:gridCol>
              </a:tblGrid>
              <a:tr h="405740">
                <a:tc>
                  <a:txBody>
                    <a:bodyPr/>
                    <a:lstStyle/>
                    <a:p>
                      <a:pPr algn="ctr">
                        <a:buNone/>
                      </a:pPr>
                      <a:r>
                        <a:rPr lang="en-IN" sz="2000" kern="100" dirty="0">
                          <a:solidFill>
                            <a:schemeClr val="tx1"/>
                          </a:solidFill>
                          <a:effectLst/>
                        </a:rPr>
                        <a:t>Criteria</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IN" sz="2000" kern="100" dirty="0">
                          <a:solidFill>
                            <a:schemeClr val="tx1"/>
                          </a:solidFill>
                          <a:effectLst/>
                        </a:rPr>
                        <a:t>Functional</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IN" sz="2000" kern="100" dirty="0">
                          <a:solidFill>
                            <a:schemeClr val="tx1"/>
                          </a:solidFill>
                          <a:effectLst/>
                        </a:rPr>
                        <a:t>Divisional</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buNone/>
                      </a:pPr>
                      <a:r>
                        <a:rPr lang="en-IN" sz="2000" kern="100" dirty="0">
                          <a:solidFill>
                            <a:schemeClr val="tx1"/>
                          </a:solidFill>
                          <a:effectLst/>
                        </a:rPr>
                        <a:t>Matrix</a:t>
                      </a:r>
                      <a:endParaRPr lang="en-IN" sz="20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451966556"/>
                  </a:ext>
                </a:extLst>
              </a:tr>
              <a:tr h="632082">
                <a:tc>
                  <a:txBody>
                    <a:bodyPr/>
                    <a:lstStyle/>
                    <a:p>
                      <a:pPr algn="ctr">
                        <a:buNone/>
                      </a:pPr>
                      <a:r>
                        <a:rPr lang="en-IN" sz="1600" kern="100" dirty="0">
                          <a:solidFill>
                            <a:schemeClr val="tx1"/>
                          </a:solidFill>
                          <a:effectLst/>
                        </a:rPr>
                        <a:t>Operational Efficiency</a:t>
                      </a:r>
                      <a:endParaRPr lang="en-IN" sz="16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buNone/>
                      </a:pPr>
                      <a:r>
                        <a:rPr lang="en-IN" sz="1600" kern="100" dirty="0">
                          <a:effectLst/>
                        </a:rPr>
                        <a:t>High</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Medium</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Medium</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067927741"/>
                  </a:ext>
                </a:extLst>
              </a:tr>
              <a:tr h="316041">
                <a:tc>
                  <a:txBody>
                    <a:bodyPr/>
                    <a:lstStyle/>
                    <a:p>
                      <a:pPr algn="ctr">
                        <a:buNone/>
                      </a:pPr>
                      <a:r>
                        <a:rPr lang="en-IN" sz="1600" kern="100">
                          <a:solidFill>
                            <a:schemeClr val="tx1"/>
                          </a:solidFill>
                          <a:effectLst/>
                        </a:rPr>
                        <a:t>Flexibility</a:t>
                      </a:r>
                      <a:endParaRPr lang="en-IN" sz="160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buNone/>
                      </a:pPr>
                      <a:r>
                        <a:rPr lang="en-IN" sz="1600" kern="100" dirty="0">
                          <a:effectLst/>
                        </a:rPr>
                        <a:t>Low</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Medium</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a:effectLst/>
                        </a:rPr>
                        <a:t>High</a:t>
                      </a:r>
                      <a:endParaRPr lang="en-IN"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68210436"/>
                  </a:ext>
                </a:extLst>
              </a:tr>
              <a:tr h="632082">
                <a:tc>
                  <a:txBody>
                    <a:bodyPr/>
                    <a:lstStyle/>
                    <a:p>
                      <a:pPr algn="ctr">
                        <a:buNone/>
                      </a:pPr>
                      <a:r>
                        <a:rPr lang="en-IN" sz="1600" kern="100">
                          <a:solidFill>
                            <a:schemeClr val="tx1"/>
                          </a:solidFill>
                          <a:effectLst/>
                        </a:rPr>
                        <a:t>Innovation Potential</a:t>
                      </a:r>
                      <a:endParaRPr lang="en-IN" sz="1600" kern="1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buNone/>
                      </a:pPr>
                      <a:r>
                        <a:rPr lang="en-IN" sz="1600" kern="100" dirty="0">
                          <a:effectLst/>
                        </a:rPr>
                        <a:t>Low</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Medium</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a:effectLst/>
                        </a:rPr>
                        <a:t>High</a:t>
                      </a:r>
                      <a:endParaRPr lang="en-IN"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494144661"/>
                  </a:ext>
                </a:extLst>
              </a:tr>
              <a:tr h="632082">
                <a:tc>
                  <a:txBody>
                    <a:bodyPr/>
                    <a:lstStyle/>
                    <a:p>
                      <a:pPr algn="ctr">
                        <a:buNone/>
                      </a:pPr>
                      <a:r>
                        <a:rPr lang="en-IN" sz="1600" kern="100" dirty="0">
                          <a:solidFill>
                            <a:schemeClr val="tx1"/>
                          </a:solidFill>
                          <a:effectLst/>
                        </a:rPr>
                        <a:t>Managerial Control</a:t>
                      </a:r>
                      <a:endParaRPr lang="en-IN" sz="16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buNone/>
                      </a:pPr>
                      <a:r>
                        <a:rPr lang="en-IN" sz="1600" kern="100">
                          <a:effectLst/>
                        </a:rPr>
                        <a:t>High</a:t>
                      </a:r>
                      <a:endParaRPr lang="en-IN"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Medium</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Low</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11340255"/>
                  </a:ext>
                </a:extLst>
              </a:tr>
              <a:tr h="632082">
                <a:tc>
                  <a:txBody>
                    <a:bodyPr/>
                    <a:lstStyle/>
                    <a:p>
                      <a:pPr algn="ctr">
                        <a:buNone/>
                      </a:pPr>
                      <a:r>
                        <a:rPr lang="en-IN" sz="1600" kern="100" dirty="0">
                          <a:solidFill>
                            <a:schemeClr val="tx1"/>
                          </a:solidFill>
                          <a:effectLst/>
                        </a:rPr>
                        <a:t>International Expansion</a:t>
                      </a:r>
                      <a:endParaRPr lang="en-IN" sz="16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buNone/>
                      </a:pPr>
                      <a:r>
                        <a:rPr lang="en-IN" sz="1600" kern="100">
                          <a:effectLst/>
                        </a:rPr>
                        <a:t>Medium</a:t>
                      </a:r>
                      <a:endParaRPr lang="en-IN"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High</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High</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99401764"/>
                  </a:ext>
                </a:extLst>
              </a:tr>
              <a:tr h="632082">
                <a:tc>
                  <a:txBody>
                    <a:bodyPr/>
                    <a:lstStyle/>
                    <a:p>
                      <a:pPr algn="ctr">
                        <a:buNone/>
                      </a:pPr>
                      <a:r>
                        <a:rPr lang="en-IN" sz="1600" kern="100" dirty="0">
                          <a:solidFill>
                            <a:schemeClr val="tx1"/>
                          </a:solidFill>
                          <a:effectLst/>
                        </a:rPr>
                        <a:t>Cost Efficiency</a:t>
                      </a:r>
                      <a:endParaRPr lang="en-IN" sz="1600" kern="1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buNone/>
                      </a:pPr>
                      <a:r>
                        <a:rPr lang="en-IN" sz="1600" kern="100" dirty="0">
                          <a:effectLst/>
                        </a:rPr>
                        <a:t>High</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a:effectLst/>
                        </a:rPr>
                        <a:t>Medium</a:t>
                      </a:r>
                      <a:endParaRPr lang="en-IN"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buNone/>
                      </a:pPr>
                      <a:r>
                        <a:rPr lang="en-IN" sz="1600" kern="100" dirty="0">
                          <a:effectLst/>
                        </a:rPr>
                        <a:t>Low</a:t>
                      </a:r>
                      <a:endParaRPr lang="en-IN"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984104754"/>
                  </a:ext>
                </a:extLst>
              </a:tr>
            </a:tbl>
          </a:graphicData>
        </a:graphic>
      </p:graphicFrame>
    </p:spTree>
    <p:extLst>
      <p:ext uri="{BB962C8B-B14F-4D97-AF65-F5344CB8AC3E}">
        <p14:creationId xmlns:p14="http://schemas.microsoft.com/office/powerpoint/2010/main" val="1007790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418C6-FD8E-B53A-E97D-44D843B23EE5}"/>
              </a:ext>
            </a:extLst>
          </p:cNvPr>
          <p:cNvSpPr>
            <a:spLocks noGrp="1"/>
          </p:cNvSpPr>
          <p:nvPr>
            <p:ph type="title"/>
          </p:nvPr>
        </p:nvSpPr>
        <p:spPr/>
        <p:txBody>
          <a:bodyPr/>
          <a:lstStyle/>
          <a:p>
            <a:pPr algn="ctr"/>
            <a:r>
              <a:rPr lang="en-GB" b="1" dirty="0"/>
              <a:t>Conclusion</a:t>
            </a:r>
            <a:endParaRPr lang="en-GB" dirty="0"/>
          </a:p>
        </p:txBody>
      </p:sp>
      <p:sp>
        <p:nvSpPr>
          <p:cNvPr id="3" name="Content Placeholder 2">
            <a:extLst>
              <a:ext uri="{FF2B5EF4-FFF2-40B4-BE49-F238E27FC236}">
                <a16:creationId xmlns:a16="http://schemas.microsoft.com/office/drawing/2014/main" id="{6CAD54BB-D03C-5200-9405-47724592E362}"/>
              </a:ext>
            </a:extLst>
          </p:cNvPr>
          <p:cNvSpPr>
            <a:spLocks noGrp="1"/>
          </p:cNvSpPr>
          <p:nvPr>
            <p:ph idx="1"/>
          </p:nvPr>
        </p:nvSpPr>
        <p:spPr/>
        <p:txBody>
          <a:bodyPr>
            <a:normAutofit lnSpcReduction="10000"/>
          </a:bodyPr>
          <a:lstStyle/>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Organisational structure has a major role to play in fundamentally determining how businesses co-ordinate activities while allocating responsibilities between staff and achieving strategic objectives.</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Analysis of different types of organisational structures and the context of Premier Inn have led to understanding that the company primarily operates through a combination of functional and divisional characteristics that supports both operational and international expansion.</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current structure aligns effectively with its strategic priorities that includes growth in Germany as well as continued market leadership and increased investment in the United Kingdom in technology and operational efficiency.</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As the hospitality sector continues to evolve the selective adoption of matrix principles might further strengthen Premiere Inn and its abilities in managing future transformation initiatives and sustaining competitive advantage.</a:t>
            </a:r>
            <a:endParaRPr lang="en-IN"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37102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DBD8-F8E2-A5F4-735E-5046509FD40F}"/>
              </a:ext>
            </a:extLst>
          </p:cNvPr>
          <p:cNvSpPr>
            <a:spLocks noGrp="1"/>
          </p:cNvSpPr>
          <p:nvPr>
            <p:ph type="title"/>
          </p:nvPr>
        </p:nvSpPr>
        <p:spPr/>
        <p:txBody>
          <a:bodyPr/>
          <a:lstStyle/>
          <a:p>
            <a:pPr algn="ctr"/>
            <a:r>
              <a:rPr lang="en-GB" b="1" dirty="0"/>
              <a:t>References</a:t>
            </a:r>
            <a:endParaRPr lang="en-GB" dirty="0"/>
          </a:p>
        </p:txBody>
      </p:sp>
      <p:sp>
        <p:nvSpPr>
          <p:cNvPr id="3" name="Content Placeholder 2">
            <a:extLst>
              <a:ext uri="{FF2B5EF4-FFF2-40B4-BE49-F238E27FC236}">
                <a16:creationId xmlns:a16="http://schemas.microsoft.com/office/drawing/2014/main" id="{11CDE6E6-27FC-362D-1AA0-6584A45909BD}"/>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CIPD (2025)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Organisation Design Factsheet</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IN" sz="2000" u="sng"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https://www.cipd.org/uk/knowledge/factsheets/organisation-design-factsheet/</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(Accessed: 16 June 2026).</a:t>
            </a:r>
          </a:p>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Daft, R.L. (2022)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Organization Theory and Design</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13th </a:t>
            </a:r>
            <a:r>
              <a:rPr lang="en-IN" sz="200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Boston: Cengage Learning.</a:t>
            </a:r>
          </a:p>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Deloitte (2025)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2025 Travel and Hospitality Industry Outlook</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IN" sz="2000" u="sng"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https://www.deloitte.com</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(Accessed: 16 June 2026).</a:t>
            </a:r>
          </a:p>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Jones, G.R. (2023)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Organizational Theory, Design and Change</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9th </a:t>
            </a:r>
            <a:r>
              <a:rPr lang="en-IN" sz="200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Harlow: Pearson.</a:t>
            </a:r>
          </a:p>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Jones, G.R. (2023)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Organizational Theory, Design and Change</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9th </a:t>
            </a:r>
            <a:r>
              <a:rPr lang="en-IN" sz="200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Harlow: Pearson.</a:t>
            </a:r>
          </a:p>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Mintzberg, H. (1983)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Structure in Fives: Designing Effective Organizations</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Englewood Cliffs: Prentice Hall.</a:t>
            </a:r>
          </a:p>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Mullins, L.J. (2023)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Management and Organisational Behaviour</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13th </a:t>
            </a:r>
            <a:r>
              <a:rPr lang="en-IN" sz="200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Harlow: Pearson.</a:t>
            </a:r>
          </a:p>
          <a:p>
            <a:pPr algn="just">
              <a:buFont typeface="Arial" panose="020B0604020202020204" pitchFamily="34" charset="0"/>
              <a:buChar char="•"/>
            </a:pPr>
            <a:r>
              <a:rPr lang="en-IN" sz="2000" dirty="0">
                <a:effectLst/>
                <a:latin typeface="Arial" panose="020B0604020202020204" pitchFamily="34" charset="0"/>
                <a:ea typeface="Times New Roman" panose="02020603050405020304" pitchFamily="18" charset="0"/>
                <a:cs typeface="Times New Roman" panose="02020603050405020304" pitchFamily="18" charset="0"/>
              </a:rPr>
              <a:t>Robbins, S.P. and Coulter, M. (2024) </a:t>
            </a:r>
            <a:r>
              <a:rPr lang="en-IN" sz="2000" i="1" dirty="0">
                <a:effectLst/>
                <a:latin typeface="Arial" panose="020B0604020202020204" pitchFamily="34" charset="0"/>
                <a:ea typeface="Times New Roman" panose="02020603050405020304" pitchFamily="18" charset="0"/>
                <a:cs typeface="Times New Roman" panose="02020603050405020304" pitchFamily="18" charset="0"/>
              </a:rPr>
              <a:t>Management</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16th </a:t>
            </a:r>
            <a:r>
              <a:rPr lang="en-IN" sz="200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IN" sz="2000" dirty="0">
                <a:effectLst/>
                <a:latin typeface="Arial" panose="020B0604020202020204" pitchFamily="34" charset="0"/>
                <a:ea typeface="Times New Roman" panose="02020603050405020304" pitchFamily="18" charset="0"/>
                <a:cs typeface="Times New Roman" panose="02020603050405020304" pitchFamily="18" charset="0"/>
              </a:rPr>
              <a:t>. Harlow: Pearson.</a:t>
            </a:r>
          </a:p>
          <a:p>
            <a:pPr>
              <a:buFont typeface="Arial" panose="020B0604020202020204" pitchFamily="34" charset="0"/>
              <a:buChar char="•"/>
            </a:pPr>
            <a:r>
              <a:rPr lang="en-IN" sz="2000" kern="0" dirty="0">
                <a:effectLst/>
                <a:latin typeface="Arial" panose="020B0604020202020204" pitchFamily="34" charset="0"/>
                <a:ea typeface="Times New Roman" panose="02020603050405020304" pitchFamily="18" charset="0"/>
                <a:cs typeface="Times New Roman" panose="02020603050405020304" pitchFamily="18" charset="0"/>
              </a:rPr>
              <a:t>Whitbread PLC (2026) </a:t>
            </a:r>
            <a:r>
              <a:rPr lang="en-IN" sz="2000" i="1" kern="0" dirty="0">
                <a:effectLst/>
                <a:latin typeface="Arial" panose="020B0604020202020204" pitchFamily="34" charset="0"/>
                <a:ea typeface="Times New Roman" panose="02020603050405020304" pitchFamily="18" charset="0"/>
                <a:cs typeface="Times New Roman" panose="02020603050405020304" pitchFamily="18" charset="0"/>
              </a:rPr>
              <a:t>Annual Report and Accounts 2025/26</a:t>
            </a:r>
            <a:r>
              <a:rPr lang="en-IN" sz="20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IN" sz="2000" u="sng" kern="0"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https://www.whitbread.co.uk/investors/results-reports-and-presentations/</a:t>
            </a:r>
            <a:r>
              <a:rPr lang="en-IN" sz="2000" kern="0" dirty="0">
                <a:effectLst/>
                <a:latin typeface="Arial" panose="020B0604020202020204" pitchFamily="34" charset="0"/>
                <a:ea typeface="Times New Roman" panose="02020603050405020304" pitchFamily="18" charset="0"/>
                <a:cs typeface="Times New Roman" panose="02020603050405020304" pitchFamily="18" charset="0"/>
              </a:rPr>
              <a:t> (Accessed: 16 June 2026).</a:t>
            </a:r>
            <a:endParaRPr lang="en-GB" dirty="0"/>
          </a:p>
        </p:txBody>
      </p:sp>
    </p:spTree>
    <p:extLst>
      <p:ext uri="{BB962C8B-B14F-4D97-AF65-F5344CB8AC3E}">
        <p14:creationId xmlns:p14="http://schemas.microsoft.com/office/powerpoint/2010/main" val="71944483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61</TotalTime>
  <Words>1863</Words>
  <Application>Microsoft Macintosh PowerPoint</Application>
  <PresentationFormat>Widescreen</PresentationFormat>
  <Paragraphs>150</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Symbol</vt:lpstr>
      <vt:lpstr>Times New Roman</vt:lpstr>
      <vt:lpstr>Wingdings</vt:lpstr>
      <vt:lpstr>Retrospect</vt:lpstr>
      <vt:lpstr>PowerPoint Presentation</vt:lpstr>
      <vt:lpstr>Introduction</vt:lpstr>
      <vt:lpstr>Organisational Structure, Organisational Chart and Importance</vt:lpstr>
      <vt:lpstr>Functional Structure</vt:lpstr>
      <vt:lpstr>Functional Structure at Premier Inn</vt:lpstr>
      <vt:lpstr>Divisional Structure</vt:lpstr>
      <vt:lpstr>Divisional Structure at Premier Inn</vt:lpstr>
      <vt:lpstr>Matrix Structure</vt:lpstr>
      <vt:lpstr>Matrix Structure at Premier Inn</vt:lpstr>
      <vt:lpstr>Comparative Evaluation of Organisational Structures</vt:lpstr>
      <vt:lpstr>Conclusion</vt:lpstr>
      <vt:lpstr>References</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Microsoft Office User</cp:lastModifiedBy>
  <cp:revision>1</cp:revision>
  <dcterms:created xsi:type="dcterms:W3CDTF">2026-06-16T12:17:54Z</dcterms:created>
  <dcterms:modified xsi:type="dcterms:W3CDTF">2026-06-19T00:05:28Z</dcterms:modified>
  <cp:category/>
</cp:coreProperties>
</file>