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0"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D878D8D-FB41-4325-BF82-0F428193BD2B}" v="9" dt="2026-04-12T12:29:11.71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0" d="100"/>
          <a:sy n="70" d="100"/>
        </p:scale>
        <p:origin x="536"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fshana Begum (2337226)" userId="a71e9145-0e4a-482b-89f8-cf14168054f7" providerId="ADAL" clId="{59E9140D-406B-487C-975B-6C6D8A88317D}"/>
    <pc:docChg chg="custSel addSld delSld modSld sldOrd">
      <pc:chgData name="Afshana Begum (2337226)" userId="a71e9145-0e4a-482b-89f8-cf14168054f7" providerId="ADAL" clId="{59E9140D-406B-487C-975B-6C6D8A88317D}" dt="2026-04-12T12:29:17.353" v="79" actId="20577"/>
      <pc:docMkLst>
        <pc:docMk/>
      </pc:docMkLst>
      <pc:sldChg chg="ord">
        <pc:chgData name="Afshana Begum (2337226)" userId="a71e9145-0e4a-482b-89f8-cf14168054f7" providerId="ADAL" clId="{59E9140D-406B-487C-975B-6C6D8A88317D}" dt="2026-04-12T11:55:10.384" v="23"/>
        <pc:sldMkLst>
          <pc:docMk/>
          <pc:sldMk cId="484616632" sldId="257"/>
        </pc:sldMkLst>
      </pc:sldChg>
      <pc:sldChg chg="delSp new del mod ord">
        <pc:chgData name="Afshana Begum (2337226)" userId="a71e9145-0e4a-482b-89f8-cf14168054f7" providerId="ADAL" clId="{59E9140D-406B-487C-975B-6C6D8A88317D}" dt="2026-04-12T11:53:06.817" v="4" actId="2696"/>
        <pc:sldMkLst>
          <pc:docMk/>
          <pc:sldMk cId="317174094" sldId="271"/>
        </pc:sldMkLst>
        <pc:spChg chg="del">
          <ac:chgData name="Afshana Begum (2337226)" userId="a71e9145-0e4a-482b-89f8-cf14168054f7" providerId="ADAL" clId="{59E9140D-406B-487C-975B-6C6D8A88317D}" dt="2026-04-12T11:52:58.973" v="3" actId="21"/>
          <ac:spMkLst>
            <pc:docMk/>
            <pc:sldMk cId="317174094" sldId="271"/>
            <ac:spMk id="3" creationId="{BC3F16DE-E23C-B441-C97B-E9313DA30860}"/>
          </ac:spMkLst>
        </pc:spChg>
      </pc:sldChg>
      <pc:sldChg chg="modSp new mod ord">
        <pc:chgData name="Afshana Begum (2337226)" userId="a71e9145-0e4a-482b-89f8-cf14168054f7" providerId="ADAL" clId="{59E9140D-406B-487C-975B-6C6D8A88317D}" dt="2026-04-12T12:29:17.353" v="79" actId="20577"/>
        <pc:sldMkLst>
          <pc:docMk/>
          <pc:sldMk cId="3795153124" sldId="271"/>
        </pc:sldMkLst>
        <pc:spChg chg="mod">
          <ac:chgData name="Afshana Begum (2337226)" userId="a71e9145-0e4a-482b-89f8-cf14168054f7" providerId="ADAL" clId="{59E9140D-406B-487C-975B-6C6D8A88317D}" dt="2026-04-12T12:26:13.688" v="71" actId="1076"/>
          <ac:spMkLst>
            <pc:docMk/>
            <pc:sldMk cId="3795153124" sldId="271"/>
            <ac:spMk id="2" creationId="{FBC11B74-2E9B-979B-91D4-E2DE07178C24}"/>
          </ac:spMkLst>
        </pc:spChg>
        <pc:spChg chg="mod">
          <ac:chgData name="Afshana Begum (2337226)" userId="a71e9145-0e4a-482b-89f8-cf14168054f7" providerId="ADAL" clId="{59E9140D-406B-487C-975B-6C6D8A88317D}" dt="2026-04-12T12:29:17.353" v="79" actId="20577"/>
          <ac:spMkLst>
            <pc:docMk/>
            <pc:sldMk cId="3795153124" sldId="271"/>
            <ac:spMk id="3" creationId="{6D753975-A752-C56C-89E1-6BBECCB455C7}"/>
          </ac:spMkLst>
        </pc:spChg>
      </pc:sldChg>
      <pc:sldChg chg="add del">
        <pc:chgData name="Afshana Begum (2337226)" userId="a71e9145-0e4a-482b-89f8-cf14168054f7" providerId="ADAL" clId="{59E9140D-406B-487C-975B-6C6D8A88317D}" dt="2026-04-12T11:53:25.668" v="19" actId="2696"/>
        <pc:sldMkLst>
          <pc:docMk/>
          <pc:sldMk cId="4014131740"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42406C-72A2-401E-A229-6ABECE42AFFA}" type="datetimeFigureOut">
              <a:rPr lang="en-US" smtClean="0"/>
              <a:t>4/12/2026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FBDD37-A817-4AA5-887F-0421345BAA1A}" type="slidenum">
              <a:rPr lang="en-US" smtClean="0"/>
              <a:t>‹#›</a:t>
            </a:fld>
            <a:endParaRPr lang="en-US"/>
          </a:p>
        </p:txBody>
      </p:sp>
    </p:spTree>
    <p:extLst>
      <p:ext uri="{BB962C8B-B14F-4D97-AF65-F5344CB8AC3E}">
        <p14:creationId xmlns:p14="http://schemas.microsoft.com/office/powerpoint/2010/main" val="3859648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2</a:t>
            </a:fld>
            <a:endParaRPr lang="en-US"/>
          </a:p>
        </p:txBody>
      </p:sp>
    </p:spTree>
    <p:extLst>
      <p:ext uri="{BB962C8B-B14F-4D97-AF65-F5344CB8AC3E}">
        <p14:creationId xmlns:p14="http://schemas.microsoft.com/office/powerpoint/2010/main" val="1193422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5</a:t>
            </a:fld>
            <a:endParaRPr lang="en-US"/>
          </a:p>
        </p:txBody>
      </p:sp>
    </p:spTree>
    <p:extLst>
      <p:ext uri="{BB962C8B-B14F-4D97-AF65-F5344CB8AC3E}">
        <p14:creationId xmlns:p14="http://schemas.microsoft.com/office/powerpoint/2010/main" val="20454019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6</a:t>
            </a:fld>
            <a:endParaRPr lang="en-US"/>
          </a:p>
        </p:txBody>
      </p:sp>
    </p:spTree>
    <p:extLst>
      <p:ext uri="{BB962C8B-B14F-4D97-AF65-F5344CB8AC3E}">
        <p14:creationId xmlns:p14="http://schemas.microsoft.com/office/powerpoint/2010/main" val="41046907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8</a:t>
            </a:fld>
            <a:endParaRPr lang="en-US"/>
          </a:p>
        </p:txBody>
      </p:sp>
    </p:spTree>
    <p:extLst>
      <p:ext uri="{BB962C8B-B14F-4D97-AF65-F5344CB8AC3E}">
        <p14:creationId xmlns:p14="http://schemas.microsoft.com/office/powerpoint/2010/main" val="12281917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9</a:t>
            </a:fld>
            <a:endParaRPr lang="en-US"/>
          </a:p>
        </p:txBody>
      </p:sp>
    </p:spTree>
    <p:extLst>
      <p:ext uri="{BB962C8B-B14F-4D97-AF65-F5344CB8AC3E}">
        <p14:creationId xmlns:p14="http://schemas.microsoft.com/office/powerpoint/2010/main" val="24408163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10</a:t>
            </a:fld>
            <a:endParaRPr lang="en-US"/>
          </a:p>
        </p:txBody>
      </p:sp>
    </p:spTree>
    <p:extLst>
      <p:ext uri="{BB962C8B-B14F-4D97-AF65-F5344CB8AC3E}">
        <p14:creationId xmlns:p14="http://schemas.microsoft.com/office/powerpoint/2010/main" val="1687611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11</a:t>
            </a:fld>
            <a:endParaRPr lang="en-US"/>
          </a:p>
        </p:txBody>
      </p:sp>
    </p:spTree>
    <p:extLst>
      <p:ext uri="{BB962C8B-B14F-4D97-AF65-F5344CB8AC3E}">
        <p14:creationId xmlns:p14="http://schemas.microsoft.com/office/powerpoint/2010/main" val="19406193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5FBDD37-A817-4AA5-887F-0421345BAA1A}" type="slidenum">
              <a:rPr lang="en-US" smtClean="0"/>
              <a:t>16</a:t>
            </a:fld>
            <a:endParaRPr lang="en-US"/>
          </a:p>
        </p:txBody>
      </p:sp>
    </p:spTree>
    <p:extLst>
      <p:ext uri="{BB962C8B-B14F-4D97-AF65-F5344CB8AC3E}">
        <p14:creationId xmlns:p14="http://schemas.microsoft.com/office/powerpoint/2010/main" val="3609784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8EE790-F731-38EF-C307-48C906E6F2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B2EBFC-5694-DB44-74AA-6CFE6AA568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DBCDE34B-81BB-8910-B312-F9D040D882BD}"/>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2F6684BA-EA4F-1ED1-438A-72ADE215C9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00FFB1-8C35-1FA8-C6AE-C47E3D740F90}"/>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3041410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D33106-C5F2-34D9-46D6-16BE00D73B1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8541009-B866-172C-0440-F52C547A67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1085440-5581-9DC4-637C-85DC6451B559}"/>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B99EFCCF-4912-C218-125C-19489F717B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FA8C7DC-59F2-7200-104E-1E624256E9B8}"/>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7929716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F37FE-3339-5F17-0589-1D3EDC85929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7D0F3B04-8D9C-DE62-9C54-5322382C301A}"/>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74BD2A5-139A-6901-8EB3-2CF181E85011}"/>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64A694B5-4507-995E-2477-2B7F74A66F6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F55767-C2CC-1DE5-15C8-50FDEF8C1807}"/>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2943197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36BFB5-6681-56B7-A071-0EC69C859D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CBBFA8B-3E07-A20D-1539-B186E24EE6C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C2A85EC-AEA9-BFBA-69DA-401A2A148D6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EB31AFD-6F17-9E62-E350-ED4923AD6ECF}"/>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6" name="Footer Placeholder 5">
            <a:extLst>
              <a:ext uri="{FF2B5EF4-FFF2-40B4-BE49-F238E27FC236}">
                <a16:creationId xmlns:a16="http://schemas.microsoft.com/office/drawing/2014/main" id="{564E562C-E447-C41D-B684-AE436387928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9536C1C-C14C-750B-40F4-D0E279AF6077}"/>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21357619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B71ED-5AD5-8E0C-AC7D-77DB1DA2D11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ECD27B82-688B-7C0C-0825-12A52BBDF4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AC84BA3-28EB-D309-4405-430631C92DD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96530FE1-80DA-DF62-8B20-F6A91E2F24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46A49FE-7BCA-86C5-8DAB-16F39B145A7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BBF6865-AFEF-361C-A24F-0D28F60600E0}"/>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8" name="Footer Placeholder 7">
            <a:extLst>
              <a:ext uri="{FF2B5EF4-FFF2-40B4-BE49-F238E27FC236}">
                <a16:creationId xmlns:a16="http://schemas.microsoft.com/office/drawing/2014/main" id="{A5D127F8-AB35-14B5-FBB6-30CCB5CB303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225833-E9C4-D046-C089-F38D9C18B70C}"/>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29220219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58546-386A-5766-D12B-053E19A06B7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AA22341-2DF7-045E-2F25-432D97D9FFCA}"/>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4" name="Footer Placeholder 3">
            <a:extLst>
              <a:ext uri="{FF2B5EF4-FFF2-40B4-BE49-F238E27FC236}">
                <a16:creationId xmlns:a16="http://schemas.microsoft.com/office/drawing/2014/main" id="{A5C4CA66-21F5-37D7-64CA-5DA11A5C38C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13AB3F-249B-29C9-1B68-198220A83BB0}"/>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315949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DFBBDF-6532-8C17-E51C-31AC22689153}"/>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3" name="Footer Placeholder 2">
            <a:extLst>
              <a:ext uri="{FF2B5EF4-FFF2-40B4-BE49-F238E27FC236}">
                <a16:creationId xmlns:a16="http://schemas.microsoft.com/office/drawing/2014/main" id="{86D8A315-22FA-84A1-AF59-55DE534CFD7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3218847-AB20-7135-44D4-41F6E77A4972}"/>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23284434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88223F-C16C-4DD6-1804-F1EB1DBF443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19E3B20-1515-CD3B-BF2F-FEF1D9F1A1F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4885A9F-F526-EA28-034A-E82BA57AC78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EFCB729-5418-C659-20FB-605C911CB070}"/>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6" name="Footer Placeholder 5">
            <a:extLst>
              <a:ext uri="{FF2B5EF4-FFF2-40B4-BE49-F238E27FC236}">
                <a16:creationId xmlns:a16="http://schemas.microsoft.com/office/drawing/2014/main" id="{98AB4BAA-EE4A-9549-6E1A-8BE9104B872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CED7E8F-B5FD-5D4D-5284-06DEA4BA22C3}"/>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15482381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A92D11-ED4C-5B9F-B51B-62B3A1B61C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3AF488AB-0F4D-E147-C26C-E4682A8AB7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237ECD3-C963-BFCE-5FDA-223E6E1D0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BE75F45-2BD5-19E9-512D-AD4E3A059F79}"/>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6" name="Footer Placeholder 5">
            <a:extLst>
              <a:ext uri="{FF2B5EF4-FFF2-40B4-BE49-F238E27FC236}">
                <a16:creationId xmlns:a16="http://schemas.microsoft.com/office/drawing/2014/main" id="{9A9C4946-B2C4-8BE4-20B9-FFB1EFC40AF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51D7E84-14A9-5CDA-2B3B-A91FC24BD35A}"/>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6743189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4DBDE-5D5E-2F79-2E62-DDA299E80F9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38A5A3B-5D8C-A05F-4FE6-09FDAB1115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13CA74-B7A5-D422-BE87-9732683FF9EC}"/>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8EB0F7F3-0ED9-3AF5-0073-1A032C736D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AEA78EB-860F-1AD0-5EFA-0277BCCAC97A}"/>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380903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05AE3CF-C8BF-FF50-A6BF-90332B9E97B5}"/>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057054E7-E721-5DC1-5F1A-1B7B2F3E7D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55E748-B6E7-B3D1-7BD2-E2520F81CAC4}"/>
              </a:ext>
            </a:extLst>
          </p:cNvPr>
          <p:cNvSpPr>
            <a:spLocks noGrp="1"/>
          </p:cNvSpPr>
          <p:nvPr>
            <p:ph type="dt" sz="half" idx="10"/>
          </p:nvPr>
        </p:nvSpPr>
        <p:spPr/>
        <p:txBody>
          <a:body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3DC0852B-0D70-26EB-55BF-3544D5C8A4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E51E9D-750B-3C2F-05D1-EAD138F23DB2}"/>
              </a:ext>
            </a:extLst>
          </p:cNvPr>
          <p:cNvSpPr>
            <a:spLocks noGrp="1"/>
          </p:cNvSpPr>
          <p:nvPr>
            <p:ph type="sldNum" sz="quarter" idx="12"/>
          </p:nvPr>
        </p:nvSpPr>
        <p:spPr/>
        <p:txBody>
          <a:bodyPr/>
          <a:lstStyle/>
          <a:p>
            <a:fld id="{01C299D2-C80B-423B-85EB-14E1E388F0E9}" type="slidenum">
              <a:rPr lang="en-US" smtClean="0"/>
              <a:t>‹#›</a:t>
            </a:fld>
            <a:endParaRPr lang="en-US"/>
          </a:p>
        </p:txBody>
      </p:sp>
    </p:spTree>
    <p:extLst>
      <p:ext uri="{BB962C8B-B14F-4D97-AF65-F5344CB8AC3E}">
        <p14:creationId xmlns:p14="http://schemas.microsoft.com/office/powerpoint/2010/main" val="3359228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DE0BA0-2417-6F22-3965-6CFBFE70EC0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FBD50AF-A5C2-CC75-4C49-BD15EBB25EC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A36E7ED-CD60-CFDD-7846-BE46347246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FB9C05A-9EFE-4777-9937-EDDA576DDD13}" type="datetimeFigureOut">
              <a:rPr lang="en-US" smtClean="0"/>
              <a:t>4/12/2026</a:t>
            </a:fld>
            <a:endParaRPr lang="en-US"/>
          </a:p>
        </p:txBody>
      </p:sp>
      <p:sp>
        <p:nvSpPr>
          <p:cNvPr id="5" name="Footer Placeholder 4">
            <a:extLst>
              <a:ext uri="{FF2B5EF4-FFF2-40B4-BE49-F238E27FC236}">
                <a16:creationId xmlns:a16="http://schemas.microsoft.com/office/drawing/2014/main" id="{5E93E625-9872-9428-F478-174CF77684E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EED94D6-4255-C45C-92F3-B0CFC6362D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C299D2-C80B-423B-85EB-14E1E388F0E9}" type="slidenum">
              <a:rPr lang="en-US" smtClean="0"/>
              <a:t>‹#›</a:t>
            </a:fld>
            <a:endParaRPr lang="en-US"/>
          </a:p>
        </p:txBody>
      </p:sp>
    </p:spTree>
    <p:extLst>
      <p:ext uri="{BB962C8B-B14F-4D97-AF65-F5344CB8AC3E}">
        <p14:creationId xmlns:p14="http://schemas.microsoft.com/office/powerpoint/2010/main" val="260015626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9" name="Rectangle 58">
            <a:extLst>
              <a:ext uri="{FF2B5EF4-FFF2-40B4-BE49-F238E27FC236}">
                <a16:creationId xmlns:a16="http://schemas.microsoft.com/office/drawing/2014/main" id="{8D0D6D3E-D7F9-4591-9CA9-DDF4DB1F73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C56BDD8-1523-1193-979D-2C8160D5AEC0}"/>
              </a:ext>
            </a:extLst>
          </p:cNvPr>
          <p:cNvSpPr>
            <a:spLocks noGrp="1"/>
          </p:cNvSpPr>
          <p:nvPr>
            <p:ph type="ctrTitle"/>
          </p:nvPr>
        </p:nvSpPr>
        <p:spPr>
          <a:xfrm>
            <a:off x="982639" y="1012536"/>
            <a:ext cx="4613300" cy="3163224"/>
          </a:xfrm>
        </p:spPr>
        <p:txBody>
          <a:bodyPr anchor="t">
            <a:normAutofit/>
          </a:bodyPr>
          <a:lstStyle/>
          <a:p>
            <a:pPr algn="l"/>
            <a:r>
              <a:rPr lang="en-GB" sz="4400"/>
              <a:t>Presentation of Plans and Strategies for an Online Presence for a Business ​</a:t>
            </a:r>
            <a:endParaRPr lang="en-US" sz="4400"/>
          </a:p>
        </p:txBody>
      </p:sp>
      <p:sp>
        <p:nvSpPr>
          <p:cNvPr id="3" name="Subtitle 2">
            <a:extLst>
              <a:ext uri="{FF2B5EF4-FFF2-40B4-BE49-F238E27FC236}">
                <a16:creationId xmlns:a16="http://schemas.microsoft.com/office/drawing/2014/main" id="{6D2E655F-0C08-AEEB-B841-D7ACD1D42C83}"/>
              </a:ext>
            </a:extLst>
          </p:cNvPr>
          <p:cNvSpPr>
            <a:spLocks noGrp="1"/>
          </p:cNvSpPr>
          <p:nvPr>
            <p:ph type="subTitle" idx="1"/>
          </p:nvPr>
        </p:nvSpPr>
        <p:spPr>
          <a:xfrm>
            <a:off x="982638" y="4389120"/>
            <a:ext cx="4408228" cy="1192815"/>
          </a:xfrm>
        </p:spPr>
        <p:txBody>
          <a:bodyPr anchor="b">
            <a:normAutofit/>
          </a:bodyPr>
          <a:lstStyle/>
          <a:p>
            <a:pPr algn="l" fontAlgn="base"/>
            <a:r>
              <a:rPr lang="en-GB"/>
              <a:t>Afshana Begum</a:t>
            </a:r>
            <a:r>
              <a:rPr lang="en-US"/>
              <a:t>​</a:t>
            </a:r>
          </a:p>
          <a:p>
            <a:pPr algn="l" fontAlgn="base"/>
            <a:r>
              <a:rPr lang="en-GB"/>
              <a:t>Student ID: 2337226​</a:t>
            </a:r>
          </a:p>
          <a:p>
            <a:pPr algn="l"/>
            <a:endParaRPr lang="en-US"/>
          </a:p>
        </p:txBody>
      </p:sp>
      <p:sp>
        <p:nvSpPr>
          <p:cNvPr id="60" name="Rectangle 59">
            <a:extLst>
              <a:ext uri="{FF2B5EF4-FFF2-40B4-BE49-F238E27FC236}">
                <a16:creationId xmlns:a16="http://schemas.microsoft.com/office/drawing/2014/main" id="{C4C9F2B0-1044-46EB-8AEB-C3BFFDE6C2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4068664" cy="6858000"/>
          </a:xfrm>
          <a:prstGeom prst="rect">
            <a:avLst/>
          </a:prstGeom>
          <a:gradFill>
            <a:gsLst>
              <a:gs pos="26000">
                <a:srgbClr val="000000"/>
              </a:gs>
              <a:gs pos="100000">
                <a:schemeClr val="accent1"/>
              </a:gs>
            </a:gsLst>
            <a:lin ang="9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 name="Rectangle 60">
            <a:extLst>
              <a:ext uri="{FF2B5EF4-FFF2-40B4-BE49-F238E27FC236}">
                <a16:creationId xmlns:a16="http://schemas.microsoft.com/office/drawing/2014/main" id="{D28B54C3-B57B-472A-B96E-1FCB67093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23336" y="-3"/>
            <a:ext cx="3611463" cy="6858000"/>
          </a:xfrm>
          <a:prstGeom prst="rect">
            <a:avLst/>
          </a:prstGeom>
          <a:gradFill>
            <a:gsLst>
              <a:gs pos="0">
                <a:schemeClr val="accent1">
                  <a:lumMod val="75000"/>
                  <a:alpha val="56000"/>
                </a:schemeClr>
              </a:gs>
              <a:gs pos="100000">
                <a:srgbClr val="000000">
                  <a:alpha val="52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2" name="Rectangle 61">
            <a:extLst>
              <a:ext uri="{FF2B5EF4-FFF2-40B4-BE49-F238E27FC236}">
                <a16:creationId xmlns:a16="http://schemas.microsoft.com/office/drawing/2014/main" id="{7DB3C429-F8DA-49B9-AF84-21996FCF78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230721" y="-107390"/>
            <a:ext cx="3853890" cy="4068665"/>
          </a:xfrm>
          <a:prstGeom prst="rect">
            <a:avLst/>
          </a:prstGeom>
          <a:gradFill>
            <a:gsLst>
              <a:gs pos="0">
                <a:srgbClr val="000000">
                  <a:alpha val="34000"/>
                </a:srgbClr>
              </a:gs>
              <a:gs pos="96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B52BC07B-7CFD-040C-3B85-45168185E10F}"/>
              </a:ext>
            </a:extLst>
          </p:cNvPr>
          <p:cNvPicPr>
            <a:picLocks noChangeAspect="1"/>
          </p:cNvPicPr>
          <p:nvPr/>
        </p:nvPicPr>
        <p:blipFill>
          <a:blip r:embed="rId2"/>
          <a:srcRect r="-3" b="-3"/>
          <a:stretch>
            <a:fillRect/>
          </a:stretch>
        </p:blipFill>
        <p:spPr>
          <a:xfrm>
            <a:off x="6096000" y="1012536"/>
            <a:ext cx="4756162" cy="4756162"/>
          </a:xfrm>
          <a:custGeom>
            <a:avLst/>
            <a:gdLst/>
            <a:ahLst/>
            <a:cxnLst/>
            <a:rect l="l" t="t" r="r" b="b"/>
            <a:pathLst>
              <a:path w="5031136" h="5031136">
                <a:moveTo>
                  <a:pt x="2515568" y="0"/>
                </a:moveTo>
                <a:cubicBezTo>
                  <a:pt x="3904878" y="0"/>
                  <a:pt x="5031136" y="1126258"/>
                  <a:pt x="5031136" y="2515568"/>
                </a:cubicBezTo>
                <a:cubicBezTo>
                  <a:pt x="5031136" y="3904878"/>
                  <a:pt x="3904878" y="5031136"/>
                  <a:pt x="2515568" y="5031136"/>
                </a:cubicBezTo>
                <a:cubicBezTo>
                  <a:pt x="1126258" y="5031136"/>
                  <a:pt x="0" y="3904878"/>
                  <a:pt x="0" y="2515568"/>
                </a:cubicBezTo>
                <a:cubicBezTo>
                  <a:pt x="0" y="1126258"/>
                  <a:pt x="1126258" y="0"/>
                  <a:pt x="2515568" y="0"/>
                </a:cubicBezTo>
                <a:close/>
              </a:path>
            </a:pathLst>
          </a:custGeom>
        </p:spPr>
      </p:pic>
    </p:spTree>
    <p:extLst>
      <p:ext uri="{BB962C8B-B14F-4D97-AF65-F5344CB8AC3E}">
        <p14:creationId xmlns:p14="http://schemas.microsoft.com/office/powerpoint/2010/main" val="2793543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C38CD1F2-2CDE-4B42-BB23-EC7686F92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21301226-F3C6-4744-94AE-2460B381D8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EC57637-D435-4155-993A-0E3A8BBBA5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438146" y="1042605"/>
            <a:ext cx="2796461" cy="711252"/>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0B81AE96-B9C7-4679-BC62-F2C79F2E8F3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59539" y="317578"/>
            <a:ext cx="548640" cy="549007"/>
            <a:chOff x="7029447" y="3514725"/>
            <a:chExt cx="1285875" cy="549007"/>
          </a:xfrm>
        </p:grpSpPr>
        <p:cxnSp>
          <p:nvCxnSpPr>
            <p:cNvPr id="17" name="Straight Connector 16">
              <a:extLst>
                <a:ext uri="{FF2B5EF4-FFF2-40B4-BE49-F238E27FC236}">
                  <a16:creationId xmlns:a16="http://schemas.microsoft.com/office/drawing/2014/main" id="{BD4225F6-B312-47D5-8299-988BD17E0E6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D3C04A86-BCAE-473C-B18D-88FD5627C47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22CCD134-9351-4847-8741-FF5EAB4705B1}"/>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41470C83-08EE-4959-BA0A-F8846F524E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2" name="Rectangle 21">
            <a:extLst>
              <a:ext uri="{FF2B5EF4-FFF2-40B4-BE49-F238E27FC236}">
                <a16:creationId xmlns:a16="http://schemas.microsoft.com/office/drawing/2014/main" id="{E9827173-10F7-4BE6-8CC8-39A46D781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6140785"/>
            <a:ext cx="6095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4" name="Group 23">
            <a:extLst>
              <a:ext uri="{FF2B5EF4-FFF2-40B4-BE49-F238E27FC236}">
                <a16:creationId xmlns:a16="http://schemas.microsoft.com/office/drawing/2014/main" id="{DBFD3A89-3666-47FE-913F-6C75228F5D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16345" y="5940560"/>
            <a:ext cx="1285875" cy="549007"/>
            <a:chOff x="7029447" y="3514725"/>
            <a:chExt cx="1285875" cy="549007"/>
          </a:xfrm>
        </p:grpSpPr>
        <p:cxnSp>
          <p:nvCxnSpPr>
            <p:cNvPr id="25" name="Straight Connector 24">
              <a:extLst>
                <a:ext uri="{FF2B5EF4-FFF2-40B4-BE49-F238E27FC236}">
                  <a16:creationId xmlns:a16="http://schemas.microsoft.com/office/drawing/2014/main" id="{AD6B60E5-039C-4E82-9B5C-984D6C46E14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F3D05E89-A5D2-4DC0-B6B1-298EF0EF0A4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4337967A-8AB7-47D5-A75E-6341730E9952}"/>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CA068AD4-624D-4314-8C86-A3C0C3378C8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grpSp>
        <p:nvGrpSpPr>
          <p:cNvPr id="30" name="Group 29">
            <a:extLst>
              <a:ext uri="{FF2B5EF4-FFF2-40B4-BE49-F238E27FC236}">
                <a16:creationId xmlns:a16="http://schemas.microsoft.com/office/drawing/2014/main" id="{3A55E621-84C3-4951-A868-1A53730865E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 y="2075420"/>
            <a:ext cx="12048729" cy="4093306"/>
            <a:chOff x="1" y="2075420"/>
            <a:chExt cx="12048729" cy="4093306"/>
          </a:xfrm>
        </p:grpSpPr>
        <p:sp>
          <p:nvSpPr>
            <p:cNvPr id="31" name="Oval 30">
              <a:extLst>
                <a:ext uri="{FF2B5EF4-FFF2-40B4-BE49-F238E27FC236}">
                  <a16:creationId xmlns:a16="http://schemas.microsoft.com/office/drawing/2014/main" id="{4E8DBA34-16C7-4037-A320-6ECC921186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Oval 31">
              <a:extLst>
                <a:ext uri="{FF2B5EF4-FFF2-40B4-BE49-F238E27FC236}">
                  <a16:creationId xmlns:a16="http://schemas.microsoft.com/office/drawing/2014/main" id="{BFA2C35F-46A8-4DCA-8560-1E0E63C450B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Oval 32">
              <a:extLst>
                <a:ext uri="{FF2B5EF4-FFF2-40B4-BE49-F238E27FC236}">
                  <a16:creationId xmlns:a16="http://schemas.microsoft.com/office/drawing/2014/main" id="{656DC7EA-961A-4AE0-9FBA-1C6857BCC4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Oval 33">
              <a:extLst>
                <a:ext uri="{FF2B5EF4-FFF2-40B4-BE49-F238E27FC236}">
                  <a16:creationId xmlns:a16="http://schemas.microsoft.com/office/drawing/2014/main" id="{A9C94736-FA9D-4A20-BD9A-7408979431C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Oval 34">
              <a:extLst>
                <a:ext uri="{FF2B5EF4-FFF2-40B4-BE49-F238E27FC236}">
                  <a16:creationId xmlns:a16="http://schemas.microsoft.com/office/drawing/2014/main" id="{F13875FB-44E3-486D-85BD-2896500356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a:extLst>
                <a:ext uri="{FF2B5EF4-FFF2-40B4-BE49-F238E27FC236}">
                  <a16:creationId xmlns:a16="http://schemas.microsoft.com/office/drawing/2014/main" id="{E9843F79-A468-4213-B981-95793A30EBF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E8F884BD-722C-D324-0195-1267CF1DF84B}"/>
              </a:ext>
            </a:extLst>
          </p:cNvPr>
          <p:cNvSpPr>
            <a:spLocks noGrp="1"/>
          </p:cNvSpPr>
          <p:nvPr>
            <p:ph type="ctrTitle"/>
          </p:nvPr>
        </p:nvSpPr>
        <p:spPr>
          <a:xfrm>
            <a:off x="629639" y="612648"/>
            <a:ext cx="5227865" cy="1917581"/>
          </a:xfrm>
          <a:noFill/>
        </p:spPr>
        <p:txBody>
          <a:bodyPr anchor="t">
            <a:normAutofit/>
          </a:bodyPr>
          <a:lstStyle/>
          <a:p>
            <a:pPr algn="l"/>
            <a:r>
              <a:rPr lang="en-GB" sz="4800">
                <a:solidFill>
                  <a:schemeClr val="bg1"/>
                </a:solidFill>
              </a:rPr>
              <a:t>Introduction</a:t>
            </a:r>
            <a:endParaRPr lang="en-US" sz="4800">
              <a:solidFill>
                <a:schemeClr val="bg1"/>
              </a:solidFill>
            </a:endParaRPr>
          </a:p>
        </p:txBody>
      </p:sp>
      <p:sp>
        <p:nvSpPr>
          <p:cNvPr id="3" name="Subtitle 2">
            <a:extLst>
              <a:ext uri="{FF2B5EF4-FFF2-40B4-BE49-F238E27FC236}">
                <a16:creationId xmlns:a16="http://schemas.microsoft.com/office/drawing/2014/main" id="{D00CD0E7-75FD-B305-F92C-1A5E002A7601}"/>
              </a:ext>
            </a:extLst>
          </p:cNvPr>
          <p:cNvSpPr>
            <a:spLocks noGrp="1"/>
          </p:cNvSpPr>
          <p:nvPr>
            <p:ph type="subTitle" idx="1"/>
          </p:nvPr>
        </p:nvSpPr>
        <p:spPr>
          <a:xfrm>
            <a:off x="6143158" y="612647"/>
            <a:ext cx="5266365" cy="5502517"/>
          </a:xfrm>
          <a:noFill/>
        </p:spPr>
        <p:txBody>
          <a:bodyPr anchor="t">
            <a:normAutofit/>
          </a:bodyPr>
          <a:lstStyle/>
          <a:p>
            <a:pPr lvl="1" algn="l"/>
            <a:r>
              <a:rPr lang="en-GB">
                <a:solidFill>
                  <a:schemeClr val="bg1"/>
                </a:solidFill>
              </a:rPr>
              <a:t>Urban Green Café is a cosy, modern spot that brings together sustainability and great taste. It’s all about serving fresh, organic meals and drinks made from locally sourced ingredients. The café has a warm, welcoming vibe where people can relax, connect, and enjoy good food that’s good for the planet. With its tagline “Fresh Flavors, Local Vibes,” Urban Green Café celebrates community, creativity, and conscious living — making every visit a refreshing experience.​</a:t>
            </a:r>
            <a:endParaRPr lang="en-US">
              <a:solidFill>
                <a:schemeClr val="bg1"/>
              </a:solidFill>
            </a:endParaRPr>
          </a:p>
        </p:txBody>
      </p:sp>
      <p:pic>
        <p:nvPicPr>
          <p:cNvPr id="5" name="Picture 4">
            <a:extLst>
              <a:ext uri="{FF2B5EF4-FFF2-40B4-BE49-F238E27FC236}">
                <a16:creationId xmlns:a16="http://schemas.microsoft.com/office/drawing/2014/main" id="{A3E87B7B-527A-8B6E-1D50-61AF31FCB5BF}"/>
              </a:ext>
            </a:extLst>
          </p:cNvPr>
          <p:cNvPicPr>
            <a:picLocks noChangeAspect="1"/>
          </p:cNvPicPr>
          <p:nvPr/>
        </p:nvPicPr>
        <p:blipFill>
          <a:blip r:embed="rId3"/>
          <a:srcRect r="87" b="4"/>
          <a:stretch>
            <a:fillRect/>
          </a:stretch>
        </p:blipFill>
        <p:spPr>
          <a:xfrm>
            <a:off x="632885" y="2622669"/>
            <a:ext cx="5227864" cy="3492499"/>
          </a:xfrm>
          <a:prstGeom prst="rect">
            <a:avLst/>
          </a:prstGeom>
        </p:spPr>
      </p:pic>
      <p:grpSp>
        <p:nvGrpSpPr>
          <p:cNvPr id="38" name="Group 37">
            <a:extLst>
              <a:ext uri="{FF2B5EF4-FFF2-40B4-BE49-F238E27FC236}">
                <a16:creationId xmlns:a16="http://schemas.microsoft.com/office/drawing/2014/main" id="{ACA2F7C3-1A69-44EE-A8B6-A4552E2C849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475716" y="2766648"/>
            <a:ext cx="304800" cy="429768"/>
            <a:chOff x="215328" y="-46937"/>
            <a:chExt cx="304800" cy="2773841"/>
          </a:xfrm>
        </p:grpSpPr>
        <p:cxnSp>
          <p:nvCxnSpPr>
            <p:cNvPr id="39" name="Straight Connector 38">
              <a:extLst>
                <a:ext uri="{FF2B5EF4-FFF2-40B4-BE49-F238E27FC236}">
                  <a16:creationId xmlns:a16="http://schemas.microsoft.com/office/drawing/2014/main" id="{6E44AF4D-8873-43B3-8E29-803B7720EA98}"/>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CAE89E8A-BD14-4974-818A-D8382DCD4D4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321B80B9-448B-4363-9DD7-C074AB2AD7C7}"/>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57DA34E7-83FB-4CAA-94F3-CEF0869076A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4846166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376E4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Subtitle 2">
            <a:extLst>
              <a:ext uri="{FF2B5EF4-FFF2-40B4-BE49-F238E27FC236}">
                <a16:creationId xmlns:a16="http://schemas.microsoft.com/office/drawing/2014/main" id="{6F0B69D9-5F9C-F85E-865A-8D4474CD19FB}"/>
              </a:ext>
            </a:extLst>
          </p:cNvPr>
          <p:cNvSpPr>
            <a:spLocks noGrp="1"/>
          </p:cNvSpPr>
          <p:nvPr>
            <p:ph type="ctr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r>
              <a:rPr lang="en-GB" sz="2600" kern="1200" dirty="0">
                <a:solidFill>
                  <a:schemeClr val="accent6">
                    <a:lumMod val="75000"/>
                  </a:schemeClr>
                </a:solidFill>
                <a:latin typeface="+mj-lt"/>
                <a:ea typeface="+mj-ea"/>
                <a:cs typeface="+mj-cs"/>
              </a:rPr>
              <a:t>Brand Identity </a:t>
            </a:r>
            <a:br>
              <a:rPr lang="en-GB" sz="2600" kern="1200" dirty="0">
                <a:solidFill>
                  <a:schemeClr val="accent6">
                    <a:lumMod val="75000"/>
                  </a:schemeClr>
                </a:solidFill>
                <a:latin typeface="+mj-lt"/>
                <a:ea typeface="+mj-ea"/>
                <a:cs typeface="+mj-cs"/>
              </a:rPr>
            </a:br>
            <a:r>
              <a:rPr lang="en-GB" sz="2600" kern="1200" dirty="0">
                <a:solidFill>
                  <a:schemeClr val="accent6">
                    <a:lumMod val="75000"/>
                  </a:schemeClr>
                </a:solidFill>
                <a:latin typeface="+mj-lt"/>
                <a:ea typeface="+mj-ea"/>
                <a:cs typeface="+mj-cs"/>
              </a:rPr>
              <a:t>Overview </a:t>
            </a:r>
            <a:endParaRPr lang="en-US" sz="2600" kern="1200" dirty="0">
              <a:solidFill>
                <a:schemeClr val="accent6">
                  <a:lumMod val="75000"/>
                </a:schemeClr>
              </a:solidFill>
              <a:latin typeface="+mj-lt"/>
              <a:ea typeface="+mj-ea"/>
              <a:cs typeface="+mj-cs"/>
            </a:endParaRPr>
          </a:p>
        </p:txBody>
      </p:sp>
      <p:pic>
        <p:nvPicPr>
          <p:cNvPr id="7" name="Picture 6">
            <a:extLst>
              <a:ext uri="{FF2B5EF4-FFF2-40B4-BE49-F238E27FC236}">
                <a16:creationId xmlns:a16="http://schemas.microsoft.com/office/drawing/2014/main" id="{9E98088A-8E29-8FCA-30B2-A0C36A753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69112" y="546410"/>
            <a:ext cx="7895064" cy="5765180"/>
          </a:xfrm>
          <a:prstGeom prst="rect">
            <a:avLst/>
          </a:prstGeom>
        </p:spPr>
      </p:pic>
    </p:spTree>
    <p:extLst>
      <p:ext uri="{BB962C8B-B14F-4D97-AF65-F5344CB8AC3E}">
        <p14:creationId xmlns:p14="http://schemas.microsoft.com/office/powerpoint/2010/main" val="38759369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6E55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Subtitle 2">
            <a:extLst>
              <a:ext uri="{FF2B5EF4-FFF2-40B4-BE49-F238E27FC236}">
                <a16:creationId xmlns:a16="http://schemas.microsoft.com/office/drawing/2014/main" id="{77231979-09B0-D7D9-1695-AAB4A12B2429}"/>
              </a:ext>
            </a:extLst>
          </p:cNvPr>
          <p:cNvSpPr>
            <a:spLocks noGrp="1"/>
          </p:cNvSpPr>
          <p:nvPr>
            <p:ph type="ctr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r>
              <a:rPr lang="en-GB" sz="2600" kern="1200" dirty="0">
                <a:solidFill>
                  <a:schemeClr val="accent6">
                    <a:lumMod val="75000"/>
                  </a:schemeClr>
                </a:solidFill>
                <a:latin typeface="+mj-lt"/>
                <a:ea typeface="+mj-ea"/>
                <a:cs typeface="+mj-cs"/>
              </a:rPr>
              <a:t>Logo Creation </a:t>
            </a:r>
            <a:br>
              <a:rPr lang="en-GB" sz="2600" kern="1200" dirty="0">
                <a:solidFill>
                  <a:schemeClr val="accent6">
                    <a:lumMod val="75000"/>
                  </a:schemeClr>
                </a:solidFill>
                <a:latin typeface="+mj-lt"/>
                <a:ea typeface="+mj-ea"/>
                <a:cs typeface="+mj-cs"/>
              </a:rPr>
            </a:br>
            <a:r>
              <a:rPr lang="en-GB" sz="2600" kern="1200" dirty="0">
                <a:solidFill>
                  <a:schemeClr val="accent6">
                    <a:lumMod val="75000"/>
                  </a:schemeClr>
                </a:solidFill>
                <a:latin typeface="+mj-lt"/>
                <a:ea typeface="+mj-ea"/>
                <a:cs typeface="+mj-cs"/>
              </a:rPr>
              <a:t>Concept</a:t>
            </a:r>
            <a:endParaRPr lang="en-US" sz="2600" kern="1200" dirty="0">
              <a:solidFill>
                <a:schemeClr val="accent6">
                  <a:lumMod val="75000"/>
                </a:schemeClr>
              </a:solidFill>
              <a:latin typeface="+mj-lt"/>
              <a:ea typeface="+mj-ea"/>
              <a:cs typeface="+mj-cs"/>
            </a:endParaRPr>
          </a:p>
        </p:txBody>
      </p:sp>
      <p:pic>
        <p:nvPicPr>
          <p:cNvPr id="6" name="Picture 5">
            <a:extLst>
              <a:ext uri="{FF2B5EF4-FFF2-40B4-BE49-F238E27FC236}">
                <a16:creationId xmlns:a16="http://schemas.microsoft.com/office/drawing/2014/main" id="{3353D60E-4B15-F581-9CFF-C9F4AF11CB62}"/>
              </a:ext>
            </a:extLst>
          </p:cNvPr>
          <p:cNvPicPr>
            <a:picLocks noChangeAspect="1"/>
          </p:cNvPicPr>
          <p:nvPr/>
        </p:nvPicPr>
        <p:blipFill>
          <a:blip r:embed="rId2">
            <a:extLst>
              <a:ext uri="{28A0092B-C50C-407E-A947-70E740481C1C}">
                <a14:useLocalDpi xmlns:a14="http://schemas.microsoft.com/office/drawing/2010/main" val="0"/>
              </a:ext>
            </a:extLst>
          </a:blip>
          <a:srcRect r="5882" b="-1"/>
          <a:stretch>
            <a:fillRect/>
          </a:stretch>
        </p:blipFill>
        <p:spPr>
          <a:xfrm>
            <a:off x="3724507" y="535260"/>
            <a:ext cx="7827413" cy="5809784"/>
          </a:xfrm>
          <a:prstGeom prst="rect">
            <a:avLst/>
          </a:prstGeom>
        </p:spPr>
      </p:pic>
    </p:spTree>
    <p:extLst>
      <p:ext uri="{BB962C8B-B14F-4D97-AF65-F5344CB8AC3E}">
        <p14:creationId xmlns:p14="http://schemas.microsoft.com/office/powerpoint/2010/main" val="3988952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6" name="Picture 5">
            <a:extLst>
              <a:ext uri="{FF2B5EF4-FFF2-40B4-BE49-F238E27FC236}">
                <a16:creationId xmlns:a16="http://schemas.microsoft.com/office/drawing/2014/main" id="{D777DF59-822E-914D-96AF-C478038095D6}"/>
              </a:ext>
            </a:extLst>
          </p:cNvPr>
          <p:cNvPicPr>
            <a:picLocks noChangeAspect="1"/>
          </p:cNvPicPr>
          <p:nvPr/>
        </p:nvPicPr>
        <p:blipFill>
          <a:blip r:embed="rId3">
            <a:extLst>
              <a:ext uri="{28A0092B-C50C-407E-A947-70E740481C1C}">
                <a14:useLocalDpi xmlns:a14="http://schemas.microsoft.com/office/drawing/2010/main" val="0"/>
              </a:ext>
            </a:extLst>
          </a:blip>
          <a:srcRect t="8" b="15738"/>
          <a:stretch>
            <a:fillRect/>
          </a:stretch>
        </p:blipFill>
        <p:spPr>
          <a:xfrm>
            <a:off x="20" y="1282"/>
            <a:ext cx="12191980" cy="6856718"/>
          </a:xfrm>
          <a:prstGeom prst="rect">
            <a:avLst/>
          </a:prstGeom>
        </p:spPr>
      </p:pic>
    </p:spTree>
    <p:extLst>
      <p:ext uri="{BB962C8B-B14F-4D97-AF65-F5344CB8AC3E}">
        <p14:creationId xmlns:p14="http://schemas.microsoft.com/office/powerpoint/2010/main" val="32527060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191052-0AA6-B04A-DFFE-3E0A6DBA9DEE}"/>
              </a:ext>
            </a:extLst>
          </p:cNvPr>
          <p:cNvSpPr>
            <a:spLocks noGrp="1"/>
          </p:cNvSpPr>
          <p:nvPr>
            <p:ph type="ctrTitle"/>
          </p:nvPr>
        </p:nvSpPr>
        <p:spPr/>
        <p:txBody>
          <a:bodyPr/>
          <a:lstStyle/>
          <a:p>
            <a:endParaRPr lang="en-US" dirty="0"/>
          </a:p>
        </p:txBody>
      </p:sp>
      <p:pic>
        <p:nvPicPr>
          <p:cNvPr id="6" name="Picture 5">
            <a:extLst>
              <a:ext uri="{FF2B5EF4-FFF2-40B4-BE49-F238E27FC236}">
                <a16:creationId xmlns:a16="http://schemas.microsoft.com/office/drawing/2014/main" id="{3BD83B7B-AEDE-4A10-BFDB-20C3F9339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24150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9A3BFF-8A5E-B408-8F92-1C57BA202BD0}"/>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6C30C771-D2B1-0FAE-8E07-3B382942A0F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344850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Subtitle 2">
            <a:extLst>
              <a:ext uri="{FF2B5EF4-FFF2-40B4-BE49-F238E27FC236}">
                <a16:creationId xmlns:a16="http://schemas.microsoft.com/office/drawing/2014/main" id="{EB3F65FA-0DD6-99CF-C45E-5AB37C0587AF}"/>
              </a:ext>
            </a:extLst>
          </p:cNvPr>
          <p:cNvSpPr>
            <a:spLocks noGrp="1"/>
          </p:cNvSpPr>
          <p:nvPr>
            <p:ph type="ctr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ormAutofit/>
          </a:bodyPr>
          <a:lstStyle/>
          <a:p>
            <a:r>
              <a:rPr lang="en-US" sz="2600" kern="1200" dirty="0">
                <a:solidFill>
                  <a:schemeClr val="accent6">
                    <a:lumMod val="75000"/>
                  </a:schemeClr>
                </a:solidFill>
                <a:latin typeface="+mj-lt"/>
                <a:ea typeface="+mj-ea"/>
                <a:cs typeface="+mj-cs"/>
              </a:rPr>
              <a:t>Content Marketing plan </a:t>
            </a:r>
          </a:p>
        </p:txBody>
      </p:sp>
      <p:pic>
        <p:nvPicPr>
          <p:cNvPr id="6" name="Picture 5">
            <a:extLst>
              <a:ext uri="{FF2B5EF4-FFF2-40B4-BE49-F238E27FC236}">
                <a16:creationId xmlns:a16="http://schemas.microsoft.com/office/drawing/2014/main" id="{FEA0F765-929D-EDBA-9378-260CC5BFD4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46449" y="412596"/>
            <a:ext cx="8307657" cy="6066264"/>
          </a:xfrm>
          <a:prstGeom prst="rect">
            <a:avLst/>
          </a:prstGeom>
        </p:spPr>
      </p:pic>
    </p:spTree>
    <p:extLst>
      <p:ext uri="{BB962C8B-B14F-4D97-AF65-F5344CB8AC3E}">
        <p14:creationId xmlns:p14="http://schemas.microsoft.com/office/powerpoint/2010/main" val="36395295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8FA1D4-4EC2-6969-EF64-B772366BB10E}"/>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718644C3-5173-1B58-257A-8DB3B41BBA2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61" y="0"/>
            <a:ext cx="12292361" cy="6858000"/>
          </a:xfrm>
          <a:prstGeom prst="rect">
            <a:avLst/>
          </a:prstGeom>
        </p:spPr>
      </p:pic>
    </p:spTree>
    <p:extLst>
      <p:ext uri="{BB962C8B-B14F-4D97-AF65-F5344CB8AC3E}">
        <p14:creationId xmlns:p14="http://schemas.microsoft.com/office/powerpoint/2010/main" val="31388512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2FA10-E3AE-4661-AC0B-90FC92D1AF89}"/>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77DC4871-EB43-877C-EACE-5E8665E884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7103327"/>
          </a:xfrm>
          <a:prstGeom prst="rect">
            <a:avLst/>
          </a:prstGeom>
        </p:spPr>
      </p:pic>
    </p:spTree>
    <p:extLst>
      <p:ext uri="{BB962C8B-B14F-4D97-AF65-F5344CB8AC3E}">
        <p14:creationId xmlns:p14="http://schemas.microsoft.com/office/powerpoint/2010/main" val="23556896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6345EA-5E38-36C1-A691-5A1568AC28DA}"/>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9A4A7847-9882-7B17-D257-BB8EAC813A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7092176"/>
          </a:xfrm>
          <a:prstGeom prst="rect">
            <a:avLst/>
          </a:prstGeom>
        </p:spPr>
      </p:pic>
    </p:spTree>
    <p:extLst>
      <p:ext uri="{BB962C8B-B14F-4D97-AF65-F5344CB8AC3E}">
        <p14:creationId xmlns:p14="http://schemas.microsoft.com/office/powerpoint/2010/main" val="30999528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E604BC-45F8-43BE-8626-244E18EDA7AC}"/>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5332B223-27E9-EAEB-FEDF-B3208D9A1B4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7069873"/>
          </a:xfrm>
          <a:prstGeom prst="rect">
            <a:avLst/>
          </a:prstGeom>
        </p:spPr>
      </p:pic>
    </p:spTree>
    <p:extLst>
      <p:ext uri="{BB962C8B-B14F-4D97-AF65-F5344CB8AC3E}">
        <p14:creationId xmlns:p14="http://schemas.microsoft.com/office/powerpoint/2010/main" val="16062479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3DFF0-6ECB-4B3D-FC6E-C41BDCDFB50D}"/>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CC0F4364-DF39-51DC-43FB-C9E0F4CD76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12192000" cy="7125629"/>
          </a:xfrm>
          <a:prstGeom prst="rect">
            <a:avLst/>
          </a:prstGeom>
        </p:spPr>
      </p:pic>
    </p:spTree>
    <p:extLst>
      <p:ext uri="{BB962C8B-B14F-4D97-AF65-F5344CB8AC3E}">
        <p14:creationId xmlns:p14="http://schemas.microsoft.com/office/powerpoint/2010/main" val="39069585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3E204D-E8D0-6A4D-DB82-916A6E5C9983}"/>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068BDA13-9B68-CF62-006A-FDD9601F37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2192001" cy="7203688"/>
          </a:xfrm>
          <a:prstGeom prst="rect">
            <a:avLst/>
          </a:prstGeom>
        </p:spPr>
      </p:pic>
    </p:spTree>
    <p:extLst>
      <p:ext uri="{BB962C8B-B14F-4D97-AF65-F5344CB8AC3E}">
        <p14:creationId xmlns:p14="http://schemas.microsoft.com/office/powerpoint/2010/main" val="7775325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11B74-2E9B-979B-91D4-E2DE07178C24}"/>
              </a:ext>
            </a:extLst>
          </p:cNvPr>
          <p:cNvSpPr>
            <a:spLocks noGrp="1"/>
          </p:cNvSpPr>
          <p:nvPr>
            <p:ph type="ctrTitle"/>
          </p:nvPr>
        </p:nvSpPr>
        <p:spPr>
          <a:xfrm>
            <a:off x="1240536" y="402335"/>
            <a:ext cx="9144000" cy="1041083"/>
          </a:xfrm>
        </p:spPr>
        <p:txBody>
          <a:bodyPr/>
          <a:lstStyle/>
          <a:p>
            <a:r>
              <a:rPr lang="en-GB" dirty="0"/>
              <a:t>References</a:t>
            </a:r>
            <a:endParaRPr lang="en-US" dirty="0"/>
          </a:p>
        </p:txBody>
      </p:sp>
      <p:sp>
        <p:nvSpPr>
          <p:cNvPr id="3" name="Subtitle 2">
            <a:extLst>
              <a:ext uri="{FF2B5EF4-FFF2-40B4-BE49-F238E27FC236}">
                <a16:creationId xmlns:a16="http://schemas.microsoft.com/office/drawing/2014/main" id="{6D753975-A752-C56C-89E1-6BBECCB455C7}"/>
              </a:ext>
            </a:extLst>
          </p:cNvPr>
          <p:cNvSpPr>
            <a:spLocks noGrp="1"/>
          </p:cNvSpPr>
          <p:nvPr>
            <p:ph type="subTitle" idx="1"/>
          </p:nvPr>
        </p:nvSpPr>
        <p:spPr>
          <a:xfrm>
            <a:off x="1524000" y="1664208"/>
            <a:ext cx="9144000" cy="3593592"/>
          </a:xfrm>
        </p:spPr>
        <p:txBody>
          <a:bodyPr>
            <a:normAutofit fontScale="62500" lnSpcReduction="20000"/>
          </a:bodyPr>
          <a:lstStyle/>
          <a:p>
            <a:r>
              <a:rPr lang="en-US" b="1" dirty="0"/>
              <a:t>[1]</a:t>
            </a:r>
            <a:r>
              <a:rPr lang="en-US" dirty="0"/>
              <a:t> M. Panda and A. Mishra, </a:t>
            </a:r>
            <a:r>
              <a:rPr lang="en-US" i="1" dirty="0"/>
              <a:t>Digital Marketing</a:t>
            </a:r>
            <a:r>
              <a:rPr lang="en-US" dirty="0"/>
              <a:t>, 2022, pp. 1–8.</a:t>
            </a:r>
          </a:p>
          <a:p>
            <a:r>
              <a:rPr lang="en-GB" b="1" dirty="0"/>
              <a:t>[2]</a:t>
            </a:r>
            <a:r>
              <a:rPr lang="en-GB" dirty="0"/>
              <a:t> J. Atherton, </a:t>
            </a:r>
            <a:r>
              <a:rPr lang="en-GB" i="1" dirty="0"/>
              <a:t>Social Media Strategy: A Practical Guide to Social Media Marketing and Customer Engagement</a:t>
            </a:r>
            <a:r>
              <a:rPr lang="en-GB" dirty="0"/>
              <a:t>, United Kingdom: Kogan Page, 2023.</a:t>
            </a:r>
            <a:r>
              <a:rPr lang="en-US" dirty="0"/>
              <a:t> </a:t>
            </a:r>
          </a:p>
          <a:p>
            <a:r>
              <a:rPr lang="en-GB" b="1" dirty="0"/>
              <a:t>[3]</a:t>
            </a:r>
            <a:r>
              <a:rPr lang="en-GB" dirty="0"/>
              <a:t> H. </a:t>
            </a:r>
            <a:r>
              <a:rPr lang="en-GB" dirty="0" err="1"/>
              <a:t>Kaatiala</a:t>
            </a:r>
            <a:r>
              <a:rPr lang="en-GB" dirty="0"/>
              <a:t>, </a:t>
            </a:r>
            <a:r>
              <a:rPr lang="en-GB" i="1" dirty="0"/>
              <a:t>Marketing Plan for Online Publisher: Growth Through Content Marketing and Data Visualisation</a:t>
            </a:r>
            <a:r>
              <a:rPr lang="en-GB" dirty="0"/>
              <a:t>, 2024.</a:t>
            </a:r>
          </a:p>
          <a:p>
            <a:r>
              <a:rPr lang="en-GB" b="1" dirty="0"/>
              <a:t>[4]</a:t>
            </a:r>
            <a:r>
              <a:rPr lang="en-GB" dirty="0"/>
              <a:t> A. </a:t>
            </a:r>
            <a:r>
              <a:rPr lang="en-GB" dirty="0" err="1"/>
              <a:t>Prasojo</a:t>
            </a:r>
            <a:r>
              <a:rPr lang="en-GB" dirty="0"/>
              <a:t> and S. </a:t>
            </a:r>
            <a:r>
              <a:rPr lang="en-GB" dirty="0" err="1"/>
              <a:t>Aliami</a:t>
            </a:r>
            <a:r>
              <a:rPr lang="en-GB" dirty="0"/>
              <a:t>, “Application of content marketing in building brand awareness on Instagram,” </a:t>
            </a:r>
            <a:r>
              <a:rPr lang="en-GB" i="1" dirty="0"/>
              <a:t>Journal of Management and Creative Business</a:t>
            </a:r>
            <a:r>
              <a:rPr lang="en-GB" dirty="0"/>
              <a:t>, vol. 2, no. 2, pp. 103–113, 2024.</a:t>
            </a:r>
          </a:p>
          <a:p>
            <a:r>
              <a:rPr lang="en-GB" b="1" dirty="0"/>
              <a:t>[5]</a:t>
            </a:r>
            <a:r>
              <a:rPr lang="en-GB" dirty="0"/>
              <a:t> A. Heinze and M. </a:t>
            </a:r>
            <a:r>
              <a:rPr lang="en-GB" dirty="0" err="1"/>
              <a:t>Cano</a:t>
            </a:r>
            <a:r>
              <a:rPr lang="en-GB" dirty="0"/>
              <a:t>, “SEO strategy for a digital presence,” in </a:t>
            </a:r>
            <a:r>
              <a:rPr lang="en-GB" i="1" dirty="0"/>
              <a:t>Digital and Social Media Marketing</a:t>
            </a:r>
            <a:r>
              <a:rPr lang="en-GB" dirty="0"/>
              <a:t>, Routledge, 2024, pp. 229–249.</a:t>
            </a:r>
          </a:p>
          <a:p>
            <a:r>
              <a:rPr lang="en-US" b="1" dirty="0"/>
              <a:t>[6]</a:t>
            </a:r>
            <a:r>
              <a:rPr lang="en-US" dirty="0"/>
              <a:t> A. </a:t>
            </a:r>
            <a:r>
              <a:rPr lang="en-US" dirty="0" err="1"/>
              <a:t>Sunyaev</a:t>
            </a:r>
            <a:r>
              <a:rPr lang="en-US" dirty="0"/>
              <a:t>, “Cloud computing,” in </a:t>
            </a:r>
            <a:r>
              <a:rPr lang="en-US" i="1" dirty="0"/>
              <a:t>Internet Computing: Principles of Distributed Systems and Emerging Internet‑Based Technologies</a:t>
            </a:r>
            <a:r>
              <a:rPr lang="en-US" dirty="0"/>
              <a:t>, Cham: Springer Nature Switzerland, 2024, pp. 165–209.</a:t>
            </a:r>
          </a:p>
          <a:p>
            <a:r>
              <a:rPr lang="en-GB" b="1" dirty="0"/>
              <a:t>[7]</a:t>
            </a:r>
            <a:r>
              <a:rPr lang="en-GB" dirty="0"/>
              <a:t> D. </a:t>
            </a:r>
            <a:r>
              <a:rPr lang="en-GB" dirty="0" err="1"/>
              <a:t>Orlovskyi</a:t>
            </a:r>
            <a:r>
              <a:rPr lang="en-GB" dirty="0"/>
              <a:t> and A. Kopp, “A Business Intelligence Dashboard Design Approach to Improve Data Analytics and Decision Making,” in </a:t>
            </a:r>
            <a:r>
              <a:rPr lang="en-GB" i="1" dirty="0"/>
              <a:t>IT&amp;I</a:t>
            </a:r>
            <a:r>
              <a:rPr lang="en-GB" dirty="0"/>
              <a:t>, Dec. 2020, pp. 48–59.</a:t>
            </a:r>
          </a:p>
          <a:p>
            <a:r>
              <a:rPr lang="en-GB" b="1" dirty="0"/>
              <a:t>[8]</a:t>
            </a:r>
            <a:r>
              <a:rPr lang="en-GB" dirty="0"/>
              <a:t> B. Pokharel, R. S. S. Keerthi, and Z. </a:t>
            </a:r>
            <a:r>
              <a:rPr lang="en-GB" dirty="0" err="1"/>
              <a:t>Abunamous</a:t>
            </a:r>
            <a:r>
              <a:rPr lang="en-GB" dirty="0"/>
              <a:t>, “Advancements in food processing technologies: Enhancing safety, quality, and sustainability,” </a:t>
            </a:r>
            <a:r>
              <a:rPr lang="en-GB" i="1" dirty="0"/>
              <a:t>International Journal of Scientific Research in Engineering and Management</a:t>
            </a:r>
            <a:r>
              <a:rPr lang="en-GB" dirty="0"/>
              <a:t>, vol. 7, no. 6, pp. 10–55041, </a:t>
            </a:r>
            <a:r>
              <a:rPr lang="en-GB"/>
              <a:t>2023.</a:t>
            </a:r>
          </a:p>
          <a:p>
            <a:endParaRPr lang="en-GB" dirty="0"/>
          </a:p>
          <a:p>
            <a:endParaRPr lang="en-US" b="1" dirty="0"/>
          </a:p>
          <a:p>
            <a:endParaRPr lang="en-GB" dirty="0"/>
          </a:p>
          <a:p>
            <a:endParaRPr lang="en-GB" dirty="0"/>
          </a:p>
          <a:p>
            <a:endParaRPr lang="en-GB" dirty="0"/>
          </a:p>
          <a:p>
            <a:endParaRPr lang="en-US" dirty="0"/>
          </a:p>
          <a:p>
            <a:endParaRPr lang="en-US" dirty="0"/>
          </a:p>
          <a:p>
            <a:endParaRPr lang="en-US" dirty="0"/>
          </a:p>
        </p:txBody>
      </p:sp>
    </p:spTree>
    <p:extLst>
      <p:ext uri="{BB962C8B-B14F-4D97-AF65-F5344CB8AC3E}">
        <p14:creationId xmlns:p14="http://schemas.microsoft.com/office/powerpoint/2010/main" val="37951531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F40726-333B-97F6-7A8A-CB7630DF3CCB}"/>
              </a:ext>
            </a:extLst>
          </p:cNvPr>
          <p:cNvSpPr>
            <a:spLocks noGrp="1"/>
          </p:cNvSpPr>
          <p:nvPr>
            <p:ph type="ctrTitle"/>
          </p:nvPr>
        </p:nvSpPr>
        <p:spPr/>
        <p:txBody>
          <a:bodyPr/>
          <a:lstStyle/>
          <a:p>
            <a:endParaRPr lang="en-US" dirty="0"/>
          </a:p>
        </p:txBody>
      </p:sp>
      <p:pic>
        <p:nvPicPr>
          <p:cNvPr id="5" name="Picture 4">
            <a:extLst>
              <a:ext uri="{FF2B5EF4-FFF2-40B4-BE49-F238E27FC236}">
                <a16:creationId xmlns:a16="http://schemas.microsoft.com/office/drawing/2014/main" id="{C73E57E9-FB5E-80EC-F3C4-6A18D15302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12192000" cy="7304049"/>
          </a:xfrm>
          <a:prstGeom prst="rect">
            <a:avLst/>
          </a:prstGeom>
        </p:spPr>
      </p:pic>
    </p:spTree>
    <p:extLst>
      <p:ext uri="{BB962C8B-B14F-4D97-AF65-F5344CB8AC3E}">
        <p14:creationId xmlns:p14="http://schemas.microsoft.com/office/powerpoint/2010/main" val="35535774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3535</TotalTime>
  <Words>415</Words>
  <Application>Microsoft Office PowerPoint</Application>
  <PresentationFormat>Widescreen</PresentationFormat>
  <Paragraphs>31</Paragraphs>
  <Slides>16</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Aptos</vt:lpstr>
      <vt:lpstr>Aptos Display</vt:lpstr>
      <vt:lpstr>Arial</vt:lpstr>
      <vt:lpstr>Office Theme</vt:lpstr>
      <vt:lpstr>Presentation of Plans and Strategies for an Online Presence for a Business ​</vt:lpstr>
      <vt:lpstr>Introduction</vt:lpstr>
      <vt:lpstr>Brand Identity  Overview </vt:lpstr>
      <vt:lpstr>Logo Creation  Concept</vt:lpstr>
      <vt:lpstr>PowerPoint Presentation</vt:lpstr>
      <vt:lpstr>PowerPoint Presentation</vt:lpstr>
      <vt:lpstr>PowerPoint Presentation</vt:lpstr>
      <vt:lpstr>Content Marketing plan </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Afshana Begum (2337226)</dc:creator>
  <cp:lastModifiedBy>Afshana Begum (2337226)</cp:lastModifiedBy>
  <cp:revision>2</cp:revision>
  <dcterms:created xsi:type="dcterms:W3CDTF">2026-04-09T14:25:55Z</dcterms:created>
  <dcterms:modified xsi:type="dcterms:W3CDTF">2026-04-12T12:29:19Z</dcterms:modified>
</cp:coreProperties>
</file>