
<file path=[Content_Types].xml><?xml version="1.0" encoding="utf-8"?>
<Types xmlns="http://schemas.openxmlformats.org/package/2006/content-types">
  <Default Extension="gif&amp;ehk=2MB" ContentType="image/gif"/>
  <Default Extension="jpeg" ContentType="image/jpeg"/>
  <Default Extension="jpg" ContentType="image/jpeg"/>
  <Default Extension="jpg&amp;ehk=K2D7YzwPtkc8bv" ContentType="image/jpeg"/>
  <Default Extension="png" ContentType="image/png"/>
  <Default Extension="png&amp;ehk=oNAkCsMIjBfj12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429" r:id="rId2"/>
    <p:sldId id="327" r:id="rId3"/>
    <p:sldId id="481" r:id="rId4"/>
    <p:sldId id="428" r:id="rId5"/>
    <p:sldId id="382" r:id="rId6"/>
    <p:sldId id="430" r:id="rId7"/>
    <p:sldId id="469" r:id="rId8"/>
    <p:sldId id="472" r:id="rId9"/>
    <p:sldId id="403" r:id="rId10"/>
    <p:sldId id="474" r:id="rId11"/>
    <p:sldId id="336" r:id="rId12"/>
    <p:sldId id="477" r:id="rId13"/>
    <p:sldId id="484" r:id="rId14"/>
    <p:sldId id="483" r:id="rId15"/>
    <p:sldId id="396" r:id="rId16"/>
    <p:sldId id="468" r:id="rId17"/>
    <p:sldId id="473" r:id="rId18"/>
    <p:sldId id="371" r:id="rId19"/>
    <p:sldId id="395" r:id="rId20"/>
    <p:sldId id="485" r:id="rId21"/>
    <p:sldId id="464" r:id="rId22"/>
    <p:sldId id="307" r:id="rId23"/>
    <p:sldId id="38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85B"/>
    <a:srgbClr val="382E2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07" autoAdjust="0"/>
    <p:restoredTop sz="94605" autoAdjust="0"/>
  </p:normalViewPr>
  <p:slideViewPr>
    <p:cSldViewPr snapToGrid="0">
      <p:cViewPr varScale="1">
        <p:scale>
          <a:sx n="59" d="100"/>
          <a:sy n="59" d="100"/>
        </p:scale>
        <p:origin x="32" y="34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FEBDE9-1CCE-4FDB-97C4-5840E6282335}" type="datetimeFigureOut">
              <a:rPr lang="en-GB" smtClean="0"/>
              <a:t>17/07/2026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6F1488-8096-415F-AF9B-43C93D650509}" type="slidenum">
              <a:rPr lang="en-GB" smtClean="0"/>
              <a:t>‹#›</a:t>
            </a:fld>
            <a:endParaRPr lang="en-GB" dirty="0"/>
          </a:p>
        </p:txBody>
      </p:sp>
    </p:spTree>
    <p:extLst>
      <p:ext uri="{BB962C8B-B14F-4D97-AF65-F5344CB8AC3E}">
        <p14:creationId xmlns:p14="http://schemas.microsoft.com/office/powerpoint/2010/main" val="32215041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8666DC-38BD-4EDD-9C42-FD6BB569B3B4}" type="slidenum">
              <a:rPr lang="en-GB" smtClean="0"/>
              <a:t>1</a:t>
            </a:fld>
            <a:endParaRPr lang="en-GB" dirty="0"/>
          </a:p>
        </p:txBody>
      </p:sp>
    </p:spTree>
    <p:extLst>
      <p:ext uri="{BB962C8B-B14F-4D97-AF65-F5344CB8AC3E}">
        <p14:creationId xmlns:p14="http://schemas.microsoft.com/office/powerpoint/2010/main" val="128139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Bring a laptop – if needed, laptops can be borrowed  -ground floor IQ</a:t>
            </a:r>
          </a:p>
          <a:p>
            <a:r>
              <a:rPr lang="en-GB" dirty="0"/>
              <a:t>Put your phone away</a:t>
            </a:r>
          </a:p>
          <a:p>
            <a:r>
              <a:rPr lang="en-GB" dirty="0"/>
              <a:t>Participate in all the activities and discussions</a:t>
            </a:r>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dirty="0"/>
          </a:p>
        </p:txBody>
      </p:sp>
    </p:spTree>
    <p:extLst>
      <p:ext uri="{BB962C8B-B14F-4D97-AF65-F5344CB8AC3E}">
        <p14:creationId xmlns:p14="http://schemas.microsoft.com/office/powerpoint/2010/main" val="2917973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06F1488-8096-415F-AF9B-43C93D650509}" type="slidenum">
              <a:rPr lang="en-GB" smtClean="0"/>
              <a:t>3</a:t>
            </a:fld>
            <a:endParaRPr lang="en-GB" dirty="0"/>
          </a:p>
        </p:txBody>
      </p:sp>
    </p:spTree>
    <p:extLst>
      <p:ext uri="{BB962C8B-B14F-4D97-AF65-F5344CB8AC3E}">
        <p14:creationId xmlns:p14="http://schemas.microsoft.com/office/powerpoint/2010/main" val="15938333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80931F-DD2E-4749-8625-BBDB359BF6BD}" type="slidenum">
              <a:rPr lang="en-GB" smtClean="0"/>
              <a:t>4</a:t>
            </a:fld>
            <a:endParaRPr lang="en-GB" dirty="0"/>
          </a:p>
        </p:txBody>
      </p:sp>
    </p:spTree>
    <p:extLst>
      <p:ext uri="{BB962C8B-B14F-4D97-AF65-F5344CB8AC3E}">
        <p14:creationId xmlns:p14="http://schemas.microsoft.com/office/powerpoint/2010/main" val="16528651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And the aims are …..</a:t>
            </a:r>
          </a:p>
          <a:p>
            <a:endParaRPr lang="en-GB" baseline="0" dirty="0"/>
          </a:p>
          <a:p>
            <a:r>
              <a:rPr lang="en-GB" baseline="0" dirty="0"/>
              <a:t>But I have provided booklets</a:t>
            </a:r>
          </a:p>
        </p:txBody>
      </p:sp>
      <p:sp>
        <p:nvSpPr>
          <p:cNvPr id="4" name="Slide Number Placeholder 3"/>
          <p:cNvSpPr>
            <a:spLocks noGrp="1"/>
          </p:cNvSpPr>
          <p:nvPr>
            <p:ph type="sldNum" sz="quarter" idx="10"/>
          </p:nvPr>
        </p:nvSpPr>
        <p:spPr/>
        <p:txBody>
          <a:bodyPr/>
          <a:lstStyle/>
          <a:p>
            <a:fld id="{ADF69F5A-35AD-48CD-AF70-87AC37E7749D}" type="slidenum">
              <a:rPr lang="en-GB" smtClean="0"/>
              <a:t>5</a:t>
            </a:fld>
            <a:endParaRPr lang="en-GB" dirty="0"/>
          </a:p>
        </p:txBody>
      </p:sp>
    </p:spTree>
    <p:extLst>
      <p:ext uri="{BB962C8B-B14F-4D97-AF65-F5344CB8AC3E}">
        <p14:creationId xmlns:p14="http://schemas.microsoft.com/office/powerpoint/2010/main" val="27373397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highlight>
                  <a:srgbClr val="FFFF00"/>
                </a:highlight>
              </a:rPr>
              <a:t>Not complete</a:t>
            </a:r>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dirty="0"/>
          </a:p>
        </p:txBody>
      </p:sp>
    </p:spTree>
    <p:extLst>
      <p:ext uri="{BB962C8B-B14F-4D97-AF65-F5344CB8AC3E}">
        <p14:creationId xmlns:p14="http://schemas.microsoft.com/office/powerpoint/2010/main" val="76519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dirty="0"/>
          </a:p>
        </p:txBody>
      </p:sp>
    </p:spTree>
    <p:extLst>
      <p:ext uri="{BB962C8B-B14F-4D97-AF65-F5344CB8AC3E}">
        <p14:creationId xmlns:p14="http://schemas.microsoft.com/office/powerpoint/2010/main" val="14147266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PISA is a global assessment conducted every three years, targeting 15-year-olds. It evaluates how well students perform in maths, reading and science. Since 2000, PISA has involved more than 100 countries and economies and around 3,700,000 students worldwide</a:t>
            </a:r>
            <a:endParaRPr lang="en-GB" dirty="0"/>
          </a:p>
          <a:p>
            <a:r>
              <a:rPr lang="en-GB" dirty="0"/>
              <a:t>Last results released in December 2023</a:t>
            </a:r>
          </a:p>
          <a:p>
            <a:r>
              <a:rPr lang="en-GB" dirty="0"/>
              <a:t>Results due in December 2026?</a:t>
            </a:r>
          </a:p>
          <a:p>
            <a:r>
              <a:rPr lang="en-GB" b="1" dirty="0"/>
              <a:t>Programme for International Student Assessment</a:t>
            </a:r>
          </a:p>
          <a:p>
            <a:endParaRPr lang="en-GB" dirty="0"/>
          </a:p>
          <a:p>
            <a:r>
              <a:rPr lang="en-GB" dirty="0"/>
              <a:t>PIRLS - </a:t>
            </a:r>
            <a:r>
              <a:rPr lang="en-GB" sz="1200" b="1" i="0" kern="1200" dirty="0">
                <a:solidFill>
                  <a:schemeClr val="tx1"/>
                </a:solidFill>
                <a:effectLst/>
                <a:latin typeface="+mn-lt"/>
                <a:ea typeface="+mn-ea"/>
                <a:cs typeface="+mn-cs"/>
              </a:rPr>
              <a:t>Progress in International Reading Literacy Study </a:t>
            </a:r>
            <a:endParaRPr lang="en-GB" dirty="0"/>
          </a:p>
        </p:txBody>
      </p:sp>
      <p:sp>
        <p:nvSpPr>
          <p:cNvPr id="4" name="Slide Number Placeholder 3"/>
          <p:cNvSpPr>
            <a:spLocks noGrp="1"/>
          </p:cNvSpPr>
          <p:nvPr>
            <p:ph type="sldNum" sz="quarter" idx="5"/>
          </p:nvPr>
        </p:nvSpPr>
        <p:spPr/>
        <p:txBody>
          <a:bodyPr/>
          <a:lstStyle/>
          <a:p>
            <a:fld id="{006F1488-8096-415F-AF9B-43C93D650509}" type="slidenum">
              <a:rPr lang="en-GB" smtClean="0"/>
              <a:t>8</a:t>
            </a:fld>
            <a:endParaRPr lang="en-GB" dirty="0"/>
          </a:p>
        </p:txBody>
      </p:sp>
    </p:spTree>
    <p:extLst>
      <p:ext uri="{BB962C8B-B14F-4D97-AF65-F5344CB8AC3E}">
        <p14:creationId xmlns:p14="http://schemas.microsoft.com/office/powerpoint/2010/main" val="1051668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Give students time to look at Scarborough’s model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We focus heavily on three of these.</a:t>
            </a:r>
            <a:endParaRPr lang="en-GB" dirty="0"/>
          </a:p>
          <a:p>
            <a:endParaRPr lang="en-GB" dirty="0"/>
          </a:p>
          <a:p>
            <a:r>
              <a:rPr lang="en-GB" dirty="0"/>
              <a:t>Sight recognition / sight words</a:t>
            </a:r>
          </a:p>
          <a:p>
            <a:r>
              <a:rPr lang="en-GB" dirty="0"/>
              <a:t>Phonological awareness / Decoding</a:t>
            </a:r>
          </a:p>
          <a:p>
            <a:r>
              <a:rPr lang="en-GB" dirty="0"/>
              <a:t>Reading comprehension</a:t>
            </a:r>
          </a:p>
          <a:p>
            <a:endParaRPr lang="en-GB" dirty="0"/>
          </a:p>
          <a:p>
            <a:endParaRPr lang="en-GB" dirty="0"/>
          </a:p>
          <a:p>
            <a:endParaRPr lang="en-GB" dirty="0"/>
          </a:p>
          <a:p>
            <a:r>
              <a:rPr lang="en-GB" dirty="0"/>
              <a:t>Initially</a:t>
            </a:r>
            <a:r>
              <a:rPr lang="en-GB" baseline="0" dirty="0"/>
              <a:t> we teach the aspects of reading as two distinct processes, but as the ability to decode increases, the focus moves to teaching language comprehension.</a:t>
            </a:r>
          </a:p>
          <a:p>
            <a:endParaRPr lang="en-GB" baseline="0" dirty="0"/>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Emphasize that when we are developing higher order reading skills, we are getting children to read “strategically”, as Scarborough points out.</a:t>
            </a:r>
          </a:p>
          <a:p>
            <a:endParaRPr lang="en-GB" dirty="0"/>
          </a:p>
        </p:txBody>
      </p:sp>
      <p:sp>
        <p:nvSpPr>
          <p:cNvPr id="4" name="Slide Number Placeholder 3"/>
          <p:cNvSpPr>
            <a:spLocks noGrp="1"/>
          </p:cNvSpPr>
          <p:nvPr>
            <p:ph type="sldNum" sz="quarter" idx="10"/>
          </p:nvPr>
        </p:nvSpPr>
        <p:spPr/>
        <p:txBody>
          <a:bodyPr/>
          <a:lstStyle/>
          <a:p>
            <a:fld id="{885D7509-218B-49E0-9E61-34F130A3D980}" type="slidenum">
              <a:rPr lang="en-GB" smtClean="0"/>
              <a:t>9</a:t>
            </a:fld>
            <a:endParaRPr lang="en-GB" dirty="0"/>
          </a:p>
        </p:txBody>
      </p:sp>
    </p:spTree>
    <p:extLst>
      <p:ext uri="{BB962C8B-B14F-4D97-AF65-F5344CB8AC3E}">
        <p14:creationId xmlns:p14="http://schemas.microsoft.com/office/powerpoint/2010/main" val="30661724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cueing method of learning to read is considered ineffective and potentially harmful because it encourages guessing rather than decoding, which can hinder the development of strong reading skills, especially for those with dyslexia. This approach relies on strategies like using pictures, context, or initial sounds to guess words, instead of directly sounding them out. </a:t>
            </a:r>
          </a:p>
          <a:p>
            <a:r>
              <a:rPr lang="en-GB" sz="1200" b="0" i="0" kern="1200" dirty="0">
                <a:solidFill>
                  <a:schemeClr val="tx1"/>
                </a:solidFill>
                <a:effectLst/>
                <a:latin typeface="+mn-lt"/>
                <a:ea typeface="+mn-ea"/>
                <a:cs typeface="+mn-cs"/>
              </a:rPr>
              <a:t>Here's why it's problematic:</a:t>
            </a:r>
          </a:p>
          <a:p>
            <a:r>
              <a:rPr lang="en-GB" sz="1200" b="1" i="0" kern="1200" dirty="0">
                <a:solidFill>
                  <a:schemeClr val="tx1"/>
                </a:solidFill>
                <a:effectLst/>
                <a:latin typeface="+mn-lt"/>
                <a:ea typeface="+mn-ea"/>
                <a:cs typeface="+mn-cs"/>
              </a:rPr>
              <a:t>Encourages Guessing:</a:t>
            </a:r>
            <a:endParaRPr lang="en-GB" sz="1200" b="0" i="0" kern="1200" dirty="0">
              <a:solidFill>
                <a:schemeClr val="tx1"/>
              </a:solidFill>
              <a:effectLst/>
              <a:latin typeface="+mn-lt"/>
              <a:ea typeface="+mn-ea"/>
              <a:cs typeface="+mn-cs"/>
            </a:endParaRPr>
          </a:p>
          <a:p>
            <a:pPr fontAlgn="ctr"/>
            <a:r>
              <a:rPr lang="en-GB" sz="1200" b="0" i="0" kern="1200" dirty="0">
                <a:solidFill>
                  <a:schemeClr val="tx1"/>
                </a:solidFill>
                <a:effectLst/>
                <a:latin typeface="+mn-lt"/>
                <a:ea typeface="+mn-ea"/>
                <a:cs typeface="+mn-cs"/>
              </a:rPr>
              <a:t>Instead of learning to decode unfamiliar words by sounding them out, the cueing method promotes guessing based on context or visual cues. </a:t>
            </a:r>
          </a:p>
          <a:p>
            <a:r>
              <a:rPr lang="en-GB" sz="1200" b="1" i="0" kern="1200" dirty="0">
                <a:solidFill>
                  <a:schemeClr val="tx1"/>
                </a:solidFill>
                <a:effectLst/>
                <a:latin typeface="+mn-lt"/>
                <a:ea typeface="+mn-ea"/>
                <a:cs typeface="+mn-cs"/>
              </a:rPr>
              <a:t>Weakens Word Recognition:</a:t>
            </a:r>
            <a:endParaRPr lang="en-GB" sz="1200" b="0" i="0" kern="1200" dirty="0">
              <a:solidFill>
                <a:schemeClr val="tx1"/>
              </a:solidFill>
              <a:effectLst/>
              <a:latin typeface="+mn-lt"/>
              <a:ea typeface="+mn-ea"/>
              <a:cs typeface="+mn-cs"/>
            </a:endParaRPr>
          </a:p>
          <a:p>
            <a:pPr fontAlgn="ctr"/>
            <a:r>
              <a:rPr lang="en-GB" sz="1200" b="0" i="0" kern="1200" dirty="0">
                <a:solidFill>
                  <a:schemeClr val="tx1"/>
                </a:solidFill>
                <a:effectLst/>
                <a:latin typeface="+mn-lt"/>
                <a:ea typeface="+mn-ea"/>
                <a:cs typeface="+mn-cs"/>
              </a:rPr>
              <a:t>This reliance on guessing can lead to poor word recognition skills, as students don't develop the ability to automatically identify words by sight. </a:t>
            </a:r>
          </a:p>
          <a:p>
            <a:r>
              <a:rPr lang="en-GB" sz="1200" b="1" i="0" kern="1200" dirty="0">
                <a:solidFill>
                  <a:schemeClr val="tx1"/>
                </a:solidFill>
                <a:effectLst/>
                <a:latin typeface="+mn-lt"/>
                <a:ea typeface="+mn-ea"/>
                <a:cs typeface="+mn-cs"/>
              </a:rPr>
              <a:t>Disregards the Science of Reading:</a:t>
            </a:r>
            <a:endParaRPr lang="en-GB" sz="1200" b="0" i="0" kern="1200" dirty="0">
              <a:solidFill>
                <a:schemeClr val="tx1"/>
              </a:solidFill>
              <a:effectLst/>
              <a:latin typeface="+mn-lt"/>
              <a:ea typeface="+mn-ea"/>
              <a:cs typeface="+mn-cs"/>
            </a:endParaRPr>
          </a:p>
          <a:p>
            <a:pPr fontAlgn="ctr"/>
            <a:r>
              <a:rPr lang="en-GB" sz="1200" b="0" i="0" kern="1200" dirty="0">
                <a:solidFill>
                  <a:schemeClr val="tx1"/>
                </a:solidFill>
                <a:effectLst/>
                <a:latin typeface="+mn-lt"/>
                <a:ea typeface="+mn-ea"/>
                <a:cs typeface="+mn-cs"/>
              </a:rPr>
              <a:t>Research shows that skilled readers rely on automatic word recognition through phonics and decoding, not guessing. </a:t>
            </a:r>
          </a:p>
          <a:p>
            <a:r>
              <a:rPr lang="en-GB" sz="1200" b="1" i="0" kern="1200" dirty="0">
                <a:solidFill>
                  <a:schemeClr val="tx1"/>
                </a:solidFill>
                <a:effectLst/>
                <a:latin typeface="+mn-lt"/>
                <a:ea typeface="+mn-ea"/>
                <a:cs typeface="+mn-cs"/>
              </a:rPr>
              <a:t>Inconsistent with Dyslexia:</a:t>
            </a:r>
            <a:endParaRPr lang="en-GB" sz="1200" b="0" i="0" kern="1200" dirty="0">
              <a:solidFill>
                <a:schemeClr val="tx1"/>
              </a:solidFill>
              <a:effectLst/>
              <a:latin typeface="+mn-lt"/>
              <a:ea typeface="+mn-ea"/>
              <a:cs typeface="+mn-cs"/>
            </a:endParaRPr>
          </a:p>
          <a:p>
            <a:pPr fontAlgn="ctr"/>
            <a:r>
              <a:rPr lang="en-GB" sz="1200" b="0" i="0" kern="1200" dirty="0">
                <a:solidFill>
                  <a:schemeClr val="tx1"/>
                </a:solidFill>
                <a:effectLst/>
                <a:latin typeface="+mn-lt"/>
                <a:ea typeface="+mn-ea"/>
                <a:cs typeface="+mn-cs"/>
              </a:rPr>
              <a:t>For students with dyslexia, who already struggle with word recognition, the cueing method can exacerbate their difficulties by encouraging them to bypass the phonics instruction they desperately need. </a:t>
            </a:r>
          </a:p>
          <a:p>
            <a:r>
              <a:rPr lang="en-GB" sz="1200" b="1" i="0" kern="1200" dirty="0">
                <a:solidFill>
                  <a:schemeClr val="tx1"/>
                </a:solidFill>
                <a:effectLst/>
                <a:latin typeface="+mn-lt"/>
                <a:ea typeface="+mn-ea"/>
                <a:cs typeface="+mn-cs"/>
              </a:rPr>
              <a:t>Hinders Comprehension:</a:t>
            </a:r>
            <a:endParaRPr lang="en-GB" sz="1200" b="0" i="0" kern="1200" dirty="0">
              <a:solidFill>
                <a:schemeClr val="tx1"/>
              </a:solidFill>
              <a:effectLst/>
              <a:latin typeface="+mn-lt"/>
              <a:ea typeface="+mn-ea"/>
              <a:cs typeface="+mn-cs"/>
            </a:endParaRPr>
          </a:p>
          <a:p>
            <a:pPr fontAlgn="ctr"/>
            <a:r>
              <a:rPr lang="en-GB" sz="1200" b="0" i="0" kern="1200" dirty="0">
                <a:solidFill>
                  <a:schemeClr val="tx1"/>
                </a:solidFill>
                <a:effectLst/>
                <a:latin typeface="+mn-lt"/>
                <a:ea typeface="+mn-ea"/>
                <a:cs typeface="+mn-cs"/>
              </a:rPr>
              <a:t>While context is important for understanding, relying solely on it for word recognition can lead to inaccurate reading and comprehension problems, especially as texts become more complex. </a:t>
            </a:r>
          </a:p>
          <a:p>
            <a:r>
              <a:rPr lang="en-GB" sz="1200" b="1" i="0" kern="1200" dirty="0">
                <a:solidFill>
                  <a:schemeClr val="tx1"/>
                </a:solidFill>
                <a:effectLst/>
                <a:latin typeface="+mn-lt"/>
                <a:ea typeface="+mn-ea"/>
                <a:cs typeface="+mn-cs"/>
              </a:rPr>
              <a:t>Long-term Negative Impact:</a:t>
            </a:r>
            <a:endParaRPr lang="en-GB" sz="1200" b="0" i="0" kern="1200" dirty="0">
              <a:solidFill>
                <a:schemeClr val="tx1"/>
              </a:solidFill>
              <a:effectLst/>
              <a:latin typeface="+mn-lt"/>
              <a:ea typeface="+mn-ea"/>
              <a:cs typeface="+mn-cs"/>
            </a:endParaRPr>
          </a:p>
          <a:p>
            <a:pPr fontAlgn="ctr"/>
            <a:r>
              <a:rPr lang="en-GB" sz="1200" b="0" i="0" kern="1200" dirty="0">
                <a:solidFill>
                  <a:schemeClr val="tx1"/>
                </a:solidFill>
                <a:effectLst/>
                <a:latin typeface="+mn-lt"/>
                <a:ea typeface="+mn-ea"/>
                <a:cs typeface="+mn-cs"/>
              </a:rPr>
              <a:t>Students who rely on the cueing method may struggle with reading fluency and comprehension in the long run, impacting their academic and personal lives. </a:t>
            </a:r>
          </a:p>
          <a:p>
            <a:r>
              <a:rPr lang="en-GB" sz="1200" b="0" i="0" kern="1200" dirty="0">
                <a:solidFill>
                  <a:schemeClr val="tx1"/>
                </a:solidFill>
                <a:effectLst/>
                <a:latin typeface="+mn-lt"/>
                <a:ea typeface="+mn-ea"/>
                <a:cs typeface="+mn-cs"/>
              </a:rPr>
              <a:t>In essence, the cueing method teaches students to guess, which is an unreliable strategy for reading and can hinder the development of the essential skills needed for proficient reading. </a:t>
            </a:r>
          </a:p>
          <a:p>
            <a:endParaRPr lang="en-GB" dirty="0"/>
          </a:p>
        </p:txBody>
      </p:sp>
      <p:sp>
        <p:nvSpPr>
          <p:cNvPr id="4" name="Slide Number Placeholder 3"/>
          <p:cNvSpPr>
            <a:spLocks noGrp="1"/>
          </p:cNvSpPr>
          <p:nvPr>
            <p:ph type="sldNum" sz="quarter" idx="5"/>
          </p:nvPr>
        </p:nvSpPr>
        <p:spPr/>
        <p:txBody>
          <a:bodyPr/>
          <a:lstStyle/>
          <a:p>
            <a:fld id="{006F1488-8096-415F-AF9B-43C93D650509}" type="slidenum">
              <a:rPr lang="en-GB" smtClean="0"/>
              <a:t>10</a:t>
            </a:fld>
            <a:endParaRPr lang="en-GB" dirty="0"/>
          </a:p>
        </p:txBody>
      </p:sp>
    </p:spTree>
    <p:extLst>
      <p:ext uri="{BB962C8B-B14F-4D97-AF65-F5344CB8AC3E}">
        <p14:creationId xmlns:p14="http://schemas.microsoft.com/office/powerpoint/2010/main" val="42897226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40">
              <a:defRPr/>
            </a:pPr>
            <a:r>
              <a:rPr lang="en-GB" b="1" dirty="0"/>
              <a:t>Activity: They have to think of the different skills then they have to choose one skill and think of  ways they could develop that skill in the classroom</a:t>
            </a:r>
          </a:p>
          <a:p>
            <a:pPr defTabSz="897740">
              <a:defRPr/>
            </a:pPr>
            <a:endParaRPr lang="en-GB" b="1" dirty="0"/>
          </a:p>
          <a:p>
            <a:r>
              <a:rPr lang="en-GB" b="1" dirty="0"/>
              <a:t>Listening skills</a:t>
            </a:r>
          </a:p>
          <a:p>
            <a:r>
              <a:rPr lang="en-GB" dirty="0"/>
              <a:t>It is essential that we encourage our young learners to develop listening skills.</a:t>
            </a:r>
          </a:p>
          <a:p>
            <a:r>
              <a:rPr lang="en-GB" dirty="0"/>
              <a:t>In order to begin reading we need to be able to differentiate between sounds.</a:t>
            </a:r>
          </a:p>
          <a:p>
            <a:r>
              <a:rPr lang="en-GB" dirty="0"/>
              <a:t>We need to establish good eye contact – the movements of the mouth are essential in understanding the formation of sounds.</a:t>
            </a:r>
            <a:endParaRPr lang="en-GB" b="1" dirty="0"/>
          </a:p>
          <a:p>
            <a:r>
              <a:rPr lang="en-GB" b="1" dirty="0"/>
              <a:t>Developing auditory memory</a:t>
            </a:r>
          </a:p>
          <a:p>
            <a:pPr>
              <a:buNone/>
            </a:pPr>
            <a:r>
              <a:rPr lang="en-GB" dirty="0"/>
              <a:t>Before we can even consider our young learners ability to read we need to ensure they are developing good auditory memory skills. </a:t>
            </a:r>
          </a:p>
          <a:p>
            <a:pPr>
              <a:buNone/>
            </a:pPr>
            <a:r>
              <a:rPr lang="en-GB" dirty="0"/>
              <a:t>    Young children need to develop short and long term auditory memory skills – learning songs and rhymes is crucial. Songs and rhymes also allow learners to develop an understanding of the importance of pattern and keeping a steady beat. </a:t>
            </a:r>
          </a:p>
          <a:p>
            <a:pPr>
              <a:buNone/>
            </a:pPr>
            <a:r>
              <a:rPr lang="en-GB" b="1" dirty="0"/>
              <a:t>Developing visual discrimination</a:t>
            </a:r>
          </a:p>
          <a:p>
            <a:pPr>
              <a:buNone/>
            </a:pPr>
            <a:r>
              <a:rPr lang="en-GB" dirty="0"/>
              <a:t>They need to do this or they will not be able to distinguish</a:t>
            </a:r>
            <a:r>
              <a:rPr lang="en-GB" baseline="0" dirty="0"/>
              <a:t> between the letters they see</a:t>
            </a:r>
            <a:endParaRPr lang="en-GB" dirty="0"/>
          </a:p>
          <a:p>
            <a:pPr>
              <a:buNone/>
            </a:pPr>
            <a:r>
              <a:rPr lang="en-GB" b="1" dirty="0"/>
              <a:t>Developing visual memory</a:t>
            </a:r>
          </a:p>
          <a:p>
            <a:pPr>
              <a:buNone/>
            </a:pPr>
            <a:r>
              <a:rPr lang="en-GB" dirty="0"/>
              <a:t>Children need to be able to remember</a:t>
            </a:r>
            <a:r>
              <a:rPr lang="en-GB" baseline="0" dirty="0"/>
              <a:t> what they have seen</a:t>
            </a:r>
            <a:endParaRPr lang="en-GB" dirty="0"/>
          </a:p>
          <a:p>
            <a:pPr>
              <a:buNone/>
            </a:pPr>
            <a:r>
              <a:rPr lang="en-GB" b="1" dirty="0"/>
              <a:t>Vocabulary development</a:t>
            </a:r>
            <a:endParaRPr lang="en-GB" dirty="0"/>
          </a:p>
          <a:p>
            <a:r>
              <a:rPr lang="en-GB" dirty="0"/>
              <a:t>Each week young children should extend their vocabulary through:</a:t>
            </a:r>
          </a:p>
          <a:p>
            <a:r>
              <a:rPr lang="en-GB" dirty="0"/>
              <a:t>Nouns (names e.g. shop, chair, dog etc.)</a:t>
            </a:r>
          </a:p>
          <a:p>
            <a:r>
              <a:rPr lang="en-GB" dirty="0"/>
              <a:t>Adjectives (describes e.g. happy, soft, kind etc.)</a:t>
            </a:r>
          </a:p>
          <a:p>
            <a:r>
              <a:rPr lang="en-GB" dirty="0"/>
              <a:t>Verbs (actions /doing e.g. Jumping, carry, running etc.)</a:t>
            </a:r>
          </a:p>
          <a:p>
            <a:r>
              <a:rPr lang="en-GB" dirty="0"/>
              <a:t>Prepositions (positional language e.g. Behind, on etc.)</a:t>
            </a:r>
          </a:p>
          <a:p>
            <a:r>
              <a:rPr lang="en-GB" dirty="0"/>
              <a:t>Sequencing (when, after, later etc.)</a:t>
            </a:r>
          </a:p>
          <a:p>
            <a:r>
              <a:rPr lang="en-GB" dirty="0"/>
              <a:t>Reasoning (but, because, if etc.)</a:t>
            </a:r>
            <a:endParaRPr lang="en-GB" b="1" dirty="0"/>
          </a:p>
          <a:p>
            <a:r>
              <a:rPr lang="en-GB" b="1" dirty="0"/>
              <a:t>Brain development – left to right</a:t>
            </a:r>
          </a:p>
          <a:p>
            <a:r>
              <a:rPr lang="en-GB" dirty="0"/>
              <a:t>This is essential to support directionality – left to right in reading and writing.</a:t>
            </a:r>
          </a:p>
          <a:p>
            <a:r>
              <a:rPr lang="en-GB" dirty="0"/>
              <a:t>Gross motor physical skills are required to develop crossing the mid line</a:t>
            </a:r>
          </a:p>
          <a:p>
            <a:r>
              <a:rPr lang="en-GB" b="1" dirty="0"/>
              <a:t>Story-telling</a:t>
            </a:r>
          </a:p>
          <a:p>
            <a:r>
              <a:rPr lang="en-GB" dirty="0"/>
              <a:t>Story telling develops all aspects of listening when a book is not used.</a:t>
            </a:r>
          </a:p>
          <a:p>
            <a:r>
              <a:rPr lang="en-GB" dirty="0"/>
              <a:t>The story teller has an opportunity to really focus on expression and rhythmic pattern</a:t>
            </a:r>
          </a:p>
          <a:p>
            <a:endParaRPr lang="en-GB" dirty="0"/>
          </a:p>
          <a:p>
            <a:r>
              <a:rPr lang="en-GB" b="1" dirty="0"/>
              <a:t>Key question: when is a child ready to read?</a:t>
            </a:r>
          </a:p>
          <a:p>
            <a:endParaRPr lang="en-GB" dirty="0"/>
          </a:p>
          <a:p>
            <a:endParaRPr lang="en-GB" dirty="0"/>
          </a:p>
          <a:p>
            <a:endParaRPr lang="en-GB" dirty="0"/>
          </a:p>
          <a:p>
            <a:endParaRPr lang="en-GB" dirty="0"/>
          </a:p>
          <a:p>
            <a:endParaRPr lang="en-GB" dirty="0"/>
          </a:p>
          <a:p>
            <a:pPr>
              <a:buNone/>
            </a:pPr>
            <a:endParaRPr lang="en-GB" dirty="0"/>
          </a:p>
          <a:p>
            <a:pPr>
              <a:buNone/>
            </a:pPr>
            <a:endParaRPr lang="en-GB" dirty="0"/>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11</a:t>
            </a:fld>
            <a:endParaRPr lang="en-GB" dirty="0"/>
          </a:p>
        </p:txBody>
      </p:sp>
    </p:spTree>
    <p:extLst>
      <p:ext uri="{BB962C8B-B14F-4D97-AF65-F5344CB8AC3E}">
        <p14:creationId xmlns:p14="http://schemas.microsoft.com/office/powerpoint/2010/main" val="40215788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can refer back to their notes about the first video</a:t>
            </a:r>
          </a:p>
        </p:txBody>
      </p:sp>
      <p:sp>
        <p:nvSpPr>
          <p:cNvPr id="4" name="Slide Number Placeholder 3"/>
          <p:cNvSpPr>
            <a:spLocks noGrp="1"/>
          </p:cNvSpPr>
          <p:nvPr>
            <p:ph type="sldNum" sz="quarter" idx="5"/>
          </p:nvPr>
        </p:nvSpPr>
        <p:spPr/>
        <p:txBody>
          <a:bodyPr/>
          <a:lstStyle/>
          <a:p>
            <a:fld id="{006F1488-8096-415F-AF9B-43C93D650509}" type="slidenum">
              <a:rPr lang="en-GB" smtClean="0"/>
              <a:t>12</a:t>
            </a:fld>
            <a:endParaRPr lang="en-GB" dirty="0"/>
          </a:p>
        </p:txBody>
      </p:sp>
    </p:spTree>
    <p:extLst>
      <p:ext uri="{BB962C8B-B14F-4D97-AF65-F5344CB8AC3E}">
        <p14:creationId xmlns:p14="http://schemas.microsoft.com/office/powerpoint/2010/main" val="35877300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F24CF5-FB3A-3BD5-6286-C77CF6B171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0007EB-112C-4265-6FCB-00738E580F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427A47-2A81-1DEC-081D-2A6AD90C1799}"/>
              </a:ext>
            </a:extLst>
          </p:cNvPr>
          <p:cNvSpPr>
            <a:spLocks noGrp="1"/>
          </p:cNvSpPr>
          <p:nvPr>
            <p:ph type="body" idx="1"/>
          </p:nvPr>
        </p:nvSpPr>
        <p:spPr/>
        <p:txBody>
          <a:bodyPr/>
          <a:lstStyle/>
          <a:p>
            <a:r>
              <a:rPr lang="en-GB" dirty="0"/>
              <a:t>Explain where red words comes from</a:t>
            </a:r>
          </a:p>
          <a:p>
            <a:r>
              <a:rPr lang="en-GB" dirty="0"/>
              <a:t>Explain the terms</a:t>
            </a:r>
          </a:p>
          <a:p>
            <a:r>
              <a:rPr lang="en-GB" dirty="0"/>
              <a:t>Explain that they do not mean quite the same</a:t>
            </a:r>
          </a:p>
          <a:p>
            <a:endParaRPr lang="en-GB" dirty="0"/>
          </a:p>
          <a:p>
            <a:r>
              <a:rPr lang="en-GB" dirty="0"/>
              <a:t> Let them come up with ideas</a:t>
            </a:r>
          </a:p>
        </p:txBody>
      </p:sp>
      <p:sp>
        <p:nvSpPr>
          <p:cNvPr id="4" name="Slide Number Placeholder 3">
            <a:extLst>
              <a:ext uri="{FF2B5EF4-FFF2-40B4-BE49-F238E27FC236}">
                <a16:creationId xmlns:a16="http://schemas.microsoft.com/office/drawing/2014/main" id="{F621B47B-1297-5DD2-3D33-1D36EF5AFE01}"/>
              </a:ext>
            </a:extLst>
          </p:cNvPr>
          <p:cNvSpPr>
            <a:spLocks noGrp="1"/>
          </p:cNvSpPr>
          <p:nvPr>
            <p:ph type="sldNum" sz="quarter" idx="5"/>
          </p:nvPr>
        </p:nvSpPr>
        <p:spPr/>
        <p:txBody>
          <a:bodyPr/>
          <a:lstStyle/>
          <a:p>
            <a:fld id="{006F1488-8096-415F-AF9B-43C93D650509}" type="slidenum">
              <a:rPr lang="en-GB" smtClean="0"/>
              <a:t>13</a:t>
            </a:fld>
            <a:endParaRPr lang="en-GB" dirty="0"/>
          </a:p>
        </p:txBody>
      </p:sp>
    </p:spTree>
    <p:extLst>
      <p:ext uri="{BB962C8B-B14F-4D97-AF65-F5344CB8AC3E}">
        <p14:creationId xmlns:p14="http://schemas.microsoft.com/office/powerpoint/2010/main" val="41930767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562882-4B46-032A-D39F-86BEDE3EEE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4DA6EA-A7E1-AD09-F97C-21B502D7FA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78861E-CEC9-3C3B-5285-BB3190C0493C}"/>
              </a:ext>
            </a:extLst>
          </p:cNvPr>
          <p:cNvSpPr>
            <a:spLocks noGrp="1"/>
          </p:cNvSpPr>
          <p:nvPr>
            <p:ph type="body" idx="1"/>
          </p:nvPr>
        </p:nvSpPr>
        <p:spPr/>
        <p:txBody>
          <a:bodyPr/>
          <a:lstStyle/>
          <a:p>
            <a:pPr fontAlgn="ctr"/>
            <a:r>
              <a:rPr lang="en-GB" sz="1200" b="0" i="0" kern="1200" dirty="0">
                <a:solidFill>
                  <a:schemeClr val="tx1"/>
                </a:solidFill>
                <a:effectLst/>
                <a:latin typeface="+mn-lt"/>
                <a:ea typeface="+mn-ea"/>
                <a:cs typeface="+mn-cs"/>
              </a:rPr>
              <a:t>Let them look at </a:t>
            </a:r>
            <a:r>
              <a:rPr lang="en-GB" sz="1200" b="0" i="0" kern="1200" dirty="0" err="1">
                <a:solidFill>
                  <a:schemeClr val="tx1"/>
                </a:solidFill>
                <a:effectLst/>
                <a:latin typeface="+mn-lt"/>
                <a:ea typeface="+mn-ea"/>
                <a:cs typeface="+mn-cs"/>
              </a:rPr>
              <a:t>RWInc</a:t>
            </a:r>
            <a:r>
              <a:rPr lang="en-GB" sz="1200" b="0" i="0" kern="1200" dirty="0">
                <a:solidFill>
                  <a:schemeClr val="tx1"/>
                </a:solidFill>
                <a:effectLst/>
                <a:latin typeface="+mn-lt"/>
                <a:ea typeface="+mn-ea"/>
                <a:cs typeface="+mn-cs"/>
              </a:rPr>
              <a:t> folder</a:t>
            </a:r>
          </a:p>
          <a:p>
            <a:pPr fontAlgn="ctr"/>
            <a:r>
              <a:rPr lang="en-GB" sz="1200" b="0" i="0" kern="1200" dirty="0">
                <a:solidFill>
                  <a:schemeClr val="tx1"/>
                </a:solidFill>
                <a:effectLst/>
                <a:latin typeface="+mn-lt"/>
                <a:ea typeface="+mn-ea"/>
                <a:cs typeface="+mn-cs"/>
              </a:rPr>
              <a:t>Synthetic phonics is a method of teaching reading and spelling that emphasizes the relationship between the sounds of spoken language (phonemes) and the letters that represent them (graphemes). It involves breaking down words into their individual sounds (phonemes), learning the corresponding letters or letter combinations (graphemes), and then blending those sounds back together to read the word. </a:t>
            </a:r>
          </a:p>
          <a:p>
            <a:r>
              <a:rPr lang="en-GB" sz="1200" b="0" i="0" kern="1200" dirty="0">
                <a:solidFill>
                  <a:schemeClr val="tx1"/>
                </a:solidFill>
                <a:effectLst/>
                <a:latin typeface="+mn-lt"/>
                <a:ea typeface="+mn-ea"/>
                <a:cs typeface="+mn-cs"/>
              </a:rPr>
              <a:t>Here's a more detailed explanation:</a:t>
            </a:r>
          </a:p>
          <a:p>
            <a:r>
              <a:rPr lang="en-GB" sz="1200" b="1" i="0" kern="1200" dirty="0">
                <a:solidFill>
                  <a:schemeClr val="tx1"/>
                </a:solidFill>
                <a:effectLst/>
                <a:latin typeface="+mn-lt"/>
                <a:ea typeface="+mn-ea"/>
                <a:cs typeface="+mn-cs"/>
              </a:rPr>
              <a:t>Systematic and Explicit:</a:t>
            </a:r>
            <a:endParaRPr lang="en-GB" sz="1200" b="0" i="0" kern="1200" dirty="0">
              <a:solidFill>
                <a:schemeClr val="tx1"/>
              </a:solidFill>
              <a:effectLst/>
              <a:latin typeface="+mn-lt"/>
              <a:ea typeface="+mn-ea"/>
              <a:cs typeface="+mn-cs"/>
            </a:endParaRPr>
          </a:p>
          <a:p>
            <a:pPr fontAlgn="ctr"/>
            <a:r>
              <a:rPr lang="en-GB" sz="1200" b="0" i="0" kern="1200" dirty="0">
                <a:solidFill>
                  <a:schemeClr val="tx1"/>
                </a:solidFill>
                <a:effectLst/>
                <a:latin typeface="+mn-lt"/>
                <a:ea typeface="+mn-ea"/>
                <a:cs typeface="+mn-cs"/>
              </a:rPr>
              <a:t>Synthetic phonics is taught in a structured and sequential way, often starting with basic letter-sound relationships and gradually introducing more complex ones. </a:t>
            </a:r>
          </a:p>
          <a:p>
            <a:r>
              <a:rPr lang="en-GB" sz="1200" b="1" i="0" kern="1200" dirty="0">
                <a:solidFill>
                  <a:schemeClr val="tx1"/>
                </a:solidFill>
                <a:effectLst/>
                <a:latin typeface="+mn-lt"/>
                <a:ea typeface="+mn-ea"/>
                <a:cs typeface="+mn-cs"/>
              </a:rPr>
              <a:t>Focus on Blending:</a:t>
            </a:r>
            <a:endParaRPr lang="en-GB" sz="1200" b="0" i="0" kern="1200" dirty="0">
              <a:solidFill>
                <a:schemeClr val="tx1"/>
              </a:solidFill>
              <a:effectLst/>
              <a:latin typeface="+mn-lt"/>
              <a:ea typeface="+mn-ea"/>
              <a:cs typeface="+mn-cs"/>
            </a:endParaRPr>
          </a:p>
          <a:p>
            <a:pPr fontAlgn="ctr"/>
            <a:r>
              <a:rPr lang="en-GB" sz="1200" b="0" i="0" kern="1200" dirty="0">
                <a:solidFill>
                  <a:schemeClr val="tx1"/>
                </a:solidFill>
                <a:effectLst/>
                <a:latin typeface="+mn-lt"/>
                <a:ea typeface="+mn-ea"/>
                <a:cs typeface="+mn-cs"/>
              </a:rPr>
              <a:t>A key aspect of synthetic phonics is teaching children how to blend individual sounds together to form words. For example, learning the sounds /k/, /æ/, and /t/ and then blending them to say "cat". </a:t>
            </a:r>
          </a:p>
          <a:p>
            <a:r>
              <a:rPr lang="en-GB" sz="1200" b="1" i="0" kern="1200" dirty="0">
                <a:solidFill>
                  <a:schemeClr val="tx1"/>
                </a:solidFill>
                <a:effectLst/>
                <a:latin typeface="+mn-lt"/>
                <a:ea typeface="+mn-ea"/>
                <a:cs typeface="+mn-cs"/>
              </a:rPr>
              <a:t>Decoding and Encoding:</a:t>
            </a:r>
            <a:endParaRPr lang="en-GB" sz="1200" b="0" i="0" kern="1200" dirty="0">
              <a:solidFill>
                <a:schemeClr val="tx1"/>
              </a:solidFill>
              <a:effectLst/>
              <a:latin typeface="+mn-lt"/>
              <a:ea typeface="+mn-ea"/>
              <a:cs typeface="+mn-cs"/>
            </a:endParaRPr>
          </a:p>
          <a:p>
            <a:pPr fontAlgn="ctr"/>
            <a:r>
              <a:rPr lang="en-GB" sz="1200" b="0" i="0" kern="1200" dirty="0">
                <a:solidFill>
                  <a:schemeClr val="tx1"/>
                </a:solidFill>
                <a:effectLst/>
                <a:latin typeface="+mn-lt"/>
                <a:ea typeface="+mn-ea"/>
                <a:cs typeface="+mn-cs"/>
              </a:rPr>
              <a:t>Synthetic phonics not only helps children learn to decode (read) words by sounding them out, but also to encode (spell) words by segmenting them into their individual sounds and matching them to letters. </a:t>
            </a:r>
          </a:p>
          <a:p>
            <a:r>
              <a:rPr lang="en-GB" sz="1200" b="1" i="0" kern="1200" dirty="0">
                <a:solidFill>
                  <a:schemeClr val="tx1"/>
                </a:solidFill>
                <a:effectLst/>
                <a:latin typeface="+mn-lt"/>
                <a:ea typeface="+mn-ea"/>
                <a:cs typeface="+mn-cs"/>
              </a:rPr>
              <a:t>Distinction from Analytical Phonics: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contrast to analytical phonics, which focuses on recognizing whole words and analyzing their parts, synthetic phonics emphasizes the explicit teaching of letter-sound relationships from the outset. </a:t>
            </a:r>
          </a:p>
          <a:p>
            <a:endParaRPr lang="en-GB" dirty="0"/>
          </a:p>
        </p:txBody>
      </p:sp>
      <p:sp>
        <p:nvSpPr>
          <p:cNvPr id="4" name="Slide Number Placeholder 3">
            <a:extLst>
              <a:ext uri="{FF2B5EF4-FFF2-40B4-BE49-F238E27FC236}">
                <a16:creationId xmlns:a16="http://schemas.microsoft.com/office/drawing/2014/main" id="{93AEB5C0-B3BB-6B9A-CFFD-CE2CA52392B5}"/>
              </a:ext>
            </a:extLst>
          </p:cNvPr>
          <p:cNvSpPr>
            <a:spLocks noGrp="1"/>
          </p:cNvSpPr>
          <p:nvPr>
            <p:ph type="sldNum" sz="quarter" idx="5"/>
          </p:nvPr>
        </p:nvSpPr>
        <p:spPr/>
        <p:txBody>
          <a:bodyPr/>
          <a:lstStyle/>
          <a:p>
            <a:fld id="{006F1488-8096-415F-AF9B-43C93D650509}" type="slidenum">
              <a:rPr lang="en-GB" smtClean="0"/>
              <a:t>14</a:t>
            </a:fld>
            <a:endParaRPr lang="en-GB" dirty="0"/>
          </a:p>
        </p:txBody>
      </p:sp>
    </p:spTree>
    <p:extLst>
      <p:ext uri="{BB962C8B-B14F-4D97-AF65-F5344CB8AC3E}">
        <p14:creationId xmlns:p14="http://schemas.microsoft.com/office/powerpoint/2010/main" val="21850387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them a few facts about reading schemes:</a:t>
            </a:r>
          </a:p>
          <a:p>
            <a:endParaRPr lang="en-GB" dirty="0"/>
          </a:p>
          <a:p>
            <a:r>
              <a:rPr lang="en-GB" dirty="0"/>
              <a:t>Commercially produced;</a:t>
            </a:r>
          </a:p>
          <a:p>
            <a:r>
              <a:rPr lang="en-GB" dirty="0"/>
              <a:t>Vary in quality;</a:t>
            </a:r>
          </a:p>
          <a:p>
            <a:r>
              <a:rPr lang="en-GB" dirty="0"/>
              <a:t>Good ones are carefully prepared;</a:t>
            </a:r>
          </a:p>
          <a:p>
            <a:r>
              <a:rPr lang="en-GB" b="1" dirty="0"/>
              <a:t>Reading age </a:t>
            </a:r>
            <a:r>
              <a:rPr lang="en-GB" dirty="0"/>
              <a:t>and </a:t>
            </a:r>
            <a:r>
              <a:rPr lang="en-GB" b="1" dirty="0"/>
              <a:t>interest level </a:t>
            </a:r>
            <a:r>
              <a:rPr lang="en-GB" dirty="0"/>
              <a:t>should match – talk about exceptions.</a:t>
            </a:r>
          </a:p>
          <a:p>
            <a:endParaRPr lang="en-GB" dirty="0"/>
          </a:p>
          <a:p>
            <a:r>
              <a:rPr lang="en-GB" b="1" dirty="0"/>
              <a:t>Reading age: </a:t>
            </a:r>
            <a:r>
              <a:rPr lang="en-GB" dirty="0"/>
              <a:t>the</a:t>
            </a:r>
            <a:r>
              <a:rPr lang="en-GB" baseline="0" dirty="0"/>
              <a:t> average age of children who can read that book</a:t>
            </a:r>
          </a:p>
          <a:p>
            <a:r>
              <a:rPr lang="en-GB" b="1" baseline="0" dirty="0"/>
              <a:t>Interest level</a:t>
            </a:r>
            <a:r>
              <a:rPr lang="en-GB" baseline="0" dirty="0"/>
              <a:t>: the book should appeal to a child of roughly the given age</a:t>
            </a:r>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t>15</a:t>
            </a:fld>
            <a:endParaRPr lang="en-GB" dirty="0"/>
          </a:p>
        </p:txBody>
      </p:sp>
    </p:spTree>
    <p:extLst>
      <p:ext uri="{BB962C8B-B14F-4D97-AF65-F5344CB8AC3E}">
        <p14:creationId xmlns:p14="http://schemas.microsoft.com/office/powerpoint/2010/main" val="13711032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next session</a:t>
            </a:r>
          </a:p>
        </p:txBody>
      </p:sp>
      <p:sp>
        <p:nvSpPr>
          <p:cNvPr id="4" name="Slide Number Placeholder 3"/>
          <p:cNvSpPr>
            <a:spLocks noGrp="1"/>
          </p:cNvSpPr>
          <p:nvPr>
            <p:ph type="sldNum" sz="quarter" idx="5"/>
          </p:nvPr>
        </p:nvSpPr>
        <p:spPr/>
        <p:txBody>
          <a:bodyPr/>
          <a:lstStyle/>
          <a:p>
            <a:fld id="{006F1488-8096-415F-AF9B-43C93D650509}" type="slidenum">
              <a:rPr lang="en-GB" smtClean="0"/>
              <a:t>16</a:t>
            </a:fld>
            <a:endParaRPr lang="en-GB" dirty="0"/>
          </a:p>
        </p:txBody>
      </p:sp>
    </p:spTree>
    <p:extLst>
      <p:ext uri="{BB962C8B-B14F-4D97-AF65-F5344CB8AC3E}">
        <p14:creationId xmlns:p14="http://schemas.microsoft.com/office/powerpoint/2010/main" val="7958832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links up with what I would advocate.</a:t>
            </a:r>
          </a:p>
        </p:txBody>
      </p:sp>
      <p:sp>
        <p:nvSpPr>
          <p:cNvPr id="4" name="Slide Number Placeholder 3"/>
          <p:cNvSpPr>
            <a:spLocks noGrp="1"/>
          </p:cNvSpPr>
          <p:nvPr>
            <p:ph type="sldNum" sz="quarter" idx="5"/>
          </p:nvPr>
        </p:nvSpPr>
        <p:spPr/>
        <p:txBody>
          <a:bodyPr/>
          <a:lstStyle/>
          <a:p>
            <a:fld id="{006F1488-8096-415F-AF9B-43C93D650509}" type="slidenum">
              <a:rPr lang="en-GB" smtClean="0"/>
              <a:t>17</a:t>
            </a:fld>
            <a:endParaRPr lang="en-GB" dirty="0"/>
          </a:p>
        </p:txBody>
      </p:sp>
    </p:spTree>
    <p:extLst>
      <p:ext uri="{BB962C8B-B14F-4D97-AF65-F5344CB8AC3E}">
        <p14:creationId xmlns:p14="http://schemas.microsoft.com/office/powerpoint/2010/main" val="17374965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them they will learn more about storytelling in S4</a:t>
            </a:r>
          </a:p>
        </p:txBody>
      </p:sp>
      <p:sp>
        <p:nvSpPr>
          <p:cNvPr id="4" name="Slide Number Placeholder 3"/>
          <p:cNvSpPr>
            <a:spLocks noGrp="1"/>
          </p:cNvSpPr>
          <p:nvPr>
            <p:ph type="sldNum" sz="quarter" idx="10"/>
          </p:nvPr>
        </p:nvSpPr>
        <p:spPr/>
        <p:txBody>
          <a:bodyPr/>
          <a:lstStyle/>
          <a:p>
            <a:fld id="{7C5B0F83-95FE-4690-BED0-5E8A9AD7FE61}" type="slidenum">
              <a:rPr lang="en-GB" smtClean="0"/>
              <a:t>18</a:t>
            </a:fld>
            <a:endParaRPr lang="en-GB" dirty="0"/>
          </a:p>
        </p:txBody>
      </p:sp>
    </p:spTree>
    <p:extLst>
      <p:ext uri="{BB962C8B-B14F-4D97-AF65-F5344CB8AC3E}">
        <p14:creationId xmlns:p14="http://schemas.microsoft.com/office/powerpoint/2010/main" val="12186685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baseline="0" dirty="0"/>
          </a:p>
          <a:p>
            <a:r>
              <a:rPr lang="en-GB" b="0" baseline="0" dirty="0"/>
              <a:t>Explain word, sentence and text level</a:t>
            </a:r>
          </a:p>
          <a:p>
            <a:pPr marL="270900" indent="0">
              <a:lnSpc>
                <a:spcPct val="170000"/>
              </a:lnSpc>
              <a:spcBef>
                <a:spcPts val="0"/>
              </a:spcBef>
              <a:buNone/>
            </a:pPr>
            <a:endParaRPr lang="en-GB" sz="1200" b="0" baseline="0" dirty="0">
              <a:latin typeface="+mn-lt"/>
            </a:endParaRPr>
          </a:p>
          <a:p>
            <a:pPr marL="270900" indent="0">
              <a:lnSpc>
                <a:spcPct val="170000"/>
              </a:lnSpc>
              <a:spcBef>
                <a:spcPts val="0"/>
              </a:spcBef>
              <a:buNone/>
            </a:pPr>
            <a:r>
              <a:rPr lang="en-GB" sz="1200" dirty="0">
                <a:latin typeface="Comic Sans MS" pitchFamily="66" charset="0"/>
              </a:rPr>
              <a:t>‘Sentence level objectives are about </a:t>
            </a:r>
            <a:r>
              <a:rPr lang="en-GB" sz="1200" b="1" i="1" u="sng" dirty="0">
                <a:solidFill>
                  <a:srgbClr val="FF0000"/>
                </a:solidFill>
                <a:latin typeface="Comic Sans MS" pitchFamily="66" charset="0"/>
              </a:rPr>
              <a:t>extending and making explicit</a:t>
            </a:r>
            <a:r>
              <a:rPr lang="en-GB" sz="1200" dirty="0">
                <a:latin typeface="Comic Sans MS" pitchFamily="66" charset="0"/>
              </a:rPr>
              <a:t> aspects of children’s </a:t>
            </a:r>
            <a:r>
              <a:rPr lang="en-GB" sz="1200" b="1" i="1" u="sng" dirty="0">
                <a:solidFill>
                  <a:srgbClr val="FF0000"/>
                </a:solidFill>
                <a:latin typeface="Comic Sans MS" pitchFamily="66" charset="0"/>
              </a:rPr>
              <a:t>intuitive knowledge of grammar’</a:t>
            </a:r>
            <a:endParaRPr lang="en-GB" sz="1200" b="1" i="1" dirty="0">
              <a:latin typeface="Comic Sans MS" pitchFamily="66" charset="0"/>
            </a:endParaRPr>
          </a:p>
          <a:p>
            <a:pPr marL="0" indent="0">
              <a:lnSpc>
                <a:spcPct val="80000"/>
              </a:lnSpc>
              <a:buNone/>
            </a:pPr>
            <a:r>
              <a:rPr lang="en-GB" sz="1200" i="1" dirty="0">
                <a:latin typeface="Comic Sans MS" pitchFamily="66" charset="0"/>
              </a:rPr>
              <a:t>                      </a:t>
            </a:r>
            <a:r>
              <a:rPr lang="en-GB" sz="1200" dirty="0">
                <a:latin typeface="Comic Sans MS" pitchFamily="66" charset="0"/>
              </a:rPr>
              <a:t>(Grammar for Writing, DFES)</a:t>
            </a:r>
          </a:p>
          <a:p>
            <a:endParaRPr lang="en-GB" b="0" baseline="0" dirty="0"/>
          </a:p>
          <a:p>
            <a:endParaRPr lang="en-GB" b="0" dirty="0"/>
          </a:p>
        </p:txBody>
      </p:sp>
      <p:sp>
        <p:nvSpPr>
          <p:cNvPr id="4" name="Slide Number Placeholder 3"/>
          <p:cNvSpPr>
            <a:spLocks noGrp="1"/>
          </p:cNvSpPr>
          <p:nvPr>
            <p:ph type="sldNum" sz="quarter" idx="10"/>
          </p:nvPr>
        </p:nvSpPr>
        <p:spPr/>
        <p:txBody>
          <a:bodyPr/>
          <a:lstStyle/>
          <a:p>
            <a:fld id="{34363F00-7F05-4888-870A-A771EB1772FD}" type="slidenum">
              <a:rPr lang="en-GB" smtClean="0"/>
              <a:t>19</a:t>
            </a:fld>
            <a:endParaRPr lang="en-GB" dirty="0"/>
          </a:p>
        </p:txBody>
      </p:sp>
    </p:spTree>
    <p:extLst>
      <p:ext uri="{BB962C8B-B14F-4D97-AF65-F5344CB8AC3E}">
        <p14:creationId xmlns:p14="http://schemas.microsoft.com/office/powerpoint/2010/main" val="29621094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A087D2-9D55-A880-AD7F-7B0C2C13E7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20DE2F-1D06-CBE1-DED4-B8DFDD1372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DF7B1E-2602-145F-D3EB-6E37CA188329}"/>
              </a:ext>
            </a:extLst>
          </p:cNvPr>
          <p:cNvSpPr>
            <a:spLocks noGrp="1"/>
          </p:cNvSpPr>
          <p:nvPr>
            <p:ph type="body" idx="1"/>
          </p:nvPr>
        </p:nvSpPr>
        <p:spPr/>
        <p:txBody>
          <a:bodyPr/>
          <a:lstStyle/>
          <a:p>
            <a:r>
              <a:rPr lang="en-GB" b="1" dirty="0">
                <a:highlight>
                  <a:srgbClr val="FFFF00"/>
                </a:highlight>
              </a:rPr>
              <a:t>Students to look at the progression steps and consider how they embody the principles.</a:t>
            </a:r>
          </a:p>
          <a:p>
            <a:r>
              <a:rPr lang="en-GB" b="1" dirty="0">
                <a:highlight>
                  <a:srgbClr val="FFFF00"/>
                </a:highlight>
              </a:rPr>
              <a:t>Allocate on principles to each table.</a:t>
            </a:r>
          </a:p>
        </p:txBody>
      </p:sp>
      <p:sp>
        <p:nvSpPr>
          <p:cNvPr id="4" name="Slide Number Placeholder 3">
            <a:extLst>
              <a:ext uri="{FF2B5EF4-FFF2-40B4-BE49-F238E27FC236}">
                <a16:creationId xmlns:a16="http://schemas.microsoft.com/office/drawing/2014/main" id="{502A2986-B30E-DA46-A752-25EF2BD6CB40}"/>
              </a:ext>
            </a:extLst>
          </p:cNvPr>
          <p:cNvSpPr>
            <a:spLocks noGrp="1"/>
          </p:cNvSpPr>
          <p:nvPr>
            <p:ph type="sldNum" sz="quarter" idx="5"/>
          </p:nvPr>
        </p:nvSpPr>
        <p:spPr/>
        <p:txBody>
          <a:bodyPr/>
          <a:lstStyle/>
          <a:p>
            <a:fld id="{B68C8073-CAD2-48BF-B8DB-FCAF7D6ED014}" type="slidenum">
              <a:rPr lang="en-US" smtClean="0"/>
              <a:t>20</a:t>
            </a:fld>
            <a:endParaRPr lang="en-US" dirty="0"/>
          </a:p>
        </p:txBody>
      </p:sp>
    </p:spTree>
    <p:extLst>
      <p:ext uri="{BB962C8B-B14F-4D97-AF65-F5344CB8AC3E}">
        <p14:creationId xmlns:p14="http://schemas.microsoft.com/office/powerpoint/2010/main" val="35816217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22</a:t>
            </a:fld>
            <a:endParaRPr lang="en-US" dirty="0"/>
          </a:p>
        </p:txBody>
      </p:sp>
    </p:spTree>
    <p:extLst>
      <p:ext uri="{BB962C8B-B14F-4D97-AF65-F5344CB8AC3E}">
        <p14:creationId xmlns:p14="http://schemas.microsoft.com/office/powerpoint/2010/main" val="15396929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dirty="0"/>
          </a:p>
          <a:p>
            <a:pPr marL="0" indent="0">
              <a:buFont typeface="+mj-lt"/>
              <a:buNone/>
            </a:pPr>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23</a:t>
            </a:fld>
            <a:endParaRPr lang="en-GB" dirty="0"/>
          </a:p>
        </p:txBody>
      </p:sp>
    </p:spTree>
    <p:extLst>
      <p:ext uri="{BB962C8B-B14F-4D97-AF65-F5344CB8AC3E}">
        <p14:creationId xmlns:p14="http://schemas.microsoft.com/office/powerpoint/2010/main" val="311063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FEDB7-FB2B-3743-3E3F-6043B8DA085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EFA0B6-04D7-E77E-8F75-D0C66566F4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3A77C9A-B979-6F6D-5CD6-71CBDD2AFC29}"/>
              </a:ext>
            </a:extLst>
          </p:cNvPr>
          <p:cNvSpPr>
            <a:spLocks noGrp="1"/>
          </p:cNvSpPr>
          <p:nvPr>
            <p:ph type="dt" sz="half" idx="10"/>
          </p:nvPr>
        </p:nvSpPr>
        <p:spPr/>
        <p:txBody>
          <a:bodyPr/>
          <a:lstStyle/>
          <a:p>
            <a:fld id="{2E78ADCA-6B89-4E00-B10E-268BAE32CCB8}" type="datetimeFigureOut">
              <a:rPr lang="en-GB" smtClean="0"/>
              <a:t>17/07/2026</a:t>
            </a:fld>
            <a:endParaRPr lang="en-GB" dirty="0"/>
          </a:p>
        </p:txBody>
      </p:sp>
      <p:sp>
        <p:nvSpPr>
          <p:cNvPr id="5" name="Footer Placeholder 4">
            <a:extLst>
              <a:ext uri="{FF2B5EF4-FFF2-40B4-BE49-F238E27FC236}">
                <a16:creationId xmlns:a16="http://schemas.microsoft.com/office/drawing/2014/main" id="{4B678F68-858A-AB7B-168C-4930D24E019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6D4ADAA-8A46-AA19-3E07-67C63357F3C6}"/>
              </a:ext>
            </a:extLst>
          </p:cNvPr>
          <p:cNvSpPr>
            <a:spLocks noGrp="1"/>
          </p:cNvSpPr>
          <p:nvPr>
            <p:ph type="sldNum" sz="quarter" idx="12"/>
          </p:nvPr>
        </p:nvSpPr>
        <p:spPr/>
        <p:txBody>
          <a:bodyPr/>
          <a:lstStyle/>
          <a:p>
            <a:fld id="{3B381189-7C4A-47BB-96BE-C3303393CA1F}" type="slidenum">
              <a:rPr lang="en-GB" smtClean="0"/>
              <a:t>‹#›</a:t>
            </a:fld>
            <a:endParaRPr lang="en-GB" dirty="0"/>
          </a:p>
        </p:txBody>
      </p:sp>
    </p:spTree>
    <p:extLst>
      <p:ext uri="{BB962C8B-B14F-4D97-AF65-F5344CB8AC3E}">
        <p14:creationId xmlns:p14="http://schemas.microsoft.com/office/powerpoint/2010/main" val="3510699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DBA32-A905-FE7A-BC37-CE8FE81EC0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0E2497-C423-0AE4-10F5-3814A1917EC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46DEF6-2472-0832-1218-03AD57879D82}"/>
              </a:ext>
            </a:extLst>
          </p:cNvPr>
          <p:cNvSpPr>
            <a:spLocks noGrp="1"/>
          </p:cNvSpPr>
          <p:nvPr>
            <p:ph type="dt" sz="half" idx="10"/>
          </p:nvPr>
        </p:nvSpPr>
        <p:spPr/>
        <p:txBody>
          <a:bodyPr/>
          <a:lstStyle/>
          <a:p>
            <a:fld id="{2E78ADCA-6B89-4E00-B10E-268BAE32CCB8}" type="datetimeFigureOut">
              <a:rPr lang="en-GB" smtClean="0"/>
              <a:t>17/07/2026</a:t>
            </a:fld>
            <a:endParaRPr lang="en-GB" dirty="0"/>
          </a:p>
        </p:txBody>
      </p:sp>
      <p:sp>
        <p:nvSpPr>
          <p:cNvPr id="5" name="Footer Placeholder 4">
            <a:extLst>
              <a:ext uri="{FF2B5EF4-FFF2-40B4-BE49-F238E27FC236}">
                <a16:creationId xmlns:a16="http://schemas.microsoft.com/office/drawing/2014/main" id="{0B78F19A-B90D-DE95-B479-7ABB82A1D18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199166E-1446-BD64-6B34-76BA265D2639}"/>
              </a:ext>
            </a:extLst>
          </p:cNvPr>
          <p:cNvSpPr>
            <a:spLocks noGrp="1"/>
          </p:cNvSpPr>
          <p:nvPr>
            <p:ph type="sldNum" sz="quarter" idx="12"/>
          </p:nvPr>
        </p:nvSpPr>
        <p:spPr/>
        <p:txBody>
          <a:bodyPr/>
          <a:lstStyle/>
          <a:p>
            <a:fld id="{3B381189-7C4A-47BB-96BE-C3303393CA1F}" type="slidenum">
              <a:rPr lang="en-GB" smtClean="0"/>
              <a:t>‹#›</a:t>
            </a:fld>
            <a:endParaRPr lang="en-GB" dirty="0"/>
          </a:p>
        </p:txBody>
      </p:sp>
    </p:spTree>
    <p:extLst>
      <p:ext uri="{BB962C8B-B14F-4D97-AF65-F5344CB8AC3E}">
        <p14:creationId xmlns:p14="http://schemas.microsoft.com/office/powerpoint/2010/main" val="41136359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D514C-6DB3-AFAE-434A-93CC2332116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AB7C810-A62F-5103-BDB5-F3E33CF45AC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292E1B-2471-B4AC-583D-213E2762127E}"/>
              </a:ext>
            </a:extLst>
          </p:cNvPr>
          <p:cNvSpPr>
            <a:spLocks noGrp="1"/>
          </p:cNvSpPr>
          <p:nvPr>
            <p:ph type="dt" sz="half" idx="10"/>
          </p:nvPr>
        </p:nvSpPr>
        <p:spPr/>
        <p:txBody>
          <a:bodyPr/>
          <a:lstStyle/>
          <a:p>
            <a:fld id="{2E78ADCA-6B89-4E00-B10E-268BAE32CCB8}" type="datetimeFigureOut">
              <a:rPr lang="en-GB" smtClean="0"/>
              <a:t>17/07/2026</a:t>
            </a:fld>
            <a:endParaRPr lang="en-GB" dirty="0"/>
          </a:p>
        </p:txBody>
      </p:sp>
      <p:sp>
        <p:nvSpPr>
          <p:cNvPr id="5" name="Footer Placeholder 4">
            <a:extLst>
              <a:ext uri="{FF2B5EF4-FFF2-40B4-BE49-F238E27FC236}">
                <a16:creationId xmlns:a16="http://schemas.microsoft.com/office/drawing/2014/main" id="{C3EA1664-3881-19FC-91DB-52A7E44F4E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5EFCB62-ECD8-A264-154A-22B0999CBA52}"/>
              </a:ext>
            </a:extLst>
          </p:cNvPr>
          <p:cNvSpPr>
            <a:spLocks noGrp="1"/>
          </p:cNvSpPr>
          <p:nvPr>
            <p:ph type="sldNum" sz="quarter" idx="12"/>
          </p:nvPr>
        </p:nvSpPr>
        <p:spPr/>
        <p:txBody>
          <a:bodyPr/>
          <a:lstStyle/>
          <a:p>
            <a:fld id="{3B381189-7C4A-47BB-96BE-C3303393CA1F}" type="slidenum">
              <a:rPr lang="en-GB" smtClean="0"/>
              <a:t>‹#›</a:t>
            </a:fld>
            <a:endParaRPr lang="en-GB" dirty="0"/>
          </a:p>
        </p:txBody>
      </p:sp>
    </p:spTree>
    <p:extLst>
      <p:ext uri="{BB962C8B-B14F-4D97-AF65-F5344CB8AC3E}">
        <p14:creationId xmlns:p14="http://schemas.microsoft.com/office/powerpoint/2010/main" val="6271882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340C6-9978-005D-5E4E-C28D857F8B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0B7897-78A6-CE56-BEEE-005D29DF357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C21033F-FF6B-D0A8-4CE5-4E71A50434B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1BA365-432F-79B2-37EC-B2D629F8552F}"/>
              </a:ext>
            </a:extLst>
          </p:cNvPr>
          <p:cNvSpPr>
            <a:spLocks noGrp="1"/>
          </p:cNvSpPr>
          <p:nvPr>
            <p:ph type="dt" sz="half" idx="10"/>
          </p:nvPr>
        </p:nvSpPr>
        <p:spPr/>
        <p:txBody>
          <a:bodyPr/>
          <a:lstStyle/>
          <a:p>
            <a:fld id="{2E78ADCA-6B89-4E00-B10E-268BAE32CCB8}" type="datetimeFigureOut">
              <a:rPr lang="en-GB" smtClean="0"/>
              <a:t>17/07/2026</a:t>
            </a:fld>
            <a:endParaRPr lang="en-GB" dirty="0"/>
          </a:p>
        </p:txBody>
      </p:sp>
      <p:sp>
        <p:nvSpPr>
          <p:cNvPr id="6" name="Footer Placeholder 5">
            <a:extLst>
              <a:ext uri="{FF2B5EF4-FFF2-40B4-BE49-F238E27FC236}">
                <a16:creationId xmlns:a16="http://schemas.microsoft.com/office/drawing/2014/main" id="{619AA660-96B5-C3B5-523B-809D912C820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55775D8-7319-A3AE-EE2C-AA956B13C22C}"/>
              </a:ext>
            </a:extLst>
          </p:cNvPr>
          <p:cNvSpPr>
            <a:spLocks noGrp="1"/>
          </p:cNvSpPr>
          <p:nvPr>
            <p:ph type="sldNum" sz="quarter" idx="12"/>
          </p:nvPr>
        </p:nvSpPr>
        <p:spPr/>
        <p:txBody>
          <a:bodyPr/>
          <a:lstStyle/>
          <a:p>
            <a:fld id="{3B381189-7C4A-47BB-96BE-C3303393CA1F}" type="slidenum">
              <a:rPr lang="en-GB" smtClean="0"/>
              <a:t>‹#›</a:t>
            </a:fld>
            <a:endParaRPr lang="en-GB" dirty="0"/>
          </a:p>
        </p:txBody>
      </p:sp>
    </p:spTree>
    <p:extLst>
      <p:ext uri="{BB962C8B-B14F-4D97-AF65-F5344CB8AC3E}">
        <p14:creationId xmlns:p14="http://schemas.microsoft.com/office/powerpoint/2010/main" val="3974322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4E224-EB86-3FA2-5EAD-46624E69DF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EE1EF2-F26F-CF42-9023-550E37FA70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0CE4DF-E7BD-EC97-FB0B-52A0D50D062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E643107-0CE3-3C88-923E-29557EEFD5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293B70-4F49-7C39-BA9D-0078852260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148885-6E80-8DBC-7B4C-D0333D3D2F2A}"/>
              </a:ext>
            </a:extLst>
          </p:cNvPr>
          <p:cNvSpPr>
            <a:spLocks noGrp="1"/>
          </p:cNvSpPr>
          <p:nvPr>
            <p:ph type="dt" sz="half" idx="10"/>
          </p:nvPr>
        </p:nvSpPr>
        <p:spPr/>
        <p:txBody>
          <a:bodyPr/>
          <a:lstStyle/>
          <a:p>
            <a:fld id="{2E78ADCA-6B89-4E00-B10E-268BAE32CCB8}" type="datetimeFigureOut">
              <a:rPr lang="en-GB" smtClean="0"/>
              <a:t>17/07/2026</a:t>
            </a:fld>
            <a:endParaRPr lang="en-GB" dirty="0"/>
          </a:p>
        </p:txBody>
      </p:sp>
      <p:sp>
        <p:nvSpPr>
          <p:cNvPr id="8" name="Footer Placeholder 7">
            <a:extLst>
              <a:ext uri="{FF2B5EF4-FFF2-40B4-BE49-F238E27FC236}">
                <a16:creationId xmlns:a16="http://schemas.microsoft.com/office/drawing/2014/main" id="{E48B64A7-D8E1-4BBE-80C6-67B68141FF13}"/>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0F6CC38E-75FE-5E47-19DA-ADA59F784572}"/>
              </a:ext>
            </a:extLst>
          </p:cNvPr>
          <p:cNvSpPr>
            <a:spLocks noGrp="1"/>
          </p:cNvSpPr>
          <p:nvPr>
            <p:ph type="sldNum" sz="quarter" idx="12"/>
          </p:nvPr>
        </p:nvSpPr>
        <p:spPr/>
        <p:txBody>
          <a:bodyPr/>
          <a:lstStyle/>
          <a:p>
            <a:fld id="{3B381189-7C4A-47BB-96BE-C3303393CA1F}" type="slidenum">
              <a:rPr lang="en-GB" smtClean="0"/>
              <a:t>‹#›</a:t>
            </a:fld>
            <a:endParaRPr lang="en-GB" dirty="0"/>
          </a:p>
        </p:txBody>
      </p:sp>
    </p:spTree>
    <p:extLst>
      <p:ext uri="{BB962C8B-B14F-4D97-AF65-F5344CB8AC3E}">
        <p14:creationId xmlns:p14="http://schemas.microsoft.com/office/powerpoint/2010/main" val="26781709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4EB47-438B-0D40-2B29-28ABB2925FC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B33E10-3841-E2DD-DA96-FC5F36CCE8F0}"/>
              </a:ext>
            </a:extLst>
          </p:cNvPr>
          <p:cNvSpPr>
            <a:spLocks noGrp="1"/>
          </p:cNvSpPr>
          <p:nvPr>
            <p:ph type="dt" sz="half" idx="10"/>
          </p:nvPr>
        </p:nvSpPr>
        <p:spPr/>
        <p:txBody>
          <a:bodyPr/>
          <a:lstStyle/>
          <a:p>
            <a:fld id="{2E78ADCA-6B89-4E00-B10E-268BAE32CCB8}" type="datetimeFigureOut">
              <a:rPr lang="en-GB" smtClean="0"/>
              <a:t>17/07/2026</a:t>
            </a:fld>
            <a:endParaRPr lang="en-GB" dirty="0"/>
          </a:p>
        </p:txBody>
      </p:sp>
      <p:sp>
        <p:nvSpPr>
          <p:cNvPr id="4" name="Footer Placeholder 3">
            <a:extLst>
              <a:ext uri="{FF2B5EF4-FFF2-40B4-BE49-F238E27FC236}">
                <a16:creationId xmlns:a16="http://schemas.microsoft.com/office/drawing/2014/main" id="{4A0F7F1B-404F-19B1-7A2D-78208C027C3B}"/>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CB111D3F-FA2C-22C4-516A-443CC054E7A6}"/>
              </a:ext>
            </a:extLst>
          </p:cNvPr>
          <p:cNvSpPr>
            <a:spLocks noGrp="1"/>
          </p:cNvSpPr>
          <p:nvPr>
            <p:ph type="sldNum" sz="quarter" idx="12"/>
          </p:nvPr>
        </p:nvSpPr>
        <p:spPr/>
        <p:txBody>
          <a:bodyPr/>
          <a:lstStyle/>
          <a:p>
            <a:fld id="{3B381189-7C4A-47BB-96BE-C3303393CA1F}" type="slidenum">
              <a:rPr lang="en-GB" smtClean="0"/>
              <a:t>‹#›</a:t>
            </a:fld>
            <a:endParaRPr lang="en-GB" dirty="0"/>
          </a:p>
        </p:txBody>
      </p:sp>
    </p:spTree>
    <p:extLst>
      <p:ext uri="{BB962C8B-B14F-4D97-AF65-F5344CB8AC3E}">
        <p14:creationId xmlns:p14="http://schemas.microsoft.com/office/powerpoint/2010/main" val="3796243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68151D-205F-9C1F-DAD6-7537F7946E50}"/>
              </a:ext>
            </a:extLst>
          </p:cNvPr>
          <p:cNvSpPr>
            <a:spLocks noGrp="1"/>
          </p:cNvSpPr>
          <p:nvPr>
            <p:ph type="dt" sz="half" idx="10"/>
          </p:nvPr>
        </p:nvSpPr>
        <p:spPr/>
        <p:txBody>
          <a:bodyPr/>
          <a:lstStyle/>
          <a:p>
            <a:fld id="{2E78ADCA-6B89-4E00-B10E-268BAE32CCB8}" type="datetimeFigureOut">
              <a:rPr lang="en-GB" smtClean="0"/>
              <a:t>17/07/2026</a:t>
            </a:fld>
            <a:endParaRPr lang="en-GB" dirty="0"/>
          </a:p>
        </p:txBody>
      </p:sp>
      <p:sp>
        <p:nvSpPr>
          <p:cNvPr id="3" name="Footer Placeholder 2">
            <a:extLst>
              <a:ext uri="{FF2B5EF4-FFF2-40B4-BE49-F238E27FC236}">
                <a16:creationId xmlns:a16="http://schemas.microsoft.com/office/drawing/2014/main" id="{A0791AB9-E144-E7DB-0113-444C8DEADAA4}"/>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9ABAA594-7B8D-A4CE-7A86-86F2991BFAB6}"/>
              </a:ext>
            </a:extLst>
          </p:cNvPr>
          <p:cNvSpPr>
            <a:spLocks noGrp="1"/>
          </p:cNvSpPr>
          <p:nvPr>
            <p:ph type="sldNum" sz="quarter" idx="12"/>
          </p:nvPr>
        </p:nvSpPr>
        <p:spPr/>
        <p:txBody>
          <a:bodyPr/>
          <a:lstStyle/>
          <a:p>
            <a:fld id="{3B381189-7C4A-47BB-96BE-C3303393CA1F}" type="slidenum">
              <a:rPr lang="en-GB" smtClean="0"/>
              <a:t>‹#›</a:t>
            </a:fld>
            <a:endParaRPr lang="en-GB" dirty="0"/>
          </a:p>
        </p:txBody>
      </p:sp>
    </p:spTree>
    <p:extLst>
      <p:ext uri="{BB962C8B-B14F-4D97-AF65-F5344CB8AC3E}">
        <p14:creationId xmlns:p14="http://schemas.microsoft.com/office/powerpoint/2010/main" val="19318180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90A66-D1D0-1D4F-DCEF-FC5C64CEB6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71994B-54B8-1803-F9C5-24EFB11E84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D8364B-45CE-FE88-D087-7B9D7AEBC1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A5E9C0-70FB-9CAA-905D-9F67EFE6F404}"/>
              </a:ext>
            </a:extLst>
          </p:cNvPr>
          <p:cNvSpPr>
            <a:spLocks noGrp="1"/>
          </p:cNvSpPr>
          <p:nvPr>
            <p:ph type="dt" sz="half" idx="10"/>
          </p:nvPr>
        </p:nvSpPr>
        <p:spPr/>
        <p:txBody>
          <a:bodyPr/>
          <a:lstStyle/>
          <a:p>
            <a:fld id="{2E78ADCA-6B89-4E00-B10E-268BAE32CCB8}" type="datetimeFigureOut">
              <a:rPr lang="en-GB" smtClean="0"/>
              <a:t>17/07/2026</a:t>
            </a:fld>
            <a:endParaRPr lang="en-GB" dirty="0"/>
          </a:p>
        </p:txBody>
      </p:sp>
      <p:sp>
        <p:nvSpPr>
          <p:cNvPr id="6" name="Footer Placeholder 5">
            <a:extLst>
              <a:ext uri="{FF2B5EF4-FFF2-40B4-BE49-F238E27FC236}">
                <a16:creationId xmlns:a16="http://schemas.microsoft.com/office/drawing/2014/main" id="{D18D4844-0978-03DA-8EC7-CC3104C6D04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7B8C487-CBB7-E517-D422-CE4957111FB9}"/>
              </a:ext>
            </a:extLst>
          </p:cNvPr>
          <p:cNvSpPr>
            <a:spLocks noGrp="1"/>
          </p:cNvSpPr>
          <p:nvPr>
            <p:ph type="sldNum" sz="quarter" idx="12"/>
          </p:nvPr>
        </p:nvSpPr>
        <p:spPr/>
        <p:txBody>
          <a:bodyPr/>
          <a:lstStyle/>
          <a:p>
            <a:fld id="{3B381189-7C4A-47BB-96BE-C3303393CA1F}" type="slidenum">
              <a:rPr lang="en-GB" smtClean="0"/>
              <a:t>‹#›</a:t>
            </a:fld>
            <a:endParaRPr lang="en-GB" dirty="0"/>
          </a:p>
        </p:txBody>
      </p:sp>
    </p:spTree>
    <p:extLst>
      <p:ext uri="{BB962C8B-B14F-4D97-AF65-F5344CB8AC3E}">
        <p14:creationId xmlns:p14="http://schemas.microsoft.com/office/powerpoint/2010/main" val="1141571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B28F1-5D48-7C16-3709-56E831D529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5E32F7C-22F1-736D-0030-38E50C47CF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09DFB98F-E4CA-4C67-E86D-DDBC6ACAD4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5FCF21-346F-9D3D-5DD4-F14E5CC9CEC8}"/>
              </a:ext>
            </a:extLst>
          </p:cNvPr>
          <p:cNvSpPr>
            <a:spLocks noGrp="1"/>
          </p:cNvSpPr>
          <p:nvPr>
            <p:ph type="dt" sz="half" idx="10"/>
          </p:nvPr>
        </p:nvSpPr>
        <p:spPr/>
        <p:txBody>
          <a:bodyPr/>
          <a:lstStyle/>
          <a:p>
            <a:fld id="{2E78ADCA-6B89-4E00-B10E-268BAE32CCB8}" type="datetimeFigureOut">
              <a:rPr lang="en-GB" smtClean="0"/>
              <a:t>17/07/2026</a:t>
            </a:fld>
            <a:endParaRPr lang="en-GB" dirty="0"/>
          </a:p>
        </p:txBody>
      </p:sp>
      <p:sp>
        <p:nvSpPr>
          <p:cNvPr id="6" name="Footer Placeholder 5">
            <a:extLst>
              <a:ext uri="{FF2B5EF4-FFF2-40B4-BE49-F238E27FC236}">
                <a16:creationId xmlns:a16="http://schemas.microsoft.com/office/drawing/2014/main" id="{8A6DB61C-2862-8D12-BA05-DDD158DCF16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DE2D622-0FF4-38BD-C671-FF5FAD13B9A8}"/>
              </a:ext>
            </a:extLst>
          </p:cNvPr>
          <p:cNvSpPr>
            <a:spLocks noGrp="1"/>
          </p:cNvSpPr>
          <p:nvPr>
            <p:ph type="sldNum" sz="quarter" idx="12"/>
          </p:nvPr>
        </p:nvSpPr>
        <p:spPr/>
        <p:txBody>
          <a:bodyPr/>
          <a:lstStyle/>
          <a:p>
            <a:fld id="{3B381189-7C4A-47BB-96BE-C3303393CA1F}" type="slidenum">
              <a:rPr lang="en-GB" smtClean="0"/>
              <a:t>‹#›</a:t>
            </a:fld>
            <a:endParaRPr lang="en-GB" dirty="0"/>
          </a:p>
        </p:txBody>
      </p:sp>
    </p:spTree>
    <p:extLst>
      <p:ext uri="{BB962C8B-B14F-4D97-AF65-F5344CB8AC3E}">
        <p14:creationId xmlns:p14="http://schemas.microsoft.com/office/powerpoint/2010/main" val="2801205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05F88-938C-F0EB-E797-1DC9D36F8F6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BFE9FDE-6DA6-B263-C9BF-6AC928FCDA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7D948D-7BC4-5869-3D34-114693A58ECD}"/>
              </a:ext>
            </a:extLst>
          </p:cNvPr>
          <p:cNvSpPr>
            <a:spLocks noGrp="1"/>
          </p:cNvSpPr>
          <p:nvPr>
            <p:ph type="dt" sz="half" idx="10"/>
          </p:nvPr>
        </p:nvSpPr>
        <p:spPr/>
        <p:txBody>
          <a:bodyPr/>
          <a:lstStyle/>
          <a:p>
            <a:fld id="{2E78ADCA-6B89-4E00-B10E-268BAE32CCB8}" type="datetimeFigureOut">
              <a:rPr lang="en-GB" smtClean="0"/>
              <a:t>17/07/2026</a:t>
            </a:fld>
            <a:endParaRPr lang="en-GB" dirty="0"/>
          </a:p>
        </p:txBody>
      </p:sp>
      <p:sp>
        <p:nvSpPr>
          <p:cNvPr id="5" name="Footer Placeholder 4">
            <a:extLst>
              <a:ext uri="{FF2B5EF4-FFF2-40B4-BE49-F238E27FC236}">
                <a16:creationId xmlns:a16="http://schemas.microsoft.com/office/drawing/2014/main" id="{8341E555-6E99-C190-1185-D873AA681B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42A26D0-1E55-423D-27B3-2CBD04CAECB7}"/>
              </a:ext>
            </a:extLst>
          </p:cNvPr>
          <p:cNvSpPr>
            <a:spLocks noGrp="1"/>
          </p:cNvSpPr>
          <p:nvPr>
            <p:ph type="sldNum" sz="quarter" idx="12"/>
          </p:nvPr>
        </p:nvSpPr>
        <p:spPr/>
        <p:txBody>
          <a:bodyPr/>
          <a:lstStyle/>
          <a:p>
            <a:fld id="{3B381189-7C4A-47BB-96BE-C3303393CA1F}" type="slidenum">
              <a:rPr lang="en-GB" smtClean="0"/>
              <a:t>‹#›</a:t>
            </a:fld>
            <a:endParaRPr lang="en-GB" dirty="0"/>
          </a:p>
        </p:txBody>
      </p:sp>
    </p:spTree>
    <p:extLst>
      <p:ext uri="{BB962C8B-B14F-4D97-AF65-F5344CB8AC3E}">
        <p14:creationId xmlns:p14="http://schemas.microsoft.com/office/powerpoint/2010/main" val="2914738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C46B0B-29AA-F4C3-3BB9-0AC1233A8DF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B272E5-58BD-2109-B41A-18B7FAA12E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8BF18F-1CE0-8283-0936-01A2CDCBB4F3}"/>
              </a:ext>
            </a:extLst>
          </p:cNvPr>
          <p:cNvSpPr>
            <a:spLocks noGrp="1"/>
          </p:cNvSpPr>
          <p:nvPr>
            <p:ph type="dt" sz="half" idx="10"/>
          </p:nvPr>
        </p:nvSpPr>
        <p:spPr/>
        <p:txBody>
          <a:bodyPr/>
          <a:lstStyle/>
          <a:p>
            <a:fld id="{2E78ADCA-6B89-4E00-B10E-268BAE32CCB8}" type="datetimeFigureOut">
              <a:rPr lang="en-GB" smtClean="0"/>
              <a:t>17/07/2026</a:t>
            </a:fld>
            <a:endParaRPr lang="en-GB" dirty="0"/>
          </a:p>
        </p:txBody>
      </p:sp>
      <p:sp>
        <p:nvSpPr>
          <p:cNvPr id="5" name="Footer Placeholder 4">
            <a:extLst>
              <a:ext uri="{FF2B5EF4-FFF2-40B4-BE49-F238E27FC236}">
                <a16:creationId xmlns:a16="http://schemas.microsoft.com/office/drawing/2014/main" id="{B8BCE974-5A78-CF0C-C098-B32316BCD0A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3782C7B-49E7-ACCE-08C8-30F3E8DD5394}"/>
              </a:ext>
            </a:extLst>
          </p:cNvPr>
          <p:cNvSpPr>
            <a:spLocks noGrp="1"/>
          </p:cNvSpPr>
          <p:nvPr>
            <p:ph type="sldNum" sz="quarter" idx="12"/>
          </p:nvPr>
        </p:nvSpPr>
        <p:spPr/>
        <p:txBody>
          <a:bodyPr/>
          <a:lstStyle/>
          <a:p>
            <a:fld id="{3B381189-7C4A-47BB-96BE-C3303393CA1F}" type="slidenum">
              <a:rPr lang="en-GB" smtClean="0"/>
              <a:t>‹#›</a:t>
            </a:fld>
            <a:endParaRPr lang="en-GB" dirty="0"/>
          </a:p>
        </p:txBody>
      </p:sp>
    </p:spTree>
    <p:extLst>
      <p:ext uri="{BB962C8B-B14F-4D97-AF65-F5344CB8AC3E}">
        <p14:creationId xmlns:p14="http://schemas.microsoft.com/office/powerpoint/2010/main" val="812796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D85B"/>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5E7705-A4A0-902A-0328-374B32733C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8A5D2A7-C3AD-4FF4-D259-1AFB94787B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B58292-C324-F23B-E3DA-0EB00134328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E78ADCA-6B89-4E00-B10E-268BAE32CCB8}" type="datetimeFigureOut">
              <a:rPr lang="en-GB" smtClean="0"/>
              <a:t>17/07/2026</a:t>
            </a:fld>
            <a:endParaRPr lang="en-GB" dirty="0"/>
          </a:p>
        </p:txBody>
      </p:sp>
      <p:sp>
        <p:nvSpPr>
          <p:cNvPr id="5" name="Footer Placeholder 4">
            <a:extLst>
              <a:ext uri="{FF2B5EF4-FFF2-40B4-BE49-F238E27FC236}">
                <a16:creationId xmlns:a16="http://schemas.microsoft.com/office/drawing/2014/main" id="{21AC5247-3E5A-38CE-683F-F1B642B8E9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5C62762C-C5E0-EE1A-012C-FBDAA1BDD8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B381189-7C4A-47BB-96BE-C3303393CA1F}" type="slidenum">
              <a:rPr lang="en-GB" smtClean="0"/>
              <a:t>‹#›</a:t>
            </a:fld>
            <a:endParaRPr lang="en-GB" dirty="0"/>
          </a:p>
        </p:txBody>
      </p:sp>
    </p:spTree>
    <p:extLst>
      <p:ext uri="{BB962C8B-B14F-4D97-AF65-F5344CB8AC3E}">
        <p14:creationId xmlns:p14="http://schemas.microsoft.com/office/powerpoint/2010/main" val="28770166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image" Target="../media/image1.pn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s>
</file>

<file path=ppt/slides/_rels/slide4.xml.rels><?xml version="1.0" encoding="UTF-8" standalone="yes"?>
<Relationships xmlns="http://schemas.openxmlformats.org/package/2006/relationships"><Relationship Id="rId8" Type="http://schemas.openxmlformats.org/officeDocument/2006/relationships/image" Target="../media/image21.jpg"/><Relationship Id="rId3" Type="http://schemas.openxmlformats.org/officeDocument/2006/relationships/image" Target="../media/image16.jpg"/><Relationship Id="rId7"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9.jpg"/><Relationship Id="rId5" Type="http://schemas.openxmlformats.org/officeDocument/2006/relationships/image" Target="../media/image18.png"/><Relationship Id="rId4" Type="http://schemas.openxmlformats.org/officeDocument/2006/relationships/image" Target="../media/image17.jpeg"/><Relationship Id="rId9"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22.gif&amp;ehk=2MB"/><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http://basewebpages.wikispaces.com/Multicultura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24.png"/></Relationships>
</file>

<file path=ppt/slides/_rels/slide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hyperlink" Target="https://www.itv.com/news/2024-09-25/inside-the-reading-crisis-leaving-thousands-of-children-in-wales-unable-to-read" TargetMode="External"/><Relationship Id="rId7"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hyperlink" Target="ITV%20Wales%20article%20on%20Reading%20in%20Wales%20September%202024.docx" TargetMode="External"/><Relationship Id="rId4"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Scarborough%202001.pdf" TargetMode="External"/><Relationship Id="rId5" Type="http://schemas.openxmlformats.org/officeDocument/2006/relationships/image" Target="../media/image29.png"/><Relationship Id="rId4" Type="http://schemas.openxmlformats.org/officeDocument/2006/relationships/image" Target="../media/image28.jpeg"/></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8" Type="http://schemas.openxmlformats.org/officeDocument/2006/relationships/hyperlink" Target="https://www.flickr.com/photos/isbg6/5029147286/" TargetMode="External"/><Relationship Id="rId3" Type="http://schemas.openxmlformats.org/officeDocument/2006/relationships/image" Target="../media/image31.jpeg"/><Relationship Id="rId7" Type="http://schemas.openxmlformats.org/officeDocument/2006/relationships/image" Target="../media/image35.jpg&amp;ehk=K2D7YzwPtkc8bv"/><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34.jpeg"/><Relationship Id="rId5" Type="http://schemas.openxmlformats.org/officeDocument/2006/relationships/image" Target="../media/image33.jpeg"/><Relationship Id="rId4" Type="http://schemas.openxmlformats.org/officeDocument/2006/relationships/image" Target="../media/image32.jpeg"/><Relationship Id="rId9"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37.png"/><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1.png"/><Relationship Id="rId4" Type="http://schemas.openxmlformats.org/officeDocument/2006/relationships/image" Target="../media/image39.png"/></Relationships>
</file>

<file path=ppt/slides/_rels/slide14.xml.rels><?xml version="1.0" encoding="UTF-8" standalone="yes"?>
<Relationships xmlns="http://schemas.openxmlformats.org/package/2006/relationships"><Relationship Id="rId8" Type="http://schemas.openxmlformats.org/officeDocument/2006/relationships/image" Target="../media/image42.png&amp;ehk=oNAkCsMIjBfj12g"/><Relationship Id="rId3" Type="http://schemas.openxmlformats.org/officeDocument/2006/relationships/image" Target="../media/image40.png"/><Relationship Id="rId7" Type="http://schemas.openxmlformats.org/officeDocument/2006/relationships/hyperlink" Target="https://www.youtube.com/watch?v=y11gUENB4-c"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hyperlink" Target="https://www.youtube.com/watch?v=IKhzG5R4jc8" TargetMode="External"/><Relationship Id="rId5" Type="http://schemas.openxmlformats.org/officeDocument/2006/relationships/image" Target="../media/image1.png"/><Relationship Id="rId4" Type="http://schemas.openxmlformats.org/officeDocument/2006/relationships/image" Target="../media/image41.png"/><Relationship Id="rId9" Type="http://schemas.openxmlformats.org/officeDocument/2006/relationships/image" Target="../media/image43.png"/></Relationships>
</file>

<file path=ppt/slides/_rels/slide15.xml.rels><?xml version="1.0" encoding="UTF-8" standalone="yes"?>
<Relationships xmlns="http://schemas.openxmlformats.org/package/2006/relationships"><Relationship Id="rId8" Type="http://schemas.openxmlformats.org/officeDocument/2006/relationships/hyperlink" Target="https://workonict.wikispaces.com/animals" TargetMode="External"/><Relationship Id="rId3" Type="http://schemas.openxmlformats.org/officeDocument/2006/relationships/image" Target="../media/image44.png"/><Relationship Id="rId7" Type="http://schemas.openxmlformats.org/officeDocument/2006/relationships/image" Target="../media/image48.jp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47.png"/><Relationship Id="rId11" Type="http://schemas.openxmlformats.org/officeDocument/2006/relationships/image" Target="../media/image29.png"/><Relationship Id="rId5" Type="http://schemas.openxmlformats.org/officeDocument/2006/relationships/image" Target="../media/image46.jpg"/><Relationship Id="rId10" Type="http://schemas.openxmlformats.org/officeDocument/2006/relationships/image" Target="../media/image49.jpeg"/><Relationship Id="rId4" Type="http://schemas.openxmlformats.org/officeDocument/2006/relationships/image" Target="../media/image45.jpg"/><Relationship Id="rId9"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50.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hyperlink" Target="Different%20types%20of%20classroom%20reading.docx" TargetMode="External"/><Relationship Id="rId4" Type="http://schemas.openxmlformats.org/officeDocument/2006/relationships/image" Target="../media/image51.png"/></Relationships>
</file>

<file path=ppt/slides/_rels/slide19.xml.rels><?xml version="1.0" encoding="UTF-8" standalone="yes"?>
<Relationships xmlns="http://schemas.openxmlformats.org/package/2006/relationships"><Relationship Id="rId8" Type="http://schemas.openxmlformats.org/officeDocument/2006/relationships/image" Target="../media/image42.png&amp;ehk=oNAkCsMIjBfj12g"/><Relationship Id="rId3" Type="http://schemas.openxmlformats.org/officeDocument/2006/relationships/hyperlink" Target="https://www.youtube.com/watch?v=jfGjgOc-rJw" TargetMode="External"/><Relationship Id="rId7"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1.png"/><Relationship Id="rId4" Type="http://schemas.openxmlformats.org/officeDocument/2006/relationships/image" Target="../media/image52.png"/></Relationships>
</file>

<file path=ppt/slides/_rels/slide20.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1.png"/><Relationship Id="rId7" Type="http://schemas.openxmlformats.org/officeDocument/2006/relationships/image" Target="../media/image39.png"/><Relationship Id="rId2" Type="http://schemas.openxmlformats.org/officeDocument/2006/relationships/notesSlide" Target="../notesSlides/notesSlide20.xml"/><Relationship Id="rId1" Type="http://schemas.openxmlformats.org/officeDocument/2006/relationships/slideLayout" Target="../slideLayouts/slideLayout4.xml"/><Relationship Id="rId6" Type="http://schemas.openxmlformats.org/officeDocument/2006/relationships/hyperlink" Target="LLC%20Progression%20Steps.pptx" TargetMode="External"/><Relationship Id="rId5" Type="http://schemas.openxmlformats.org/officeDocument/2006/relationships/image" Target="../media/image54.png"/><Relationship Id="rId4" Type="http://schemas.openxmlformats.org/officeDocument/2006/relationships/image" Target="../media/image53.png"/></Relationships>
</file>

<file path=ppt/slides/_rels/slide21.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jpg"/><Relationship Id="rId1" Type="http://schemas.openxmlformats.org/officeDocument/2006/relationships/slideLayout" Target="../slideLayouts/slideLayout6.xml"/><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https://pixabay.com/en/book-shelf-bookshelf-literature-783394/"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mailto:jayne.morgan@uwtsd.ac.uk"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image" Target="../media/image59.jpg"/><Relationship Id="rId4" Type="http://schemas.openxmlformats.org/officeDocument/2006/relationships/image" Target="../media/image5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69A03-9FDD-4CE0-B6BD-741406841A27}"/>
              </a:ext>
            </a:extLst>
          </p:cNvPr>
          <p:cNvSpPr>
            <a:spLocks noGrp="1"/>
          </p:cNvSpPr>
          <p:nvPr>
            <p:ph type="ctrTitle"/>
          </p:nvPr>
        </p:nvSpPr>
        <p:spPr>
          <a:xfrm>
            <a:off x="580870" y="1294151"/>
            <a:ext cx="4953000" cy="1216153"/>
          </a:xfrm>
        </p:spPr>
        <p:txBody>
          <a:bodyPr vert="horz" lIns="91440" tIns="45720" rIns="91440" bIns="45720" rtlCol="0" anchor="t">
            <a:normAutofit fontScale="90000"/>
          </a:bodyPr>
          <a:lstStyle/>
          <a:p>
            <a:r>
              <a:rPr lang="en-GB" sz="4000" b="1" dirty="0">
                <a:solidFill>
                  <a:schemeClr val="tx2">
                    <a:lumMod val="50000"/>
                    <a:lumOff val="50000"/>
                  </a:schemeClr>
                </a:solidFill>
                <a:latin typeface="Comic Sans MS" panose="030F0702030302020204" pitchFamily="66" charset="0"/>
              </a:rPr>
              <a:t>Understanding language is the key to understanding the world around us</a:t>
            </a:r>
            <a:endParaRPr lang="en-US" sz="4000" b="1" dirty="0">
              <a:solidFill>
                <a:schemeClr val="tx2">
                  <a:lumMod val="50000"/>
                  <a:lumOff val="50000"/>
                </a:schemeClr>
              </a:solidFill>
              <a:latin typeface="Comic Sans MS" panose="030F0702030302020204" pitchFamily="66" charset="0"/>
            </a:endParaRPr>
          </a:p>
        </p:txBody>
      </p:sp>
      <p:sp>
        <p:nvSpPr>
          <p:cNvPr id="8" name="Subtitle 2">
            <a:extLst>
              <a:ext uri="{FF2B5EF4-FFF2-40B4-BE49-F238E27FC236}">
                <a16:creationId xmlns:a16="http://schemas.microsoft.com/office/drawing/2014/main" id="{AC29C3FB-2ACA-4990-BE55-815547A4B3D2}"/>
              </a:ext>
            </a:extLst>
          </p:cNvPr>
          <p:cNvSpPr txBox="1">
            <a:spLocks/>
          </p:cNvSpPr>
          <p:nvPr/>
        </p:nvSpPr>
        <p:spPr>
          <a:xfrm>
            <a:off x="580870" y="3980233"/>
            <a:ext cx="4953000" cy="2415914"/>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indent="-228600" algn="l">
              <a:buFont typeface="Arial" panose="020B0604020202020204" pitchFamily="34" charset="0"/>
              <a:buChar char="•"/>
            </a:pPr>
            <a:endParaRPr lang="en-US" sz="800" dirty="0">
              <a:solidFill>
                <a:schemeClr val="tx1">
                  <a:alpha val="55000"/>
                </a:schemeClr>
              </a:solidFill>
            </a:endParaRPr>
          </a:p>
          <a:p>
            <a:r>
              <a:rPr lang="en-US" sz="1500" dirty="0">
                <a:solidFill>
                  <a:schemeClr val="tx1">
                    <a:alpha val="55000"/>
                  </a:schemeClr>
                </a:solidFill>
                <a:latin typeface="Comic Sans MS" panose="030F0702030302020204" pitchFamily="66" charset="0"/>
              </a:rPr>
              <a:t>ECAD6051</a:t>
            </a:r>
          </a:p>
          <a:p>
            <a:r>
              <a:rPr lang="en-US" sz="1500" dirty="0">
                <a:solidFill>
                  <a:schemeClr val="tx1">
                    <a:alpha val="55000"/>
                  </a:schemeClr>
                </a:solidFill>
                <a:latin typeface="Comic Sans MS" panose="030F0702030302020204" pitchFamily="66" charset="0"/>
              </a:rPr>
              <a:t>Professional &amp; Pedagogic Studies: </a:t>
            </a:r>
          </a:p>
          <a:p>
            <a:r>
              <a:rPr lang="en-US" sz="1500" dirty="0">
                <a:solidFill>
                  <a:schemeClr val="tx1">
                    <a:alpha val="55000"/>
                  </a:schemeClr>
                </a:solidFill>
                <a:latin typeface="Comic Sans MS" panose="030F0702030302020204" pitchFamily="66" charset="0"/>
              </a:rPr>
              <a:t>Leading the Learning: what, how and why am I teaching?</a:t>
            </a:r>
          </a:p>
          <a:p>
            <a:r>
              <a:rPr lang="en-US" sz="1500" dirty="0">
                <a:solidFill>
                  <a:schemeClr val="tx1">
                    <a:alpha val="55000"/>
                  </a:schemeClr>
                </a:solidFill>
                <a:latin typeface="Comic Sans MS" panose="030F0702030302020204" pitchFamily="66" charset="0"/>
              </a:rPr>
              <a:t>Languages, Literacy &amp; Communication</a:t>
            </a:r>
          </a:p>
          <a:p>
            <a:r>
              <a:rPr lang="en-US" sz="1500" dirty="0">
                <a:solidFill>
                  <a:schemeClr val="tx1">
                    <a:alpha val="55000"/>
                  </a:schemeClr>
                </a:solidFill>
                <a:latin typeface="Comic Sans MS" panose="030F0702030302020204" pitchFamily="66" charset="0"/>
              </a:rPr>
              <a:t> Session 1</a:t>
            </a:r>
          </a:p>
          <a:p>
            <a:r>
              <a:rPr lang="en-US" sz="1500" dirty="0">
                <a:solidFill>
                  <a:schemeClr val="tx1">
                    <a:alpha val="55000"/>
                  </a:schemeClr>
                </a:solidFill>
                <a:latin typeface="Comic Sans MS" panose="030F0702030302020204" pitchFamily="66" charset="0"/>
              </a:rPr>
              <a:t> September 2026</a:t>
            </a:r>
            <a:endParaRPr lang="en-US" sz="800" dirty="0">
              <a:solidFill>
                <a:schemeClr val="tx1">
                  <a:alpha val="55000"/>
                </a:schemeClr>
              </a:solidFill>
              <a:latin typeface="Comic Sans MS" panose="030F0702030302020204" pitchFamily="66" charset="0"/>
            </a:endParaRPr>
          </a:p>
        </p:txBody>
      </p:sp>
      <p:pic>
        <p:nvPicPr>
          <p:cNvPr id="3" name="Picture 2" descr="A computer screen shot of a blue background&#10;&#10;Description automatically generated">
            <a:extLst>
              <a:ext uri="{FF2B5EF4-FFF2-40B4-BE49-F238E27FC236}">
                <a16:creationId xmlns:a16="http://schemas.microsoft.com/office/drawing/2014/main" id="{6B118B71-735B-1639-2051-BC78E5C59AEF}"/>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10087502" y="-1"/>
            <a:ext cx="2104498" cy="877145"/>
          </a:xfrm>
          <a:prstGeom prst="rect">
            <a:avLst/>
          </a:prstGeom>
        </p:spPr>
      </p:pic>
      <p:pic>
        <p:nvPicPr>
          <p:cNvPr id="5" name="Picture 4" descr="A cartoon of a person teaching a group of children&#10;&#10;AI-generated content may be incorrect.">
            <a:extLst>
              <a:ext uri="{FF2B5EF4-FFF2-40B4-BE49-F238E27FC236}">
                <a16:creationId xmlns:a16="http://schemas.microsoft.com/office/drawing/2014/main" id="{78E1ABC9-C5BA-EC1C-B266-041877F29E5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1515225"/>
            <a:ext cx="5463443" cy="4568155"/>
          </a:xfrm>
          <a:prstGeom prst="rect">
            <a:avLst/>
          </a:prstGeom>
          <a:ln w="76200">
            <a:solidFill>
              <a:schemeClr val="tx2">
                <a:lumMod val="50000"/>
                <a:lumOff val="50000"/>
              </a:schemeClr>
            </a:solidFill>
          </a:ln>
        </p:spPr>
      </p:pic>
    </p:spTree>
    <p:extLst>
      <p:ext uri="{BB962C8B-B14F-4D97-AF65-F5344CB8AC3E}">
        <p14:creationId xmlns:p14="http://schemas.microsoft.com/office/powerpoint/2010/main" val="1878612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Best smartphone 2019: iPhone, OnePlus ...">
            <a:extLst>
              <a:ext uri="{FF2B5EF4-FFF2-40B4-BE49-F238E27FC236}">
                <a16:creationId xmlns:a16="http://schemas.microsoft.com/office/drawing/2014/main" id="{2E1815E0-AEAB-C771-9423-A92D0D8A68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7773" y="3032058"/>
            <a:ext cx="2752714" cy="1387329"/>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pic>
        <p:nvPicPr>
          <p:cNvPr id="1030" name="Picture 6" descr="Green check mark icon. Tick symbol in green color, vector illustration.">
            <a:extLst>
              <a:ext uri="{FF2B5EF4-FFF2-40B4-BE49-F238E27FC236}">
                <a16:creationId xmlns:a16="http://schemas.microsoft.com/office/drawing/2014/main" id="{DE977423-1BAD-0FEC-180A-08608B0E0F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74926" y="1008755"/>
            <a:ext cx="1717681" cy="161664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5,588,963 Cross Royalty-Free Photos and Stock Images ...">
            <a:extLst>
              <a:ext uri="{FF2B5EF4-FFF2-40B4-BE49-F238E27FC236}">
                <a16:creationId xmlns:a16="http://schemas.microsoft.com/office/drawing/2014/main" id="{686CF16D-BE96-A584-3419-D84E9E63CA8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8549"/>
          <a:stretch/>
        </p:blipFill>
        <p:spPr bwMode="auto">
          <a:xfrm>
            <a:off x="6974926" y="2791980"/>
            <a:ext cx="1818373" cy="164075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The 8 Best Laptops of 2024 | Reviews by ...">
            <a:extLst>
              <a:ext uri="{FF2B5EF4-FFF2-40B4-BE49-F238E27FC236}">
                <a16:creationId xmlns:a16="http://schemas.microsoft.com/office/drawing/2014/main" id="{CA31E7A6-98BF-3B1A-3E1B-E90B95A4D5D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37773" y="1096962"/>
            <a:ext cx="2752714" cy="1325118"/>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8874B31-C85B-0692-1708-84C21B03B23F}"/>
              </a:ext>
            </a:extLst>
          </p:cNvPr>
          <p:cNvSpPr txBox="1">
            <a:spLocks/>
          </p:cNvSpPr>
          <p:nvPr/>
        </p:nvSpPr>
        <p:spPr>
          <a:xfrm>
            <a:off x="-473535" y="33952"/>
            <a:ext cx="7956222" cy="85560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During lectures, please ….</a:t>
            </a:r>
          </a:p>
        </p:txBody>
      </p:sp>
      <p:pic>
        <p:nvPicPr>
          <p:cNvPr id="5122" name="Picture 2" descr="Influencing How Students Discuss Content">
            <a:extLst>
              <a:ext uri="{FF2B5EF4-FFF2-40B4-BE49-F238E27FC236}">
                <a16:creationId xmlns:a16="http://schemas.microsoft.com/office/drawing/2014/main" id="{E85A8505-0BCC-B089-B9F4-AD59CDA128D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44393" y="4924121"/>
            <a:ext cx="2761656" cy="1461526"/>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pic>
        <p:nvPicPr>
          <p:cNvPr id="6" name="Picture 6" descr="Green check mark icon. Tick symbol in green color, vector illustration.">
            <a:extLst>
              <a:ext uri="{FF2B5EF4-FFF2-40B4-BE49-F238E27FC236}">
                <a16:creationId xmlns:a16="http://schemas.microsoft.com/office/drawing/2014/main" id="{1D5127B6-B146-B83B-13D7-72E035A5DC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75618" y="4924121"/>
            <a:ext cx="1717681" cy="161664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computer screen shot of a blue background&#10;&#10;Description automatically generated">
            <a:extLst>
              <a:ext uri="{FF2B5EF4-FFF2-40B4-BE49-F238E27FC236}">
                <a16:creationId xmlns:a16="http://schemas.microsoft.com/office/drawing/2014/main" id="{0A823A8E-D8E0-A4A7-42AC-307D3FB703D5}"/>
              </a:ext>
            </a:extLst>
          </p:cNvPr>
          <p:cNvPicPr>
            <a:picLocks noChangeAspect="1"/>
          </p:cNvPicPr>
          <p:nvPr/>
        </p:nvPicPr>
        <p:blipFill rotWithShape="1">
          <a:blip r:embed="rId8">
            <a:extLst>
              <a:ext uri="{28A0092B-C50C-407E-A947-70E740481C1C}">
                <a14:useLocalDpi xmlns:a14="http://schemas.microsoft.com/office/drawing/2010/main" val="0"/>
              </a:ext>
            </a:extLst>
          </a:blip>
          <a:srcRect l="44043" t="38217" r="30494" b="45864"/>
          <a:stretch/>
        </p:blipFill>
        <p:spPr>
          <a:xfrm>
            <a:off x="9902528" y="200722"/>
            <a:ext cx="2104498" cy="877145"/>
          </a:xfrm>
          <a:prstGeom prst="rect">
            <a:avLst/>
          </a:prstGeom>
        </p:spPr>
      </p:pic>
    </p:spTree>
    <p:extLst>
      <p:ext uri="{BB962C8B-B14F-4D97-AF65-F5344CB8AC3E}">
        <p14:creationId xmlns:p14="http://schemas.microsoft.com/office/powerpoint/2010/main" val="323261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2018E1B-E0B9-4440-AFF3-4112E50A2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5137CA-E52F-7E28-8883-C1C44EE38240}"/>
              </a:ext>
            </a:extLst>
          </p:cNvPr>
          <p:cNvSpPr txBox="1">
            <a:spLocks/>
          </p:cNvSpPr>
          <p:nvPr/>
        </p:nvSpPr>
        <p:spPr>
          <a:xfrm>
            <a:off x="8010342" y="2845093"/>
            <a:ext cx="4178609" cy="1830285"/>
          </a:xfrm>
          <a:prstGeom prst="rect">
            <a:avLst/>
          </a:prstGeom>
        </p:spPr>
        <p:txBody>
          <a:bodyPr vert="horz" lIns="91440" tIns="45720" rIns="91440" bIns="45720" rtlCol="0" anchor="ctr">
            <a:normAutofit fontScale="4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70000"/>
              </a:lnSpc>
              <a:spcAft>
                <a:spcPts val="600"/>
              </a:spcAft>
            </a:pPr>
            <a:r>
              <a:rPr lang="en-US" sz="5200" b="1" kern="1200" dirty="0">
                <a:solidFill>
                  <a:schemeClr val="tx2">
                    <a:lumMod val="50000"/>
                    <a:lumOff val="50000"/>
                  </a:schemeClr>
                </a:solidFill>
                <a:latin typeface="Comic Sans MS" panose="030F0702030302020204" pitchFamily="66" charset="0"/>
              </a:rPr>
              <a:t>Additional resources: </a:t>
            </a:r>
          </a:p>
          <a:p>
            <a:pPr algn="ctr">
              <a:lnSpc>
                <a:spcPct val="170000"/>
              </a:lnSpc>
              <a:spcAft>
                <a:spcPts val="600"/>
              </a:spcAft>
            </a:pPr>
            <a:r>
              <a:rPr lang="en-US" sz="5200" b="1" dirty="0">
                <a:solidFill>
                  <a:schemeClr val="tx2">
                    <a:lumMod val="50000"/>
                    <a:lumOff val="50000"/>
                  </a:schemeClr>
                </a:solidFill>
                <a:latin typeface="Comic Sans MS" panose="030F0702030302020204" pitchFamily="66" charset="0"/>
              </a:rPr>
              <a:t>t</a:t>
            </a:r>
            <a:r>
              <a:rPr lang="en-US" sz="5200" b="1" kern="1200" dirty="0">
                <a:solidFill>
                  <a:schemeClr val="tx2">
                    <a:lumMod val="50000"/>
                    <a:lumOff val="50000"/>
                  </a:schemeClr>
                </a:solidFill>
                <a:latin typeface="Comic Sans MS" panose="030F0702030302020204" pitchFamily="66" charset="0"/>
              </a:rPr>
              <a:t>hese booklets are on Moodle.</a:t>
            </a:r>
          </a:p>
        </p:txBody>
      </p:sp>
      <p:pic>
        <p:nvPicPr>
          <p:cNvPr id="7" name="Picture 6" descr="A group of cartoon characters&#10;&#10;AI-generated content may be incorrect.">
            <a:extLst>
              <a:ext uri="{FF2B5EF4-FFF2-40B4-BE49-F238E27FC236}">
                <a16:creationId xmlns:a16="http://schemas.microsoft.com/office/drawing/2014/main" id="{759B3787-5DE9-844D-857E-1AF2F3B85097}"/>
              </a:ext>
            </a:extLst>
          </p:cNvPr>
          <p:cNvPicPr>
            <a:picLocks noChangeAspect="1"/>
          </p:cNvPicPr>
          <p:nvPr/>
        </p:nvPicPr>
        <p:blipFill>
          <a:blip r:embed="rId3">
            <a:extLst>
              <a:ext uri="{28A0092B-C50C-407E-A947-70E740481C1C}">
                <a14:useLocalDpi xmlns:a14="http://schemas.microsoft.com/office/drawing/2010/main" val="0"/>
              </a:ext>
            </a:extLst>
          </a:blip>
          <a:srcRect l="7622" r="11332" b="-3"/>
          <a:stretch>
            <a:fillRect/>
          </a:stretch>
        </p:blipFill>
        <p:spPr>
          <a:xfrm>
            <a:off x="289262" y="448735"/>
            <a:ext cx="1501896" cy="2438423"/>
          </a:xfrm>
          <a:prstGeom prst="rect">
            <a:avLst/>
          </a:prstGeom>
          <a:ln w="38100">
            <a:solidFill>
              <a:schemeClr val="tx2">
                <a:lumMod val="50000"/>
                <a:lumOff val="50000"/>
              </a:schemeClr>
            </a:solidFill>
          </a:ln>
        </p:spPr>
      </p:pic>
      <p:pic>
        <p:nvPicPr>
          <p:cNvPr id="5" name="Picture 4" descr="A cartoon of a child with a paper&#10;&#10;AI-generated content may be incorrect.">
            <a:extLst>
              <a:ext uri="{FF2B5EF4-FFF2-40B4-BE49-F238E27FC236}">
                <a16:creationId xmlns:a16="http://schemas.microsoft.com/office/drawing/2014/main" id="{45495901-EA1E-0964-54EA-6E42607868D7}"/>
              </a:ext>
            </a:extLst>
          </p:cNvPr>
          <p:cNvPicPr>
            <a:picLocks noChangeAspect="1"/>
          </p:cNvPicPr>
          <p:nvPr/>
        </p:nvPicPr>
        <p:blipFill>
          <a:blip r:embed="rId4">
            <a:extLst>
              <a:ext uri="{28A0092B-C50C-407E-A947-70E740481C1C}">
                <a14:useLocalDpi xmlns:a14="http://schemas.microsoft.com/office/drawing/2010/main" val="0"/>
              </a:ext>
            </a:extLst>
          </a:blip>
          <a:srcRect l="6766" r="6757" b="-3"/>
          <a:stretch>
            <a:fillRect/>
          </a:stretch>
        </p:blipFill>
        <p:spPr>
          <a:xfrm>
            <a:off x="2529088" y="431431"/>
            <a:ext cx="1438320" cy="2350941"/>
          </a:xfrm>
          <a:prstGeom prst="rect">
            <a:avLst/>
          </a:prstGeom>
          <a:ln w="38100">
            <a:solidFill>
              <a:schemeClr val="tx2">
                <a:lumMod val="50000"/>
                <a:lumOff val="50000"/>
              </a:schemeClr>
            </a:solidFill>
          </a:ln>
        </p:spPr>
      </p:pic>
      <p:pic>
        <p:nvPicPr>
          <p:cNvPr id="9" name="Picture 8" descr="A poster with cartoon children&#10;&#10;AI-generated content may be incorrect.">
            <a:extLst>
              <a:ext uri="{FF2B5EF4-FFF2-40B4-BE49-F238E27FC236}">
                <a16:creationId xmlns:a16="http://schemas.microsoft.com/office/drawing/2014/main" id="{DB637E73-77BC-2DA4-F0AF-9FE4F83D275E}"/>
              </a:ext>
            </a:extLst>
          </p:cNvPr>
          <p:cNvPicPr>
            <a:picLocks noChangeAspect="1"/>
          </p:cNvPicPr>
          <p:nvPr/>
        </p:nvPicPr>
        <p:blipFill>
          <a:blip r:embed="rId5">
            <a:extLst>
              <a:ext uri="{28A0092B-C50C-407E-A947-70E740481C1C}">
                <a14:useLocalDpi xmlns:a14="http://schemas.microsoft.com/office/drawing/2010/main" val="0"/>
              </a:ext>
            </a:extLst>
          </a:blip>
          <a:srcRect l="10491" r="9190" b="-3"/>
          <a:stretch>
            <a:fillRect/>
          </a:stretch>
        </p:blipFill>
        <p:spPr>
          <a:xfrm>
            <a:off x="4533566" y="534162"/>
            <a:ext cx="1530999" cy="2310931"/>
          </a:xfrm>
          <a:prstGeom prst="rect">
            <a:avLst/>
          </a:prstGeom>
          <a:ln w="38100">
            <a:solidFill>
              <a:schemeClr val="tx2">
                <a:lumMod val="50000"/>
                <a:lumOff val="50000"/>
              </a:schemeClr>
            </a:solidFill>
          </a:ln>
        </p:spPr>
      </p:pic>
      <p:pic>
        <p:nvPicPr>
          <p:cNvPr id="17" name="Picture 16" descr="A close-up of a book&#10;&#10;AI-generated content may be incorrect.">
            <a:extLst>
              <a:ext uri="{FF2B5EF4-FFF2-40B4-BE49-F238E27FC236}">
                <a16:creationId xmlns:a16="http://schemas.microsoft.com/office/drawing/2014/main" id="{EE474612-887A-ADC3-A2CA-1CDB378D2243}"/>
              </a:ext>
            </a:extLst>
          </p:cNvPr>
          <p:cNvPicPr>
            <a:picLocks noChangeAspect="1"/>
          </p:cNvPicPr>
          <p:nvPr/>
        </p:nvPicPr>
        <p:blipFill>
          <a:blip r:embed="rId6">
            <a:extLst>
              <a:ext uri="{28A0092B-C50C-407E-A947-70E740481C1C}">
                <a14:useLocalDpi xmlns:a14="http://schemas.microsoft.com/office/drawing/2010/main" val="0"/>
              </a:ext>
            </a:extLst>
          </a:blip>
          <a:srcRect l="4976" r="6399" b="-3"/>
          <a:stretch>
            <a:fillRect/>
          </a:stretch>
        </p:blipFill>
        <p:spPr>
          <a:xfrm>
            <a:off x="6892935" y="534163"/>
            <a:ext cx="1413168" cy="2201718"/>
          </a:xfrm>
          <a:prstGeom prst="rect">
            <a:avLst/>
          </a:prstGeom>
          <a:ln w="38100">
            <a:solidFill>
              <a:schemeClr val="tx2">
                <a:lumMod val="50000"/>
                <a:lumOff val="50000"/>
              </a:schemeClr>
            </a:solidFill>
          </a:ln>
        </p:spPr>
      </p:pic>
      <p:pic>
        <p:nvPicPr>
          <p:cNvPr id="3" name="Content Placeholder 4">
            <a:extLst>
              <a:ext uri="{FF2B5EF4-FFF2-40B4-BE49-F238E27FC236}">
                <a16:creationId xmlns:a16="http://schemas.microsoft.com/office/drawing/2014/main" id="{3A71E813-54F3-5814-35FC-1519686C8F8D}"/>
              </a:ext>
            </a:extLst>
          </p:cNvPr>
          <p:cNvPicPr>
            <a:picLocks noChangeAspect="1"/>
          </p:cNvPicPr>
          <p:nvPr/>
        </p:nvPicPr>
        <p:blipFill>
          <a:blip r:embed="rId7">
            <a:extLst>
              <a:ext uri="{28A0092B-C50C-407E-A947-70E740481C1C}">
                <a14:useLocalDpi xmlns:a14="http://schemas.microsoft.com/office/drawing/2010/main" val="0"/>
              </a:ext>
            </a:extLst>
          </a:blip>
          <a:srcRect l="1604" r="9403" b="-3"/>
          <a:stretch>
            <a:fillRect/>
          </a:stretch>
        </p:blipFill>
        <p:spPr>
          <a:xfrm>
            <a:off x="6892934" y="4169132"/>
            <a:ext cx="1413168" cy="2179873"/>
          </a:xfrm>
          <a:prstGeom prst="rect">
            <a:avLst/>
          </a:prstGeom>
          <a:ln w="38100">
            <a:solidFill>
              <a:schemeClr val="tx2">
                <a:lumMod val="50000"/>
                <a:lumOff val="50000"/>
              </a:schemeClr>
            </a:solidFill>
          </a:ln>
        </p:spPr>
      </p:pic>
      <p:pic>
        <p:nvPicPr>
          <p:cNvPr id="11" name="Picture 10" descr="A page of a book&#10;&#10;AI-generated content may be incorrect.">
            <a:extLst>
              <a:ext uri="{FF2B5EF4-FFF2-40B4-BE49-F238E27FC236}">
                <a16:creationId xmlns:a16="http://schemas.microsoft.com/office/drawing/2014/main" id="{ECDB1AC3-5B94-CC3A-CE61-1CD42E450BC9}"/>
              </a:ext>
            </a:extLst>
          </p:cNvPr>
          <p:cNvPicPr>
            <a:picLocks noChangeAspect="1"/>
          </p:cNvPicPr>
          <p:nvPr/>
        </p:nvPicPr>
        <p:blipFill>
          <a:blip r:embed="rId8">
            <a:extLst>
              <a:ext uri="{28A0092B-C50C-407E-A947-70E740481C1C}">
                <a14:useLocalDpi xmlns:a14="http://schemas.microsoft.com/office/drawing/2010/main" val="0"/>
              </a:ext>
            </a:extLst>
          </a:blip>
          <a:srcRect l="6547" r="6583" b="-3"/>
          <a:stretch>
            <a:fillRect/>
          </a:stretch>
        </p:blipFill>
        <p:spPr>
          <a:xfrm>
            <a:off x="350543" y="4096718"/>
            <a:ext cx="1379334" cy="2252287"/>
          </a:xfrm>
          <a:prstGeom prst="rect">
            <a:avLst/>
          </a:prstGeom>
          <a:ln w="38100">
            <a:solidFill>
              <a:schemeClr val="tx2">
                <a:lumMod val="50000"/>
                <a:lumOff val="50000"/>
              </a:schemeClr>
            </a:solidFill>
          </a:ln>
        </p:spPr>
      </p:pic>
      <p:pic>
        <p:nvPicPr>
          <p:cNvPr id="19" name="Picture 18" descr="A poster with cartoon characters&#10;&#10;AI-generated content may be incorrect.">
            <a:extLst>
              <a:ext uri="{FF2B5EF4-FFF2-40B4-BE49-F238E27FC236}">
                <a16:creationId xmlns:a16="http://schemas.microsoft.com/office/drawing/2014/main" id="{174A7CC8-6BFE-E50F-B2B0-0537F408E73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510710" y="4122953"/>
            <a:ext cx="1583765" cy="2255230"/>
          </a:xfrm>
          <a:prstGeom prst="rect">
            <a:avLst/>
          </a:prstGeom>
          <a:ln w="38100">
            <a:solidFill>
              <a:schemeClr val="tx2">
                <a:lumMod val="50000"/>
                <a:lumOff val="50000"/>
              </a:schemeClr>
            </a:solidFill>
          </a:ln>
        </p:spPr>
      </p:pic>
      <p:pic>
        <p:nvPicPr>
          <p:cNvPr id="6" name="Picture 5" descr="A poster with text and pictures of a tree&#10;&#10;AI-generated content may be incorrect.">
            <a:extLst>
              <a:ext uri="{FF2B5EF4-FFF2-40B4-BE49-F238E27FC236}">
                <a16:creationId xmlns:a16="http://schemas.microsoft.com/office/drawing/2014/main" id="{5030DB02-DA80-8F10-974E-7FEFCC7E8D9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456365" y="4122953"/>
            <a:ext cx="1583765" cy="2226052"/>
          </a:xfrm>
          <a:prstGeom prst="rect">
            <a:avLst/>
          </a:prstGeom>
          <a:ln w="38100">
            <a:solidFill>
              <a:schemeClr val="tx2">
                <a:lumMod val="50000"/>
                <a:lumOff val="50000"/>
              </a:schemeClr>
            </a:solidFill>
          </a:ln>
        </p:spPr>
      </p:pic>
      <p:pic>
        <p:nvPicPr>
          <p:cNvPr id="4" name="Picture 3" descr="A computer screen shot of a blue background&#10;&#10;Description automatically generated">
            <a:extLst>
              <a:ext uri="{FF2B5EF4-FFF2-40B4-BE49-F238E27FC236}">
                <a16:creationId xmlns:a16="http://schemas.microsoft.com/office/drawing/2014/main" id="{75500AEA-4FC6-4A46-03FA-D5413A6FD68E}"/>
              </a:ext>
            </a:extLst>
          </p:cNvPr>
          <p:cNvPicPr>
            <a:picLocks noChangeAspect="1"/>
          </p:cNvPicPr>
          <p:nvPr/>
        </p:nvPicPr>
        <p:blipFill rotWithShape="1">
          <a:blip r:embed="rId11">
            <a:extLst>
              <a:ext uri="{28A0092B-C50C-407E-A947-70E740481C1C}">
                <a14:useLocalDpi xmlns:a14="http://schemas.microsoft.com/office/drawing/2010/main" val="0"/>
              </a:ext>
            </a:extLst>
          </a:blip>
          <a:srcRect l="44043" t="38217" r="30494" b="45864"/>
          <a:stretch/>
        </p:blipFill>
        <p:spPr>
          <a:xfrm>
            <a:off x="9902528" y="200722"/>
            <a:ext cx="2104498" cy="877145"/>
          </a:xfrm>
          <a:prstGeom prst="rect">
            <a:avLst/>
          </a:prstGeom>
        </p:spPr>
      </p:pic>
    </p:spTree>
    <p:extLst>
      <p:ext uri="{BB962C8B-B14F-4D97-AF65-F5344CB8AC3E}">
        <p14:creationId xmlns:p14="http://schemas.microsoft.com/office/powerpoint/2010/main" val="1265357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9415" y="193025"/>
            <a:ext cx="5748345" cy="518795"/>
          </a:xfrm>
        </p:spPr>
        <p:txBody>
          <a:bodyPr>
            <a:normAutofit fontScale="90000"/>
          </a:bodyPr>
          <a:lstStyle/>
          <a:p>
            <a:pPr algn="ctr"/>
            <a:r>
              <a:rPr lang="en-GB" b="1" dirty="0">
                <a:solidFill>
                  <a:schemeClr val="tx2">
                    <a:lumMod val="50000"/>
                    <a:lumOff val="50000"/>
                  </a:schemeClr>
                </a:solidFill>
                <a:latin typeface="Comic Sans MS" panose="030F0702030302020204" pitchFamily="66" charset="0"/>
              </a:rPr>
              <a:t>Curriculum for Wales</a:t>
            </a:r>
          </a:p>
        </p:txBody>
      </p:sp>
      <p:sp>
        <p:nvSpPr>
          <p:cNvPr id="3" name="Content Placeholder 2"/>
          <p:cNvSpPr>
            <a:spLocks noGrp="1"/>
          </p:cNvSpPr>
          <p:nvPr>
            <p:ph idx="1"/>
          </p:nvPr>
        </p:nvSpPr>
        <p:spPr>
          <a:xfrm>
            <a:off x="1150912" y="885429"/>
            <a:ext cx="10291997" cy="850280"/>
          </a:xfrm>
        </p:spPr>
        <p:txBody>
          <a:bodyPr>
            <a:normAutofit/>
          </a:bodyPr>
          <a:lstStyle/>
          <a:p>
            <a:pPr marL="0" indent="0" algn="ctr">
              <a:buNone/>
            </a:pPr>
            <a:r>
              <a:rPr lang="en-GB" sz="2000" dirty="0">
                <a:latin typeface="Comic Sans MS" panose="030F0702030302020204" pitchFamily="66" charset="0"/>
              </a:rPr>
              <a:t>The Languages, Literacy and Communication part of Curriculum 2022 is split into </a:t>
            </a:r>
            <a:r>
              <a:rPr lang="en-GB" sz="2000" b="1" dirty="0">
                <a:latin typeface="Comic Sans MS" panose="030F0702030302020204" pitchFamily="66" charset="0"/>
              </a:rPr>
              <a:t>4 What Matter Statements</a:t>
            </a:r>
          </a:p>
        </p:txBody>
      </p:sp>
      <p:sp>
        <p:nvSpPr>
          <p:cNvPr id="4" name="TextBox 3"/>
          <p:cNvSpPr txBox="1"/>
          <p:nvPr/>
        </p:nvSpPr>
        <p:spPr>
          <a:xfrm>
            <a:off x="275571" y="4817765"/>
            <a:ext cx="2375941" cy="1569660"/>
          </a:xfrm>
          <a:prstGeom prst="rect">
            <a:avLst/>
          </a:prstGeom>
          <a:noFill/>
          <a:ln w="28575">
            <a:solidFill>
              <a:schemeClr val="accent2">
                <a:lumMod val="20000"/>
                <a:lumOff val="80000"/>
              </a:schemeClr>
            </a:solidFill>
          </a:ln>
        </p:spPr>
        <p:txBody>
          <a:bodyPr wrap="square" rtlCol="0">
            <a:spAutoFit/>
          </a:bodyPr>
          <a:lstStyle/>
          <a:p>
            <a:pPr algn="ctr"/>
            <a:r>
              <a:rPr lang="en-GB" sz="3200" dirty="0">
                <a:latin typeface="Comic Sans MS" panose="030F0702030302020204" pitchFamily="66" charset="0"/>
              </a:rPr>
              <a:t>WMS1: Languages connect us</a:t>
            </a:r>
          </a:p>
        </p:txBody>
      </p:sp>
      <p:sp>
        <p:nvSpPr>
          <p:cNvPr id="5" name="TextBox 4"/>
          <p:cNvSpPr txBox="1"/>
          <p:nvPr/>
        </p:nvSpPr>
        <p:spPr>
          <a:xfrm>
            <a:off x="9398379" y="3069878"/>
            <a:ext cx="2543688" cy="3046988"/>
          </a:xfrm>
          <a:prstGeom prst="rect">
            <a:avLst/>
          </a:prstGeom>
          <a:noFill/>
          <a:ln w="28575">
            <a:solidFill>
              <a:schemeClr val="accent2">
                <a:lumMod val="20000"/>
                <a:lumOff val="80000"/>
              </a:schemeClr>
            </a:solidFill>
          </a:ln>
        </p:spPr>
        <p:txBody>
          <a:bodyPr wrap="square" rtlCol="0">
            <a:spAutoFit/>
          </a:bodyPr>
          <a:lstStyle/>
          <a:p>
            <a:pPr algn="ctr"/>
            <a:r>
              <a:rPr lang="en-GB" sz="3200" dirty="0">
                <a:latin typeface="Comic Sans MS" panose="030F0702030302020204" pitchFamily="66" charset="0"/>
              </a:rPr>
              <a:t>WMS4: Literature fires imagination and inspires creativity</a:t>
            </a:r>
          </a:p>
        </p:txBody>
      </p:sp>
      <p:sp>
        <p:nvSpPr>
          <p:cNvPr id="6" name="TextBox 5"/>
          <p:cNvSpPr txBox="1"/>
          <p:nvPr/>
        </p:nvSpPr>
        <p:spPr>
          <a:xfrm>
            <a:off x="2920111" y="2773332"/>
            <a:ext cx="2973476" cy="3600986"/>
          </a:xfrm>
          <a:prstGeom prst="rect">
            <a:avLst/>
          </a:prstGeom>
          <a:noFill/>
          <a:ln w="28575">
            <a:solidFill>
              <a:schemeClr val="accent2">
                <a:lumMod val="20000"/>
                <a:lumOff val="80000"/>
              </a:schemeClr>
            </a:solidFill>
          </a:ln>
        </p:spPr>
        <p:txBody>
          <a:bodyPr wrap="square" rtlCol="0">
            <a:spAutoFit/>
          </a:bodyPr>
          <a:lstStyle/>
          <a:p>
            <a:pPr algn="ctr"/>
            <a:r>
              <a:rPr lang="en-GB" sz="3600" dirty="0">
                <a:latin typeface="Comic Sans MS" panose="030F0702030302020204" pitchFamily="66" charset="0"/>
              </a:rPr>
              <a:t>WMS2: </a:t>
            </a:r>
            <a:r>
              <a:rPr lang="en-GB" sz="3200" dirty="0">
                <a:latin typeface="Comic Sans MS" panose="030F0702030302020204" pitchFamily="66" charset="0"/>
              </a:rPr>
              <a:t>Understanding language is the key to understanding the world around us</a:t>
            </a:r>
            <a:endParaRPr lang="en-GB" sz="3600" dirty="0">
              <a:latin typeface="Comic Sans MS" panose="030F0702030302020204" pitchFamily="66" charset="0"/>
            </a:endParaRPr>
          </a:p>
        </p:txBody>
      </p:sp>
      <p:sp>
        <p:nvSpPr>
          <p:cNvPr id="7" name="TextBox 6"/>
          <p:cNvSpPr txBox="1"/>
          <p:nvPr/>
        </p:nvSpPr>
        <p:spPr>
          <a:xfrm>
            <a:off x="6045525" y="2773332"/>
            <a:ext cx="3109212" cy="3600986"/>
          </a:xfrm>
          <a:prstGeom prst="rect">
            <a:avLst/>
          </a:prstGeom>
          <a:noFill/>
          <a:ln w="28575">
            <a:solidFill>
              <a:schemeClr val="accent2">
                <a:lumMod val="20000"/>
                <a:lumOff val="80000"/>
              </a:schemeClr>
            </a:solidFill>
          </a:ln>
        </p:spPr>
        <p:txBody>
          <a:bodyPr wrap="square" rtlCol="0">
            <a:spAutoFit/>
          </a:bodyPr>
          <a:lstStyle/>
          <a:p>
            <a:pPr algn="ctr"/>
            <a:r>
              <a:rPr lang="en-GB" sz="3200" dirty="0">
                <a:latin typeface="Comic Sans MS" panose="030F0702030302020204" pitchFamily="66" charset="0"/>
              </a:rPr>
              <a:t>WMS3: Expressing ourselves through language is key to communication</a:t>
            </a:r>
          </a:p>
        </p:txBody>
      </p:sp>
      <p:pic>
        <p:nvPicPr>
          <p:cNvPr id="10" name="Picture 9" descr="Multicultural Kids Clip Art by LdyDitto | Teachers Pay ..."/>
          <p:cNvPicPr>
            <a:picLocks noChangeAspect="1"/>
          </p:cNvPicPr>
          <p:nvPr/>
        </p:nvPicPr>
        <p:blipFill rotWithShape="1">
          <a:blip r:embed="rId3">
            <a:extLst>
              <a:ext uri="{28A0092B-C50C-407E-A947-70E740481C1C}">
                <a14:useLocalDpi xmlns:a14="http://schemas.microsoft.com/office/drawing/2010/main" val="0"/>
              </a:ext>
            </a:extLst>
          </a:blip>
          <a:srcRect b="7937"/>
          <a:stretch/>
        </p:blipFill>
        <p:spPr>
          <a:xfrm>
            <a:off x="651556" y="2898790"/>
            <a:ext cx="1550608" cy="1611733"/>
          </a:xfrm>
          <a:prstGeom prst="rect">
            <a:avLst/>
          </a:prstGeom>
          <a:ln w="38100">
            <a:solidFill>
              <a:srgbClr val="0070C0"/>
            </a:solidFill>
          </a:ln>
        </p:spPr>
      </p:pic>
      <p:pic>
        <p:nvPicPr>
          <p:cNvPr id="9" name="Picture 8"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9996436" y="1430081"/>
            <a:ext cx="1333290" cy="1520285"/>
          </a:xfrm>
          <a:prstGeom prst="rect">
            <a:avLst/>
          </a:prstGeom>
          <a:ln w="38100">
            <a:solidFill>
              <a:srgbClr val="0070C0"/>
            </a:solidFill>
          </a:ln>
        </p:spPr>
      </p:pic>
      <p:pic>
        <p:nvPicPr>
          <p:cNvPr id="8" name="Picture 7" descr="Free vector graphic: Earphones, Boy, Headphone - Free ...">
            <a:extLst>
              <a:ext uri="{FF2B5EF4-FFF2-40B4-BE49-F238E27FC236}">
                <a16:creationId xmlns:a16="http://schemas.microsoft.com/office/drawing/2014/main" id="{F0236D15-68C4-63AA-B50E-BB2853FB319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73935" y="1590644"/>
            <a:ext cx="796231" cy="1086833"/>
          </a:xfrm>
          <a:prstGeom prst="rect">
            <a:avLst/>
          </a:prstGeom>
          <a:ln w="38100">
            <a:solidFill>
              <a:srgbClr val="0070C0"/>
            </a:solidFill>
          </a:ln>
        </p:spPr>
      </p:pic>
      <p:pic>
        <p:nvPicPr>
          <p:cNvPr id="11" name="Picture 10" descr="A CANARY'S DIARY: ReWinD RuN">
            <a:extLst>
              <a:ext uri="{FF2B5EF4-FFF2-40B4-BE49-F238E27FC236}">
                <a16:creationId xmlns:a16="http://schemas.microsoft.com/office/drawing/2014/main" id="{C118FF16-FE10-8D18-7AD7-EFACB037701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06240" y="1499250"/>
            <a:ext cx="960587" cy="1207756"/>
          </a:xfrm>
          <a:prstGeom prst="rect">
            <a:avLst/>
          </a:prstGeom>
          <a:ln w="38100">
            <a:solidFill>
              <a:srgbClr val="0070C0"/>
            </a:solidFill>
          </a:ln>
        </p:spPr>
      </p:pic>
      <p:pic>
        <p:nvPicPr>
          <p:cNvPr id="17" name="Picture 16" descr="cinco pasos muy sencillos para corregir la letra de ...">
            <a:extLst>
              <a:ext uri="{FF2B5EF4-FFF2-40B4-BE49-F238E27FC236}">
                <a16:creationId xmlns:a16="http://schemas.microsoft.com/office/drawing/2014/main" id="{B9FA1107-BBF8-F2DD-B903-C2BC407EBE3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28607" y="1525195"/>
            <a:ext cx="1129645" cy="1181811"/>
          </a:xfrm>
          <a:prstGeom prst="rect">
            <a:avLst/>
          </a:prstGeom>
          <a:ln w="38100">
            <a:solidFill>
              <a:srgbClr val="0070C0"/>
            </a:solidFill>
          </a:ln>
        </p:spPr>
      </p:pic>
      <p:pic>
        <p:nvPicPr>
          <p:cNvPr id="21" name="Picture 20" descr="Free photo Kids The Speech Bubble Clipart Colorful Boy ...">
            <a:extLst>
              <a:ext uri="{FF2B5EF4-FFF2-40B4-BE49-F238E27FC236}">
                <a16:creationId xmlns:a16="http://schemas.microsoft.com/office/drawing/2014/main" id="{F753D006-7204-F997-A00B-4C7040708B4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656173" y="1514726"/>
            <a:ext cx="1027107" cy="1209841"/>
          </a:xfrm>
          <a:prstGeom prst="rect">
            <a:avLst/>
          </a:prstGeom>
          <a:ln w="38100">
            <a:solidFill>
              <a:srgbClr val="0070C0"/>
            </a:solidFill>
          </a:ln>
        </p:spPr>
      </p:pic>
      <p:pic>
        <p:nvPicPr>
          <p:cNvPr id="12" name="Picture 11" descr="A computer screen shot of a blue background&#10;&#10;Description automatically generated">
            <a:extLst>
              <a:ext uri="{FF2B5EF4-FFF2-40B4-BE49-F238E27FC236}">
                <a16:creationId xmlns:a16="http://schemas.microsoft.com/office/drawing/2014/main" id="{5989A471-643C-8700-E645-D42006A99717}"/>
              </a:ext>
            </a:extLst>
          </p:cNvPr>
          <p:cNvPicPr>
            <a:picLocks noChangeAspect="1"/>
          </p:cNvPicPr>
          <p:nvPr/>
        </p:nvPicPr>
        <p:blipFill rotWithShape="1">
          <a:blip r:embed="rId9">
            <a:extLst>
              <a:ext uri="{28A0092B-C50C-407E-A947-70E740481C1C}">
                <a14:useLocalDpi xmlns:a14="http://schemas.microsoft.com/office/drawing/2010/main" val="0"/>
              </a:ext>
            </a:extLst>
          </a:blip>
          <a:srcRect l="44043" t="38217" r="30494" b="45864"/>
          <a:stretch/>
        </p:blipFill>
        <p:spPr>
          <a:xfrm>
            <a:off x="10244901" y="91253"/>
            <a:ext cx="1697166" cy="707371"/>
          </a:xfrm>
          <a:prstGeom prst="rect">
            <a:avLst/>
          </a:prstGeom>
        </p:spPr>
      </p:pic>
    </p:spTree>
    <p:extLst>
      <p:ext uri="{BB962C8B-B14F-4D97-AF65-F5344CB8AC3E}">
        <p14:creationId xmlns:p14="http://schemas.microsoft.com/office/powerpoint/2010/main" val="10356628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20673" y="532848"/>
            <a:ext cx="6802682" cy="332660"/>
          </a:xfrm>
        </p:spPr>
        <p:txBody>
          <a:bodyPr>
            <a:normAutofit fontScale="90000"/>
          </a:bodyPr>
          <a:lstStyle/>
          <a:p>
            <a:pPr algn="ctr"/>
            <a:r>
              <a:rPr lang="en-GB" b="1" dirty="0">
                <a:solidFill>
                  <a:schemeClr val="tx2">
                    <a:lumMod val="50000"/>
                    <a:lumOff val="50000"/>
                  </a:schemeClr>
                </a:solidFill>
                <a:latin typeface="Comic Sans MS" panose="030F0702030302020204" pitchFamily="66" charset="0"/>
              </a:rPr>
              <a:t>Overview of sessions</a:t>
            </a:r>
          </a:p>
        </p:txBody>
      </p:sp>
      <p:sp>
        <p:nvSpPr>
          <p:cNvPr id="13" name="TextBox 12"/>
          <p:cNvSpPr txBox="1"/>
          <p:nvPr/>
        </p:nvSpPr>
        <p:spPr>
          <a:xfrm>
            <a:off x="394145" y="2008438"/>
            <a:ext cx="2481702" cy="4154984"/>
          </a:xfrm>
          <a:prstGeom prst="rect">
            <a:avLst/>
          </a:prstGeom>
          <a:solidFill>
            <a:schemeClr val="tx2">
              <a:lumMod val="50000"/>
              <a:lumOff val="50000"/>
            </a:schemeClr>
          </a:solidFill>
          <a:ln w="28575">
            <a:solidFill>
              <a:srgbClr val="382E23"/>
            </a:solidFill>
          </a:ln>
        </p:spPr>
        <p:txBody>
          <a:bodyPr wrap="square" rtlCol="0">
            <a:spAutoFit/>
          </a:bodyPr>
          <a:lstStyle/>
          <a:p>
            <a:pPr algn="ctr"/>
            <a:r>
              <a:rPr lang="en-GB" sz="2400" dirty="0">
                <a:latin typeface="Comic Sans MS" panose="030F0702030302020204" pitchFamily="66" charset="0"/>
              </a:rPr>
              <a:t>1</a:t>
            </a:r>
          </a:p>
          <a:p>
            <a:pPr algn="ctr"/>
            <a:r>
              <a:rPr lang="en-GB" sz="2400" dirty="0">
                <a:latin typeface="Comic Sans MS" panose="030F0702030302020204" pitchFamily="66" charset="0"/>
              </a:rPr>
              <a:t>Understanding language is the key to understanding the world around us:</a:t>
            </a:r>
          </a:p>
          <a:p>
            <a:pPr algn="ctr"/>
            <a:r>
              <a:rPr lang="en-GB" sz="2400" b="1" dirty="0">
                <a:latin typeface="Comic Sans MS" panose="030F0702030302020204" pitchFamily="66" charset="0"/>
              </a:rPr>
              <a:t>A National Priority:</a:t>
            </a:r>
          </a:p>
          <a:p>
            <a:pPr algn="ctr"/>
            <a:r>
              <a:rPr lang="en-GB" sz="2400" b="1" dirty="0">
                <a:latin typeface="Comic Sans MS" panose="030F0702030302020204" pitchFamily="66" charset="0"/>
              </a:rPr>
              <a:t>Early Reading</a:t>
            </a:r>
          </a:p>
          <a:p>
            <a:pPr algn="ctr"/>
            <a:endParaRPr lang="en-GB" sz="2400" b="1" dirty="0">
              <a:latin typeface="Comic Sans MS" panose="030F0702030302020204" pitchFamily="66" charset="0"/>
            </a:endParaRPr>
          </a:p>
        </p:txBody>
      </p:sp>
      <p:pic>
        <p:nvPicPr>
          <p:cNvPr id="11" name="Picture 10">
            <a:extLst>
              <a:ext uri="{FF2B5EF4-FFF2-40B4-BE49-F238E27FC236}">
                <a16:creationId xmlns:a16="http://schemas.microsoft.com/office/drawing/2014/main" id="{8DB5CD72-167D-46BE-AD9B-3B4A8B48933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50510" y="5554386"/>
            <a:ext cx="5437027" cy="1129901"/>
          </a:xfrm>
          <a:prstGeom prst="rect">
            <a:avLst/>
          </a:prstGeom>
          <a:ln w="57150">
            <a:solidFill>
              <a:srgbClr val="0070C0"/>
            </a:solidFill>
          </a:ln>
        </p:spPr>
      </p:pic>
      <p:sp>
        <p:nvSpPr>
          <p:cNvPr id="6" name="TextBox 5"/>
          <p:cNvSpPr txBox="1"/>
          <p:nvPr/>
        </p:nvSpPr>
        <p:spPr>
          <a:xfrm rot="21081023">
            <a:off x="-92637" y="346440"/>
            <a:ext cx="2811781" cy="1477328"/>
          </a:xfrm>
          <a:prstGeom prst="rect">
            <a:avLst/>
          </a:prstGeom>
          <a:noFill/>
        </p:spPr>
        <p:txBody>
          <a:bodyPr wrap="square" rtlCol="0">
            <a:spAutoFit/>
          </a:bodyPr>
          <a:lstStyle/>
          <a:p>
            <a:pPr algn="ctr"/>
            <a:r>
              <a:rPr lang="en-GB" dirty="0">
                <a:latin typeface="Comic Sans MS" panose="030F0702030302020204" pitchFamily="66" charset="0"/>
              </a:rPr>
              <a:t>Please take notes throughout this session because I will not be providing accompanying notes.</a:t>
            </a:r>
          </a:p>
        </p:txBody>
      </p:sp>
      <p:sp>
        <p:nvSpPr>
          <p:cNvPr id="12" name="TextBox 11">
            <a:extLst>
              <a:ext uri="{FF2B5EF4-FFF2-40B4-BE49-F238E27FC236}">
                <a16:creationId xmlns:a16="http://schemas.microsoft.com/office/drawing/2014/main" id="{C65F3C3E-4AB3-4665-A7F4-8FA20C3BBF48}"/>
              </a:ext>
            </a:extLst>
          </p:cNvPr>
          <p:cNvSpPr txBox="1"/>
          <p:nvPr/>
        </p:nvSpPr>
        <p:spPr>
          <a:xfrm>
            <a:off x="3194612" y="1964353"/>
            <a:ext cx="2575529" cy="4154984"/>
          </a:xfrm>
          <a:prstGeom prst="rect">
            <a:avLst/>
          </a:prstGeom>
          <a:solidFill>
            <a:schemeClr val="tx2">
              <a:lumMod val="50000"/>
              <a:lumOff val="50000"/>
            </a:schemeClr>
          </a:solidFill>
          <a:ln w="28575">
            <a:solidFill>
              <a:schemeClr val="tx1"/>
            </a:solidFill>
          </a:ln>
        </p:spPr>
        <p:txBody>
          <a:bodyPr wrap="square" rtlCol="0">
            <a:spAutoFit/>
          </a:bodyPr>
          <a:lstStyle/>
          <a:p>
            <a:pPr algn="ctr"/>
            <a:r>
              <a:rPr lang="en-GB" sz="2400" dirty="0">
                <a:latin typeface="Comic Sans MS" panose="030F0702030302020204" pitchFamily="66" charset="0"/>
              </a:rPr>
              <a:t>2</a:t>
            </a:r>
          </a:p>
          <a:p>
            <a:pPr algn="ctr"/>
            <a:r>
              <a:rPr lang="en-GB" sz="2400" dirty="0">
                <a:latin typeface="Comic Sans MS" panose="030F0702030302020204" pitchFamily="66" charset="0"/>
              </a:rPr>
              <a:t>Expressing ourselves through language is key to communication: </a:t>
            </a:r>
            <a:r>
              <a:rPr lang="en-GB" sz="2400" b="1" dirty="0">
                <a:latin typeface="Comic Sans MS" panose="030F0702030302020204" pitchFamily="66" charset="0"/>
              </a:rPr>
              <a:t>Higher Order Reading Skills</a:t>
            </a:r>
          </a:p>
          <a:p>
            <a:pPr algn="ctr"/>
            <a:r>
              <a:rPr lang="en-GB" sz="2400" b="1" dirty="0">
                <a:latin typeface="Comic Sans MS" panose="030F0702030302020204" pitchFamily="66" charset="0"/>
              </a:rPr>
              <a:t>Oracy</a:t>
            </a:r>
          </a:p>
          <a:p>
            <a:pPr algn="ctr"/>
            <a:r>
              <a:rPr lang="en-GB" sz="2400" b="1" dirty="0">
                <a:latin typeface="Comic Sans MS" panose="030F0702030302020204" pitchFamily="66" charset="0"/>
              </a:rPr>
              <a:t>Writing</a:t>
            </a:r>
          </a:p>
        </p:txBody>
      </p:sp>
      <p:sp>
        <p:nvSpPr>
          <p:cNvPr id="21" name="TextBox 20"/>
          <p:cNvSpPr txBox="1"/>
          <p:nvPr/>
        </p:nvSpPr>
        <p:spPr>
          <a:xfrm>
            <a:off x="6088906" y="2006719"/>
            <a:ext cx="2575529" cy="2308324"/>
          </a:xfrm>
          <a:prstGeom prst="rect">
            <a:avLst/>
          </a:prstGeom>
          <a:solidFill>
            <a:schemeClr val="tx2">
              <a:lumMod val="50000"/>
              <a:lumOff val="50000"/>
            </a:schemeClr>
          </a:solidFill>
          <a:ln w="28575">
            <a:solidFill>
              <a:srgbClr val="382E23"/>
            </a:solidFill>
          </a:ln>
        </p:spPr>
        <p:txBody>
          <a:bodyPr wrap="square" rtlCol="0">
            <a:spAutoFit/>
          </a:bodyPr>
          <a:lstStyle/>
          <a:p>
            <a:pPr algn="ctr"/>
            <a:r>
              <a:rPr lang="en-GB" sz="2400" dirty="0">
                <a:latin typeface="Comic Sans MS" panose="030F0702030302020204" pitchFamily="66" charset="0"/>
              </a:rPr>
              <a:t>3</a:t>
            </a:r>
          </a:p>
          <a:p>
            <a:pPr algn="ctr"/>
            <a:r>
              <a:rPr lang="en-GB" sz="2400" b="1" dirty="0">
                <a:latin typeface="Comic Sans MS" panose="030F0702030302020204" pitchFamily="66" charset="0"/>
              </a:rPr>
              <a:t>Planning</a:t>
            </a:r>
            <a:r>
              <a:rPr lang="en-GB" sz="2400" dirty="0">
                <a:latin typeface="Comic Sans MS" panose="030F0702030302020204" pitchFamily="66" charset="0"/>
              </a:rPr>
              <a:t> for Languages, </a:t>
            </a:r>
            <a:r>
              <a:rPr lang="en-GB" sz="2400" b="1" dirty="0">
                <a:latin typeface="Comic Sans MS" panose="030F0702030302020204" pitchFamily="66" charset="0"/>
              </a:rPr>
              <a:t>Literacy</a:t>
            </a:r>
            <a:r>
              <a:rPr lang="en-GB" sz="2400" dirty="0">
                <a:latin typeface="Comic Sans MS" panose="030F0702030302020204" pitchFamily="66" charset="0"/>
              </a:rPr>
              <a:t> &amp; Communication</a:t>
            </a:r>
          </a:p>
          <a:p>
            <a:pPr algn="ctr"/>
            <a:endParaRPr lang="en-GB" sz="2400" dirty="0">
              <a:latin typeface="Comic Sans MS" panose="030F0702030302020204" pitchFamily="66" charset="0"/>
            </a:endParaRPr>
          </a:p>
        </p:txBody>
      </p:sp>
      <p:pic>
        <p:nvPicPr>
          <p:cNvPr id="7" name="Picture 6" descr="A computer screen shot of a blue background&#10;&#10;Description automatically generated">
            <a:extLst>
              <a:ext uri="{FF2B5EF4-FFF2-40B4-BE49-F238E27FC236}">
                <a16:creationId xmlns:a16="http://schemas.microsoft.com/office/drawing/2014/main" id="{B3B9DD98-50CE-7AE8-8DA5-805F52277BD1}"/>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9662578" y="343262"/>
            <a:ext cx="2104498" cy="877145"/>
          </a:xfrm>
          <a:prstGeom prst="rect">
            <a:avLst/>
          </a:prstGeom>
        </p:spPr>
      </p:pic>
      <p:sp>
        <p:nvSpPr>
          <p:cNvPr id="3" name="TextBox 2">
            <a:extLst>
              <a:ext uri="{FF2B5EF4-FFF2-40B4-BE49-F238E27FC236}">
                <a16:creationId xmlns:a16="http://schemas.microsoft.com/office/drawing/2014/main" id="{2E56D07A-E906-C79B-8FD5-8C5F61E90AF5}"/>
              </a:ext>
            </a:extLst>
          </p:cNvPr>
          <p:cNvSpPr txBox="1"/>
          <p:nvPr/>
        </p:nvSpPr>
        <p:spPr>
          <a:xfrm>
            <a:off x="8983200" y="2026801"/>
            <a:ext cx="2670244" cy="3046988"/>
          </a:xfrm>
          <a:prstGeom prst="rect">
            <a:avLst/>
          </a:prstGeom>
          <a:solidFill>
            <a:schemeClr val="tx2">
              <a:lumMod val="50000"/>
              <a:lumOff val="50000"/>
            </a:schemeClr>
          </a:solidFill>
          <a:ln w="28575">
            <a:solidFill>
              <a:srgbClr val="382E23"/>
            </a:solidFill>
          </a:ln>
        </p:spPr>
        <p:txBody>
          <a:bodyPr wrap="square" rtlCol="0">
            <a:spAutoFit/>
          </a:bodyPr>
          <a:lstStyle/>
          <a:p>
            <a:pPr algn="ctr"/>
            <a:r>
              <a:rPr lang="en-GB" sz="2400" dirty="0">
                <a:latin typeface="Comic Sans MS" panose="030F0702030302020204" pitchFamily="66" charset="0"/>
              </a:rPr>
              <a:t>4</a:t>
            </a:r>
          </a:p>
          <a:p>
            <a:pPr algn="ctr"/>
            <a:r>
              <a:rPr lang="en-GB" sz="2400" dirty="0">
                <a:latin typeface="Comic Sans MS" panose="030F0702030302020204" pitchFamily="66" charset="0"/>
              </a:rPr>
              <a:t>Literature fires imagination and inspires creativity:</a:t>
            </a:r>
          </a:p>
          <a:p>
            <a:pPr algn="ctr"/>
            <a:r>
              <a:rPr lang="en-GB" sz="2400" b="1" dirty="0">
                <a:latin typeface="Comic Sans MS" panose="030F0702030302020204" pitchFamily="66" charset="0"/>
              </a:rPr>
              <a:t>Children’s Literature and Story Telling</a:t>
            </a:r>
          </a:p>
        </p:txBody>
      </p:sp>
    </p:spTree>
    <p:extLst>
      <p:ext uri="{BB962C8B-B14F-4D97-AF65-F5344CB8AC3E}">
        <p14:creationId xmlns:p14="http://schemas.microsoft.com/office/powerpoint/2010/main" val="1869933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ocial Audiences and How Brands ...">
            <a:extLst>
              <a:ext uri="{FF2B5EF4-FFF2-40B4-BE49-F238E27FC236}">
                <a16:creationId xmlns:a16="http://schemas.microsoft.com/office/drawing/2014/main" id="{AE2E669F-BC47-F6C0-505C-6C17145737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269" y="238271"/>
            <a:ext cx="1371616" cy="137161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5F6734EA-7F92-2F38-3E14-A6484E976215}"/>
              </a:ext>
            </a:extLst>
          </p:cNvPr>
          <p:cNvSpPr txBox="1"/>
          <p:nvPr/>
        </p:nvSpPr>
        <p:spPr>
          <a:xfrm>
            <a:off x="773854" y="2128047"/>
            <a:ext cx="10130366" cy="3915239"/>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dirty="0">
                <a:latin typeface="Comic Sans MS" panose="030F0702030302020204" pitchFamily="66" charset="0"/>
              </a:rPr>
              <a:t>Learn that improving the teaching of reading is a national priority</a:t>
            </a:r>
          </a:p>
          <a:p>
            <a:pPr marL="285750" indent="-285750">
              <a:lnSpc>
                <a:spcPct val="150000"/>
              </a:lnSpc>
              <a:buFont typeface="Arial" panose="020B0604020202020204" pitchFamily="34" charset="0"/>
              <a:buChar char="•"/>
            </a:pPr>
            <a:endParaRPr lang="en-GB" sz="2400" dirty="0">
              <a:latin typeface="Comic Sans MS" panose="030F0702030302020204" pitchFamily="66" charset="0"/>
            </a:endParaRPr>
          </a:p>
          <a:p>
            <a:pPr marL="285750" indent="-285750">
              <a:lnSpc>
                <a:spcPct val="150000"/>
              </a:lnSpc>
              <a:buFont typeface="Arial" panose="020B0604020202020204" pitchFamily="34" charset="0"/>
              <a:buChar char="•"/>
            </a:pPr>
            <a:r>
              <a:rPr lang="en-GB" sz="2400" dirty="0">
                <a:latin typeface="Comic Sans MS" panose="030F0702030302020204" pitchFamily="66" charset="0"/>
              </a:rPr>
              <a:t>Learn about the different strategies we used when we read and how these are developed in the classroom</a:t>
            </a:r>
          </a:p>
          <a:p>
            <a:pPr marL="285750" indent="-285750">
              <a:lnSpc>
                <a:spcPct val="150000"/>
              </a:lnSpc>
              <a:buFont typeface="Arial" panose="020B0604020202020204" pitchFamily="34" charset="0"/>
              <a:buChar char="•"/>
            </a:pPr>
            <a:endParaRPr lang="en-US" sz="2400" dirty="0">
              <a:latin typeface="Comic Sans MS" panose="030F0702030302020204" pitchFamily="66" charset="0"/>
            </a:endParaRPr>
          </a:p>
          <a:p>
            <a:pPr marL="285750" indent="-285750">
              <a:lnSpc>
                <a:spcPct val="150000"/>
              </a:lnSpc>
              <a:buFont typeface="Arial" panose="020B0604020202020204" pitchFamily="34" charset="0"/>
              <a:buChar char="•"/>
            </a:pPr>
            <a:r>
              <a:rPr lang="en-US" sz="2400" dirty="0">
                <a:latin typeface="Comic Sans MS" panose="030F0702030302020204" pitchFamily="66" charset="0"/>
              </a:rPr>
              <a:t>Consider the different types of reading activities that occur in classrooms to support children as they learn to read</a:t>
            </a:r>
            <a:endParaRPr lang="en-GB" sz="2400" dirty="0"/>
          </a:p>
        </p:txBody>
      </p:sp>
      <p:pic>
        <p:nvPicPr>
          <p:cNvPr id="15" name="Picture 14" descr="A computer screen shot of a blue background&#10;&#10;Description automatically generated">
            <a:extLst>
              <a:ext uri="{FF2B5EF4-FFF2-40B4-BE49-F238E27FC236}">
                <a16:creationId xmlns:a16="http://schemas.microsoft.com/office/drawing/2014/main" id="{BC2096B5-D511-1609-6E3F-7E576F80B6E7}"/>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936377" y="546774"/>
            <a:ext cx="2104498" cy="877145"/>
          </a:xfrm>
          <a:prstGeom prst="rect">
            <a:avLst/>
          </a:prstGeom>
        </p:spPr>
      </p:pic>
      <p:sp>
        <p:nvSpPr>
          <p:cNvPr id="17" name="Title 1">
            <a:extLst>
              <a:ext uri="{FF2B5EF4-FFF2-40B4-BE49-F238E27FC236}">
                <a16:creationId xmlns:a16="http://schemas.microsoft.com/office/drawing/2014/main" id="{894802F1-B6D4-4B42-98A6-8AB9EAC5EFE2}"/>
              </a:ext>
            </a:extLst>
          </p:cNvPr>
          <p:cNvSpPr txBox="1">
            <a:spLocks/>
          </p:cNvSpPr>
          <p:nvPr/>
        </p:nvSpPr>
        <p:spPr>
          <a:xfrm>
            <a:off x="2227331" y="707385"/>
            <a:ext cx="7956222" cy="85560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Aims of this session</a:t>
            </a:r>
          </a:p>
        </p:txBody>
      </p:sp>
    </p:spTree>
    <p:extLst>
      <p:ext uri="{BB962C8B-B14F-4D97-AF65-F5344CB8AC3E}">
        <p14:creationId xmlns:p14="http://schemas.microsoft.com/office/powerpoint/2010/main" val="3979785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5F6734EA-7F92-2F38-3E14-A6484E976215}"/>
              </a:ext>
            </a:extLst>
          </p:cNvPr>
          <p:cNvSpPr txBox="1"/>
          <p:nvPr/>
        </p:nvSpPr>
        <p:spPr>
          <a:xfrm>
            <a:off x="804334" y="1609887"/>
            <a:ext cx="7649855" cy="7237046"/>
          </a:xfrm>
          <a:prstGeom prst="rect">
            <a:avLst/>
          </a:prstGeom>
          <a:noFill/>
        </p:spPr>
        <p:txBody>
          <a:bodyPr wrap="square" rtlCol="0">
            <a:spAutoFit/>
          </a:bodyPr>
          <a:lstStyle/>
          <a:p>
            <a:pPr>
              <a:lnSpc>
                <a:spcPct val="150000"/>
              </a:lnSpc>
            </a:pPr>
            <a:r>
              <a:rPr lang="en-US" sz="3600" dirty="0">
                <a:latin typeface="Comic Sans MS" panose="030F0702030302020204" pitchFamily="66" charset="0"/>
              </a:rPr>
              <a:t>Reading is a huge topic. I have very little time to introduce you to the topic. In this lecture, I will signpost you to materials you can look at during your personal study time.</a:t>
            </a:r>
          </a:p>
          <a:p>
            <a:pPr marL="285750" indent="-285750">
              <a:lnSpc>
                <a:spcPct val="150000"/>
              </a:lnSpc>
              <a:buFont typeface="Arial" panose="020B0604020202020204" pitchFamily="34" charset="0"/>
              <a:buChar char="•"/>
            </a:pPr>
            <a:endParaRPr lang="en-GB" sz="2400" dirty="0"/>
          </a:p>
          <a:p>
            <a:pPr marL="285750" indent="-285750">
              <a:lnSpc>
                <a:spcPct val="150000"/>
              </a:lnSpc>
              <a:buFont typeface="Arial" panose="020B0604020202020204" pitchFamily="34" charset="0"/>
              <a:buChar char="•"/>
            </a:pPr>
            <a:endParaRPr lang="en-GB" sz="2400" dirty="0">
              <a:latin typeface="Comic Sans MS" panose="030F0702030302020204" pitchFamily="66" charset="0"/>
            </a:endParaRPr>
          </a:p>
          <a:p>
            <a:pPr marL="285750" indent="-285750">
              <a:lnSpc>
                <a:spcPct val="150000"/>
              </a:lnSpc>
              <a:buFont typeface="Arial" panose="020B0604020202020204" pitchFamily="34" charset="0"/>
              <a:buChar char="•"/>
            </a:pPr>
            <a:endParaRPr lang="en-US" sz="2400" dirty="0">
              <a:latin typeface="Comic Sans MS" panose="030F0702030302020204" pitchFamily="66" charset="0"/>
            </a:endParaRPr>
          </a:p>
          <a:p>
            <a:pPr marL="285750" indent="-285750">
              <a:lnSpc>
                <a:spcPct val="150000"/>
              </a:lnSpc>
              <a:buFont typeface="Arial" panose="020B0604020202020204" pitchFamily="34" charset="0"/>
              <a:buChar char="•"/>
            </a:pPr>
            <a:endParaRPr lang="en-GB" sz="2400" dirty="0"/>
          </a:p>
        </p:txBody>
      </p:sp>
      <p:pic>
        <p:nvPicPr>
          <p:cNvPr id="15" name="Picture 14" descr="A computer screen shot of a blue background&#10;&#10;Description automatically generated">
            <a:extLst>
              <a:ext uri="{FF2B5EF4-FFF2-40B4-BE49-F238E27FC236}">
                <a16:creationId xmlns:a16="http://schemas.microsoft.com/office/drawing/2014/main" id="{BC2096B5-D511-1609-6E3F-7E576F80B6E7}"/>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936377" y="546774"/>
            <a:ext cx="2104498" cy="877145"/>
          </a:xfrm>
          <a:prstGeom prst="rect">
            <a:avLst/>
          </a:prstGeom>
        </p:spPr>
      </p:pic>
      <p:sp>
        <p:nvSpPr>
          <p:cNvPr id="17" name="Title 1">
            <a:extLst>
              <a:ext uri="{FF2B5EF4-FFF2-40B4-BE49-F238E27FC236}">
                <a16:creationId xmlns:a16="http://schemas.microsoft.com/office/drawing/2014/main" id="{894802F1-B6D4-4B42-98A6-8AB9EAC5EFE2}"/>
              </a:ext>
            </a:extLst>
          </p:cNvPr>
          <p:cNvSpPr txBox="1">
            <a:spLocks/>
          </p:cNvSpPr>
          <p:nvPr/>
        </p:nvSpPr>
        <p:spPr>
          <a:xfrm>
            <a:off x="680393" y="546774"/>
            <a:ext cx="7956222" cy="85560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Warning</a:t>
            </a:r>
          </a:p>
        </p:txBody>
      </p:sp>
      <p:pic>
        <p:nvPicPr>
          <p:cNvPr id="1026" name="Picture 2" descr="Signpost - Free signs icons">
            <a:extLst>
              <a:ext uri="{FF2B5EF4-FFF2-40B4-BE49-F238E27FC236}">
                <a16:creationId xmlns:a16="http://schemas.microsoft.com/office/drawing/2014/main" id="{729F386B-2EEB-A41B-06B1-0057637B53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36615" y="2906966"/>
            <a:ext cx="3404260" cy="3404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78595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E95DE-6CFB-3943-FDC7-99044A1743FC}"/>
              </a:ext>
            </a:extLst>
          </p:cNvPr>
          <p:cNvSpPr txBox="1">
            <a:spLocks/>
          </p:cNvSpPr>
          <p:nvPr/>
        </p:nvSpPr>
        <p:spPr>
          <a:xfrm>
            <a:off x="373380" y="367506"/>
            <a:ext cx="894588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chemeClr val="tx2">
                    <a:lumMod val="50000"/>
                    <a:lumOff val="50000"/>
                  </a:schemeClr>
                </a:solidFill>
                <a:latin typeface="Comic Sans MS" panose="030F0702030302020204" pitchFamily="66" charset="0"/>
              </a:rPr>
              <a:t>Why is reading important</a:t>
            </a:r>
            <a:r>
              <a:rPr lang="en-GB" b="1" dirty="0">
                <a:solidFill>
                  <a:schemeClr val="accent1">
                    <a:lumMod val="60000"/>
                    <a:lumOff val="40000"/>
                  </a:schemeClr>
                </a:solidFill>
                <a:latin typeface="Comic Sans MS" panose="030F0702030302020204" pitchFamily="66" charset="0"/>
              </a:rPr>
              <a:t>?</a:t>
            </a:r>
          </a:p>
        </p:txBody>
      </p:sp>
      <p:sp>
        <p:nvSpPr>
          <p:cNvPr id="3" name="TextBox 2">
            <a:extLst>
              <a:ext uri="{FF2B5EF4-FFF2-40B4-BE49-F238E27FC236}">
                <a16:creationId xmlns:a16="http://schemas.microsoft.com/office/drawing/2014/main" id="{294FE08F-78C2-837F-2F19-E8BE7DB386C6}"/>
              </a:ext>
            </a:extLst>
          </p:cNvPr>
          <p:cNvSpPr txBox="1"/>
          <p:nvPr/>
        </p:nvSpPr>
        <p:spPr>
          <a:xfrm>
            <a:off x="373380" y="5580568"/>
            <a:ext cx="6226074" cy="646331"/>
          </a:xfrm>
          <a:prstGeom prst="rect">
            <a:avLst/>
          </a:prstGeom>
          <a:noFill/>
        </p:spPr>
        <p:txBody>
          <a:bodyPr wrap="square" rtlCol="0">
            <a:spAutoFit/>
          </a:bodyPr>
          <a:lstStyle/>
          <a:p>
            <a:pPr algn="ctr"/>
            <a:r>
              <a:rPr lang="en-GB" dirty="0">
                <a:hlinkClick r:id="rId3"/>
              </a:rPr>
              <a:t>Inside the reading crisis leaving thousands of children in Wales unable to read | ITV News</a:t>
            </a:r>
            <a:endParaRPr lang="en-GB" dirty="0"/>
          </a:p>
        </p:txBody>
      </p:sp>
      <p:pic>
        <p:nvPicPr>
          <p:cNvPr id="5" name="Picture 4" descr="A person sitting at a desk&#10;&#10;AI-generated content may be incorrect.">
            <a:extLst>
              <a:ext uri="{FF2B5EF4-FFF2-40B4-BE49-F238E27FC236}">
                <a16:creationId xmlns:a16="http://schemas.microsoft.com/office/drawing/2014/main" id="{DE1A8B5E-40EE-4E8E-7616-CBE589ECAE5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3061" y="1693069"/>
            <a:ext cx="6162589" cy="3461518"/>
          </a:xfrm>
          <a:prstGeom prst="rect">
            <a:avLst/>
          </a:prstGeom>
          <a:ln w="76200">
            <a:solidFill>
              <a:schemeClr val="tx2">
                <a:lumMod val="50000"/>
                <a:lumOff val="50000"/>
              </a:schemeClr>
            </a:solidFill>
          </a:ln>
        </p:spPr>
      </p:pic>
      <p:sp>
        <p:nvSpPr>
          <p:cNvPr id="6" name="TextBox 5">
            <a:extLst>
              <a:ext uri="{FF2B5EF4-FFF2-40B4-BE49-F238E27FC236}">
                <a16:creationId xmlns:a16="http://schemas.microsoft.com/office/drawing/2014/main" id="{6EB1C53B-79F9-237E-10ED-8E0F09CEDA12}"/>
              </a:ext>
            </a:extLst>
          </p:cNvPr>
          <p:cNvSpPr txBox="1"/>
          <p:nvPr/>
        </p:nvSpPr>
        <p:spPr>
          <a:xfrm>
            <a:off x="7513223" y="1607480"/>
            <a:ext cx="4170130" cy="286232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Comic Sans MS" panose="030F0702030302020204" pitchFamily="66" charset="0"/>
              </a:rPr>
              <a:t>Does what they said reflect you experience as a child or as an adult in the classroom?</a:t>
            </a:r>
          </a:p>
          <a:p>
            <a:pPr marL="285750" indent="-285750">
              <a:buFont typeface="Arial" panose="020B0604020202020204" pitchFamily="34" charset="0"/>
              <a:buChar char="•"/>
            </a:pPr>
            <a:endParaRPr lang="en-GB" dirty="0">
              <a:latin typeface="Comic Sans MS" panose="030F0702030302020204" pitchFamily="66" charset="0"/>
            </a:endParaRPr>
          </a:p>
          <a:p>
            <a:pPr marL="285750" indent="-285750">
              <a:buFont typeface="Arial" panose="020B0604020202020204" pitchFamily="34" charset="0"/>
              <a:buChar char="•"/>
            </a:pPr>
            <a:r>
              <a:rPr lang="en-GB" dirty="0">
                <a:latin typeface="Comic Sans MS" panose="030F0702030302020204" pitchFamily="66" charset="0"/>
              </a:rPr>
              <a:t>Were there terms they used you did not understand?</a:t>
            </a:r>
          </a:p>
          <a:p>
            <a:pPr marL="285750" indent="-285750">
              <a:buFont typeface="Arial" panose="020B0604020202020204" pitchFamily="34" charset="0"/>
              <a:buChar char="•"/>
            </a:pPr>
            <a:endParaRPr lang="en-GB" dirty="0">
              <a:latin typeface="Comic Sans MS" panose="030F0702030302020204" pitchFamily="66" charset="0"/>
            </a:endParaRPr>
          </a:p>
          <a:p>
            <a:pPr marL="285750" indent="-285750">
              <a:buFont typeface="Arial" panose="020B0604020202020204" pitchFamily="34" charset="0"/>
              <a:buChar char="•"/>
            </a:pPr>
            <a:r>
              <a:rPr lang="en-GB" dirty="0">
                <a:latin typeface="Comic Sans MS" panose="030F0702030302020204" pitchFamily="66" charset="0"/>
              </a:rPr>
              <a:t>Did you think they came to sound conclusions?</a:t>
            </a:r>
          </a:p>
          <a:p>
            <a:pPr marL="285750" indent="-285750">
              <a:buFont typeface="Arial" panose="020B0604020202020204" pitchFamily="34" charset="0"/>
              <a:buChar char="•"/>
            </a:pPr>
            <a:endParaRPr lang="en-GB" dirty="0">
              <a:latin typeface="Comic Sans MS" panose="030F0702030302020204" pitchFamily="66" charset="0"/>
            </a:endParaRPr>
          </a:p>
        </p:txBody>
      </p:sp>
      <p:sp>
        <p:nvSpPr>
          <p:cNvPr id="7" name="TextBox 6">
            <a:extLst>
              <a:ext uri="{FF2B5EF4-FFF2-40B4-BE49-F238E27FC236}">
                <a16:creationId xmlns:a16="http://schemas.microsoft.com/office/drawing/2014/main" id="{9ABE6548-4895-0BF0-99BC-083E15186C3C}"/>
              </a:ext>
            </a:extLst>
          </p:cNvPr>
          <p:cNvSpPr txBox="1"/>
          <p:nvPr/>
        </p:nvSpPr>
        <p:spPr>
          <a:xfrm>
            <a:off x="7779400" y="6167328"/>
            <a:ext cx="4318002" cy="646331"/>
          </a:xfrm>
          <a:prstGeom prst="rect">
            <a:avLst/>
          </a:prstGeom>
          <a:noFill/>
        </p:spPr>
        <p:txBody>
          <a:bodyPr wrap="square" rtlCol="0">
            <a:spAutoFit/>
          </a:bodyPr>
          <a:lstStyle/>
          <a:p>
            <a:pPr algn="ctr"/>
            <a:r>
              <a:rPr lang="en-GB" dirty="0">
                <a:hlinkClick r:id="rId5" action="ppaction://hlinkfile"/>
              </a:rPr>
              <a:t>ITV Wales article on Reading in Wales September 2024.docx</a:t>
            </a:r>
            <a:endParaRPr lang="en-GB" dirty="0"/>
          </a:p>
        </p:txBody>
      </p:sp>
      <p:pic>
        <p:nvPicPr>
          <p:cNvPr id="8" name="Picture 7" descr="A computer screen shot of a blue background&#10;&#10;Description automatically generated">
            <a:extLst>
              <a:ext uri="{FF2B5EF4-FFF2-40B4-BE49-F238E27FC236}">
                <a16:creationId xmlns:a16="http://schemas.microsoft.com/office/drawing/2014/main" id="{5ED766A3-087E-A6E3-B255-0D8FD2C74D38}"/>
              </a:ext>
            </a:extLst>
          </p:cNvPr>
          <p:cNvPicPr>
            <a:picLocks noChangeAspect="1"/>
          </p:cNvPicPr>
          <p:nvPr/>
        </p:nvPicPr>
        <p:blipFill rotWithShape="1">
          <a:blip r:embed="rId6">
            <a:extLst>
              <a:ext uri="{28A0092B-C50C-407E-A947-70E740481C1C}">
                <a14:useLocalDpi xmlns:a14="http://schemas.microsoft.com/office/drawing/2010/main" val="0"/>
              </a:ext>
            </a:extLst>
          </a:blip>
          <a:srcRect l="44043" t="38217" r="30494" b="45864"/>
          <a:stretch/>
        </p:blipFill>
        <p:spPr>
          <a:xfrm>
            <a:off x="9775510" y="198967"/>
            <a:ext cx="2104498" cy="877145"/>
          </a:xfrm>
          <a:prstGeom prst="rect">
            <a:avLst/>
          </a:prstGeom>
        </p:spPr>
      </p:pic>
      <p:pic>
        <p:nvPicPr>
          <p:cNvPr id="9" name="Picture 8" descr="A pencil and papers with a blue pen&#10;&#10;AI-generated content may be incorrect.">
            <a:extLst>
              <a:ext uri="{FF2B5EF4-FFF2-40B4-BE49-F238E27FC236}">
                <a16:creationId xmlns:a16="http://schemas.microsoft.com/office/drawing/2014/main" id="{D92FFAC9-499C-C314-FF27-AAB3D0501A40}"/>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581092" y="4688128"/>
            <a:ext cx="1569720" cy="1358900"/>
          </a:xfrm>
          <a:prstGeom prst="rect">
            <a:avLst/>
          </a:prstGeom>
          <a:noFill/>
          <a:ln>
            <a:noFill/>
          </a:ln>
        </p:spPr>
      </p:pic>
      <p:pic>
        <p:nvPicPr>
          <p:cNvPr id="10" name="Picture 9" descr="A person drawing a diagram&#10;&#10;AI-generated content may be incorrect.">
            <a:extLst>
              <a:ext uri="{FF2B5EF4-FFF2-40B4-BE49-F238E27FC236}">
                <a16:creationId xmlns:a16="http://schemas.microsoft.com/office/drawing/2014/main" id="{CF216C0E-770F-6FF8-449B-4CA9FD27545A}"/>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092776" y="4071937"/>
            <a:ext cx="1346163" cy="1476236"/>
          </a:xfrm>
          <a:prstGeom prst="rect">
            <a:avLst/>
          </a:prstGeom>
          <a:noFill/>
          <a:ln>
            <a:noFill/>
          </a:ln>
        </p:spPr>
      </p:pic>
    </p:spTree>
    <p:extLst>
      <p:ext uri="{BB962C8B-B14F-4D97-AF65-F5344CB8AC3E}">
        <p14:creationId xmlns:p14="http://schemas.microsoft.com/office/powerpoint/2010/main" val="4000576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EB01939-5700-445C-97F3-262826A6F375}"/>
              </a:ext>
            </a:extLst>
          </p:cNvPr>
          <p:cNvSpPr txBox="1">
            <a:spLocks/>
          </p:cNvSpPr>
          <p:nvPr/>
        </p:nvSpPr>
        <p:spPr>
          <a:xfrm>
            <a:off x="826536" y="485145"/>
            <a:ext cx="8052163" cy="1314761"/>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Reading: what are the skills and knowledge do children need to learn?</a:t>
            </a:r>
          </a:p>
        </p:txBody>
      </p:sp>
      <p:pic>
        <p:nvPicPr>
          <p:cNvPr id="2" name="Picture 1" descr="A computer screen shot of a blue background&#10;&#10;Description automatically generated">
            <a:extLst>
              <a:ext uri="{FF2B5EF4-FFF2-40B4-BE49-F238E27FC236}">
                <a16:creationId xmlns:a16="http://schemas.microsoft.com/office/drawing/2014/main" id="{F9F12F2D-B9CB-DF33-49BE-CFCBBE19EFDD}"/>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936377" y="546774"/>
            <a:ext cx="2104498" cy="877145"/>
          </a:xfrm>
          <a:prstGeom prst="rect">
            <a:avLst/>
          </a:prstGeom>
        </p:spPr>
      </p:pic>
      <p:pic>
        <p:nvPicPr>
          <p:cNvPr id="1026" name="Picture 2" descr="Scarborough's Reading Rope">
            <a:extLst>
              <a:ext uri="{FF2B5EF4-FFF2-40B4-BE49-F238E27FC236}">
                <a16:creationId xmlns:a16="http://schemas.microsoft.com/office/drawing/2014/main" id="{9BBB9657-4FEB-C635-2BA5-A59E7578C5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9966" y="2002331"/>
            <a:ext cx="7993988" cy="4500720"/>
          </a:xfrm>
          <a:prstGeom prst="rect">
            <a:avLst/>
          </a:prstGeom>
          <a:noFill/>
          <a:ln w="7620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pic>
        <p:nvPicPr>
          <p:cNvPr id="3" name="Picture 2" descr="A group of people with speech bubbles&#10;&#10;AI-generated content may be incorrect.">
            <a:extLst>
              <a:ext uri="{FF2B5EF4-FFF2-40B4-BE49-F238E27FC236}">
                <a16:creationId xmlns:a16="http://schemas.microsoft.com/office/drawing/2014/main" id="{D26BC897-CD9D-A62F-44F7-AF31BEE3F32D}"/>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674285" y="4495516"/>
            <a:ext cx="2083406" cy="2007535"/>
          </a:xfrm>
          <a:prstGeom prst="rect">
            <a:avLst/>
          </a:prstGeom>
          <a:noFill/>
          <a:ln>
            <a:noFill/>
          </a:ln>
        </p:spPr>
      </p:pic>
      <p:sp>
        <p:nvSpPr>
          <p:cNvPr id="4" name="TextBox 3">
            <a:extLst>
              <a:ext uri="{FF2B5EF4-FFF2-40B4-BE49-F238E27FC236}">
                <a16:creationId xmlns:a16="http://schemas.microsoft.com/office/drawing/2014/main" id="{75009617-C5B3-153C-50FA-F3093CBB4956}"/>
              </a:ext>
            </a:extLst>
          </p:cNvPr>
          <p:cNvSpPr txBox="1"/>
          <p:nvPr/>
        </p:nvSpPr>
        <p:spPr>
          <a:xfrm>
            <a:off x="9626159" y="2523194"/>
            <a:ext cx="2083406" cy="646331"/>
          </a:xfrm>
          <a:prstGeom prst="rect">
            <a:avLst/>
          </a:prstGeom>
          <a:noFill/>
        </p:spPr>
        <p:txBody>
          <a:bodyPr wrap="square" rtlCol="0">
            <a:spAutoFit/>
          </a:bodyPr>
          <a:lstStyle/>
          <a:p>
            <a:pPr algn="ctr"/>
            <a:r>
              <a:rPr lang="en-GB" dirty="0">
                <a:hlinkClick r:id="rId6" action="ppaction://hlinkfile"/>
              </a:rPr>
              <a:t>Scarborough 2001.pdf</a:t>
            </a:r>
            <a:endParaRPr lang="en-GB" dirty="0"/>
          </a:p>
        </p:txBody>
      </p:sp>
    </p:spTree>
    <p:extLst>
      <p:ext uri="{BB962C8B-B14F-4D97-AF65-F5344CB8AC3E}">
        <p14:creationId xmlns:p14="http://schemas.microsoft.com/office/powerpoint/2010/main" val="30221103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2BC12F8B-D155-7042-F74C-DD8E2A6958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8084" y="1513964"/>
            <a:ext cx="7939457" cy="4737487"/>
          </a:xfrm>
          <a:prstGeom prst="rect">
            <a:avLst/>
          </a:prstGeom>
          <a:ln w="76200">
            <a:solidFill>
              <a:schemeClr val="tx2">
                <a:lumMod val="50000"/>
                <a:lumOff val="50000"/>
              </a:schemeClr>
            </a:solidFill>
          </a:ln>
        </p:spPr>
      </p:pic>
      <p:sp>
        <p:nvSpPr>
          <p:cNvPr id="4" name="Title 1">
            <a:extLst>
              <a:ext uri="{FF2B5EF4-FFF2-40B4-BE49-F238E27FC236}">
                <a16:creationId xmlns:a16="http://schemas.microsoft.com/office/drawing/2014/main" id="{3D00DE9D-86E7-0D94-4EBB-BB34720AE91A}"/>
              </a:ext>
            </a:extLst>
          </p:cNvPr>
          <p:cNvSpPr txBox="1">
            <a:spLocks/>
          </p:cNvSpPr>
          <p:nvPr/>
        </p:nvSpPr>
        <p:spPr>
          <a:xfrm>
            <a:off x="373380" y="367506"/>
            <a:ext cx="9312487"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tx2">
                    <a:lumMod val="50000"/>
                    <a:lumOff val="50000"/>
                  </a:schemeClr>
                </a:solidFill>
                <a:latin typeface="Comic Sans MS" panose="030F0702030302020204" pitchFamily="66" charset="0"/>
              </a:rPr>
              <a:t>Cuing: what is wrong with this method?</a:t>
            </a:r>
          </a:p>
        </p:txBody>
      </p:sp>
      <p:pic>
        <p:nvPicPr>
          <p:cNvPr id="2" name="Picture 1" descr="A computer screen shot of a blue background&#10;&#10;Description automatically generated">
            <a:extLst>
              <a:ext uri="{FF2B5EF4-FFF2-40B4-BE49-F238E27FC236}">
                <a16:creationId xmlns:a16="http://schemas.microsoft.com/office/drawing/2014/main" id="{E34A3E55-96C4-B27B-E2E3-C3E256068440}"/>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775510" y="198967"/>
            <a:ext cx="2104498" cy="877145"/>
          </a:xfrm>
          <a:prstGeom prst="rect">
            <a:avLst/>
          </a:prstGeom>
        </p:spPr>
      </p:pic>
      <p:pic>
        <p:nvPicPr>
          <p:cNvPr id="5" name="Picture 4" descr="A person drawing a diagram&#10;&#10;AI-generated content may be incorrect.">
            <a:extLst>
              <a:ext uri="{FF2B5EF4-FFF2-40B4-BE49-F238E27FC236}">
                <a16:creationId xmlns:a16="http://schemas.microsoft.com/office/drawing/2014/main" id="{93D273C9-CBBD-2392-D2D3-1AFEC004DA35}"/>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775510" y="1621744"/>
            <a:ext cx="1895305" cy="2078438"/>
          </a:xfrm>
          <a:prstGeom prst="rect">
            <a:avLst/>
          </a:prstGeom>
          <a:noFill/>
          <a:ln>
            <a:noFill/>
          </a:ln>
        </p:spPr>
      </p:pic>
      <p:sp>
        <p:nvSpPr>
          <p:cNvPr id="6" name="TextBox 5">
            <a:extLst>
              <a:ext uri="{FF2B5EF4-FFF2-40B4-BE49-F238E27FC236}">
                <a16:creationId xmlns:a16="http://schemas.microsoft.com/office/drawing/2014/main" id="{766F5875-4E44-6310-E836-216F88D72F1A}"/>
              </a:ext>
            </a:extLst>
          </p:cNvPr>
          <p:cNvSpPr txBox="1"/>
          <p:nvPr/>
        </p:nvSpPr>
        <p:spPr>
          <a:xfrm>
            <a:off x="8941576" y="4322458"/>
            <a:ext cx="3001465" cy="1139094"/>
          </a:xfrm>
          <a:prstGeom prst="rect">
            <a:avLst/>
          </a:prstGeom>
          <a:noFill/>
        </p:spPr>
        <p:txBody>
          <a:bodyPr wrap="square" rtlCol="0">
            <a:spAutoFit/>
          </a:bodyPr>
          <a:lstStyle/>
          <a:p>
            <a:pPr algn="ctr">
              <a:lnSpc>
                <a:spcPct val="150000"/>
              </a:lnSpc>
            </a:pPr>
            <a:r>
              <a:rPr lang="en-GB" sz="2400" dirty="0">
                <a:latin typeface="Comic Sans MS" panose="030F0702030302020204" pitchFamily="66" charset="0"/>
              </a:rPr>
              <a:t>Talk to the person sitting next to you. </a:t>
            </a:r>
          </a:p>
        </p:txBody>
      </p:sp>
    </p:spTree>
    <p:extLst>
      <p:ext uri="{BB962C8B-B14F-4D97-AF65-F5344CB8AC3E}">
        <p14:creationId xmlns:p14="http://schemas.microsoft.com/office/powerpoint/2010/main" val="3247683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2279576" y="328599"/>
            <a:ext cx="6563072" cy="1143000"/>
          </a:xfrm>
          <a:noFill/>
          <a:ln>
            <a:noFill/>
          </a:ln>
        </p:spPr>
        <p:txBody>
          <a:bodyPr>
            <a:noAutofit/>
          </a:bodyPr>
          <a:lstStyle/>
          <a:p>
            <a:r>
              <a:rPr lang="en-US" altLang="en-US" sz="3600" dirty="0">
                <a:latin typeface="Comic Sans MS" panose="030F0702030302020204" pitchFamily="66" charset="0"/>
              </a:rPr>
              <a:t>But before we teach phonics we need to develop children’s pre-reading skills</a:t>
            </a:r>
          </a:p>
        </p:txBody>
      </p:sp>
      <p:pic>
        <p:nvPicPr>
          <p:cNvPr id="6" name="Picture 2" descr="http://www.theotpractice.co.uk/photos/services-speech-and-language-therapy.jpg"/>
          <p:cNvPicPr>
            <a:picLocks noChangeAspect="1" noChangeArrowheads="1"/>
          </p:cNvPicPr>
          <p:nvPr/>
        </p:nvPicPr>
        <p:blipFill>
          <a:blip r:embed="rId3" cstate="print"/>
          <a:srcRect l="29605"/>
          <a:stretch>
            <a:fillRect/>
          </a:stretch>
        </p:blipFill>
        <p:spPr bwMode="auto">
          <a:xfrm rot="20500254">
            <a:off x="633434" y="1940555"/>
            <a:ext cx="2389452" cy="2237135"/>
          </a:xfrm>
          <a:prstGeom prst="rect">
            <a:avLst/>
          </a:prstGeom>
          <a:noFill/>
          <a:ln w="76200">
            <a:solidFill>
              <a:schemeClr val="accent1">
                <a:lumMod val="60000"/>
                <a:lumOff val="40000"/>
              </a:schemeClr>
            </a:solidFill>
          </a:ln>
        </p:spPr>
      </p:pic>
      <p:pic>
        <p:nvPicPr>
          <p:cNvPr id="7" name="Picture 2" descr="http://eng509d2734aa11b.img.gostorego.com/809E82/cdn/media-v2/en/g5/09/d2/73/4a/a1/1b/catalog/product/cache/1/image/57f0ff763f1a86807d5d4f1acdfb53df/b/r/bri-33028_classic_figure_8_set_0_web_1.jpg"/>
          <p:cNvPicPr>
            <a:picLocks noChangeAspect="1" noChangeArrowheads="1"/>
          </p:cNvPicPr>
          <p:nvPr/>
        </p:nvPicPr>
        <p:blipFill>
          <a:blip r:embed="rId4" cstate="print"/>
          <a:srcRect t="12196" b="14634"/>
          <a:stretch>
            <a:fillRect/>
          </a:stretch>
        </p:blipFill>
        <p:spPr bwMode="auto">
          <a:xfrm>
            <a:off x="605882" y="4700132"/>
            <a:ext cx="3560184" cy="1535182"/>
          </a:xfrm>
          <a:prstGeom prst="rect">
            <a:avLst/>
          </a:prstGeom>
          <a:noFill/>
          <a:ln w="76200">
            <a:solidFill>
              <a:schemeClr val="accent1">
                <a:lumMod val="60000"/>
                <a:lumOff val="40000"/>
              </a:schemeClr>
            </a:solidFill>
          </a:ln>
        </p:spPr>
      </p:pic>
      <p:sp>
        <p:nvSpPr>
          <p:cNvPr id="4" name="Rectangle 3"/>
          <p:cNvSpPr/>
          <p:nvPr/>
        </p:nvSpPr>
        <p:spPr>
          <a:xfrm>
            <a:off x="4541120" y="2359521"/>
            <a:ext cx="3109761" cy="769441"/>
          </a:xfrm>
          <a:prstGeom prst="rect">
            <a:avLst/>
          </a:prstGeom>
          <a:noFill/>
          <a:effectLst>
            <a:glow rad="101600">
              <a:schemeClr val="accent4">
                <a:satMod val="175000"/>
                <a:alpha val="40000"/>
              </a:schemeClr>
            </a:glow>
          </a:effectLst>
        </p:spPr>
        <p:txBody>
          <a:bodyPr wrap="square" lIns="91440" tIns="45720" rIns="91440" bIns="45720">
            <a:spAutoFit/>
          </a:bodyPr>
          <a:lstStyle/>
          <a:p>
            <a:pPr algn="ctr"/>
            <a:r>
              <a:rPr lang="en-US" sz="4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Comic Sans MS" panose="030F0702030302020204" pitchFamily="66" charset="0"/>
              </a:rPr>
              <a:t>vocabulary</a:t>
            </a:r>
          </a:p>
        </p:txBody>
      </p:sp>
      <p:pic>
        <p:nvPicPr>
          <p:cNvPr id="10" name="Picture 2" descr="http://theroadlesstaken.net/wp-content/uploads/2010/11/storytelling.jpeg"/>
          <p:cNvPicPr>
            <a:picLocks noGrp="1" noChangeAspect="1" noChangeArrowheads="1"/>
          </p:cNvPicPr>
          <p:nvPr>
            <p:ph idx="1"/>
          </p:nvPr>
        </p:nvPicPr>
        <p:blipFill>
          <a:blip r:embed="rId5" cstate="print"/>
          <a:srcRect/>
          <a:stretch>
            <a:fillRect/>
          </a:stretch>
        </p:blipFill>
        <p:spPr bwMode="auto">
          <a:xfrm rot="762010">
            <a:off x="8791114" y="4298276"/>
            <a:ext cx="2157333" cy="2176251"/>
          </a:xfrm>
          <a:prstGeom prst="rect">
            <a:avLst/>
          </a:prstGeom>
          <a:noFill/>
          <a:ln w="76200">
            <a:solidFill>
              <a:schemeClr val="accent1">
                <a:lumMod val="60000"/>
                <a:lumOff val="40000"/>
              </a:schemeClr>
            </a:solidFill>
          </a:ln>
        </p:spPr>
      </p:pic>
      <p:pic>
        <p:nvPicPr>
          <p:cNvPr id="2" name="Picture 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647993">
            <a:off x="8364445" y="1759577"/>
            <a:ext cx="3246273" cy="1825127"/>
          </a:xfrm>
          <a:prstGeom prst="rect">
            <a:avLst/>
          </a:prstGeom>
          <a:ln w="76200">
            <a:solidFill>
              <a:schemeClr val="accent1">
                <a:lumMod val="60000"/>
                <a:lumOff val="40000"/>
              </a:schemeClr>
            </a:solidFill>
          </a:ln>
        </p:spPr>
      </p:pic>
      <p:pic>
        <p:nvPicPr>
          <p:cNvPr id="5" name="Picture 4">
            <a:extLst>
              <a:ext uri="{FF2B5EF4-FFF2-40B4-BE49-F238E27FC236}">
                <a16:creationId xmlns:a16="http://schemas.microsoft.com/office/drawing/2014/main" id="{ECB7D68C-12B8-4BF3-9168-CD7288C56D9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541120" y="4215841"/>
            <a:ext cx="2995041" cy="2246281"/>
          </a:xfrm>
          <a:prstGeom prst="rect">
            <a:avLst/>
          </a:prstGeom>
          <a:ln w="76200">
            <a:solidFill>
              <a:schemeClr val="accent1">
                <a:lumMod val="60000"/>
                <a:lumOff val="40000"/>
              </a:schemeClr>
            </a:solidFill>
          </a:ln>
        </p:spPr>
      </p:pic>
      <p:pic>
        <p:nvPicPr>
          <p:cNvPr id="8" name="Picture 7" descr="A computer screen shot of a blue background&#10;&#10;Description automatically generated">
            <a:extLst>
              <a:ext uri="{FF2B5EF4-FFF2-40B4-BE49-F238E27FC236}">
                <a16:creationId xmlns:a16="http://schemas.microsoft.com/office/drawing/2014/main" id="{C50C4743-7DF4-0004-B5FB-2F453EC038A0}"/>
              </a:ext>
            </a:extLst>
          </p:cNvPr>
          <p:cNvPicPr>
            <a:picLocks noChangeAspect="1"/>
          </p:cNvPicPr>
          <p:nvPr/>
        </p:nvPicPr>
        <p:blipFill rotWithShape="1">
          <a:blip r:embed="rId9">
            <a:extLst>
              <a:ext uri="{28A0092B-C50C-407E-A947-70E740481C1C}">
                <a14:useLocalDpi xmlns:a14="http://schemas.microsoft.com/office/drawing/2010/main" val="0"/>
              </a:ext>
            </a:extLst>
          </a:blip>
          <a:srcRect l="44043" t="38217" r="30494" b="45864"/>
          <a:stretch/>
        </p:blipFill>
        <p:spPr>
          <a:xfrm>
            <a:off x="9912424" y="109648"/>
            <a:ext cx="2104498" cy="877145"/>
          </a:xfrm>
          <a:prstGeom prst="rect">
            <a:avLst/>
          </a:prstGeom>
        </p:spPr>
      </p:pic>
    </p:spTree>
    <p:extLst>
      <p:ext uri="{BB962C8B-B14F-4D97-AF65-F5344CB8AC3E}">
        <p14:creationId xmlns:p14="http://schemas.microsoft.com/office/powerpoint/2010/main" val="15631602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4445F1-48E7-0514-E9BB-8F09C4113E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BCACF8-96A5-5107-9B39-D3F2B736F94C}"/>
              </a:ext>
            </a:extLst>
          </p:cNvPr>
          <p:cNvSpPr txBox="1">
            <a:spLocks/>
          </p:cNvSpPr>
          <p:nvPr/>
        </p:nvSpPr>
        <p:spPr>
          <a:xfrm>
            <a:off x="2243508" y="554947"/>
            <a:ext cx="6153615" cy="131476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How do we </a:t>
            </a:r>
            <a:r>
              <a:rPr lang="en-GB" b="1" dirty="0">
                <a:solidFill>
                  <a:srgbClr val="FF0000"/>
                </a:solidFill>
                <a:latin typeface="Comic Sans MS" panose="030F0702030302020204" pitchFamily="66" charset="0"/>
              </a:rPr>
              <a:t>explicitly</a:t>
            </a:r>
            <a:r>
              <a:rPr lang="en-GB" b="1" dirty="0">
                <a:solidFill>
                  <a:schemeClr val="tx2">
                    <a:lumMod val="50000"/>
                    <a:lumOff val="50000"/>
                  </a:schemeClr>
                </a:solidFill>
                <a:latin typeface="Comic Sans MS" panose="030F0702030302020204" pitchFamily="66" charset="0"/>
              </a:rPr>
              <a:t> teach these skills?</a:t>
            </a:r>
          </a:p>
        </p:txBody>
      </p:sp>
      <p:sp>
        <p:nvSpPr>
          <p:cNvPr id="3" name="TextBox 2">
            <a:extLst>
              <a:ext uri="{FF2B5EF4-FFF2-40B4-BE49-F238E27FC236}">
                <a16:creationId xmlns:a16="http://schemas.microsoft.com/office/drawing/2014/main" id="{D5A33430-4111-37FC-FD3F-634E54BB4563}"/>
              </a:ext>
            </a:extLst>
          </p:cNvPr>
          <p:cNvSpPr txBox="1"/>
          <p:nvPr/>
        </p:nvSpPr>
        <p:spPr>
          <a:xfrm>
            <a:off x="276432" y="1869708"/>
            <a:ext cx="6875451" cy="2585323"/>
          </a:xfrm>
          <a:prstGeom prst="rect">
            <a:avLst/>
          </a:prstGeom>
          <a:noFill/>
        </p:spPr>
        <p:txBody>
          <a:bodyPr wrap="square" rtlCol="0">
            <a:spAutoFit/>
          </a:bodyPr>
          <a:lstStyle/>
          <a:p>
            <a:pPr marL="514350" indent="-514350">
              <a:lnSpc>
                <a:spcPct val="150000"/>
              </a:lnSpc>
              <a:buFont typeface="+mj-lt"/>
              <a:buAutoNum type="arabicPeriod"/>
            </a:pPr>
            <a:r>
              <a:rPr lang="en-GB" sz="2800" dirty="0">
                <a:latin typeface="Comic Sans MS" panose="030F0702030302020204" pitchFamily="66" charset="0"/>
              </a:rPr>
              <a:t>Sight recognition / sight words</a:t>
            </a:r>
          </a:p>
          <a:p>
            <a:pPr marL="514350" indent="-514350">
              <a:lnSpc>
                <a:spcPct val="150000"/>
              </a:lnSpc>
              <a:buFont typeface="+mj-lt"/>
              <a:buAutoNum type="arabicPeriod"/>
            </a:pPr>
            <a:r>
              <a:rPr lang="en-GB" sz="2800" dirty="0">
                <a:latin typeface="Comic Sans MS" panose="030F0702030302020204" pitchFamily="66" charset="0"/>
              </a:rPr>
              <a:t>Phonological awareness / decoding</a:t>
            </a:r>
          </a:p>
          <a:p>
            <a:pPr marL="514350" indent="-514350">
              <a:lnSpc>
                <a:spcPct val="150000"/>
              </a:lnSpc>
              <a:buFont typeface="+mj-lt"/>
              <a:buAutoNum type="arabicPeriod"/>
            </a:pPr>
            <a:r>
              <a:rPr lang="en-GB" sz="2800" dirty="0">
                <a:latin typeface="Comic Sans MS" panose="030F0702030302020204" pitchFamily="66" charset="0"/>
              </a:rPr>
              <a:t>Reading comprehension</a:t>
            </a:r>
          </a:p>
          <a:p>
            <a:endParaRPr lang="en-GB" dirty="0"/>
          </a:p>
          <a:p>
            <a:endParaRPr lang="en-GB" dirty="0"/>
          </a:p>
        </p:txBody>
      </p:sp>
      <p:pic>
        <p:nvPicPr>
          <p:cNvPr id="4" name="Picture 3" descr="A cartoon owl wearing a graduation cap and magnifying glass&#10;&#10;AI-generated content may be incorrect.">
            <a:extLst>
              <a:ext uri="{FF2B5EF4-FFF2-40B4-BE49-F238E27FC236}">
                <a16:creationId xmlns:a16="http://schemas.microsoft.com/office/drawing/2014/main" id="{D73A6CF8-9AC1-CDB1-14CA-CC755630A8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5348" y="3875078"/>
            <a:ext cx="2611314" cy="2512412"/>
          </a:xfrm>
          <a:prstGeom prst="rect">
            <a:avLst/>
          </a:prstGeom>
          <a:noFill/>
          <a:ln>
            <a:noFill/>
          </a:ln>
        </p:spPr>
      </p:pic>
      <p:pic>
        <p:nvPicPr>
          <p:cNvPr id="5" name="Picture 4" descr="A computer screen shot of a blue background&#10;&#10;Description automatically generated">
            <a:extLst>
              <a:ext uri="{FF2B5EF4-FFF2-40B4-BE49-F238E27FC236}">
                <a16:creationId xmlns:a16="http://schemas.microsoft.com/office/drawing/2014/main" id="{3AFB3A6D-104A-50AA-2E8A-2237FF2F77B6}"/>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775510" y="198967"/>
            <a:ext cx="2104498" cy="877145"/>
          </a:xfrm>
          <a:prstGeom prst="rect">
            <a:avLst/>
          </a:prstGeom>
        </p:spPr>
      </p:pic>
      <p:sp>
        <p:nvSpPr>
          <p:cNvPr id="6" name="TextBox 5">
            <a:extLst>
              <a:ext uri="{FF2B5EF4-FFF2-40B4-BE49-F238E27FC236}">
                <a16:creationId xmlns:a16="http://schemas.microsoft.com/office/drawing/2014/main" id="{7B952A94-E709-ECB6-1318-144EB82C9F45}"/>
              </a:ext>
            </a:extLst>
          </p:cNvPr>
          <p:cNvSpPr txBox="1"/>
          <p:nvPr/>
        </p:nvSpPr>
        <p:spPr>
          <a:xfrm>
            <a:off x="3580819" y="3882708"/>
            <a:ext cx="6666046" cy="2807243"/>
          </a:xfrm>
          <a:prstGeom prst="rect">
            <a:avLst/>
          </a:prstGeom>
          <a:noFill/>
        </p:spPr>
        <p:txBody>
          <a:bodyPr wrap="square" rtlCol="0">
            <a:spAutoFit/>
          </a:bodyPr>
          <a:lstStyle/>
          <a:p>
            <a:pPr>
              <a:lnSpc>
                <a:spcPct val="150000"/>
              </a:lnSpc>
            </a:pPr>
            <a:r>
              <a:rPr lang="en-GB" sz="2400" dirty="0">
                <a:latin typeface="Comic Sans MS" panose="030F0702030302020204" pitchFamily="66" charset="0"/>
              </a:rPr>
              <a:t>By yourself, </a:t>
            </a:r>
          </a:p>
          <a:p>
            <a:pPr>
              <a:lnSpc>
                <a:spcPct val="150000"/>
              </a:lnSpc>
            </a:pPr>
            <a:r>
              <a:rPr lang="en-GB" sz="2400" dirty="0">
                <a:latin typeface="Comic Sans MS" panose="030F0702030302020204" pitchFamily="66" charset="0"/>
              </a:rPr>
              <a:t>Find out what the terms mean.</a:t>
            </a:r>
          </a:p>
          <a:p>
            <a:pPr>
              <a:lnSpc>
                <a:spcPct val="150000"/>
              </a:lnSpc>
            </a:pPr>
            <a:r>
              <a:rPr lang="en-GB" sz="2400" dirty="0">
                <a:latin typeface="Comic Sans MS" panose="030F0702030302020204" pitchFamily="66" charset="0"/>
              </a:rPr>
              <a:t>How are they taught?</a:t>
            </a:r>
          </a:p>
          <a:p>
            <a:pPr>
              <a:lnSpc>
                <a:spcPct val="150000"/>
              </a:lnSpc>
            </a:pPr>
            <a:r>
              <a:rPr lang="en-GB" sz="2400" dirty="0">
                <a:latin typeface="Comic Sans MS" panose="030F0702030302020204" pitchFamily="66" charset="0"/>
              </a:rPr>
              <a:t>Are there resources that schools buy to support pupils’ learning? </a:t>
            </a:r>
            <a:endParaRPr lang="en-GB" dirty="0"/>
          </a:p>
        </p:txBody>
      </p:sp>
      <p:pic>
        <p:nvPicPr>
          <p:cNvPr id="8" name="Picture 7" descr="A puzzle pieces with a sign&#10;&#10;AI-generated content may be incorrect.">
            <a:extLst>
              <a:ext uri="{FF2B5EF4-FFF2-40B4-BE49-F238E27FC236}">
                <a16:creationId xmlns:a16="http://schemas.microsoft.com/office/drawing/2014/main" id="{E2D1B362-8ADF-1114-E30D-073497A7946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721103" y="4377699"/>
            <a:ext cx="2158905" cy="2250029"/>
          </a:xfrm>
          <a:prstGeom prst="rect">
            <a:avLst/>
          </a:prstGeom>
        </p:spPr>
      </p:pic>
    </p:spTree>
    <p:extLst>
      <p:ext uri="{BB962C8B-B14F-4D97-AF65-F5344CB8AC3E}">
        <p14:creationId xmlns:p14="http://schemas.microsoft.com/office/powerpoint/2010/main" val="1021766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823B82-0C69-7EF3-1BD8-65EF12E615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53B1B9-A589-6DB8-A039-91B3AF685807}"/>
              </a:ext>
            </a:extLst>
          </p:cNvPr>
          <p:cNvSpPr txBox="1">
            <a:spLocks/>
          </p:cNvSpPr>
          <p:nvPr/>
        </p:nvSpPr>
        <p:spPr>
          <a:xfrm>
            <a:off x="492539" y="87683"/>
            <a:ext cx="6251338" cy="131476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Teaching sight words</a:t>
            </a:r>
          </a:p>
        </p:txBody>
      </p:sp>
      <p:pic>
        <p:nvPicPr>
          <p:cNvPr id="5" name="Picture 4" descr="A group of words on a white background&#10;&#10;AI-generated content may be incorrect.">
            <a:extLst>
              <a:ext uri="{FF2B5EF4-FFF2-40B4-BE49-F238E27FC236}">
                <a16:creationId xmlns:a16="http://schemas.microsoft.com/office/drawing/2014/main" id="{355CA719-7F5C-2A0C-1F6B-FDD5B11E65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69154" y="1526197"/>
            <a:ext cx="6868589" cy="4881967"/>
          </a:xfrm>
          <a:prstGeom prst="rect">
            <a:avLst/>
          </a:prstGeom>
          <a:ln w="57150">
            <a:solidFill>
              <a:schemeClr val="tx2">
                <a:lumMod val="50000"/>
                <a:lumOff val="50000"/>
              </a:schemeClr>
            </a:solidFill>
          </a:ln>
        </p:spPr>
      </p:pic>
      <p:sp>
        <p:nvSpPr>
          <p:cNvPr id="6" name="Rectangle 5">
            <a:extLst>
              <a:ext uri="{FF2B5EF4-FFF2-40B4-BE49-F238E27FC236}">
                <a16:creationId xmlns:a16="http://schemas.microsoft.com/office/drawing/2014/main" id="{7F509DB1-4D4B-7541-0F84-40E80455B967}"/>
              </a:ext>
            </a:extLst>
          </p:cNvPr>
          <p:cNvSpPr/>
          <p:nvPr/>
        </p:nvSpPr>
        <p:spPr>
          <a:xfrm>
            <a:off x="99957" y="3051014"/>
            <a:ext cx="2114288" cy="1200329"/>
          </a:xfrm>
          <a:prstGeom prst="rect">
            <a:avLst/>
          </a:prstGeom>
          <a:noFill/>
          <a:ln w="28575">
            <a:solidFill>
              <a:schemeClr val="tx2">
                <a:lumMod val="50000"/>
                <a:lumOff val="50000"/>
              </a:schemeClr>
            </a:solidFill>
          </a:ln>
        </p:spPr>
        <p:txBody>
          <a:bodyPr wrap="square" lIns="91440" tIns="45720" rIns="91440" bIns="45720">
            <a:spAutoFit/>
          </a:bodyPr>
          <a:lstStyle/>
          <a:p>
            <a:pPr algn="ctr"/>
            <a:r>
              <a:rPr lang="en-US" sz="2400" b="1" cap="none" spc="0" dirty="0">
                <a:ln w="12700">
                  <a:solidFill>
                    <a:schemeClr val="accent1"/>
                  </a:solidFill>
                  <a:prstDash val="solid"/>
                </a:ln>
                <a:solidFill>
                  <a:schemeClr val="tx2">
                    <a:lumMod val="50000"/>
                    <a:lumOff val="50000"/>
                  </a:schemeClr>
                </a:solidFill>
                <a:effectLst>
                  <a:outerShdw dist="38100" dir="2640000" algn="bl" rotWithShape="0">
                    <a:schemeClr val="accent1"/>
                  </a:outerShdw>
                </a:effectLst>
              </a:rPr>
              <a:t>High frequency words</a:t>
            </a:r>
          </a:p>
        </p:txBody>
      </p:sp>
      <p:sp>
        <p:nvSpPr>
          <p:cNvPr id="7" name="Rectangle 6">
            <a:extLst>
              <a:ext uri="{FF2B5EF4-FFF2-40B4-BE49-F238E27FC236}">
                <a16:creationId xmlns:a16="http://schemas.microsoft.com/office/drawing/2014/main" id="{E1A4D1C7-65BA-A9D2-FEA7-48EFB1A93ED8}"/>
              </a:ext>
            </a:extLst>
          </p:cNvPr>
          <p:cNvSpPr/>
          <p:nvPr/>
        </p:nvSpPr>
        <p:spPr>
          <a:xfrm>
            <a:off x="99957" y="2094275"/>
            <a:ext cx="2114288" cy="461665"/>
          </a:xfrm>
          <a:prstGeom prst="rect">
            <a:avLst/>
          </a:prstGeom>
          <a:noFill/>
          <a:ln w="28575">
            <a:solidFill>
              <a:schemeClr val="tx2">
                <a:lumMod val="50000"/>
                <a:lumOff val="50000"/>
              </a:schemeClr>
            </a:solidFill>
          </a:ln>
        </p:spPr>
        <p:txBody>
          <a:bodyPr wrap="square" lIns="91440" tIns="45720" rIns="91440" bIns="45720">
            <a:spAutoFit/>
          </a:bodyPr>
          <a:lstStyle/>
          <a:p>
            <a:pPr algn="ctr"/>
            <a:r>
              <a:rPr lang="en-US" sz="2400" b="1" dirty="0">
                <a:ln w="12700">
                  <a:solidFill>
                    <a:schemeClr val="accent1"/>
                  </a:solidFill>
                  <a:prstDash val="solid"/>
                </a:ln>
                <a:solidFill>
                  <a:schemeClr val="tx2">
                    <a:lumMod val="50000"/>
                    <a:lumOff val="50000"/>
                  </a:schemeClr>
                </a:solidFill>
                <a:effectLst>
                  <a:outerShdw dist="38100" dir="2640000" algn="bl" rotWithShape="0">
                    <a:schemeClr val="accent1"/>
                  </a:outerShdw>
                </a:effectLst>
              </a:rPr>
              <a:t>S</a:t>
            </a:r>
            <a:r>
              <a:rPr lang="en-US" sz="2400" b="1" cap="none" spc="0" dirty="0">
                <a:ln w="12700">
                  <a:solidFill>
                    <a:schemeClr val="accent1"/>
                  </a:solidFill>
                  <a:prstDash val="solid"/>
                </a:ln>
                <a:solidFill>
                  <a:schemeClr val="tx2">
                    <a:lumMod val="50000"/>
                    <a:lumOff val="50000"/>
                  </a:schemeClr>
                </a:solidFill>
                <a:effectLst>
                  <a:outerShdw dist="38100" dir="2640000" algn="bl" rotWithShape="0">
                    <a:schemeClr val="accent1"/>
                  </a:outerShdw>
                </a:effectLst>
              </a:rPr>
              <a:t>ight words</a:t>
            </a:r>
          </a:p>
        </p:txBody>
      </p:sp>
      <p:sp>
        <p:nvSpPr>
          <p:cNvPr id="9" name="Rectangle 8">
            <a:extLst>
              <a:ext uri="{FF2B5EF4-FFF2-40B4-BE49-F238E27FC236}">
                <a16:creationId xmlns:a16="http://schemas.microsoft.com/office/drawing/2014/main" id="{21470AE4-8CFC-2C8B-EC7D-86B5EAB747B3}"/>
              </a:ext>
            </a:extLst>
          </p:cNvPr>
          <p:cNvSpPr/>
          <p:nvPr/>
        </p:nvSpPr>
        <p:spPr>
          <a:xfrm>
            <a:off x="27412" y="4746417"/>
            <a:ext cx="2114288" cy="830997"/>
          </a:xfrm>
          <a:prstGeom prst="rect">
            <a:avLst/>
          </a:prstGeom>
          <a:noFill/>
          <a:ln w="28575">
            <a:solidFill>
              <a:schemeClr val="tx2">
                <a:lumMod val="50000"/>
                <a:lumOff val="50000"/>
              </a:schemeClr>
            </a:solidFill>
          </a:ln>
        </p:spPr>
        <p:txBody>
          <a:bodyPr wrap="square" lIns="91440" tIns="45720" rIns="91440" bIns="45720">
            <a:spAutoFit/>
          </a:bodyPr>
          <a:lstStyle/>
          <a:p>
            <a:pPr algn="ctr"/>
            <a:r>
              <a:rPr lang="en-US" sz="2400" b="1" cap="none" spc="0" dirty="0">
                <a:ln w="12700">
                  <a:solidFill>
                    <a:schemeClr val="accent1"/>
                  </a:solidFill>
                  <a:prstDash val="solid"/>
                </a:ln>
                <a:solidFill>
                  <a:schemeClr val="tx2">
                    <a:lumMod val="50000"/>
                    <a:lumOff val="50000"/>
                  </a:schemeClr>
                </a:solidFill>
                <a:effectLst>
                  <a:outerShdw dist="38100" dir="2640000" algn="bl" rotWithShape="0">
                    <a:schemeClr val="accent1"/>
                  </a:outerShdw>
                </a:effectLst>
              </a:rPr>
              <a:t>Any other names?</a:t>
            </a:r>
          </a:p>
        </p:txBody>
      </p:sp>
      <p:pic>
        <p:nvPicPr>
          <p:cNvPr id="10" name="Picture 9" descr="A cartoon of a child with thought bubbles&#10;&#10;AI-generated content may be incorrect.">
            <a:extLst>
              <a:ext uri="{FF2B5EF4-FFF2-40B4-BE49-F238E27FC236}">
                <a16:creationId xmlns:a16="http://schemas.microsoft.com/office/drawing/2014/main" id="{557B758F-9E6D-3068-F1B2-C7B459B3CEC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549397" y="4838591"/>
            <a:ext cx="2044700" cy="1477645"/>
          </a:xfrm>
          <a:prstGeom prst="rect">
            <a:avLst/>
          </a:prstGeom>
          <a:noFill/>
          <a:ln>
            <a:noFill/>
          </a:ln>
        </p:spPr>
      </p:pic>
      <p:sp>
        <p:nvSpPr>
          <p:cNvPr id="11" name="TextBox 10">
            <a:extLst>
              <a:ext uri="{FF2B5EF4-FFF2-40B4-BE49-F238E27FC236}">
                <a16:creationId xmlns:a16="http://schemas.microsoft.com/office/drawing/2014/main" id="{AAEEDC34-58C2-A670-8E70-BB09B15DB271}"/>
              </a:ext>
            </a:extLst>
          </p:cNvPr>
          <p:cNvSpPr txBox="1"/>
          <p:nvPr/>
        </p:nvSpPr>
        <p:spPr>
          <a:xfrm>
            <a:off x="9549397" y="1637874"/>
            <a:ext cx="1863415" cy="3108543"/>
          </a:xfrm>
          <a:prstGeom prst="rect">
            <a:avLst/>
          </a:prstGeom>
          <a:noFill/>
        </p:spPr>
        <p:txBody>
          <a:bodyPr wrap="square" rtlCol="0">
            <a:spAutoFit/>
          </a:bodyPr>
          <a:lstStyle/>
          <a:p>
            <a:pPr algn="ctr"/>
            <a:r>
              <a:rPr lang="en-GB" sz="2800" dirty="0">
                <a:latin typeface="Comic Sans MS" panose="030F0702030302020204" pitchFamily="66" charset="0"/>
              </a:rPr>
              <a:t>How could you teach the children to read these words?</a:t>
            </a:r>
          </a:p>
        </p:txBody>
      </p:sp>
      <p:pic>
        <p:nvPicPr>
          <p:cNvPr id="12" name="Picture 11" descr="A computer screen shot of a blue background&#10;&#10;Description automatically generated">
            <a:extLst>
              <a:ext uri="{FF2B5EF4-FFF2-40B4-BE49-F238E27FC236}">
                <a16:creationId xmlns:a16="http://schemas.microsoft.com/office/drawing/2014/main" id="{765B07B7-0677-15FB-53C8-81F792D7AAE2}"/>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9775510" y="198967"/>
            <a:ext cx="2104498" cy="877145"/>
          </a:xfrm>
          <a:prstGeom prst="rect">
            <a:avLst/>
          </a:prstGeom>
        </p:spPr>
      </p:pic>
    </p:spTree>
    <p:extLst>
      <p:ext uri="{BB962C8B-B14F-4D97-AF65-F5344CB8AC3E}">
        <p14:creationId xmlns:p14="http://schemas.microsoft.com/office/powerpoint/2010/main" val="3152694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E8F8BA-52DA-655D-44A5-447CF99CD9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43D147-8376-C564-2D6D-C973D63FF773}"/>
              </a:ext>
            </a:extLst>
          </p:cNvPr>
          <p:cNvSpPr txBox="1">
            <a:spLocks/>
          </p:cNvSpPr>
          <p:nvPr/>
        </p:nvSpPr>
        <p:spPr>
          <a:xfrm>
            <a:off x="561291" y="429304"/>
            <a:ext cx="6251338" cy="131476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Teaching phonics</a:t>
            </a:r>
          </a:p>
        </p:txBody>
      </p:sp>
      <p:pic>
        <p:nvPicPr>
          <p:cNvPr id="4" name="Picture 3" descr="A collection of cartoon characters&#10;&#10;AI-generated content may be incorrect.">
            <a:extLst>
              <a:ext uri="{FF2B5EF4-FFF2-40B4-BE49-F238E27FC236}">
                <a16:creationId xmlns:a16="http://schemas.microsoft.com/office/drawing/2014/main" id="{4209DAF2-FF84-2A75-05FF-4F4F78DA9F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1659" y="1972625"/>
            <a:ext cx="4514115" cy="2940091"/>
          </a:xfrm>
          <a:prstGeom prst="rect">
            <a:avLst/>
          </a:prstGeom>
          <a:ln w="38100">
            <a:solidFill>
              <a:schemeClr val="tx2">
                <a:lumMod val="50000"/>
                <a:lumOff val="50000"/>
              </a:schemeClr>
            </a:solidFill>
          </a:ln>
        </p:spPr>
      </p:pic>
      <p:pic>
        <p:nvPicPr>
          <p:cNvPr id="8" name="Picture 7" descr="A group of letters of the alphabet&#10;&#10;AI-generated content may be incorrect.">
            <a:extLst>
              <a:ext uri="{FF2B5EF4-FFF2-40B4-BE49-F238E27FC236}">
                <a16:creationId xmlns:a16="http://schemas.microsoft.com/office/drawing/2014/main" id="{43D596E8-22EF-BAAC-40C1-3925A292531D}"/>
              </a:ext>
            </a:extLst>
          </p:cNvPr>
          <p:cNvPicPr>
            <a:picLocks noChangeAspect="1"/>
          </p:cNvPicPr>
          <p:nvPr/>
        </p:nvPicPr>
        <p:blipFill>
          <a:blip r:embed="rId4">
            <a:extLst>
              <a:ext uri="{28A0092B-C50C-407E-A947-70E740481C1C}">
                <a14:useLocalDpi xmlns:a14="http://schemas.microsoft.com/office/drawing/2010/main" val="0"/>
              </a:ext>
            </a:extLst>
          </a:blip>
          <a:srcRect t="2504"/>
          <a:stretch>
            <a:fillRect/>
          </a:stretch>
        </p:blipFill>
        <p:spPr>
          <a:xfrm>
            <a:off x="6726226" y="1972625"/>
            <a:ext cx="4459705" cy="2940091"/>
          </a:xfrm>
          <a:prstGeom prst="rect">
            <a:avLst/>
          </a:prstGeom>
          <a:ln w="38100">
            <a:solidFill>
              <a:schemeClr val="tx2">
                <a:lumMod val="50000"/>
                <a:lumOff val="50000"/>
              </a:schemeClr>
            </a:solidFill>
          </a:ln>
        </p:spPr>
      </p:pic>
      <p:pic>
        <p:nvPicPr>
          <p:cNvPr id="9" name="Picture 8" descr="A computer screen shot of a blue background&#10;&#10;Description automatically generated">
            <a:extLst>
              <a:ext uri="{FF2B5EF4-FFF2-40B4-BE49-F238E27FC236}">
                <a16:creationId xmlns:a16="http://schemas.microsoft.com/office/drawing/2014/main" id="{06E222E8-1262-71F6-0218-094A8055B8D7}"/>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9775510" y="198967"/>
            <a:ext cx="2104498" cy="877145"/>
          </a:xfrm>
          <a:prstGeom prst="rect">
            <a:avLst/>
          </a:prstGeom>
        </p:spPr>
      </p:pic>
      <p:sp>
        <p:nvSpPr>
          <p:cNvPr id="10" name="TextBox 9">
            <a:extLst>
              <a:ext uri="{FF2B5EF4-FFF2-40B4-BE49-F238E27FC236}">
                <a16:creationId xmlns:a16="http://schemas.microsoft.com/office/drawing/2014/main" id="{E61BE6AA-B0ED-548E-3A24-197523A7D300}"/>
              </a:ext>
            </a:extLst>
          </p:cNvPr>
          <p:cNvSpPr txBox="1"/>
          <p:nvPr/>
        </p:nvSpPr>
        <p:spPr>
          <a:xfrm>
            <a:off x="1760049" y="5127525"/>
            <a:ext cx="3176337" cy="923330"/>
          </a:xfrm>
          <a:prstGeom prst="rect">
            <a:avLst/>
          </a:prstGeom>
          <a:noFill/>
        </p:spPr>
        <p:txBody>
          <a:bodyPr wrap="square" rtlCol="0">
            <a:spAutoFit/>
          </a:bodyPr>
          <a:lstStyle/>
          <a:p>
            <a:r>
              <a:rPr lang="en-GB" u="sng" dirty="0">
                <a:hlinkClick r:id="rId6"/>
              </a:rPr>
              <a:t>Year 1 KS1 Phonics Lesson Observation: The 'ow' Sound</a:t>
            </a:r>
            <a:endParaRPr lang="en-GB" dirty="0"/>
          </a:p>
          <a:p>
            <a:pPr algn="ctr"/>
            <a:endParaRPr lang="en-GB" dirty="0"/>
          </a:p>
        </p:txBody>
      </p:sp>
      <p:sp>
        <p:nvSpPr>
          <p:cNvPr id="11" name="TextBox 10">
            <a:extLst>
              <a:ext uri="{FF2B5EF4-FFF2-40B4-BE49-F238E27FC236}">
                <a16:creationId xmlns:a16="http://schemas.microsoft.com/office/drawing/2014/main" id="{115D1FE7-9CA1-EF7A-D3E3-AB2D9D2CFB75}"/>
              </a:ext>
            </a:extLst>
          </p:cNvPr>
          <p:cNvSpPr txBox="1"/>
          <p:nvPr/>
        </p:nvSpPr>
        <p:spPr>
          <a:xfrm>
            <a:off x="7493955" y="5127525"/>
            <a:ext cx="3610960" cy="1200329"/>
          </a:xfrm>
          <a:prstGeom prst="rect">
            <a:avLst/>
          </a:prstGeom>
          <a:noFill/>
        </p:spPr>
        <p:txBody>
          <a:bodyPr wrap="square" rtlCol="0">
            <a:spAutoFit/>
          </a:bodyPr>
          <a:lstStyle/>
          <a:p>
            <a:pPr algn="ctr"/>
            <a:r>
              <a:rPr lang="en-GB" u="sng" dirty="0">
                <a:hlinkClick r:id="rId7"/>
              </a:rPr>
              <a:t>Read Write Inc Sets 1, 2 &amp; 3 Sounds | Learn Phonics | Learning to Read | British Teacher</a:t>
            </a:r>
            <a:endParaRPr lang="en-GB" dirty="0"/>
          </a:p>
          <a:p>
            <a:pPr algn="ctr"/>
            <a:endParaRPr lang="en-GB" dirty="0"/>
          </a:p>
        </p:txBody>
      </p:sp>
      <p:pic>
        <p:nvPicPr>
          <p:cNvPr id="12" name="Picture 11">
            <a:extLst>
              <a:ext uri="{FF2B5EF4-FFF2-40B4-BE49-F238E27FC236}">
                <a16:creationId xmlns:a16="http://schemas.microsoft.com/office/drawing/2014/main" id="{6CE4BB8F-E5E3-C3D6-5DEF-6A9592C2F62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944237">
            <a:off x="5400618" y="4224188"/>
            <a:ext cx="1592436" cy="1952088"/>
          </a:xfrm>
          <a:prstGeom prst="rect">
            <a:avLst/>
          </a:prstGeom>
        </p:spPr>
      </p:pic>
      <p:pic>
        <p:nvPicPr>
          <p:cNvPr id="13" name="Picture 12" descr="A group of kids with question marks&#10;&#10;AI-generated content may be incorrect.">
            <a:extLst>
              <a:ext uri="{FF2B5EF4-FFF2-40B4-BE49-F238E27FC236}">
                <a16:creationId xmlns:a16="http://schemas.microsoft.com/office/drawing/2014/main" id="{AAC0C8FD-C960-4DFD-8D53-D5CD59D44206}"/>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202403" y="5624195"/>
            <a:ext cx="1346200" cy="1233805"/>
          </a:xfrm>
          <a:prstGeom prst="rect">
            <a:avLst/>
          </a:prstGeom>
          <a:noFill/>
          <a:ln>
            <a:noFill/>
          </a:ln>
        </p:spPr>
      </p:pic>
    </p:spTree>
    <p:extLst>
      <p:ext uri="{BB962C8B-B14F-4D97-AF65-F5344CB8AC3E}">
        <p14:creationId xmlns:p14="http://schemas.microsoft.com/office/powerpoint/2010/main" val="24729883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A2116-D86F-4F67-8149-588D4C81D6BB}"/>
              </a:ext>
            </a:extLst>
          </p:cNvPr>
          <p:cNvSpPr>
            <a:spLocks noGrp="1"/>
          </p:cNvSpPr>
          <p:nvPr>
            <p:ph type="title"/>
          </p:nvPr>
        </p:nvSpPr>
        <p:spPr>
          <a:xfrm>
            <a:off x="411366" y="39084"/>
            <a:ext cx="9007642" cy="1325563"/>
          </a:xfrm>
        </p:spPr>
        <p:txBody>
          <a:bodyPr>
            <a:normAutofit/>
          </a:bodyPr>
          <a:lstStyle/>
          <a:p>
            <a:pPr algn="ctr"/>
            <a:r>
              <a:rPr lang="en-GB" sz="3200" b="1" dirty="0">
                <a:solidFill>
                  <a:schemeClr val="tx2">
                    <a:lumMod val="50000"/>
                    <a:lumOff val="50000"/>
                  </a:schemeClr>
                </a:solidFill>
                <a:latin typeface="Comic Sans MS" panose="030F0702030302020204" pitchFamily="66" charset="0"/>
              </a:rPr>
              <a:t>A key aim of early reading teaching  is for</a:t>
            </a:r>
            <a:br>
              <a:rPr lang="en-GB" sz="3200" b="1" dirty="0">
                <a:solidFill>
                  <a:schemeClr val="tx2">
                    <a:lumMod val="50000"/>
                    <a:lumOff val="50000"/>
                  </a:schemeClr>
                </a:solidFill>
                <a:latin typeface="Comic Sans MS" panose="030F0702030302020204" pitchFamily="66" charset="0"/>
              </a:rPr>
            </a:br>
            <a:r>
              <a:rPr lang="en-GB" sz="3200" b="1" dirty="0">
                <a:solidFill>
                  <a:schemeClr val="tx2">
                    <a:lumMod val="50000"/>
                    <a:lumOff val="50000"/>
                  </a:schemeClr>
                </a:solidFill>
                <a:latin typeface="Comic Sans MS" panose="030F0702030302020204" pitchFamily="66" charset="0"/>
              </a:rPr>
              <a:t> pupils to develop fluency and accuracy</a:t>
            </a:r>
          </a:p>
        </p:txBody>
      </p:sp>
      <p:pic>
        <p:nvPicPr>
          <p:cNvPr id="4" name="Picture 3">
            <a:extLst>
              <a:ext uri="{FF2B5EF4-FFF2-40B4-BE49-F238E27FC236}">
                <a16:creationId xmlns:a16="http://schemas.microsoft.com/office/drawing/2014/main" id="{933A9193-9D62-4465-BC73-6308ED3945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0712" y="1636864"/>
            <a:ext cx="2354682" cy="3399808"/>
          </a:xfrm>
          <a:prstGeom prst="rect">
            <a:avLst/>
          </a:prstGeom>
        </p:spPr>
      </p:pic>
      <p:sp>
        <p:nvSpPr>
          <p:cNvPr id="6" name="TextBox 5">
            <a:extLst>
              <a:ext uri="{FF2B5EF4-FFF2-40B4-BE49-F238E27FC236}">
                <a16:creationId xmlns:a16="http://schemas.microsoft.com/office/drawing/2014/main" id="{94A46699-DF5B-4FF7-B060-0AAA0FDD8F21}"/>
              </a:ext>
            </a:extLst>
          </p:cNvPr>
          <p:cNvSpPr txBox="1"/>
          <p:nvPr/>
        </p:nvSpPr>
        <p:spPr>
          <a:xfrm>
            <a:off x="3621044" y="1328328"/>
            <a:ext cx="7632412" cy="4201343"/>
          </a:xfrm>
          <a:prstGeom prst="rect">
            <a:avLst/>
          </a:prstGeom>
          <a:noFill/>
          <a:ln>
            <a:solidFill>
              <a:schemeClr val="accent5">
                <a:lumMod val="75000"/>
              </a:schemeClr>
            </a:solidFill>
          </a:ln>
        </p:spPr>
        <p:txBody>
          <a:bodyPr wrap="square" rtlCol="0">
            <a:spAutoFit/>
          </a:bodyPr>
          <a:lstStyle/>
          <a:p>
            <a:pPr marL="285750" indent="-285750" algn="just">
              <a:lnSpc>
                <a:spcPct val="150000"/>
              </a:lnSpc>
              <a:buFont typeface="Arial" panose="020B0604020202020204" pitchFamily="34" charset="0"/>
              <a:buChar char="•"/>
            </a:pPr>
            <a:r>
              <a:rPr lang="en-US" dirty="0">
                <a:latin typeface="Comic Sans MS" panose="030F0702030302020204" pitchFamily="66" charset="0"/>
              </a:rPr>
              <a:t>Fluency is the ability to read aloud with expression to demonstrate an understanding of the author’s message</a:t>
            </a:r>
            <a:r>
              <a:rPr lang="en-US" b="1" dirty="0">
                <a:latin typeface="Comic Sans MS" panose="030F0702030302020204" pitchFamily="66" charset="0"/>
              </a:rPr>
              <a:t>.</a:t>
            </a:r>
          </a:p>
          <a:p>
            <a:pPr marL="285750" indent="-285750" algn="just">
              <a:lnSpc>
                <a:spcPct val="150000"/>
              </a:lnSpc>
              <a:buFont typeface="Arial" panose="020B0604020202020204" pitchFamily="34" charset="0"/>
              <a:buChar char="•"/>
            </a:pPr>
            <a:r>
              <a:rPr lang="en-US" dirty="0">
                <a:latin typeface="Comic Sans MS" panose="030F0702030302020204" pitchFamily="66" charset="0"/>
              </a:rPr>
              <a:t>Developing fluency and accuracy are important learning goals for any reader.  </a:t>
            </a:r>
          </a:p>
          <a:p>
            <a:pPr marL="285750" indent="-285750" algn="just">
              <a:lnSpc>
                <a:spcPct val="150000"/>
              </a:lnSpc>
              <a:buFont typeface="Arial" panose="020B0604020202020204" pitchFamily="34" charset="0"/>
              <a:buChar char="•"/>
            </a:pPr>
            <a:r>
              <a:rPr lang="en-US" dirty="0">
                <a:latin typeface="Comic Sans MS" panose="030F0702030302020204" pitchFamily="66" charset="0"/>
              </a:rPr>
              <a:t>At first, the mechanical process of decoding requires a lot of attention where learners develop knowledge and understanding of the alphabetic system and the sounds and structures of spoken language.  </a:t>
            </a:r>
          </a:p>
          <a:p>
            <a:pPr marL="285750" indent="-285750" algn="just">
              <a:lnSpc>
                <a:spcPct val="150000"/>
              </a:lnSpc>
              <a:buFont typeface="Arial" panose="020B0604020202020204" pitchFamily="34" charset="0"/>
              <a:buChar char="•"/>
            </a:pPr>
            <a:r>
              <a:rPr lang="en-US" dirty="0">
                <a:latin typeface="Comic Sans MS" panose="030F0702030302020204" pitchFamily="66" charset="0"/>
              </a:rPr>
              <a:t>However, it is possible for readers to develop fluency and accuracy </a:t>
            </a:r>
            <a:r>
              <a:rPr lang="en-US" u="sng" dirty="0">
                <a:latin typeface="Comic Sans MS" panose="030F0702030302020204" pitchFamily="66" charset="0"/>
              </a:rPr>
              <a:t>without understanding what they are reading</a:t>
            </a:r>
            <a:r>
              <a:rPr lang="en-US" dirty="0">
                <a:latin typeface="Comic Sans MS" panose="030F0702030302020204" pitchFamily="66" charset="0"/>
              </a:rPr>
              <a:t>.  </a:t>
            </a:r>
            <a:endParaRPr lang="en-GB" b="1" dirty="0">
              <a:solidFill>
                <a:schemeClr val="accent5"/>
              </a:solidFill>
              <a:latin typeface="Comic Sans MS" panose="030F0702030302020204" pitchFamily="66" charset="0"/>
            </a:endParaRPr>
          </a:p>
        </p:txBody>
      </p:sp>
      <p:pic>
        <p:nvPicPr>
          <p:cNvPr id="9" name="Picture 8">
            <a:extLst>
              <a:ext uri="{FF2B5EF4-FFF2-40B4-BE49-F238E27FC236}">
                <a16:creationId xmlns:a16="http://schemas.microsoft.com/office/drawing/2014/main" id="{057DAF8F-4ED3-4D32-A04C-D6CF2B1CC9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82043" y="5970119"/>
            <a:ext cx="1649657" cy="643320"/>
          </a:xfrm>
          <a:prstGeom prst="rect">
            <a:avLst/>
          </a:prstGeom>
        </p:spPr>
      </p:pic>
      <p:pic>
        <p:nvPicPr>
          <p:cNvPr id="10" name="Picture 9">
            <a:extLst>
              <a:ext uri="{FF2B5EF4-FFF2-40B4-BE49-F238E27FC236}">
                <a16:creationId xmlns:a16="http://schemas.microsoft.com/office/drawing/2014/main" id="{7625302E-8B0F-46D9-881F-13395633D61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38008" y="5879389"/>
            <a:ext cx="824781" cy="824781"/>
          </a:xfrm>
          <a:prstGeom prst="rect">
            <a:avLst/>
          </a:prstGeom>
          <a:ln>
            <a:solidFill>
              <a:schemeClr val="accent5">
                <a:lumMod val="75000"/>
              </a:schemeClr>
            </a:solidFill>
          </a:ln>
        </p:spPr>
      </p:pic>
      <p:pic>
        <p:nvPicPr>
          <p:cNvPr id="11" name="Picture 10">
            <a:extLst>
              <a:ext uri="{FF2B5EF4-FFF2-40B4-BE49-F238E27FC236}">
                <a16:creationId xmlns:a16="http://schemas.microsoft.com/office/drawing/2014/main" id="{D19048DC-CB17-4FCA-881A-A9D64064DB5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834353" y="5934772"/>
            <a:ext cx="1274580" cy="829852"/>
          </a:xfrm>
          <a:prstGeom prst="rect">
            <a:avLst/>
          </a:prstGeom>
          <a:ln>
            <a:solidFill>
              <a:schemeClr val="accent5">
                <a:lumMod val="75000"/>
              </a:schemeClr>
            </a:solidFill>
          </a:ln>
        </p:spPr>
      </p:pic>
      <p:pic>
        <p:nvPicPr>
          <p:cNvPr id="12" name="Picture 11">
            <a:extLst>
              <a:ext uri="{FF2B5EF4-FFF2-40B4-BE49-F238E27FC236}">
                <a16:creationId xmlns:a16="http://schemas.microsoft.com/office/drawing/2014/main" id="{22ECB5CB-C5FD-4A95-83C1-4C6B1B602A65}"/>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0620939" y="5124570"/>
            <a:ext cx="879079" cy="810202"/>
          </a:xfrm>
          <a:prstGeom prst="rect">
            <a:avLst/>
          </a:prstGeom>
          <a:ln>
            <a:solidFill>
              <a:schemeClr val="accent1"/>
            </a:solidFill>
          </a:ln>
        </p:spPr>
      </p:pic>
      <p:pic>
        <p:nvPicPr>
          <p:cNvPr id="3" name="Picture 2" descr="A computer screen shot of a blue background&#10;&#10;Description automatically generated">
            <a:extLst>
              <a:ext uri="{FF2B5EF4-FFF2-40B4-BE49-F238E27FC236}">
                <a16:creationId xmlns:a16="http://schemas.microsoft.com/office/drawing/2014/main" id="{40605C97-3A50-9069-FC2F-29998C2FACD5}"/>
              </a:ext>
            </a:extLst>
          </p:cNvPr>
          <p:cNvPicPr>
            <a:picLocks noChangeAspect="1"/>
          </p:cNvPicPr>
          <p:nvPr/>
        </p:nvPicPr>
        <p:blipFill rotWithShape="1">
          <a:blip r:embed="rId9">
            <a:extLst>
              <a:ext uri="{28A0092B-C50C-407E-A947-70E740481C1C}">
                <a14:useLocalDpi xmlns:a14="http://schemas.microsoft.com/office/drawing/2010/main" val="0"/>
              </a:ext>
            </a:extLst>
          </a:blip>
          <a:srcRect l="44043" t="38217" r="30494" b="45864"/>
          <a:stretch/>
        </p:blipFill>
        <p:spPr>
          <a:xfrm>
            <a:off x="9836488" y="127827"/>
            <a:ext cx="2104498" cy="877145"/>
          </a:xfrm>
          <a:prstGeom prst="rect">
            <a:avLst/>
          </a:prstGeom>
        </p:spPr>
      </p:pic>
      <p:pic>
        <p:nvPicPr>
          <p:cNvPr id="1026" name="Picture 2" descr="Logos - Suppliers/Oxford">
            <a:extLst>
              <a:ext uri="{FF2B5EF4-FFF2-40B4-BE49-F238E27FC236}">
                <a16:creationId xmlns:a16="http://schemas.microsoft.com/office/drawing/2014/main" id="{0B60A209-6060-BF74-4312-E4C1452D036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201009" y="5840255"/>
            <a:ext cx="1378381" cy="863915"/>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A group of people with speech bubbles&#10;&#10;AI-generated content may be incorrect.">
            <a:extLst>
              <a:ext uri="{FF2B5EF4-FFF2-40B4-BE49-F238E27FC236}">
                <a16:creationId xmlns:a16="http://schemas.microsoft.com/office/drawing/2014/main" id="{4A5383D7-E88D-3F2B-C3E9-8D6A6932D4DC}"/>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56203" y="4557398"/>
            <a:ext cx="1009018" cy="972273"/>
          </a:xfrm>
          <a:prstGeom prst="rect">
            <a:avLst/>
          </a:prstGeom>
          <a:noFill/>
          <a:ln>
            <a:noFill/>
          </a:ln>
        </p:spPr>
      </p:pic>
      <p:sp>
        <p:nvSpPr>
          <p:cNvPr id="14" name="TextBox 13">
            <a:extLst>
              <a:ext uri="{FF2B5EF4-FFF2-40B4-BE49-F238E27FC236}">
                <a16:creationId xmlns:a16="http://schemas.microsoft.com/office/drawing/2014/main" id="{787D8419-088D-B68B-3B7D-880C23F6D604}"/>
              </a:ext>
            </a:extLst>
          </p:cNvPr>
          <p:cNvSpPr txBox="1"/>
          <p:nvPr/>
        </p:nvSpPr>
        <p:spPr>
          <a:xfrm>
            <a:off x="1121814" y="5149369"/>
            <a:ext cx="1984680" cy="1200329"/>
          </a:xfrm>
          <a:prstGeom prst="rect">
            <a:avLst/>
          </a:prstGeom>
          <a:noFill/>
        </p:spPr>
        <p:txBody>
          <a:bodyPr wrap="square" rtlCol="0">
            <a:spAutoFit/>
          </a:bodyPr>
          <a:lstStyle/>
          <a:p>
            <a:pPr algn="ctr"/>
            <a:r>
              <a:rPr lang="en-GB" b="1" dirty="0">
                <a:latin typeface="Comic Sans MS" panose="030F0702030302020204" pitchFamily="66" charset="0"/>
              </a:rPr>
              <a:t>What do you think about Reading Schemes?</a:t>
            </a:r>
          </a:p>
        </p:txBody>
      </p:sp>
    </p:spTree>
    <p:extLst>
      <p:ext uri="{BB962C8B-B14F-4D97-AF65-F5344CB8AC3E}">
        <p14:creationId xmlns:p14="http://schemas.microsoft.com/office/powerpoint/2010/main" val="848945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3380" y="367506"/>
            <a:ext cx="8945880" cy="1325563"/>
          </a:xfrm>
        </p:spPr>
        <p:txBody>
          <a:bodyPr/>
          <a:lstStyle/>
          <a:p>
            <a:r>
              <a:rPr lang="en-GB" b="1" dirty="0">
                <a:solidFill>
                  <a:schemeClr val="tx2">
                    <a:lumMod val="50000"/>
                    <a:lumOff val="50000"/>
                  </a:schemeClr>
                </a:solidFill>
                <a:latin typeface="Comic Sans MS" panose="030F0702030302020204" pitchFamily="66" charset="0"/>
              </a:rPr>
              <a:t>Higher order reading skills</a:t>
            </a:r>
          </a:p>
        </p:txBody>
      </p:sp>
      <p:pic>
        <p:nvPicPr>
          <p:cNvPr id="3" name="Content Placeholder 4">
            <a:extLst>
              <a:ext uri="{FF2B5EF4-FFF2-40B4-BE49-F238E27FC236}">
                <a16:creationId xmlns:a16="http://schemas.microsoft.com/office/drawing/2014/main" id="{EEE90768-56F7-1444-FC5B-7F3154DC789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219605" y="1897273"/>
            <a:ext cx="3018074" cy="4384880"/>
          </a:xfrm>
          <a:ln w="28575">
            <a:solidFill>
              <a:srgbClr val="0070C0"/>
            </a:solidFill>
          </a:ln>
        </p:spPr>
      </p:pic>
      <p:sp>
        <p:nvSpPr>
          <p:cNvPr id="5" name="TextBox 4">
            <a:extLst>
              <a:ext uri="{FF2B5EF4-FFF2-40B4-BE49-F238E27FC236}">
                <a16:creationId xmlns:a16="http://schemas.microsoft.com/office/drawing/2014/main" id="{2485EBDB-6481-0DC7-7012-E981B5912FB8}"/>
              </a:ext>
            </a:extLst>
          </p:cNvPr>
          <p:cNvSpPr txBox="1"/>
          <p:nvPr/>
        </p:nvSpPr>
        <p:spPr>
          <a:xfrm>
            <a:off x="825688" y="1746913"/>
            <a:ext cx="6960359" cy="4401205"/>
          </a:xfrm>
          <a:prstGeom prst="rect">
            <a:avLst/>
          </a:prstGeom>
          <a:noFill/>
        </p:spPr>
        <p:txBody>
          <a:bodyPr wrap="square" numCol="2" rtlCol="0">
            <a:spAutoFit/>
          </a:bodyPr>
          <a:lstStyle/>
          <a:p>
            <a:pPr marL="457200" indent="-457200">
              <a:buFont typeface="Arial" panose="020B0604020202020204" pitchFamily="34" charset="0"/>
              <a:buChar char="•"/>
            </a:pPr>
            <a:r>
              <a:rPr lang="en-GB" sz="2800" dirty="0">
                <a:latin typeface="Comic Sans MS" panose="030F0702030302020204" pitchFamily="66" charset="0"/>
              </a:rPr>
              <a:t>Predicting</a:t>
            </a:r>
          </a:p>
          <a:p>
            <a:pPr marL="457200" indent="-457200">
              <a:buFont typeface="Arial" panose="020B0604020202020204" pitchFamily="34" charset="0"/>
              <a:buChar char="•"/>
            </a:pPr>
            <a:r>
              <a:rPr lang="en-GB" sz="2800" dirty="0">
                <a:latin typeface="Comic Sans MS" panose="030F0702030302020204" pitchFamily="66" charset="0"/>
              </a:rPr>
              <a:t>Sequencing</a:t>
            </a:r>
          </a:p>
          <a:p>
            <a:pPr marL="457200" indent="-457200">
              <a:buFont typeface="Arial" panose="020B0604020202020204" pitchFamily="34" charset="0"/>
              <a:buChar char="•"/>
            </a:pPr>
            <a:r>
              <a:rPr lang="en-GB" sz="2800" dirty="0">
                <a:latin typeface="Comic Sans MS" panose="030F0702030302020204" pitchFamily="66" charset="0"/>
              </a:rPr>
              <a:t>Comparing</a:t>
            </a:r>
          </a:p>
          <a:p>
            <a:pPr marL="457200" indent="-457200">
              <a:buFont typeface="Arial" panose="020B0604020202020204" pitchFamily="34" charset="0"/>
              <a:buChar char="•"/>
            </a:pPr>
            <a:r>
              <a:rPr lang="en-GB" sz="2800" dirty="0">
                <a:latin typeface="Comic Sans MS" panose="030F0702030302020204" pitchFamily="66" charset="0"/>
              </a:rPr>
              <a:t>Connecting</a:t>
            </a:r>
          </a:p>
          <a:p>
            <a:pPr marL="457200" indent="-457200">
              <a:buFont typeface="Arial" panose="020B0604020202020204" pitchFamily="34" charset="0"/>
              <a:buChar char="•"/>
            </a:pPr>
            <a:r>
              <a:rPr lang="en-GB" sz="2800" dirty="0">
                <a:latin typeface="Comic Sans MS" panose="030F0702030302020204" pitchFamily="66" charset="0"/>
              </a:rPr>
              <a:t>Inferring</a:t>
            </a:r>
          </a:p>
          <a:p>
            <a:pPr marL="457200" indent="-457200">
              <a:buFont typeface="Arial" panose="020B0604020202020204" pitchFamily="34" charset="0"/>
              <a:buChar char="•"/>
            </a:pPr>
            <a:r>
              <a:rPr lang="en-GB" sz="2800" dirty="0">
                <a:latin typeface="Comic Sans MS" panose="030F0702030302020204" pitchFamily="66" charset="0"/>
              </a:rPr>
              <a:t>Deduction and inference</a:t>
            </a:r>
          </a:p>
          <a:p>
            <a:pPr marL="457200" indent="-457200">
              <a:buFont typeface="Arial" panose="020B0604020202020204" pitchFamily="34" charset="0"/>
              <a:buChar char="•"/>
            </a:pPr>
            <a:r>
              <a:rPr lang="en-GB" sz="2800" dirty="0">
                <a:latin typeface="Comic Sans MS" panose="030F0702030302020204" pitchFamily="66" charset="0"/>
              </a:rPr>
              <a:t>Synthesising</a:t>
            </a:r>
          </a:p>
          <a:p>
            <a:pPr marL="457200" indent="-457200">
              <a:buFont typeface="Arial" panose="020B0604020202020204" pitchFamily="34" charset="0"/>
              <a:buChar char="•"/>
            </a:pPr>
            <a:r>
              <a:rPr lang="en-GB" sz="2800" dirty="0">
                <a:latin typeface="Comic Sans MS" panose="030F0702030302020204" pitchFamily="66" charset="0"/>
              </a:rPr>
              <a:t>Creating images</a:t>
            </a:r>
          </a:p>
          <a:p>
            <a:pPr marL="457200" indent="-457200">
              <a:buFont typeface="Arial" panose="020B0604020202020204" pitchFamily="34" charset="0"/>
              <a:buChar char="•"/>
            </a:pPr>
            <a:r>
              <a:rPr lang="en-GB" sz="2800" dirty="0">
                <a:latin typeface="Comic Sans MS" panose="030F0702030302020204" pitchFamily="66" charset="0"/>
              </a:rPr>
              <a:t>Self-questioning</a:t>
            </a:r>
          </a:p>
          <a:p>
            <a:pPr marL="457200" indent="-457200">
              <a:buFont typeface="Arial" panose="020B0604020202020204" pitchFamily="34" charset="0"/>
              <a:buChar char="•"/>
            </a:pPr>
            <a:r>
              <a:rPr lang="en-GB" sz="2800" dirty="0">
                <a:latin typeface="Comic Sans MS" panose="030F0702030302020204" pitchFamily="66" charset="0"/>
              </a:rPr>
              <a:t>Skimming</a:t>
            </a:r>
          </a:p>
          <a:p>
            <a:pPr marL="457200" indent="-457200">
              <a:buFont typeface="Arial" panose="020B0604020202020204" pitchFamily="34" charset="0"/>
              <a:buChar char="•"/>
            </a:pPr>
            <a:r>
              <a:rPr lang="en-GB" sz="2800" dirty="0">
                <a:latin typeface="Comic Sans MS" panose="030F0702030302020204" pitchFamily="66" charset="0"/>
              </a:rPr>
              <a:t>Scanning</a:t>
            </a:r>
          </a:p>
          <a:p>
            <a:pPr marL="457200" indent="-457200">
              <a:buFont typeface="Arial" panose="020B0604020202020204" pitchFamily="34" charset="0"/>
              <a:buChar char="•"/>
            </a:pPr>
            <a:r>
              <a:rPr lang="en-GB" sz="2800" dirty="0">
                <a:latin typeface="Comic Sans MS" panose="030F0702030302020204" pitchFamily="66" charset="0"/>
              </a:rPr>
              <a:t>Determining importance</a:t>
            </a:r>
          </a:p>
          <a:p>
            <a:pPr marL="457200" indent="-457200">
              <a:buFont typeface="Arial" panose="020B0604020202020204" pitchFamily="34" charset="0"/>
              <a:buChar char="•"/>
            </a:pPr>
            <a:r>
              <a:rPr lang="en-GB" sz="2800" dirty="0">
                <a:latin typeface="Comic Sans MS" panose="030F0702030302020204" pitchFamily="66" charset="0"/>
              </a:rPr>
              <a:t>Summarising</a:t>
            </a:r>
          </a:p>
          <a:p>
            <a:pPr marL="457200" indent="-457200">
              <a:buFont typeface="Arial" panose="020B0604020202020204" pitchFamily="34" charset="0"/>
              <a:buChar char="•"/>
            </a:pPr>
            <a:r>
              <a:rPr lang="en-GB" sz="2800" dirty="0">
                <a:latin typeface="Comic Sans MS" panose="030F0702030302020204" pitchFamily="66" charset="0"/>
              </a:rPr>
              <a:t>Reading information</a:t>
            </a:r>
          </a:p>
          <a:p>
            <a:pPr marL="457200" indent="-457200">
              <a:buFont typeface="Arial" panose="020B0604020202020204" pitchFamily="34" charset="0"/>
              <a:buChar char="•"/>
            </a:pPr>
            <a:r>
              <a:rPr lang="en-GB" sz="2800" dirty="0">
                <a:latin typeface="Comic Sans MS" panose="030F0702030302020204" pitchFamily="66" charset="0"/>
              </a:rPr>
              <a:t>Reading for the “Big Idea”</a:t>
            </a:r>
          </a:p>
        </p:txBody>
      </p:sp>
      <p:pic>
        <p:nvPicPr>
          <p:cNvPr id="6" name="Picture 5" descr="A computer screen shot of a blue background&#10;&#10;Description automatically generated">
            <a:extLst>
              <a:ext uri="{FF2B5EF4-FFF2-40B4-BE49-F238E27FC236}">
                <a16:creationId xmlns:a16="http://schemas.microsoft.com/office/drawing/2014/main" id="{99A9AD38-B6A1-C739-84F8-CCC99E32B958}"/>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775510" y="198967"/>
            <a:ext cx="2104498" cy="877145"/>
          </a:xfrm>
          <a:prstGeom prst="rect">
            <a:avLst/>
          </a:prstGeom>
        </p:spPr>
      </p:pic>
    </p:spTree>
    <p:extLst>
      <p:ext uri="{BB962C8B-B14F-4D97-AF65-F5344CB8AC3E}">
        <p14:creationId xmlns:p14="http://schemas.microsoft.com/office/powerpoint/2010/main" val="15300488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80CF5-3098-494F-3A36-5305BB02BCD2}"/>
              </a:ext>
            </a:extLst>
          </p:cNvPr>
          <p:cNvSpPr txBox="1">
            <a:spLocks/>
          </p:cNvSpPr>
          <p:nvPr/>
        </p:nvSpPr>
        <p:spPr>
          <a:xfrm>
            <a:off x="4414060" y="2037443"/>
            <a:ext cx="6774589" cy="152056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5400" b="1" dirty="0">
                <a:solidFill>
                  <a:schemeClr val="tx2">
                    <a:lumMod val="50000"/>
                    <a:lumOff val="50000"/>
                  </a:schemeClr>
                </a:solidFill>
                <a:latin typeface="Comic Sans MS" panose="030F0702030302020204" pitchFamily="66" charset="0"/>
              </a:rPr>
              <a:t>Wyse and Hacking advocate a balanced approach</a:t>
            </a:r>
          </a:p>
        </p:txBody>
      </p:sp>
      <p:sp>
        <p:nvSpPr>
          <p:cNvPr id="3" name="TextBox 2">
            <a:extLst>
              <a:ext uri="{FF2B5EF4-FFF2-40B4-BE49-F238E27FC236}">
                <a16:creationId xmlns:a16="http://schemas.microsoft.com/office/drawing/2014/main" id="{A23294E8-41D9-D76D-33A9-64AC9B51413D}"/>
              </a:ext>
            </a:extLst>
          </p:cNvPr>
          <p:cNvSpPr txBox="1"/>
          <p:nvPr/>
        </p:nvSpPr>
        <p:spPr>
          <a:xfrm>
            <a:off x="8213829" y="5465459"/>
            <a:ext cx="2870654" cy="369332"/>
          </a:xfrm>
          <a:prstGeom prst="rect">
            <a:avLst/>
          </a:prstGeom>
          <a:noFill/>
        </p:spPr>
        <p:txBody>
          <a:bodyPr wrap="square" rtlCol="0">
            <a:spAutoFit/>
          </a:bodyPr>
          <a:lstStyle/>
          <a:p>
            <a:r>
              <a:rPr lang="en-GB" dirty="0">
                <a:latin typeface="Comic Sans MS" panose="030F0702030302020204" pitchFamily="66" charset="0"/>
              </a:rPr>
              <a:t>Wyse &amp; Hacking, 2024</a:t>
            </a:r>
          </a:p>
        </p:txBody>
      </p:sp>
      <p:pic>
        <p:nvPicPr>
          <p:cNvPr id="4" name="Picture 3" descr="A computer screen shot of a blue background&#10;&#10;Description automatically generated">
            <a:extLst>
              <a:ext uri="{FF2B5EF4-FFF2-40B4-BE49-F238E27FC236}">
                <a16:creationId xmlns:a16="http://schemas.microsoft.com/office/drawing/2014/main" id="{0A342B5D-2B36-411C-DC7D-31A976159C79}"/>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775510" y="198967"/>
            <a:ext cx="2104498" cy="877145"/>
          </a:xfrm>
          <a:prstGeom prst="rect">
            <a:avLst/>
          </a:prstGeom>
        </p:spPr>
      </p:pic>
      <p:pic>
        <p:nvPicPr>
          <p:cNvPr id="6" name="Picture 5" descr="A diagram of a dna&#10;&#10;AI-generated content may be incorrect.">
            <a:extLst>
              <a:ext uri="{FF2B5EF4-FFF2-40B4-BE49-F238E27FC236}">
                <a16:creationId xmlns:a16="http://schemas.microsoft.com/office/drawing/2014/main" id="{DEABC918-A07D-3A9C-078E-3B9758FE4B0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6200000">
            <a:off x="-962265" y="1968384"/>
            <a:ext cx="6757510" cy="3021722"/>
          </a:xfrm>
          <a:prstGeom prst="rect">
            <a:avLst/>
          </a:prstGeom>
        </p:spPr>
      </p:pic>
    </p:spTree>
    <p:extLst>
      <p:ext uri="{BB962C8B-B14F-4D97-AF65-F5344CB8AC3E}">
        <p14:creationId xmlns:p14="http://schemas.microsoft.com/office/powerpoint/2010/main" val="36541952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Box 8"/>
          <p:cNvSpPr txBox="1">
            <a:spLocks noChangeArrowheads="1"/>
          </p:cNvSpPr>
          <p:nvPr/>
        </p:nvSpPr>
        <p:spPr bwMode="auto">
          <a:xfrm>
            <a:off x="790785" y="2651141"/>
            <a:ext cx="4939452" cy="713976"/>
          </a:xfrm>
          <a:prstGeom prst="rect">
            <a:avLst/>
          </a:prstGeom>
          <a:solidFill>
            <a:srgbClr val="32C4C8"/>
          </a:solidFill>
          <a:ln w="76200" algn="in">
            <a:solidFill>
              <a:schemeClr val="tx2">
                <a:lumMod val="50000"/>
                <a:lumOff val="50000"/>
              </a:schemeClr>
            </a:solidFill>
            <a:miter lim="800000"/>
            <a:headEnd/>
            <a:tailEnd/>
          </a:ln>
          <a:effectLst/>
        </p:spPr>
        <p:txBody>
          <a:bodyPr lIns="36576" tIns="36576" rIns="36576" bIns="36576"/>
          <a:lstStyle/>
          <a:p>
            <a:pPr algn="ctr"/>
            <a:r>
              <a:rPr lang="en-GB" altLang="en-US" sz="3600" dirty="0">
                <a:solidFill>
                  <a:srgbClr val="000000"/>
                </a:solidFill>
                <a:latin typeface="Comic Sans MS" panose="030F0702030302020204" pitchFamily="66" charset="0"/>
              </a:rPr>
              <a:t>Modelled reading</a:t>
            </a:r>
            <a:endParaRPr lang="en-GB" altLang="en-US" sz="3600" dirty="0">
              <a:latin typeface="Comic Sans MS" panose="030F0702030302020204" pitchFamily="66" charset="0"/>
            </a:endParaRPr>
          </a:p>
        </p:txBody>
      </p:sp>
      <p:sp>
        <p:nvSpPr>
          <p:cNvPr id="12" name="Title 1">
            <a:extLst>
              <a:ext uri="{FF2B5EF4-FFF2-40B4-BE49-F238E27FC236}">
                <a16:creationId xmlns:a16="http://schemas.microsoft.com/office/drawing/2014/main" id="{F384A291-A113-43F2-BE56-6CD0C9925177}"/>
              </a:ext>
            </a:extLst>
          </p:cNvPr>
          <p:cNvSpPr txBox="1">
            <a:spLocks/>
          </p:cNvSpPr>
          <p:nvPr/>
        </p:nvSpPr>
        <p:spPr>
          <a:xfrm>
            <a:off x="375919" y="283391"/>
            <a:ext cx="9213810" cy="1325563"/>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Different types of classroom reading that develop children’s skills</a:t>
            </a:r>
          </a:p>
        </p:txBody>
      </p:sp>
      <p:pic>
        <p:nvPicPr>
          <p:cNvPr id="2" name="Picture 1" descr="A computer screen shot of a blue background&#10;&#10;Description automatically generated">
            <a:extLst>
              <a:ext uri="{FF2B5EF4-FFF2-40B4-BE49-F238E27FC236}">
                <a16:creationId xmlns:a16="http://schemas.microsoft.com/office/drawing/2014/main" id="{0AA398B8-C951-EF97-1BBB-48C9D6A55309}"/>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936377" y="546774"/>
            <a:ext cx="2104498" cy="877145"/>
          </a:xfrm>
          <a:prstGeom prst="rect">
            <a:avLst/>
          </a:prstGeom>
        </p:spPr>
      </p:pic>
      <p:sp>
        <p:nvSpPr>
          <p:cNvPr id="3" name="Text Box 8">
            <a:extLst>
              <a:ext uri="{FF2B5EF4-FFF2-40B4-BE49-F238E27FC236}">
                <a16:creationId xmlns:a16="http://schemas.microsoft.com/office/drawing/2014/main" id="{B60EBDC9-2895-D936-27BC-3C1F8730FD4E}"/>
              </a:ext>
            </a:extLst>
          </p:cNvPr>
          <p:cNvSpPr txBox="1">
            <a:spLocks noChangeArrowheads="1"/>
          </p:cNvSpPr>
          <p:nvPr/>
        </p:nvSpPr>
        <p:spPr bwMode="auto">
          <a:xfrm>
            <a:off x="7721598" y="3094789"/>
            <a:ext cx="3957319" cy="713976"/>
          </a:xfrm>
          <a:prstGeom prst="rect">
            <a:avLst/>
          </a:prstGeom>
          <a:solidFill>
            <a:srgbClr val="32C4C8"/>
          </a:solidFill>
          <a:ln w="76200" algn="in">
            <a:solidFill>
              <a:schemeClr val="tx2">
                <a:lumMod val="50000"/>
                <a:lumOff val="50000"/>
              </a:schemeClr>
            </a:solidFill>
            <a:miter lim="800000"/>
            <a:headEnd/>
            <a:tailEnd/>
          </a:ln>
          <a:effectLst/>
        </p:spPr>
        <p:txBody>
          <a:bodyPr lIns="36576" tIns="36576" rIns="36576" bIns="36576"/>
          <a:lstStyle/>
          <a:p>
            <a:pPr algn="ctr"/>
            <a:r>
              <a:rPr lang="en-GB" altLang="en-US" sz="3600" dirty="0">
                <a:solidFill>
                  <a:srgbClr val="000000"/>
                </a:solidFill>
                <a:latin typeface="Comic Sans MS" panose="030F0702030302020204" pitchFamily="66" charset="0"/>
              </a:rPr>
              <a:t>Shared reading</a:t>
            </a:r>
            <a:endParaRPr lang="en-GB" altLang="en-US" sz="3600" dirty="0">
              <a:latin typeface="Comic Sans MS" panose="030F0702030302020204" pitchFamily="66" charset="0"/>
            </a:endParaRPr>
          </a:p>
        </p:txBody>
      </p:sp>
      <p:sp>
        <p:nvSpPr>
          <p:cNvPr id="4" name="Text Box 8">
            <a:extLst>
              <a:ext uri="{FF2B5EF4-FFF2-40B4-BE49-F238E27FC236}">
                <a16:creationId xmlns:a16="http://schemas.microsoft.com/office/drawing/2014/main" id="{3044B2B5-306E-5F09-7D22-7F8A56326A87}"/>
              </a:ext>
            </a:extLst>
          </p:cNvPr>
          <p:cNvSpPr txBox="1">
            <a:spLocks noChangeArrowheads="1"/>
          </p:cNvSpPr>
          <p:nvPr/>
        </p:nvSpPr>
        <p:spPr bwMode="auto">
          <a:xfrm>
            <a:off x="790785" y="3804913"/>
            <a:ext cx="4939452" cy="713976"/>
          </a:xfrm>
          <a:prstGeom prst="rect">
            <a:avLst/>
          </a:prstGeom>
          <a:solidFill>
            <a:srgbClr val="32C4C8"/>
          </a:solidFill>
          <a:ln w="76200" algn="in">
            <a:solidFill>
              <a:schemeClr val="tx2">
                <a:lumMod val="50000"/>
                <a:lumOff val="50000"/>
              </a:schemeClr>
            </a:solidFill>
            <a:miter lim="800000"/>
            <a:headEnd/>
            <a:tailEnd/>
          </a:ln>
          <a:effectLst/>
        </p:spPr>
        <p:txBody>
          <a:bodyPr lIns="36576" tIns="36576" rIns="36576" bIns="36576"/>
          <a:lstStyle/>
          <a:p>
            <a:pPr algn="ctr"/>
            <a:r>
              <a:rPr lang="en-GB" altLang="en-US" sz="3600" dirty="0">
                <a:solidFill>
                  <a:srgbClr val="000000"/>
                </a:solidFill>
                <a:latin typeface="Comic Sans MS" panose="030F0702030302020204" pitchFamily="66" charset="0"/>
              </a:rPr>
              <a:t>Guided reading</a:t>
            </a:r>
            <a:endParaRPr lang="en-GB" altLang="en-US" sz="3600" dirty="0">
              <a:latin typeface="Comic Sans MS" panose="030F0702030302020204" pitchFamily="66" charset="0"/>
            </a:endParaRPr>
          </a:p>
        </p:txBody>
      </p:sp>
      <p:sp>
        <p:nvSpPr>
          <p:cNvPr id="5" name="Text Box 8">
            <a:extLst>
              <a:ext uri="{FF2B5EF4-FFF2-40B4-BE49-F238E27FC236}">
                <a16:creationId xmlns:a16="http://schemas.microsoft.com/office/drawing/2014/main" id="{80BDC60D-084C-10EB-9DE0-EA2C28E3C483}"/>
              </a:ext>
            </a:extLst>
          </p:cNvPr>
          <p:cNvSpPr txBox="1">
            <a:spLocks noChangeArrowheads="1"/>
          </p:cNvSpPr>
          <p:nvPr/>
        </p:nvSpPr>
        <p:spPr bwMode="auto">
          <a:xfrm>
            <a:off x="790785" y="4901282"/>
            <a:ext cx="4939452" cy="713976"/>
          </a:xfrm>
          <a:prstGeom prst="rect">
            <a:avLst/>
          </a:prstGeom>
          <a:solidFill>
            <a:srgbClr val="32C4C8"/>
          </a:solidFill>
          <a:ln w="76200" algn="in">
            <a:solidFill>
              <a:schemeClr val="tx2">
                <a:lumMod val="50000"/>
                <a:lumOff val="50000"/>
              </a:schemeClr>
            </a:solidFill>
            <a:miter lim="800000"/>
            <a:headEnd/>
            <a:tailEnd/>
          </a:ln>
          <a:effectLst/>
        </p:spPr>
        <p:txBody>
          <a:bodyPr lIns="36576" tIns="36576" rIns="36576" bIns="36576"/>
          <a:lstStyle/>
          <a:p>
            <a:pPr algn="ctr"/>
            <a:r>
              <a:rPr lang="en-GB" altLang="en-US" sz="3600" dirty="0">
                <a:solidFill>
                  <a:srgbClr val="000000"/>
                </a:solidFill>
                <a:latin typeface="Comic Sans MS" panose="030F0702030302020204" pitchFamily="66" charset="0"/>
              </a:rPr>
              <a:t>Class story</a:t>
            </a:r>
            <a:endParaRPr lang="en-GB" altLang="en-US" sz="3600" dirty="0">
              <a:latin typeface="Comic Sans MS" panose="030F0702030302020204" pitchFamily="66" charset="0"/>
            </a:endParaRPr>
          </a:p>
        </p:txBody>
      </p:sp>
      <p:sp>
        <p:nvSpPr>
          <p:cNvPr id="6" name="Text Box 8">
            <a:extLst>
              <a:ext uri="{FF2B5EF4-FFF2-40B4-BE49-F238E27FC236}">
                <a16:creationId xmlns:a16="http://schemas.microsoft.com/office/drawing/2014/main" id="{12F8B485-B6E6-B00B-3D31-D620326EEA87}"/>
              </a:ext>
            </a:extLst>
          </p:cNvPr>
          <p:cNvSpPr txBox="1">
            <a:spLocks noChangeArrowheads="1"/>
          </p:cNvSpPr>
          <p:nvPr/>
        </p:nvSpPr>
        <p:spPr bwMode="auto">
          <a:xfrm>
            <a:off x="7120003" y="4257264"/>
            <a:ext cx="4939452" cy="713976"/>
          </a:xfrm>
          <a:prstGeom prst="rect">
            <a:avLst/>
          </a:prstGeom>
          <a:solidFill>
            <a:srgbClr val="32C4C8"/>
          </a:solidFill>
          <a:ln w="76200" algn="in">
            <a:solidFill>
              <a:schemeClr val="tx2">
                <a:lumMod val="50000"/>
                <a:lumOff val="50000"/>
              </a:schemeClr>
            </a:solidFill>
            <a:miter lim="800000"/>
            <a:headEnd/>
            <a:tailEnd/>
          </a:ln>
          <a:effectLst/>
        </p:spPr>
        <p:txBody>
          <a:bodyPr lIns="36576" tIns="36576" rIns="36576" bIns="36576"/>
          <a:lstStyle/>
          <a:p>
            <a:pPr algn="ctr"/>
            <a:r>
              <a:rPr lang="en-GB" altLang="en-US" sz="3600" dirty="0">
                <a:solidFill>
                  <a:srgbClr val="000000"/>
                </a:solidFill>
                <a:latin typeface="Comic Sans MS" panose="030F0702030302020204" pitchFamily="66" charset="0"/>
              </a:rPr>
              <a:t>Independent reading</a:t>
            </a:r>
            <a:endParaRPr lang="en-GB" altLang="en-US" sz="3600" dirty="0">
              <a:latin typeface="Comic Sans MS" panose="030F0702030302020204" pitchFamily="66" charset="0"/>
            </a:endParaRPr>
          </a:p>
        </p:txBody>
      </p:sp>
      <p:sp>
        <p:nvSpPr>
          <p:cNvPr id="8" name="Text Box 8">
            <a:extLst>
              <a:ext uri="{FF2B5EF4-FFF2-40B4-BE49-F238E27FC236}">
                <a16:creationId xmlns:a16="http://schemas.microsoft.com/office/drawing/2014/main" id="{DF59FEC6-E96F-F367-6C62-CD6248CF71C5}"/>
              </a:ext>
            </a:extLst>
          </p:cNvPr>
          <p:cNvSpPr txBox="1">
            <a:spLocks noChangeArrowheads="1"/>
          </p:cNvSpPr>
          <p:nvPr/>
        </p:nvSpPr>
        <p:spPr bwMode="auto">
          <a:xfrm>
            <a:off x="206161" y="1599730"/>
            <a:ext cx="6380481" cy="713976"/>
          </a:xfrm>
          <a:prstGeom prst="rect">
            <a:avLst/>
          </a:prstGeom>
          <a:solidFill>
            <a:srgbClr val="32C4C8"/>
          </a:solidFill>
          <a:ln w="76200" algn="in">
            <a:solidFill>
              <a:schemeClr val="tx2">
                <a:lumMod val="50000"/>
                <a:lumOff val="50000"/>
              </a:schemeClr>
            </a:solidFill>
            <a:miter lim="800000"/>
            <a:headEnd/>
            <a:tailEnd/>
          </a:ln>
          <a:effectLst/>
        </p:spPr>
        <p:txBody>
          <a:bodyPr lIns="36576" tIns="36576" rIns="36576" bIns="36576"/>
          <a:lstStyle/>
          <a:p>
            <a:pPr algn="ctr"/>
            <a:r>
              <a:rPr lang="en-GB" altLang="en-US" sz="3600" dirty="0">
                <a:solidFill>
                  <a:srgbClr val="000000"/>
                </a:solidFill>
                <a:latin typeface="Comic Sans MS" panose="030F0702030302020204" pitchFamily="66" charset="0"/>
              </a:rPr>
              <a:t>Word recognition activities</a:t>
            </a:r>
            <a:endParaRPr lang="en-GB" altLang="en-US" sz="3600" dirty="0">
              <a:latin typeface="Comic Sans MS" panose="030F0702030302020204" pitchFamily="66" charset="0"/>
            </a:endParaRPr>
          </a:p>
        </p:txBody>
      </p:sp>
      <p:sp>
        <p:nvSpPr>
          <p:cNvPr id="9" name="Text Box 8">
            <a:extLst>
              <a:ext uri="{FF2B5EF4-FFF2-40B4-BE49-F238E27FC236}">
                <a16:creationId xmlns:a16="http://schemas.microsoft.com/office/drawing/2014/main" id="{8C93182C-BBCE-FFE6-8C5C-8835DE6D05A3}"/>
              </a:ext>
            </a:extLst>
          </p:cNvPr>
          <p:cNvSpPr txBox="1">
            <a:spLocks noChangeArrowheads="1"/>
          </p:cNvSpPr>
          <p:nvPr/>
        </p:nvSpPr>
        <p:spPr bwMode="auto">
          <a:xfrm>
            <a:off x="7548031" y="2080860"/>
            <a:ext cx="4304452" cy="713976"/>
          </a:xfrm>
          <a:prstGeom prst="rect">
            <a:avLst/>
          </a:prstGeom>
          <a:solidFill>
            <a:srgbClr val="32C4C8"/>
          </a:solidFill>
          <a:ln w="76200" algn="in">
            <a:solidFill>
              <a:schemeClr val="tx2">
                <a:lumMod val="50000"/>
                <a:lumOff val="50000"/>
              </a:schemeClr>
            </a:solidFill>
            <a:miter lim="800000"/>
            <a:headEnd/>
            <a:tailEnd/>
          </a:ln>
          <a:effectLst/>
        </p:spPr>
        <p:txBody>
          <a:bodyPr lIns="36576" tIns="36576" rIns="36576" bIns="36576"/>
          <a:lstStyle/>
          <a:p>
            <a:pPr algn="ctr"/>
            <a:r>
              <a:rPr lang="en-GB" altLang="en-US" sz="3600" dirty="0">
                <a:solidFill>
                  <a:srgbClr val="000000"/>
                </a:solidFill>
                <a:latin typeface="Comic Sans MS" panose="030F0702030302020204" pitchFamily="66" charset="0"/>
              </a:rPr>
              <a:t>Phonic activities</a:t>
            </a:r>
            <a:endParaRPr lang="en-GB" altLang="en-US" sz="3600" dirty="0">
              <a:latin typeface="Comic Sans MS" panose="030F0702030302020204" pitchFamily="66" charset="0"/>
            </a:endParaRPr>
          </a:p>
        </p:txBody>
      </p:sp>
      <p:pic>
        <p:nvPicPr>
          <p:cNvPr id="10" name="Picture 9">
            <a:extLst>
              <a:ext uri="{FF2B5EF4-FFF2-40B4-BE49-F238E27FC236}">
                <a16:creationId xmlns:a16="http://schemas.microsoft.com/office/drawing/2014/main" id="{43E5053C-6FF8-F628-6CAE-60173437281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569135" y="5258270"/>
            <a:ext cx="2037738" cy="1358492"/>
          </a:xfrm>
          <a:prstGeom prst="rect">
            <a:avLst/>
          </a:prstGeom>
          <a:ln w="76200">
            <a:solidFill>
              <a:schemeClr val="tx2">
                <a:lumMod val="50000"/>
                <a:lumOff val="50000"/>
              </a:schemeClr>
            </a:solidFill>
          </a:ln>
        </p:spPr>
      </p:pic>
      <p:sp>
        <p:nvSpPr>
          <p:cNvPr id="7" name="TextBox 6">
            <a:extLst>
              <a:ext uri="{FF2B5EF4-FFF2-40B4-BE49-F238E27FC236}">
                <a16:creationId xmlns:a16="http://schemas.microsoft.com/office/drawing/2014/main" id="{B2CA06DD-BD4D-3FF3-66C3-EE415236F760}"/>
              </a:ext>
            </a:extLst>
          </p:cNvPr>
          <p:cNvSpPr txBox="1"/>
          <p:nvPr/>
        </p:nvSpPr>
        <p:spPr>
          <a:xfrm>
            <a:off x="8917118" y="5615258"/>
            <a:ext cx="2543361" cy="646331"/>
          </a:xfrm>
          <a:prstGeom prst="rect">
            <a:avLst/>
          </a:prstGeom>
          <a:noFill/>
        </p:spPr>
        <p:txBody>
          <a:bodyPr wrap="square" rtlCol="0">
            <a:spAutoFit/>
          </a:bodyPr>
          <a:lstStyle/>
          <a:p>
            <a:pPr algn="ctr"/>
            <a:r>
              <a:rPr lang="en-GB" dirty="0">
                <a:hlinkClick r:id="rId5" action="ppaction://hlinkfile"/>
              </a:rPr>
              <a:t>Different types of classroom reading.docx</a:t>
            </a:r>
            <a:endParaRPr lang="en-GB" dirty="0"/>
          </a:p>
        </p:txBody>
      </p:sp>
    </p:spTree>
    <p:extLst>
      <p:ext uri="{BB962C8B-B14F-4D97-AF65-F5344CB8AC3E}">
        <p14:creationId xmlns:p14="http://schemas.microsoft.com/office/powerpoint/2010/main" val="21986739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8072470" cy="1239557"/>
          </a:xfrm>
        </p:spPr>
        <p:txBody>
          <a:bodyPr>
            <a:normAutofit/>
          </a:bodyPr>
          <a:lstStyle/>
          <a:p>
            <a:pPr algn="ctr"/>
            <a:r>
              <a:rPr lang="en-GB" sz="3600" b="1" dirty="0">
                <a:solidFill>
                  <a:schemeClr val="tx2">
                    <a:lumMod val="50000"/>
                    <a:lumOff val="50000"/>
                  </a:schemeClr>
                </a:solidFill>
                <a:latin typeface="Comic Sans MS" panose="030F0702030302020204" pitchFamily="66" charset="0"/>
              </a:rPr>
              <a:t>Let’s look at some reading in the classroom</a:t>
            </a:r>
          </a:p>
        </p:txBody>
      </p:sp>
      <p:sp>
        <p:nvSpPr>
          <p:cNvPr id="4" name="Content Placeholder 3"/>
          <p:cNvSpPr txBox="1">
            <a:spLocks noGrp="1"/>
          </p:cNvSpPr>
          <p:nvPr>
            <p:ph idx="1"/>
          </p:nvPr>
        </p:nvSpPr>
        <p:spPr>
          <a:xfrm>
            <a:off x="7264752" y="6002535"/>
            <a:ext cx="2882048" cy="498470"/>
          </a:xfrm>
          <a:prstGeom prst="rect">
            <a:avLst/>
          </a:prstGeom>
          <a:noFill/>
        </p:spPr>
        <p:txBody>
          <a:bodyPr wrap="square" rtlCol="0">
            <a:spAutoFit/>
          </a:bodyPr>
          <a:lstStyle/>
          <a:p>
            <a:pPr marL="0" indent="0" algn="ctr">
              <a:buNone/>
            </a:pPr>
            <a:r>
              <a:rPr lang="en-US" sz="1000" dirty="0">
                <a:hlinkClick r:id="rId3"/>
              </a:rPr>
              <a:t>https://www.youtube.com/watch?v=jfGjgOc-rJw</a:t>
            </a:r>
            <a:endParaRPr lang="en-US" sz="1000" dirty="0"/>
          </a:p>
          <a:p>
            <a:pPr marL="0" indent="0" algn="ctr">
              <a:buNone/>
            </a:pPr>
            <a:endParaRPr lang="en-US" sz="1000" dirty="0"/>
          </a:p>
        </p:txBody>
      </p:sp>
      <p:pic>
        <p:nvPicPr>
          <p:cNvPr id="5" name="Picture 4"/>
          <p:cNvPicPr/>
          <p:nvPr/>
        </p:nvPicPr>
        <p:blipFill rotWithShape="1">
          <a:blip r:embed="rId4"/>
          <a:srcRect l="5751" t="15171" r="28010" b="20836"/>
          <a:stretch/>
        </p:blipFill>
        <p:spPr bwMode="auto">
          <a:xfrm>
            <a:off x="5264783" y="2023759"/>
            <a:ext cx="6344184" cy="3225478"/>
          </a:xfrm>
          <a:prstGeom prst="rect">
            <a:avLst/>
          </a:prstGeom>
          <a:ln w="38100">
            <a:solidFill>
              <a:schemeClr val="accent1"/>
            </a:solidFill>
          </a:ln>
          <a:extLst>
            <a:ext uri="{53640926-AAD7-44D8-BBD7-CCE9431645EC}">
              <a14:shadowObscured xmlns:a14="http://schemas.microsoft.com/office/drawing/2010/main"/>
            </a:ext>
          </a:extLst>
        </p:spPr>
      </p:pic>
      <p:sp>
        <p:nvSpPr>
          <p:cNvPr id="6" name="Content Placeholder 2">
            <a:extLst>
              <a:ext uri="{FF2B5EF4-FFF2-40B4-BE49-F238E27FC236}">
                <a16:creationId xmlns:a16="http://schemas.microsoft.com/office/drawing/2014/main" id="{6FAA3679-2E1A-447A-A9DF-269AFC6A8F32}"/>
              </a:ext>
            </a:extLst>
          </p:cNvPr>
          <p:cNvSpPr txBox="1">
            <a:spLocks/>
          </p:cNvSpPr>
          <p:nvPr/>
        </p:nvSpPr>
        <p:spPr>
          <a:xfrm>
            <a:off x="8119007" y="2045082"/>
            <a:ext cx="3634740" cy="4607178"/>
          </a:xfrm>
          <a:prstGeom prst="rect">
            <a:avLst/>
          </a:prstGeom>
          <a:solidFill>
            <a:srgbClr val="32C4C8"/>
          </a:solidFill>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70000"/>
              </a:lnSpc>
              <a:buNone/>
            </a:pPr>
            <a:r>
              <a:rPr lang="en-GB" dirty="0">
                <a:latin typeface="Comic Sans MS" panose="030F0702030302020204" pitchFamily="66" charset="0"/>
              </a:rPr>
              <a:t>When you prepare a shared reading session, it is useful to think and teach at different levels</a:t>
            </a:r>
          </a:p>
          <a:p>
            <a:pPr>
              <a:lnSpc>
                <a:spcPct val="170000"/>
              </a:lnSpc>
            </a:pPr>
            <a:r>
              <a:rPr lang="en-GB" dirty="0">
                <a:latin typeface="Comic Sans MS" panose="030F0702030302020204" pitchFamily="66" charset="0"/>
              </a:rPr>
              <a:t>Word level</a:t>
            </a:r>
          </a:p>
          <a:p>
            <a:pPr>
              <a:lnSpc>
                <a:spcPct val="170000"/>
              </a:lnSpc>
            </a:pPr>
            <a:r>
              <a:rPr lang="en-GB" dirty="0">
                <a:latin typeface="Comic Sans MS" panose="030F0702030302020204" pitchFamily="66" charset="0"/>
              </a:rPr>
              <a:t>Sentence level</a:t>
            </a:r>
          </a:p>
          <a:p>
            <a:pPr>
              <a:lnSpc>
                <a:spcPct val="170000"/>
              </a:lnSpc>
            </a:pPr>
            <a:r>
              <a:rPr lang="en-GB" dirty="0">
                <a:latin typeface="Comic Sans MS" panose="030F0702030302020204" pitchFamily="66" charset="0"/>
              </a:rPr>
              <a:t>Text level</a:t>
            </a:r>
          </a:p>
        </p:txBody>
      </p:sp>
      <p:pic>
        <p:nvPicPr>
          <p:cNvPr id="3" name="Picture 2" descr="A computer screen shot of a blue background&#10;&#10;Description automatically generated">
            <a:extLst>
              <a:ext uri="{FF2B5EF4-FFF2-40B4-BE49-F238E27FC236}">
                <a16:creationId xmlns:a16="http://schemas.microsoft.com/office/drawing/2014/main" id="{45C5254A-77CC-298D-0B74-7E8EC5494288}"/>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9936377" y="546774"/>
            <a:ext cx="2104498" cy="877145"/>
          </a:xfrm>
          <a:prstGeom prst="rect">
            <a:avLst/>
          </a:prstGeom>
        </p:spPr>
      </p:pic>
      <p:pic>
        <p:nvPicPr>
          <p:cNvPr id="9" name="Picture 8" descr="A person drawing a diagram&#10;&#10;AI-generated content may be incorrect.">
            <a:extLst>
              <a:ext uri="{FF2B5EF4-FFF2-40B4-BE49-F238E27FC236}">
                <a16:creationId xmlns:a16="http://schemas.microsoft.com/office/drawing/2014/main" id="{33F4A041-3C9B-87DA-519A-003801C5BAB0}"/>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297881" y="4835539"/>
            <a:ext cx="1401445" cy="1537335"/>
          </a:xfrm>
          <a:prstGeom prst="rect">
            <a:avLst/>
          </a:prstGeom>
          <a:noFill/>
          <a:ln>
            <a:noFill/>
          </a:ln>
        </p:spPr>
      </p:pic>
      <p:sp>
        <p:nvSpPr>
          <p:cNvPr id="10" name="Content Placeholder 2">
            <a:extLst>
              <a:ext uri="{FF2B5EF4-FFF2-40B4-BE49-F238E27FC236}">
                <a16:creationId xmlns:a16="http://schemas.microsoft.com/office/drawing/2014/main" id="{2F42AA8B-D438-54DF-C6BA-2B8173FAAC20}"/>
              </a:ext>
            </a:extLst>
          </p:cNvPr>
          <p:cNvSpPr txBox="1">
            <a:spLocks/>
          </p:cNvSpPr>
          <p:nvPr/>
        </p:nvSpPr>
        <p:spPr>
          <a:xfrm>
            <a:off x="480511" y="2023759"/>
            <a:ext cx="3634740" cy="2240280"/>
          </a:xfrm>
          <a:prstGeom prst="rect">
            <a:avLst/>
          </a:prstGeom>
          <a:solidFill>
            <a:srgbClr val="32C4C8"/>
          </a:solidFill>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70000"/>
              </a:lnSpc>
              <a:buNone/>
            </a:pPr>
            <a:r>
              <a:rPr lang="en-GB" dirty="0">
                <a:latin typeface="Comic Sans MS" panose="030F0702030302020204" pitchFamily="66" charset="0"/>
              </a:rPr>
              <a:t>What does she so with the children? Why does she do it?</a:t>
            </a:r>
          </a:p>
        </p:txBody>
      </p:sp>
      <p:pic>
        <p:nvPicPr>
          <p:cNvPr id="11" name="Picture 10" descr="A pencil and papers with a blue pen&#10;&#10;AI-generated content may be incorrect.">
            <a:extLst>
              <a:ext uri="{FF2B5EF4-FFF2-40B4-BE49-F238E27FC236}">
                <a16:creationId xmlns:a16="http://schemas.microsoft.com/office/drawing/2014/main" id="{2A9C2052-2915-FFC1-B189-EAC673231CF9}"/>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47065" y="4881259"/>
            <a:ext cx="1569720" cy="1358900"/>
          </a:xfrm>
          <a:prstGeom prst="rect">
            <a:avLst/>
          </a:prstGeom>
          <a:noFill/>
          <a:ln>
            <a:noFill/>
          </a:ln>
        </p:spPr>
      </p:pic>
      <p:pic>
        <p:nvPicPr>
          <p:cNvPr id="12" name="Picture 11">
            <a:extLst>
              <a:ext uri="{FF2B5EF4-FFF2-40B4-BE49-F238E27FC236}">
                <a16:creationId xmlns:a16="http://schemas.microsoft.com/office/drawing/2014/main" id="{0208EB74-917A-9FAE-3845-0EE772680E9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944237">
            <a:off x="4685821" y="5122846"/>
            <a:ext cx="1592436" cy="1952088"/>
          </a:xfrm>
          <a:prstGeom prst="rect">
            <a:avLst/>
          </a:prstGeom>
        </p:spPr>
      </p:pic>
    </p:spTree>
    <p:extLst>
      <p:ext uri="{BB962C8B-B14F-4D97-AF65-F5344CB8AC3E}">
        <p14:creationId xmlns:p14="http://schemas.microsoft.com/office/powerpoint/2010/main" val="1916100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D6E838-7BE0-2E33-919C-A83AEF94CD10}"/>
            </a:ext>
          </a:extLst>
        </p:cNvPr>
        <p:cNvGrpSpPr/>
        <p:nvPr/>
      </p:nvGrpSpPr>
      <p:grpSpPr>
        <a:xfrm>
          <a:off x="0" y="0"/>
          <a:ext cx="0" cy="0"/>
          <a:chOff x="0" y="0"/>
          <a:chExt cx="0" cy="0"/>
        </a:xfrm>
      </p:grpSpPr>
      <p:pic>
        <p:nvPicPr>
          <p:cNvPr id="15" name="Picture 14" descr="A computer screen shot of a blue background&#10;&#10;Description automatically generated">
            <a:extLst>
              <a:ext uri="{FF2B5EF4-FFF2-40B4-BE49-F238E27FC236}">
                <a16:creationId xmlns:a16="http://schemas.microsoft.com/office/drawing/2014/main" id="{05E2D8C4-414E-8557-6DEC-16C62F4D7351}"/>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10012092" y="249740"/>
            <a:ext cx="2104498" cy="877145"/>
          </a:xfrm>
          <a:prstGeom prst="rect">
            <a:avLst/>
          </a:prstGeom>
        </p:spPr>
      </p:pic>
      <p:sp>
        <p:nvSpPr>
          <p:cNvPr id="17" name="Title 1">
            <a:extLst>
              <a:ext uri="{FF2B5EF4-FFF2-40B4-BE49-F238E27FC236}">
                <a16:creationId xmlns:a16="http://schemas.microsoft.com/office/drawing/2014/main" id="{6A6A042D-E15B-4CC3-FC44-0A8923C92334}"/>
              </a:ext>
            </a:extLst>
          </p:cNvPr>
          <p:cNvSpPr txBox="1">
            <a:spLocks/>
          </p:cNvSpPr>
          <p:nvPr/>
        </p:nvSpPr>
        <p:spPr>
          <a:xfrm>
            <a:off x="1506659" y="341575"/>
            <a:ext cx="7956222" cy="855606"/>
          </a:xfrm>
          <a:prstGeom prst="rect">
            <a:avLst/>
          </a:prstGeom>
        </p:spPr>
        <p:txBody>
          <a:bodyPr vert="horz" lIns="91440" tIns="45720" rIns="91440" bIns="45720" rtlCol="0" anchor="ctr">
            <a:normAutofit fontScale="6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70000"/>
              </a:lnSpc>
            </a:pPr>
            <a:r>
              <a:rPr lang="en-GB" b="1" dirty="0">
                <a:solidFill>
                  <a:schemeClr val="tx2">
                    <a:lumMod val="50000"/>
                    <a:lumOff val="50000"/>
                  </a:schemeClr>
                </a:solidFill>
                <a:latin typeface="Comic Sans MS" panose="030F0702030302020204" pitchFamily="66" charset="0"/>
              </a:rPr>
              <a:t>Progression Steps and Principles of Progression</a:t>
            </a:r>
          </a:p>
        </p:txBody>
      </p:sp>
      <p:pic>
        <p:nvPicPr>
          <p:cNvPr id="3" name="Picture 2">
            <a:extLst>
              <a:ext uri="{FF2B5EF4-FFF2-40B4-BE49-F238E27FC236}">
                <a16:creationId xmlns:a16="http://schemas.microsoft.com/office/drawing/2014/main" id="{27878F1C-C851-2319-086B-A6D1FB4511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0807" y="1832726"/>
            <a:ext cx="6566733" cy="3663125"/>
          </a:xfrm>
          <a:prstGeom prst="rect">
            <a:avLst/>
          </a:prstGeom>
          <a:ln w="57150">
            <a:solidFill>
              <a:schemeClr val="tx2">
                <a:lumMod val="50000"/>
                <a:lumOff val="50000"/>
              </a:schemeClr>
            </a:solidFill>
          </a:ln>
        </p:spPr>
      </p:pic>
      <p:pic>
        <p:nvPicPr>
          <p:cNvPr id="1026" name="Picture 2" descr="Learner Effectiveness Programme ...">
            <a:extLst>
              <a:ext uri="{FF2B5EF4-FFF2-40B4-BE49-F238E27FC236}">
                <a16:creationId xmlns:a16="http://schemas.microsoft.com/office/drawing/2014/main" id="{8EF9F050-FD30-8B6C-F804-4694F9BB0B8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77276" y="1853828"/>
            <a:ext cx="3669632" cy="3620920"/>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8E37010-9046-DB22-D49A-D379075830BD}"/>
              </a:ext>
            </a:extLst>
          </p:cNvPr>
          <p:cNvSpPr txBox="1"/>
          <p:nvPr/>
        </p:nvSpPr>
        <p:spPr>
          <a:xfrm>
            <a:off x="2301240" y="6073140"/>
            <a:ext cx="3611880" cy="369332"/>
          </a:xfrm>
          <a:prstGeom prst="rect">
            <a:avLst/>
          </a:prstGeom>
          <a:noFill/>
        </p:spPr>
        <p:txBody>
          <a:bodyPr wrap="square" rtlCol="0">
            <a:spAutoFit/>
          </a:bodyPr>
          <a:lstStyle/>
          <a:p>
            <a:r>
              <a:rPr lang="en-GB" dirty="0">
                <a:hlinkClick r:id="rId6" action="ppaction://hlinkpres?slideindex=1&amp;slidetitle="/>
              </a:rPr>
              <a:t>LLC Progression Steps.pptx</a:t>
            </a:r>
            <a:endParaRPr lang="en-GB" dirty="0"/>
          </a:p>
        </p:txBody>
      </p:sp>
      <p:pic>
        <p:nvPicPr>
          <p:cNvPr id="7" name="Picture 6" descr="A cartoon of a child with thought bubbles&#10;&#10;AI-generated content may be incorrect.">
            <a:extLst>
              <a:ext uri="{FF2B5EF4-FFF2-40B4-BE49-F238E27FC236}">
                <a16:creationId xmlns:a16="http://schemas.microsoft.com/office/drawing/2014/main" id="{3EA9E58E-3C20-4025-51B8-36C2E29B857C}"/>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52938" y="5694258"/>
            <a:ext cx="1559625" cy="1127095"/>
          </a:xfrm>
          <a:prstGeom prst="rect">
            <a:avLst/>
          </a:prstGeom>
          <a:noFill/>
          <a:ln>
            <a:noFill/>
          </a:ln>
        </p:spPr>
      </p:pic>
      <p:pic>
        <p:nvPicPr>
          <p:cNvPr id="8" name="Picture 7" descr="A group of people with speech bubbles&#10;&#10;AI-generated content may be incorrect.">
            <a:extLst>
              <a:ext uri="{FF2B5EF4-FFF2-40B4-BE49-F238E27FC236}">
                <a16:creationId xmlns:a16="http://schemas.microsoft.com/office/drawing/2014/main" id="{70E04F01-ACDD-A945-3C13-1FC2A781C50C}"/>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810791" y="5609920"/>
            <a:ext cx="1228271" cy="1183542"/>
          </a:xfrm>
          <a:prstGeom prst="rect">
            <a:avLst/>
          </a:prstGeom>
          <a:noFill/>
          <a:ln>
            <a:noFill/>
          </a:ln>
        </p:spPr>
      </p:pic>
    </p:spTree>
    <p:extLst>
      <p:ext uri="{BB962C8B-B14F-4D97-AF65-F5344CB8AC3E}">
        <p14:creationId xmlns:p14="http://schemas.microsoft.com/office/powerpoint/2010/main" val="19498771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C3E5D51-F8E7-4DCA-AAE7-E43895B7D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1">
            <a:extLst>
              <a:ext uri="{FF2B5EF4-FFF2-40B4-BE49-F238E27FC236}">
                <a16:creationId xmlns:a16="http://schemas.microsoft.com/office/drawing/2014/main" id="{AD3C89B7-0DA8-99E3-3BFA-B5F94F98BB5D}"/>
              </a:ext>
            </a:extLst>
          </p:cNvPr>
          <p:cNvSpPr txBox="1">
            <a:spLocks/>
          </p:cNvSpPr>
          <p:nvPr/>
        </p:nvSpPr>
        <p:spPr>
          <a:xfrm>
            <a:off x="532015" y="3930305"/>
            <a:ext cx="3861960" cy="243724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br>
              <a:rPr lang="en-US" altLang="en-US" sz="3600" dirty="0"/>
            </a:br>
            <a:r>
              <a:rPr lang="en-US" altLang="en-US" sz="3600" dirty="0">
                <a:solidFill>
                  <a:schemeClr val="tx2">
                    <a:lumMod val="75000"/>
                    <a:lumOff val="25000"/>
                  </a:schemeClr>
                </a:solidFill>
                <a:latin typeface="Comic Sans MS" panose="030F0702030302020204" pitchFamily="66" charset="0"/>
              </a:rPr>
              <a:t>Review</a:t>
            </a:r>
          </a:p>
        </p:txBody>
      </p:sp>
      <p:sp>
        <p:nvSpPr>
          <p:cNvPr id="16" name="Rectangle 15">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355784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Wish Clipart | Clipart Panda - Free Clipart Images">
            <a:extLst>
              <a:ext uri="{FF2B5EF4-FFF2-40B4-BE49-F238E27FC236}">
                <a16:creationId xmlns:a16="http://schemas.microsoft.com/office/drawing/2014/main" id="{532D2FEF-A0B6-12ED-C51C-7157E89006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2473" y="380770"/>
            <a:ext cx="2119717" cy="2811320"/>
          </a:xfrm>
          <a:prstGeom prst="rect">
            <a:avLst/>
          </a:prstGeom>
        </p:spPr>
      </p:pic>
      <p:pic>
        <p:nvPicPr>
          <p:cNvPr id="5" name="Content Placeholder 2" descr="Happy Face Star Clipart | Clipart Panda - Free Clipart Images">
            <a:extLst>
              <a:ext uri="{FF2B5EF4-FFF2-40B4-BE49-F238E27FC236}">
                <a16:creationId xmlns:a16="http://schemas.microsoft.com/office/drawing/2014/main" id="{0BEAA387-F005-A22B-478D-61C440C511F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36516" y="585732"/>
            <a:ext cx="2507982" cy="2401393"/>
          </a:xfrm>
          <a:prstGeom prst="rect">
            <a:avLst/>
          </a:prstGeom>
        </p:spPr>
      </p:pic>
      <p:pic>
        <p:nvPicPr>
          <p:cNvPr id="6" name="Content Placeholder 2" descr="Happy Face Star Clipart | Clipart Panda - Free Clipart Images">
            <a:extLst>
              <a:ext uri="{FF2B5EF4-FFF2-40B4-BE49-F238E27FC236}">
                <a16:creationId xmlns:a16="http://schemas.microsoft.com/office/drawing/2014/main" id="{2675E066-BA47-2275-3AF9-D2FDC1BA8D2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59368" y="585732"/>
            <a:ext cx="2507982" cy="2401393"/>
          </a:xfrm>
          <a:prstGeom prst="rect">
            <a:avLst/>
          </a:prstGeom>
        </p:spPr>
      </p:pic>
      <p:pic>
        <p:nvPicPr>
          <p:cNvPr id="9" name="Picture 8" descr="A computer screen shot of a blue background&#10;&#10;Description automatically generated">
            <a:extLst>
              <a:ext uri="{FF2B5EF4-FFF2-40B4-BE49-F238E27FC236}">
                <a16:creationId xmlns:a16="http://schemas.microsoft.com/office/drawing/2014/main" id="{C3869A1C-BB21-46C5-895C-6B78488C5DC3}"/>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8982219" y="1261660"/>
            <a:ext cx="2515016" cy="1049539"/>
          </a:xfrm>
          <a:prstGeom prst="rect">
            <a:avLst/>
          </a:prstGeom>
        </p:spPr>
      </p:pic>
      <p:sp>
        <p:nvSpPr>
          <p:cNvPr id="20" name="Rectangle 19">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635346" y="5126067"/>
            <a:ext cx="219456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5E7DC4CD-21EE-ADBE-BBC5-83479259B895}"/>
              </a:ext>
            </a:extLst>
          </p:cNvPr>
          <p:cNvSpPr txBox="1"/>
          <p:nvPr/>
        </p:nvSpPr>
        <p:spPr>
          <a:xfrm>
            <a:off x="5162719" y="3930305"/>
            <a:ext cx="6586915" cy="2437244"/>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solidFill>
                  <a:schemeClr val="tx2">
                    <a:lumMod val="75000"/>
                    <a:lumOff val="25000"/>
                  </a:schemeClr>
                </a:solidFill>
                <a:latin typeface="Comic Sans MS" panose="030F0702030302020204" pitchFamily="66" charset="0"/>
              </a:rPr>
              <a:t>Two things you learnt today and one thing you wish you had learnt </a:t>
            </a:r>
          </a:p>
        </p:txBody>
      </p:sp>
      <p:sp>
        <p:nvSpPr>
          <p:cNvPr id="8" name="Slide Number Placeholder 4">
            <a:extLst>
              <a:ext uri="{FF2B5EF4-FFF2-40B4-BE49-F238E27FC236}">
                <a16:creationId xmlns:a16="http://schemas.microsoft.com/office/drawing/2014/main" id="{06BE4297-47B7-94FA-CC5F-F5766CDAB8B0}"/>
              </a:ext>
            </a:extLst>
          </p:cNvPr>
          <p:cNvSpPr>
            <a:spLocks noGrp="1"/>
          </p:cNvSpPr>
          <p:nvPr>
            <p:ph type="sldNum" sz="quarter" idx="12"/>
          </p:nvPr>
        </p:nvSpPr>
        <p:spPr bwMode="auto">
          <a:xfrm>
            <a:off x="8610600" y="649224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spcAft>
                <a:spcPts val="600"/>
              </a:spcAft>
              <a:buFontTx/>
              <a:buNone/>
            </a:pPr>
            <a:fld id="{583B18CA-27AA-46CC-893F-B4275F40C601}" type="slidenum">
              <a:rPr lang="en-US" altLang="en-US" sz="1200">
                <a:solidFill>
                  <a:schemeClr val="tx1">
                    <a:tint val="75000"/>
                  </a:schemeClr>
                </a:solidFill>
                <a:latin typeface="+mn-lt"/>
                <a:ea typeface="+mn-ea"/>
              </a:rPr>
              <a:pPr>
                <a:spcBef>
                  <a:spcPct val="0"/>
                </a:spcBef>
                <a:spcAft>
                  <a:spcPts val="600"/>
                </a:spcAft>
                <a:buFontTx/>
                <a:buNone/>
              </a:pPr>
              <a:t>21</a:t>
            </a:fld>
            <a:endParaRPr lang="en-US" altLang="en-US" sz="1200" dirty="0">
              <a:solidFill>
                <a:schemeClr val="tx1">
                  <a:tint val="75000"/>
                </a:schemeClr>
              </a:solidFill>
              <a:latin typeface="+mn-lt"/>
              <a:ea typeface="+mn-ea"/>
            </a:endParaRPr>
          </a:p>
        </p:txBody>
      </p:sp>
    </p:spTree>
    <p:extLst>
      <p:ext uri="{BB962C8B-B14F-4D97-AF65-F5344CB8AC3E}">
        <p14:creationId xmlns:p14="http://schemas.microsoft.com/office/powerpoint/2010/main" val="8032587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40080" y="325369"/>
            <a:ext cx="4368602" cy="1956841"/>
          </a:xfrm>
        </p:spPr>
        <p:txBody>
          <a:bodyPr vert="horz" lIns="91440" tIns="45720" rIns="91440" bIns="45720" rtlCol="0" anchor="b">
            <a:normAutofit/>
          </a:bodyPr>
          <a:lstStyle/>
          <a:p>
            <a:r>
              <a:rPr lang="en-US" sz="5400" b="1" dirty="0">
                <a:solidFill>
                  <a:schemeClr val="tx2">
                    <a:lumMod val="75000"/>
                    <a:lumOff val="25000"/>
                  </a:schemeClr>
                </a:solidFill>
                <a:latin typeface="Comic Sans MS" panose="030F0702030302020204" pitchFamily="66" charset="0"/>
              </a:rPr>
              <a:t>References</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12B5E648-E335-8F8F-07A1-E3510725D0EE}"/>
              </a:ext>
            </a:extLst>
          </p:cNvPr>
          <p:cNvSpPr txBox="1"/>
          <p:nvPr/>
        </p:nvSpPr>
        <p:spPr>
          <a:xfrm>
            <a:off x="640080" y="2872899"/>
            <a:ext cx="4243589" cy="3320668"/>
          </a:xfrm>
          <a:prstGeom prst="rect">
            <a:avLst/>
          </a:prstGeom>
        </p:spPr>
        <p:txBody>
          <a:bodyPr vert="horz" lIns="91440" tIns="45720" rIns="91440" bIns="45720" rtlCol="0">
            <a:normAutofit/>
          </a:bodyPr>
          <a:lstStyle/>
          <a:p>
            <a:pPr marL="0" indent="-228600">
              <a:lnSpc>
                <a:spcPct val="90000"/>
              </a:lnSpc>
              <a:spcAft>
                <a:spcPts val="600"/>
              </a:spcAft>
              <a:buFont typeface="Arial" panose="020B0604020202020204" pitchFamily="34" charset="0"/>
              <a:buChar char="•"/>
            </a:pPr>
            <a:r>
              <a:rPr lang="en-US" sz="1500" dirty="0">
                <a:latin typeface="Comic Sans MS" panose="030F0702030302020204" pitchFamily="66" charset="0"/>
              </a:rPr>
              <a:t>Medwell, J.A., Wray, D. and Minns, H. (2014) </a:t>
            </a:r>
            <a:r>
              <a:rPr lang="en-US" sz="1500" i="1" dirty="0">
                <a:latin typeface="Comic Sans MS" panose="030F0702030302020204" pitchFamily="66" charset="0"/>
              </a:rPr>
              <a:t>Primary English: Teaching theory and practice</a:t>
            </a:r>
            <a:r>
              <a:rPr lang="en-US" sz="1500" dirty="0">
                <a:latin typeface="Comic Sans MS" panose="030F0702030302020204" pitchFamily="66" charset="0"/>
              </a:rPr>
              <a:t>. United Kingdom: SAGE Publications.</a:t>
            </a:r>
          </a:p>
          <a:p>
            <a:pPr marL="0" indent="-228600">
              <a:lnSpc>
                <a:spcPct val="90000"/>
              </a:lnSpc>
              <a:spcAft>
                <a:spcPts val="600"/>
              </a:spcAft>
              <a:buFont typeface="Arial" panose="020B0604020202020204" pitchFamily="34" charset="0"/>
              <a:buChar char="•"/>
            </a:pPr>
            <a:r>
              <a:rPr lang="en-US" sz="1500" dirty="0">
                <a:latin typeface="Comic Sans MS" panose="030F0702030302020204" pitchFamily="66" charset="0"/>
              </a:rPr>
              <a:t>Such, C. (2025). </a:t>
            </a:r>
            <a:r>
              <a:rPr lang="en-US" sz="1500" i="1" dirty="0">
                <a:latin typeface="Comic Sans MS" panose="030F0702030302020204" pitchFamily="66" charset="0"/>
              </a:rPr>
              <a:t>Primary Reading Simplified: A Practical Guide to Classroom Teaching &amp; Whole-school Implementation.</a:t>
            </a:r>
            <a:r>
              <a:rPr lang="en-US" sz="1500" dirty="0">
                <a:latin typeface="Comic Sans MS" panose="030F0702030302020204" pitchFamily="66" charset="0"/>
              </a:rPr>
              <a:t> London: Corwin.</a:t>
            </a:r>
          </a:p>
          <a:p>
            <a:pPr marL="0" indent="-228600">
              <a:lnSpc>
                <a:spcPct val="90000"/>
              </a:lnSpc>
              <a:spcAft>
                <a:spcPts val="600"/>
              </a:spcAft>
              <a:buFont typeface="Arial" panose="020B0604020202020204" pitchFamily="34" charset="0"/>
              <a:buChar char="•"/>
            </a:pPr>
            <a:r>
              <a:rPr lang="en-US" sz="1500" dirty="0">
                <a:latin typeface="Comic Sans MS" panose="030F0702030302020204" pitchFamily="66" charset="0"/>
              </a:rPr>
              <a:t>Waugh, D. and Neaum, S. (2013). </a:t>
            </a:r>
            <a:r>
              <a:rPr lang="en-US" sz="1500" i="1" dirty="0">
                <a:latin typeface="Comic Sans MS" panose="030F0702030302020204" pitchFamily="66" charset="0"/>
              </a:rPr>
              <a:t>Beyond Early Reading</a:t>
            </a:r>
            <a:r>
              <a:rPr lang="en-US" sz="1500" dirty="0">
                <a:latin typeface="Comic Sans MS" panose="030F0702030302020204" pitchFamily="66" charset="0"/>
              </a:rPr>
              <a:t>. Northwich: Critical Publishing.</a:t>
            </a:r>
          </a:p>
          <a:p>
            <a:pPr marL="0" indent="-228600">
              <a:lnSpc>
                <a:spcPct val="90000"/>
              </a:lnSpc>
              <a:spcAft>
                <a:spcPts val="600"/>
              </a:spcAft>
              <a:buFont typeface="Arial" panose="020B0604020202020204" pitchFamily="34" charset="0"/>
              <a:buChar char="•"/>
            </a:pPr>
            <a:r>
              <a:rPr lang="en-US" sz="1500" dirty="0">
                <a:latin typeface="Comic Sans MS" panose="030F0702030302020204" pitchFamily="66" charset="0"/>
              </a:rPr>
              <a:t>Wyse, D. and Hacking, C. (2024). </a:t>
            </a:r>
            <a:r>
              <a:rPr lang="en-US" sz="1500" i="1" dirty="0">
                <a:latin typeface="Comic Sans MS" panose="030F0702030302020204" pitchFamily="66" charset="0"/>
              </a:rPr>
              <a:t>Balancing Act: An Evidence-based Approach to Teaching Phonics, Reading and Writing</a:t>
            </a:r>
            <a:r>
              <a:rPr lang="en-US" sz="1500" dirty="0">
                <a:latin typeface="Comic Sans MS" panose="030F0702030302020204" pitchFamily="66" charset="0"/>
              </a:rPr>
              <a:t>. Abingdon: Routledge.</a:t>
            </a:r>
          </a:p>
          <a:p>
            <a:pPr indent="-228600">
              <a:lnSpc>
                <a:spcPct val="90000"/>
              </a:lnSpc>
              <a:spcAft>
                <a:spcPts val="600"/>
              </a:spcAft>
              <a:buFont typeface="Arial" panose="020B0604020202020204" pitchFamily="34" charset="0"/>
              <a:buChar char="•"/>
            </a:pPr>
            <a:endParaRPr lang="en-US" sz="1500" dirty="0"/>
          </a:p>
        </p:txBody>
      </p:sp>
      <p:pic>
        <p:nvPicPr>
          <p:cNvPr id="7" name="Picture 6" descr="A row of colorful books&#10;&#10;Description automatically generated">
            <a:extLst>
              <a:ext uri="{FF2B5EF4-FFF2-40B4-BE49-F238E27FC236}">
                <a16:creationId xmlns:a16="http://schemas.microsoft.com/office/drawing/2014/main" id="{B79A2ABE-3879-DB96-2326-28B176AA8EBE}"/>
              </a:ext>
            </a:extLst>
          </p:cNvPr>
          <p:cNvPicPr>
            <a:picLocks noChangeAspect="1"/>
          </p:cNvPicPr>
          <p:nvPr/>
        </p:nvPicPr>
        <p:blipFill>
          <a:blip r:embed="rId3">
            <a:extLst>
              <a:ext uri="{837473B0-CC2E-450A-ABE3-18F120FF3D39}">
                <a1611:picAttrSrcUrl xmlns:a1611="http://schemas.microsoft.com/office/drawing/2016/11/main" r:id="rId4"/>
              </a:ext>
            </a:extLst>
          </a:blip>
          <a:srcRect l="23241" r="26608"/>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179CFD5C-3386-2774-A9E4-6B03D6391F36}"/>
              </a:ext>
            </a:extLst>
          </p:cNvPr>
          <p:cNvSpPr txBox="1"/>
          <p:nvPr/>
        </p:nvSpPr>
        <p:spPr>
          <a:xfrm>
            <a:off x="4061722" y="1578366"/>
            <a:ext cx="7665057" cy="1077218"/>
          </a:xfrm>
          <a:prstGeom prst="rect">
            <a:avLst/>
          </a:prstGeom>
          <a:noFill/>
        </p:spPr>
        <p:txBody>
          <a:bodyPr wrap="square" rtlCol="0">
            <a:spAutoFit/>
          </a:bodyPr>
          <a:lstStyle/>
          <a:p>
            <a:pPr>
              <a:spcAft>
                <a:spcPts val="6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6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600"/>
              </a:spcAft>
            </a:pPr>
            <a:endParaRPr lang="en-GB" dirty="0"/>
          </a:p>
        </p:txBody>
      </p:sp>
      <p:pic>
        <p:nvPicPr>
          <p:cNvPr id="3" name="Picture 2" descr="A computer screen shot of a blue background&#10;&#10;Description automatically generated">
            <a:extLst>
              <a:ext uri="{FF2B5EF4-FFF2-40B4-BE49-F238E27FC236}">
                <a16:creationId xmlns:a16="http://schemas.microsoft.com/office/drawing/2014/main" id="{522B8F4E-702F-0D2D-ECFB-1FAC06E3A158}"/>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9902528" y="200722"/>
            <a:ext cx="2104498" cy="877145"/>
          </a:xfrm>
          <a:prstGeom prst="rect">
            <a:avLst/>
          </a:prstGeom>
        </p:spPr>
      </p:pic>
    </p:spTree>
    <p:extLst>
      <p:ext uri="{BB962C8B-B14F-4D97-AF65-F5344CB8AC3E}">
        <p14:creationId xmlns:p14="http://schemas.microsoft.com/office/powerpoint/2010/main" val="5348647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A97A0BF-8E73-4EDC-A3BD-0F3A20535BE1}"/>
              </a:ext>
            </a:extLst>
          </p:cNvPr>
          <p:cNvSpPr txBox="1"/>
          <p:nvPr/>
        </p:nvSpPr>
        <p:spPr>
          <a:xfrm>
            <a:off x="8083212" y="5340644"/>
            <a:ext cx="4242326" cy="1862048"/>
          </a:xfrm>
          <a:prstGeom prst="rect">
            <a:avLst/>
          </a:prstGeom>
          <a:noFill/>
        </p:spPr>
        <p:txBody>
          <a:bodyPr wrap="square" rtlCol="0">
            <a:spAutoFit/>
          </a:bodyPr>
          <a:lstStyle/>
          <a:p>
            <a:pPr algn="ctr" defTabSz="548640">
              <a:spcAft>
                <a:spcPts val="600"/>
              </a:spcAft>
            </a:pPr>
            <a:r>
              <a:rPr lang="en-GB" sz="3200" kern="1200" dirty="0">
                <a:solidFill>
                  <a:schemeClr val="tx1"/>
                </a:solidFill>
                <a:latin typeface="Comic Sans MS" panose="030F0702030302020204" pitchFamily="66" charset="0"/>
              </a:rPr>
              <a:t>Jayne Morgan</a:t>
            </a:r>
          </a:p>
          <a:p>
            <a:pPr algn="ctr" defTabSz="548640">
              <a:spcAft>
                <a:spcPts val="600"/>
              </a:spcAft>
            </a:pPr>
            <a:r>
              <a:rPr lang="en-GB" kern="1200" dirty="0">
                <a:solidFill>
                  <a:schemeClr val="tx1"/>
                </a:solidFill>
                <a:latin typeface="Comic Sans MS" panose="030F0702030302020204" pitchFamily="66" charset="0"/>
                <a:hlinkClick r:id="rId3"/>
              </a:rPr>
              <a:t>jayne.morgan@uwtsd.ac.uk</a:t>
            </a:r>
            <a:endParaRPr lang="en-GB" kern="1200" dirty="0">
              <a:solidFill>
                <a:schemeClr val="tx1"/>
              </a:solidFill>
              <a:latin typeface="Comic Sans MS" panose="030F0702030302020204" pitchFamily="66" charset="0"/>
            </a:endParaRPr>
          </a:p>
          <a:p>
            <a:pPr algn="ctr" defTabSz="548640">
              <a:spcAft>
                <a:spcPts val="600"/>
              </a:spcAft>
            </a:pPr>
            <a:r>
              <a:rPr lang="en-GB" sz="3200" dirty="0">
                <a:latin typeface="Comic Sans MS" panose="030F0702030302020204" pitchFamily="66" charset="0"/>
              </a:rPr>
              <a:t>     </a:t>
            </a:r>
            <a:endParaRPr lang="en-GB" sz="3200" kern="1200" dirty="0">
              <a:solidFill>
                <a:schemeClr val="tx1"/>
              </a:solidFill>
              <a:latin typeface="Comic Sans MS" panose="030F0702030302020204" pitchFamily="66" charset="0"/>
            </a:endParaRPr>
          </a:p>
          <a:p>
            <a:pPr algn="ctr">
              <a:spcAft>
                <a:spcPts val="600"/>
              </a:spcAft>
            </a:pPr>
            <a:endParaRPr lang="en-GB" dirty="0"/>
          </a:p>
        </p:txBody>
      </p:sp>
      <p:pic>
        <p:nvPicPr>
          <p:cNvPr id="5" name="Picture 4" descr="Smiley - Wikipedia"/>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2589494" y="2839537"/>
            <a:ext cx="3506506" cy="3506506"/>
          </a:xfrm>
          <a:prstGeom prst="rect">
            <a:avLst/>
          </a:prstGeom>
        </p:spPr>
      </p:pic>
      <p:pic>
        <p:nvPicPr>
          <p:cNvPr id="8" name="Picture 7" descr="A person with short hair wearing glasses&#10;&#10;Description automatically generated">
            <a:extLst>
              <a:ext uri="{FF2B5EF4-FFF2-40B4-BE49-F238E27FC236}">
                <a16:creationId xmlns:a16="http://schemas.microsoft.com/office/drawing/2014/main" id="{DEE25D32-4702-43C1-56F7-0C45E883636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36704" y="1383908"/>
            <a:ext cx="2621430" cy="3487973"/>
          </a:xfrm>
          <a:prstGeom prst="rect">
            <a:avLst/>
          </a:prstGeom>
          <a:ln w="76200">
            <a:solidFill>
              <a:schemeClr val="accent1"/>
            </a:solidFill>
          </a:ln>
        </p:spPr>
      </p:pic>
      <p:pic>
        <p:nvPicPr>
          <p:cNvPr id="3" name="Picture 2" descr="A computer screen shot of a blue background&#10;&#10;Description automatically generated">
            <a:extLst>
              <a:ext uri="{FF2B5EF4-FFF2-40B4-BE49-F238E27FC236}">
                <a16:creationId xmlns:a16="http://schemas.microsoft.com/office/drawing/2014/main" id="{8CF8E76D-EBB0-648D-933C-9162058C3ED7}"/>
              </a:ext>
            </a:extLst>
          </p:cNvPr>
          <p:cNvPicPr>
            <a:picLocks noChangeAspect="1"/>
          </p:cNvPicPr>
          <p:nvPr/>
        </p:nvPicPr>
        <p:blipFill rotWithShape="1">
          <a:blip r:embed="rId6">
            <a:extLst>
              <a:ext uri="{28A0092B-C50C-407E-A947-70E740481C1C}">
                <a14:useLocalDpi xmlns:a14="http://schemas.microsoft.com/office/drawing/2010/main" val="0"/>
              </a:ext>
            </a:extLst>
          </a:blip>
          <a:srcRect l="44043" t="38217" r="30494" b="45864"/>
          <a:stretch/>
        </p:blipFill>
        <p:spPr>
          <a:xfrm>
            <a:off x="9323175" y="172642"/>
            <a:ext cx="2104498" cy="877145"/>
          </a:xfrm>
          <a:prstGeom prst="rect">
            <a:avLst/>
          </a:prstGeom>
        </p:spPr>
      </p:pic>
      <p:sp>
        <p:nvSpPr>
          <p:cNvPr id="4" name="TextBox 3">
            <a:extLst>
              <a:ext uri="{FF2B5EF4-FFF2-40B4-BE49-F238E27FC236}">
                <a16:creationId xmlns:a16="http://schemas.microsoft.com/office/drawing/2014/main" id="{28C06F5B-E006-F932-05BE-682EF64FF1AE}"/>
              </a:ext>
            </a:extLst>
          </p:cNvPr>
          <p:cNvSpPr txBox="1"/>
          <p:nvPr/>
        </p:nvSpPr>
        <p:spPr>
          <a:xfrm>
            <a:off x="240822" y="843594"/>
            <a:ext cx="6759863" cy="2492990"/>
          </a:xfrm>
          <a:prstGeom prst="rect">
            <a:avLst/>
          </a:prstGeom>
          <a:noFill/>
        </p:spPr>
        <p:txBody>
          <a:bodyPr wrap="square" rtlCol="0">
            <a:spAutoFit/>
          </a:bodyPr>
          <a:lstStyle/>
          <a:p>
            <a:pPr algn="ctr" defTabSz="548640">
              <a:spcAft>
                <a:spcPts val="600"/>
              </a:spcAft>
            </a:pPr>
            <a:r>
              <a:rPr lang="en-GB" sz="3200" dirty="0">
                <a:solidFill>
                  <a:schemeClr val="tx2">
                    <a:lumMod val="50000"/>
                    <a:lumOff val="50000"/>
                  </a:schemeClr>
                </a:solidFill>
                <a:latin typeface="Comic Sans MS" panose="030F0702030302020204" pitchFamily="66" charset="0"/>
              </a:rPr>
              <a:t>Please get in touch if you would like to discuss anything from today’s lecture</a:t>
            </a:r>
            <a:endParaRPr lang="en-GB" kern="1200" dirty="0">
              <a:solidFill>
                <a:schemeClr val="tx2">
                  <a:lumMod val="50000"/>
                  <a:lumOff val="50000"/>
                </a:schemeClr>
              </a:solidFill>
              <a:latin typeface="Comic Sans MS" panose="030F0702030302020204" pitchFamily="66" charset="0"/>
            </a:endParaRPr>
          </a:p>
          <a:p>
            <a:pPr algn="ctr" defTabSz="548640">
              <a:spcAft>
                <a:spcPts val="600"/>
              </a:spcAft>
            </a:pPr>
            <a:r>
              <a:rPr lang="en-GB" sz="3200" dirty="0">
                <a:solidFill>
                  <a:schemeClr val="tx2">
                    <a:lumMod val="50000"/>
                    <a:lumOff val="50000"/>
                  </a:schemeClr>
                </a:solidFill>
                <a:latin typeface="Comic Sans MS" panose="030F0702030302020204" pitchFamily="66" charset="0"/>
              </a:rPr>
              <a:t>     </a:t>
            </a:r>
            <a:endParaRPr lang="en-GB" sz="3200" kern="1200" dirty="0">
              <a:solidFill>
                <a:schemeClr val="tx2">
                  <a:lumMod val="50000"/>
                  <a:lumOff val="50000"/>
                </a:schemeClr>
              </a:solidFill>
              <a:latin typeface="Comic Sans MS" panose="030F0702030302020204" pitchFamily="66" charset="0"/>
            </a:endParaRPr>
          </a:p>
          <a:p>
            <a:pPr algn="ctr">
              <a:spcAft>
                <a:spcPts val="600"/>
              </a:spcAft>
            </a:pPr>
            <a:endParaRPr lang="en-GB" dirty="0"/>
          </a:p>
        </p:txBody>
      </p:sp>
    </p:spTree>
    <p:extLst>
      <p:ext uri="{BB962C8B-B14F-4D97-AF65-F5344CB8AC3E}">
        <p14:creationId xmlns:p14="http://schemas.microsoft.com/office/powerpoint/2010/main" val="4811401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647</TotalTime>
  <Words>2134</Words>
  <Application>Microsoft Office PowerPoint</Application>
  <PresentationFormat>Widescreen</PresentationFormat>
  <Paragraphs>264</Paragraphs>
  <Slides>23</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Aptos</vt:lpstr>
      <vt:lpstr>Aptos Display</vt:lpstr>
      <vt:lpstr>Arial</vt:lpstr>
      <vt:lpstr>Calibri</vt:lpstr>
      <vt:lpstr>Comic Sans MS</vt:lpstr>
      <vt:lpstr>Office Theme</vt:lpstr>
      <vt:lpstr>Understanding language is the key to understanding the world around us</vt:lpstr>
      <vt:lpstr>PowerPoint Presentation</vt:lpstr>
      <vt:lpstr>PowerPoint Presentation</vt:lpstr>
      <vt:lpstr>Curriculum for Wales</vt:lpstr>
      <vt:lpstr>Overview of sessions</vt:lpstr>
      <vt:lpstr>PowerPoint Presentation</vt:lpstr>
      <vt:lpstr>PowerPoint Presentation</vt:lpstr>
      <vt:lpstr>PowerPoint Presentation</vt:lpstr>
      <vt:lpstr>PowerPoint Presentation</vt:lpstr>
      <vt:lpstr>PowerPoint Presentation</vt:lpstr>
      <vt:lpstr>But before we teach phonics we need to develop children’s pre-reading skills</vt:lpstr>
      <vt:lpstr>PowerPoint Presentation</vt:lpstr>
      <vt:lpstr>PowerPoint Presentation</vt:lpstr>
      <vt:lpstr>PowerPoint Presentation</vt:lpstr>
      <vt:lpstr>A key aim of early reading teaching  is for  pupils to develop fluency and accuracy</vt:lpstr>
      <vt:lpstr>Higher order reading skills</vt:lpstr>
      <vt:lpstr>PowerPoint Presentation</vt:lpstr>
      <vt:lpstr>PowerPoint Presentation</vt:lpstr>
      <vt:lpstr>Let’s look at some reading in the classroom</vt:lpstr>
      <vt:lpstr>PowerPoint Presentation</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Jayne Morgan</dc:creator>
  <cp:lastModifiedBy>Jayne Morgan</cp:lastModifiedBy>
  <cp:revision>158</cp:revision>
  <dcterms:created xsi:type="dcterms:W3CDTF">2025-06-13T15:36:23Z</dcterms:created>
  <dcterms:modified xsi:type="dcterms:W3CDTF">2026-07-17T11:05:29Z</dcterms:modified>
</cp:coreProperties>
</file>