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3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4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  <p:sldMasterId id="2147483695" r:id="rId2"/>
    <p:sldMasterId id="2147483725" r:id="rId3"/>
    <p:sldMasterId id="2147483754" r:id="rId4"/>
  </p:sldMasterIdLst>
  <p:sldIdLst>
    <p:sldId id="256" r:id="rId5"/>
    <p:sldId id="28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32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2" r:id="rId51"/>
    <p:sldId id="303" r:id="rId52"/>
    <p:sldId id="322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311" r:id="rId61"/>
    <p:sldId id="312" r:id="rId62"/>
    <p:sldId id="313" r:id="rId63"/>
    <p:sldId id="314" r:id="rId64"/>
    <p:sldId id="315" r:id="rId65"/>
    <p:sldId id="316" r:id="rId66"/>
    <p:sldId id="317" r:id="rId67"/>
    <p:sldId id="318" r:id="rId68"/>
    <p:sldId id="319" r:id="rId69"/>
    <p:sldId id="320" r:id="rId70"/>
    <p:sldId id="285" r:id="rId71"/>
    <p:sldId id="321" r:id="rId7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Annual (TWh)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China</c:v>
                </c:pt>
                <c:pt idx="1">
                  <c:v>Canada</c:v>
                </c:pt>
                <c:pt idx="2">
                  <c:v>Brazil</c:v>
                </c:pt>
                <c:pt idx="3">
                  <c:v>USA</c:v>
                </c:pt>
                <c:pt idx="4">
                  <c:v>Russia</c:v>
                </c:pt>
                <c:pt idx="5">
                  <c:v>Norway</c:v>
                </c:pt>
                <c:pt idx="6">
                  <c:v>India</c:v>
                </c:pt>
                <c:pt idx="7">
                  <c:v>Venezuela</c:v>
                </c:pt>
                <c:pt idx="8">
                  <c:v>Japan</c:v>
                </c:pt>
                <c:pt idx="9">
                  <c:v>Sweden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652.79999999999995</c:v>
                </c:pt>
                <c:pt idx="1">
                  <c:v>369.5</c:v>
                </c:pt>
                <c:pt idx="2">
                  <c:v>363.3</c:v>
                </c:pt>
                <c:pt idx="3">
                  <c:v>250.9</c:v>
                </c:pt>
                <c:pt idx="4">
                  <c:v>167.3</c:v>
                </c:pt>
                <c:pt idx="5">
                  <c:v>140.4</c:v>
                </c:pt>
                <c:pt idx="6">
                  <c:v>115.8</c:v>
                </c:pt>
                <c:pt idx="7">
                  <c:v>85.6</c:v>
                </c:pt>
                <c:pt idx="8">
                  <c:v>69.599999999999994</c:v>
                </c:pt>
                <c:pt idx="9">
                  <c:v>65.2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FA0B-4AD9-BE68-77178DF51F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3603152"/>
        <c:axId val="213242392"/>
      </c:barChart>
      <c:catAx>
        <c:axId val="2136031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3242392"/>
        <c:crosses val="autoZero"/>
        <c:auto val="1"/>
        <c:lblAlgn val="ctr"/>
        <c:lblOffset val="100"/>
        <c:noMultiLvlLbl val="0"/>
      </c:catAx>
      <c:valAx>
        <c:axId val="213242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36031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782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71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468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680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44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285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24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143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972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482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5524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901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77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0838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385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035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31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30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93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75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99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5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286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83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92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7697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85124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8672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5973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6734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4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098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438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3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41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76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05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2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60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2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906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00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3696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318094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113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27589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pPr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4654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84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04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8507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99647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98152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5201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48033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439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3170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9724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0881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6986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669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515146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23864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668186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75182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82770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0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slideLayout" Target="../slideLayouts/slideLayout50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52.xml"/><Relationship Id="rId16" Type="http://schemas.openxmlformats.org/officeDocument/2006/relationships/slideLayout" Target="../slideLayouts/slideLayout66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258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92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69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766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2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491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rO5rUqeCFY4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5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3.jpg"/><Relationship Id="rId4" Type="http://schemas.openxmlformats.org/officeDocument/2006/relationships/image" Target="../media/image42.jp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54.jpg"/><Relationship Id="rId4" Type="http://schemas.openxmlformats.org/officeDocument/2006/relationships/image" Target="../media/image53.jp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60.jp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gif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6.jpg"/><Relationship Id="rId4" Type="http://schemas.openxmlformats.org/officeDocument/2006/relationships/image" Target="../media/image65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g"/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3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3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g"/><Relationship Id="rId1" Type="http://schemas.openxmlformats.org/officeDocument/2006/relationships/slideLayout" Target="../slideLayouts/slideLayout3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g"/><Relationship Id="rId2" Type="http://schemas.openxmlformats.org/officeDocument/2006/relationships/image" Target="../media/image71.jpg"/><Relationship Id="rId1" Type="http://schemas.openxmlformats.org/officeDocument/2006/relationships/slideLayout" Target="../slideLayouts/slideLayout3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gif"/><Relationship Id="rId1" Type="http://schemas.openxmlformats.org/officeDocument/2006/relationships/slideLayout" Target="../slideLayouts/slideLayout3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jpg"/><Relationship Id="rId1" Type="http://schemas.openxmlformats.org/officeDocument/2006/relationships/slideLayout" Target="../slideLayouts/slideLayout35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jp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0.jpg"/><Relationship Id="rId4" Type="http://schemas.openxmlformats.org/officeDocument/2006/relationships/image" Target="../media/image7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3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g"/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6.jpg"/><Relationship Id="rId4" Type="http://schemas.openxmlformats.org/officeDocument/2006/relationships/image" Target="../media/image85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g"/><Relationship Id="rId2" Type="http://schemas.openxmlformats.org/officeDocument/2006/relationships/image" Target="../media/image87.jp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89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jpg"/><Relationship Id="rId1" Type="http://schemas.openxmlformats.org/officeDocument/2006/relationships/slideLayout" Target="../slideLayouts/slideLayout35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5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5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5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gif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96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jpg"/><Relationship Id="rId2" Type="http://schemas.openxmlformats.org/officeDocument/2006/relationships/image" Target="../media/image97.jpg"/><Relationship Id="rId1" Type="http://schemas.openxmlformats.org/officeDocument/2006/relationships/slideLayout" Target="../slideLayouts/slideLayout5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musingplanet.com/" TargetMode="External"/><Relationship Id="rId13" Type="http://schemas.openxmlformats.org/officeDocument/2006/relationships/hyperlink" Target="http://www.worldenergy.org/" TargetMode="External"/><Relationship Id="rId3" Type="http://schemas.openxmlformats.org/officeDocument/2006/relationships/hyperlink" Target="http://www.nrel.gov/" TargetMode="External"/><Relationship Id="rId7" Type="http://schemas.openxmlformats.org/officeDocument/2006/relationships/hyperlink" Target="http://www.ucsusa.org/" TargetMode="External"/><Relationship Id="rId12" Type="http://schemas.openxmlformats.org/officeDocument/2006/relationships/hyperlink" Target="http://www.renewablesfirst.co.uk/" TargetMode="External"/><Relationship Id="rId2" Type="http://schemas.openxmlformats.org/officeDocument/2006/relationships/hyperlink" Target="http://www.nationalgeographic.com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bpva.org.uk/" TargetMode="External"/><Relationship Id="rId11" Type="http://schemas.openxmlformats.org/officeDocument/2006/relationships/hyperlink" Target="http://www.eia.gov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british-hydro.org/" TargetMode="External"/><Relationship Id="rId4" Type="http://schemas.openxmlformats.org/officeDocument/2006/relationships/hyperlink" Target="http://www.energy.gov/" TargetMode="External"/><Relationship Id="rId9" Type="http://schemas.openxmlformats.org/officeDocument/2006/relationships/hyperlink" Target="http://www.hydropower.org/" TargetMode="Externa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-e-a.net/" TargetMode="External"/><Relationship Id="rId2" Type="http://schemas.openxmlformats.org/officeDocument/2006/relationships/hyperlink" Target="http://www.bgs.ac.uk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80C452-6BE8-4977-ADE2-ED2EFC5493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Renewable Technologies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B4B5C6A-DD78-4E7C-841D-6281837D8A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M7X01805 – Energy: Issues &amp; Concerns</a:t>
            </a:r>
          </a:p>
          <a:p>
            <a:r>
              <a:rPr lang="en-GB" dirty="0"/>
              <a:t>MSc Environmental Conservation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11109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3C9145-5D57-4662-ABBB-B6663DFEE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C89A63-43CF-42C8-87EF-7F231D7E8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key renewable technologies:</a:t>
            </a:r>
          </a:p>
          <a:p>
            <a:pPr lvl="1"/>
            <a:r>
              <a:rPr lang="en-GB" dirty="0"/>
              <a:t>Solar</a:t>
            </a:r>
          </a:p>
          <a:p>
            <a:pPr lvl="1"/>
            <a:r>
              <a:rPr lang="en-GB" dirty="0"/>
              <a:t>Hydro</a:t>
            </a:r>
          </a:p>
          <a:p>
            <a:pPr lvl="1"/>
            <a:r>
              <a:rPr lang="en-GB" dirty="0"/>
              <a:t>Wind</a:t>
            </a:r>
          </a:p>
          <a:p>
            <a:pPr lvl="1"/>
            <a:r>
              <a:rPr lang="en-GB" dirty="0"/>
              <a:t>Geothermal</a:t>
            </a:r>
          </a:p>
        </p:txBody>
      </p:sp>
    </p:spTree>
    <p:extLst>
      <p:ext uri="{BB962C8B-B14F-4D97-AF65-F5344CB8AC3E}">
        <p14:creationId xmlns:p14="http://schemas.microsoft.com/office/powerpoint/2010/main" val="367606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view of a city at night&#10;&#10;Description generated with high confidence">
            <a:extLst>
              <a:ext uri="{FF2B5EF4-FFF2-40B4-BE49-F238E27FC236}">
                <a16:creationId xmlns:a16="http://schemas.microsoft.com/office/drawing/2014/main" xmlns="" id="{8AF08255-64AB-454E-A57B-99BBC9126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8636" y="869646"/>
            <a:ext cx="5807236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47431C3-24B5-4229-8E6C-62F91D13A88B}"/>
              </a:ext>
            </a:extLst>
          </p:cNvPr>
          <p:cNvSpPr txBox="1"/>
          <p:nvPr/>
        </p:nvSpPr>
        <p:spPr>
          <a:xfrm>
            <a:off x="859712" y="5502031"/>
            <a:ext cx="7655638" cy="120032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sun has produced energy for billions of years. Every hour the sun beams more energy onto Earth than it needs to satisfy global energy needs for an entire year.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733C47E-6EA9-4A68-85BD-BDAD13FADE11}"/>
              </a:ext>
            </a:extLst>
          </p:cNvPr>
          <p:cNvSpPr txBox="1"/>
          <p:nvPr/>
        </p:nvSpPr>
        <p:spPr>
          <a:xfrm>
            <a:off x="0" y="6548472"/>
            <a:ext cx="22638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National Geographic</a:t>
            </a:r>
          </a:p>
        </p:txBody>
      </p:sp>
    </p:spTree>
    <p:extLst>
      <p:ext uri="{BB962C8B-B14F-4D97-AF65-F5344CB8AC3E}">
        <p14:creationId xmlns:p14="http://schemas.microsoft.com/office/powerpoint/2010/main" val="89229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49B09AA-E9E3-46E1-A613-A2672A61F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D69A65E7-EFE4-44C9-A829-86EE7E236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DF91A7CF-9EC2-489F-A7A2-FDA721ECE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85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D8E71EB-BFFB-4A8A-B701-9B8DF672396D}"/>
              </a:ext>
            </a:extLst>
          </p:cNvPr>
          <p:cNvSpPr txBox="1"/>
          <p:nvPr/>
        </p:nvSpPr>
        <p:spPr>
          <a:xfrm>
            <a:off x="0" y="6645378"/>
            <a:ext cx="16383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JOM Energy</a:t>
            </a:r>
          </a:p>
        </p:txBody>
      </p:sp>
    </p:spTree>
    <p:extLst>
      <p:ext uri="{BB962C8B-B14F-4D97-AF65-F5344CB8AC3E}">
        <p14:creationId xmlns:p14="http://schemas.microsoft.com/office/powerpoint/2010/main" val="295188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2AAB8BE7-3861-4D91-8907-170C9408B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809BD5BC-7375-442B-B41E-6531D65F4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Photovoltaic Cells</a:t>
            </a:r>
          </a:p>
          <a:p>
            <a:r>
              <a:rPr lang="en-GB" dirty="0"/>
              <a:t>Concentrating Solar Power / Thermal / CSP</a:t>
            </a:r>
          </a:p>
          <a:p>
            <a:r>
              <a:rPr lang="en-GB" dirty="0"/>
              <a:t>Solar Furnace (linked to above)</a:t>
            </a:r>
          </a:p>
          <a:p>
            <a:r>
              <a:rPr lang="en-GB" dirty="0"/>
              <a:t>Solar Thermal</a:t>
            </a:r>
          </a:p>
          <a:p>
            <a:r>
              <a:rPr lang="en-GB" dirty="0"/>
              <a:t>Passive solar design</a:t>
            </a:r>
          </a:p>
          <a:p>
            <a:endParaRPr lang="en-GB" dirty="0"/>
          </a:p>
          <a:p>
            <a:r>
              <a:rPr lang="en-GB" dirty="0"/>
              <a:t>What is the key difference of the above technologies?</a:t>
            </a:r>
          </a:p>
        </p:txBody>
      </p:sp>
    </p:spTree>
    <p:extLst>
      <p:ext uri="{BB962C8B-B14F-4D97-AF65-F5344CB8AC3E}">
        <p14:creationId xmlns:p14="http://schemas.microsoft.com/office/powerpoint/2010/main" val="192137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2362BC6C-CF1D-4CCC-B3FF-8CFBC8B96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Photovoltaic cells (Solar PV)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A63D3883-60B7-4016-A5FF-FDEC75012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 sunlight directly to electricity</a:t>
            </a:r>
          </a:p>
          <a:p>
            <a:r>
              <a:rPr lang="en-GB" dirty="0"/>
              <a:t>Converts light (Photons) to electricity (Voltage) = PV effect</a:t>
            </a:r>
          </a:p>
          <a:p>
            <a:r>
              <a:rPr lang="en-GB" dirty="0"/>
              <a:t>PV effect discovered in 1954</a:t>
            </a:r>
          </a:p>
        </p:txBody>
      </p:sp>
      <p:pic>
        <p:nvPicPr>
          <p:cNvPr id="1026" name="Picture 2" descr="Photo of a large silicon solar array on a roof with a blue sky and trees in background.">
            <a:extLst>
              <a:ext uri="{FF2B5EF4-FFF2-40B4-BE49-F238E27FC236}">
                <a16:creationId xmlns:a16="http://schemas.microsoft.com/office/drawing/2014/main" xmlns="" id="{DC6AEA94-56DE-4F9A-8AAF-FDA2B9B9F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638" y="3106895"/>
            <a:ext cx="6515100" cy="348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6A252F9-1D0F-4812-9B81-2B67699AC9DD}"/>
              </a:ext>
            </a:extLst>
          </p:cNvPr>
          <p:cNvSpPr txBox="1"/>
          <p:nvPr/>
        </p:nvSpPr>
        <p:spPr>
          <a:xfrm>
            <a:off x="0" y="6548666"/>
            <a:ext cx="11454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NREL</a:t>
            </a:r>
          </a:p>
        </p:txBody>
      </p:sp>
    </p:spTree>
    <p:extLst>
      <p:ext uri="{BB962C8B-B14F-4D97-AF65-F5344CB8AC3E}">
        <p14:creationId xmlns:p14="http://schemas.microsoft.com/office/powerpoint/2010/main" val="205522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2B2FB51-70BB-4A08-A4CF-40E8D1497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solar PV cells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FAE449C1-4B9D-4FEB-A6AE-E22A3A27B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(flat-plate)</a:t>
            </a:r>
          </a:p>
          <a:p>
            <a:r>
              <a:rPr lang="en-GB" dirty="0"/>
              <a:t>Second generation (thin-film)</a:t>
            </a:r>
          </a:p>
          <a:p>
            <a:r>
              <a:rPr lang="en-GB" dirty="0"/>
              <a:t>Building Integrated PV (BIPV)</a:t>
            </a:r>
          </a:p>
          <a:p>
            <a:r>
              <a:rPr lang="en-GB" dirty="0"/>
              <a:t>Third generation (differing materials e.g. solar paint)</a:t>
            </a:r>
          </a:p>
          <a:p>
            <a:endParaRPr lang="en-GB" dirty="0"/>
          </a:p>
        </p:txBody>
      </p:sp>
      <p:pic>
        <p:nvPicPr>
          <p:cNvPr id="9" name="Picture 8" descr="The roof of a building&#10;&#10;Description generated with very high confidence">
            <a:extLst>
              <a:ext uri="{FF2B5EF4-FFF2-40B4-BE49-F238E27FC236}">
                <a16:creationId xmlns:a16="http://schemas.microsoft.com/office/drawing/2014/main" xmlns="" id="{612BAF41-EB2A-47A8-9027-CF299EB4A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4" y="4375273"/>
            <a:ext cx="2135283" cy="15683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890BFC3-7BC6-484F-B5F7-ADBE6C1D5E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967" y="4375272"/>
            <a:ext cx="2017381" cy="15683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40C217C4-EEE3-466D-8181-0763E31BC6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668" y="4375273"/>
            <a:ext cx="2217322" cy="15677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A141B870-BB74-4BF9-A27F-A57A69125B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2517" y="4375272"/>
            <a:ext cx="2350168" cy="156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Provisional figures for 2016:</a:t>
            </a:r>
          </a:p>
          <a:p>
            <a:pPr lvl="1"/>
            <a:r>
              <a:rPr lang="en-GB" dirty="0"/>
              <a:t>11.47GW capacity (8.7GW in 2015)</a:t>
            </a:r>
          </a:p>
          <a:p>
            <a:pPr lvl="1"/>
            <a:r>
              <a:rPr lang="en-GB" dirty="0"/>
              <a:t>Over 900,000 installations</a:t>
            </a:r>
          </a:p>
          <a:p>
            <a:pPr lvl="1"/>
            <a:r>
              <a:rPr lang="en-GB" dirty="0"/>
              <a:t>Year-on-year growth of 80% in 2015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/>
              <a:t>Eligible for Feed In Tariff (FIT)</a:t>
            </a:r>
          </a:p>
          <a:p>
            <a:pPr lvl="1"/>
            <a:r>
              <a:rPr lang="en-GB" dirty="0"/>
              <a:t>Currently 4.18p/kWh (≤10kW)</a:t>
            </a:r>
          </a:p>
          <a:p>
            <a:pPr lvl="1"/>
            <a:r>
              <a:rPr lang="en-GB" dirty="0"/>
              <a:t>After 31/03/17, reduce to 4.11p/kWh</a:t>
            </a:r>
          </a:p>
          <a:p>
            <a:pPr lvl="1"/>
            <a:r>
              <a:rPr lang="en-GB" dirty="0"/>
              <a:t>Disappears by 2020…</a:t>
            </a:r>
          </a:p>
        </p:txBody>
      </p:sp>
    </p:spTree>
    <p:extLst>
      <p:ext uri="{BB962C8B-B14F-4D97-AF65-F5344CB8AC3E}">
        <p14:creationId xmlns:p14="http://schemas.microsoft.com/office/powerpoint/2010/main" val="179848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Clark’s Village outlet shopping, Somerset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466" y="2996952"/>
            <a:ext cx="6785995" cy="25515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Solarsense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561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Building Integrated Photovoltaics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322" y="1752600"/>
            <a:ext cx="6189355" cy="4373563"/>
          </a:xfr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96845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Montgomery Primary School, Exeter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30391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Solarsense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799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08DE3B79-CA11-4C8B-85A4-E91EAE169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generation PV – solar paint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962780C2-15DA-4A5E-92C9-3AC78E269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in concept phase</a:t>
            </a:r>
          </a:p>
        </p:txBody>
      </p:sp>
      <p:pic>
        <p:nvPicPr>
          <p:cNvPr id="5" name="Picture 4" descr="A picture containing building, outdoor, ground, sky&#10;&#10;Description generated with very high confidence">
            <a:extLst>
              <a:ext uri="{FF2B5EF4-FFF2-40B4-BE49-F238E27FC236}">
                <a16:creationId xmlns:a16="http://schemas.microsoft.com/office/drawing/2014/main" xmlns="" id="{C75F1877-F3B6-410A-834C-AB6754388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069" y="2163546"/>
            <a:ext cx="6101862" cy="40703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E011B0E-A197-4013-8C45-62B4AA483D57}"/>
              </a:ext>
            </a:extLst>
          </p:cNvPr>
          <p:cNvSpPr txBox="1"/>
          <p:nvPr/>
        </p:nvSpPr>
        <p:spPr>
          <a:xfrm>
            <a:off x="0" y="6519446"/>
            <a:ext cx="2353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Cosmos Magazine</a:t>
            </a:r>
          </a:p>
        </p:txBody>
      </p:sp>
    </p:spTree>
    <p:extLst>
      <p:ext uri="{BB962C8B-B14F-4D97-AF65-F5344CB8AC3E}">
        <p14:creationId xmlns:p14="http://schemas.microsoft.com/office/powerpoint/2010/main" val="157469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8E3776C-FAC3-48A3-885B-645736F9F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landfill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BF94822C-3B6E-4E68-A732-271F584440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5201" y="2302660"/>
            <a:ext cx="6162285" cy="41002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7B5AE20-52DB-463A-BC55-A8B7B82F0E6B}"/>
              </a:ext>
            </a:extLst>
          </p:cNvPr>
          <p:cNvSpPr txBox="1"/>
          <p:nvPr/>
        </p:nvSpPr>
        <p:spPr>
          <a:xfrm>
            <a:off x="0" y="6519446"/>
            <a:ext cx="2441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Scientific American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7A376AE-5722-4D2C-840B-45BE5CDDB5BD}"/>
              </a:ext>
            </a:extLst>
          </p:cNvPr>
          <p:cNvSpPr txBox="1"/>
          <p:nvPr/>
        </p:nvSpPr>
        <p:spPr>
          <a:xfrm>
            <a:off x="1573671" y="1816833"/>
            <a:ext cx="31504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Hickory Ridge, Atlanta, Georgia</a:t>
            </a:r>
          </a:p>
        </p:txBody>
      </p:sp>
    </p:spTree>
    <p:extLst>
      <p:ext uri="{BB962C8B-B14F-4D97-AF65-F5344CB8AC3E}">
        <p14:creationId xmlns:p14="http://schemas.microsoft.com/office/powerpoint/2010/main" val="327760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087390F-B1F7-492F-A6D6-FC569A550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PV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C71AB2C3-98BD-4A29-821F-1FCA638BE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Fit &amp; forget technology</a:t>
            </a:r>
          </a:p>
          <a:p>
            <a:r>
              <a:rPr lang="en-GB" dirty="0"/>
              <a:t>Directly utilises solar energy – conversion rates vary; newer technologies are increasing conversion rates</a:t>
            </a:r>
          </a:p>
          <a:p>
            <a:r>
              <a:rPr lang="en-GB" dirty="0"/>
              <a:t>Prices of technology now affordable</a:t>
            </a:r>
          </a:p>
          <a:p>
            <a:r>
              <a:rPr lang="en-GB" dirty="0"/>
              <a:t>Proven safety &amp; reliability</a:t>
            </a:r>
          </a:p>
          <a:p>
            <a:r>
              <a:rPr lang="en-GB" dirty="0"/>
              <a:t>Cells last for 25 years (average)</a:t>
            </a:r>
          </a:p>
          <a:p>
            <a:r>
              <a:rPr lang="en-GB" dirty="0"/>
              <a:t>Can then be recycled</a:t>
            </a:r>
          </a:p>
          <a:p>
            <a:r>
              <a:rPr lang="en-GB" dirty="0"/>
              <a:t>Very useful for off-grid areas</a:t>
            </a:r>
          </a:p>
          <a:p>
            <a:r>
              <a:rPr lang="en-GB" dirty="0"/>
              <a:t>Incorporation into building design</a:t>
            </a:r>
          </a:p>
          <a:p>
            <a:r>
              <a:rPr lang="en-GB" dirty="0"/>
              <a:t>Secure, especially where sunshine is plentiful</a:t>
            </a:r>
          </a:p>
          <a:p>
            <a:r>
              <a:rPr lang="en-GB" dirty="0"/>
              <a:t>Could be wall-mounted</a:t>
            </a:r>
          </a:p>
        </p:txBody>
      </p:sp>
    </p:spTree>
    <p:extLst>
      <p:ext uri="{BB962C8B-B14F-4D97-AF65-F5344CB8AC3E}">
        <p14:creationId xmlns:p14="http://schemas.microsoft.com/office/powerpoint/2010/main" val="225086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37DDAE2-BF13-4CBE-8A5F-3DC9120D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PV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621B9D26-03BE-4777-B35C-075E39060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Generates only whilst sun / light is available</a:t>
            </a:r>
          </a:p>
          <a:p>
            <a:r>
              <a:rPr lang="en-GB" dirty="0"/>
              <a:t>Requires storage technology outside these times</a:t>
            </a:r>
          </a:p>
          <a:p>
            <a:r>
              <a:rPr lang="en-GB" dirty="0"/>
              <a:t>Conversion rates (5-17%)</a:t>
            </a:r>
          </a:p>
          <a:p>
            <a:r>
              <a:rPr lang="en-GB" dirty="0"/>
              <a:t>Cost of technology </a:t>
            </a:r>
          </a:p>
          <a:p>
            <a:pPr lvl="1"/>
            <a:r>
              <a:rPr lang="en-GB" dirty="0"/>
              <a:t>Purchased or leased?</a:t>
            </a:r>
          </a:p>
          <a:p>
            <a:r>
              <a:rPr lang="en-GB" dirty="0"/>
              <a:t>Materials used within technology</a:t>
            </a:r>
          </a:p>
          <a:p>
            <a:r>
              <a:rPr lang="en-GB" dirty="0"/>
              <a:t>Damage to roofing material</a:t>
            </a:r>
          </a:p>
          <a:p>
            <a:r>
              <a:rPr lang="en-GB" dirty="0"/>
              <a:t>Return on investment via </a:t>
            </a:r>
            <a:r>
              <a:rPr lang="en-GB" dirty="0" err="1"/>
              <a:t>FiT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65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102AE0E-3478-4496-BB2E-665DA72D5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Concentrating Solar Power (CSP)</a:t>
            </a:r>
          </a:p>
        </p:txBody>
      </p:sp>
      <p:pic>
        <p:nvPicPr>
          <p:cNvPr id="4" name="rO5rUqeCFY4">
            <a:hlinkClick r:id="" action="ppaction://media"/>
            <a:extLst>
              <a:ext uri="{FF2B5EF4-FFF2-40B4-BE49-F238E27FC236}">
                <a16:creationId xmlns:a16="http://schemas.microsoft.com/office/drawing/2014/main" xmlns="" id="{80BA177D-6A64-4BAE-8AC1-2E04C8E6A1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10016" y="1905000"/>
            <a:ext cx="6330462" cy="474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50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Linear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Dish / engine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Power tower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7878" y="1761363"/>
            <a:ext cx="2395128" cy="1596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6034" y="1761363"/>
            <a:ext cx="2424386" cy="1608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6554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Sources: SEIA / US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Dept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Energy /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Helio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CSP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1177" y="3478127"/>
            <a:ext cx="3485642" cy="161586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168" y="4754697"/>
            <a:ext cx="2889895" cy="1929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6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545C9A51-9551-460E-A72F-BA7484185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CSP – United States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37984E68-6A11-4460-A0BC-7483040883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661" y="2207486"/>
            <a:ext cx="8542116" cy="41730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9BF3331-7E7B-4274-B61B-502AAF90E925}"/>
              </a:ext>
            </a:extLst>
          </p:cNvPr>
          <p:cNvSpPr txBox="1"/>
          <p:nvPr/>
        </p:nvSpPr>
        <p:spPr>
          <a:xfrm>
            <a:off x="0" y="6548666"/>
            <a:ext cx="16383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JOM Energy</a:t>
            </a:r>
          </a:p>
        </p:txBody>
      </p:sp>
    </p:spTree>
    <p:extLst>
      <p:ext uri="{BB962C8B-B14F-4D97-AF65-F5344CB8AC3E}">
        <p14:creationId xmlns:p14="http://schemas.microsoft.com/office/powerpoint/2010/main" val="104990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</a:t>
            </a:r>
            <a:r>
              <a:rPr lang="en-GB" dirty="0" err="1"/>
              <a:t>Ivanpah</a:t>
            </a:r>
            <a:r>
              <a:rPr lang="en-GB" dirty="0"/>
              <a:t> solar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478823"/>
            <a:ext cx="7559940" cy="50424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2621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Business Wire</a:t>
            </a:r>
          </a:p>
        </p:txBody>
      </p:sp>
    </p:spTree>
    <p:extLst>
      <p:ext uri="{BB962C8B-B14F-4D97-AF65-F5344CB8AC3E}">
        <p14:creationId xmlns:p14="http://schemas.microsoft.com/office/powerpoint/2010/main" val="161907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EA5E7A0B-2174-4E82-871F-35301D9F5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209968"/>
            <a:ext cx="6772275" cy="1325563"/>
          </a:xfrm>
        </p:spPr>
        <p:txBody>
          <a:bodyPr/>
          <a:lstStyle/>
          <a:p>
            <a:r>
              <a:rPr lang="en-GB" dirty="0"/>
              <a:t>CSP case study: Crescent Dunes, Nevada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839A3226-C066-45F9-BBB5-454326F6B9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3193" y="1535531"/>
            <a:ext cx="7499838" cy="50031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A861A338-AC97-4738-8F68-4A3853FE42E3}"/>
              </a:ext>
            </a:extLst>
          </p:cNvPr>
          <p:cNvSpPr txBox="1"/>
          <p:nvPr/>
        </p:nvSpPr>
        <p:spPr>
          <a:xfrm>
            <a:off x="0" y="6548666"/>
            <a:ext cx="4208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Office of Energy Efficiency &amp; Renewable Energy</a:t>
            </a:r>
          </a:p>
        </p:txBody>
      </p:sp>
    </p:spTree>
    <p:extLst>
      <p:ext uri="{BB962C8B-B14F-4D97-AF65-F5344CB8AC3E}">
        <p14:creationId xmlns:p14="http://schemas.microsoft.com/office/powerpoint/2010/main" val="101764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1A2A953-DD31-4D7B-B675-DA1B195DA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Crescent Dunes, Nevada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C6F7F07D-AC5E-40E6-8E1F-09B6DDD5A2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048" y="2133600"/>
            <a:ext cx="5655403" cy="3778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A8577397-145E-4E30-906C-53DD49B7F01A}"/>
              </a:ext>
            </a:extLst>
          </p:cNvPr>
          <p:cNvSpPr txBox="1"/>
          <p:nvPr/>
        </p:nvSpPr>
        <p:spPr>
          <a:xfrm>
            <a:off x="0" y="6548666"/>
            <a:ext cx="4208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Office of Energy Efficiency &amp; Renewable Energy</a:t>
            </a:r>
          </a:p>
        </p:txBody>
      </p:sp>
    </p:spTree>
    <p:extLst>
      <p:ext uri="{BB962C8B-B14F-4D97-AF65-F5344CB8AC3E}">
        <p14:creationId xmlns:p14="http://schemas.microsoft.com/office/powerpoint/2010/main" val="144135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67A6063-A0BC-4705-AEFE-FA34B579F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/ Issues of CSP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B9D8739-4FC9-4E98-9968-DFA94424EB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Benefits</a:t>
            </a:r>
          </a:p>
          <a:p>
            <a:endParaRPr lang="en-GB" dirty="0"/>
          </a:p>
          <a:p>
            <a:r>
              <a:rPr lang="en-GB" dirty="0"/>
              <a:t>Renewable</a:t>
            </a:r>
          </a:p>
          <a:p>
            <a:r>
              <a:rPr lang="en-GB" dirty="0"/>
              <a:t>Non-polluting</a:t>
            </a:r>
          </a:p>
          <a:p>
            <a:r>
              <a:rPr lang="en-GB" dirty="0"/>
              <a:t>Steam generating</a:t>
            </a:r>
          </a:p>
          <a:p>
            <a:r>
              <a:rPr lang="en-GB" dirty="0"/>
              <a:t>Low operating costs</a:t>
            </a:r>
          </a:p>
          <a:p>
            <a:r>
              <a:rPr lang="en-GB" dirty="0"/>
              <a:t>High efficiency</a:t>
            </a:r>
          </a:p>
          <a:p>
            <a:r>
              <a:rPr lang="en-GB" dirty="0"/>
              <a:t>Scalable to 100MW+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AD495A7A-BE6B-4721-9FB8-0A906AAE7D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Issues</a:t>
            </a:r>
          </a:p>
          <a:p>
            <a:endParaRPr lang="en-GB" dirty="0"/>
          </a:p>
          <a:p>
            <a:r>
              <a:rPr lang="en-GB" dirty="0"/>
              <a:t>Intermittent</a:t>
            </a:r>
          </a:p>
          <a:p>
            <a:r>
              <a:rPr lang="en-GB" dirty="0"/>
              <a:t>Land use requirement</a:t>
            </a:r>
          </a:p>
          <a:p>
            <a:r>
              <a:rPr lang="en-GB" dirty="0"/>
              <a:t>Higher cost than PV</a:t>
            </a:r>
          </a:p>
          <a:p>
            <a:r>
              <a:rPr lang="en-GB" dirty="0"/>
              <a:t>Technology not fully proven</a:t>
            </a:r>
          </a:p>
          <a:p>
            <a:r>
              <a:rPr lang="en-GB" dirty="0"/>
              <a:t>Location dependent</a:t>
            </a:r>
          </a:p>
          <a:p>
            <a:r>
              <a:rPr lang="en-GB" dirty="0"/>
              <a:t>High transmission requirements / losses</a:t>
            </a:r>
          </a:p>
          <a:p>
            <a:r>
              <a:rPr lang="en-GB" dirty="0"/>
              <a:t>Danger to local wildlife </a:t>
            </a:r>
          </a:p>
        </p:txBody>
      </p:sp>
    </p:spTree>
    <p:extLst>
      <p:ext uri="{BB962C8B-B14F-4D97-AF65-F5344CB8AC3E}">
        <p14:creationId xmlns:p14="http://schemas.microsoft.com/office/powerpoint/2010/main" val="251644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B3A677D-D61A-447F-989A-18B45772D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Furnace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xmlns="" id="{1867C03E-F39A-40D7-B872-F129180ABE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3914" y="1470686"/>
            <a:ext cx="3078193" cy="1949522"/>
          </a:xfrm>
          <a:prstGeom prst="rect">
            <a:avLst/>
          </a:prstGeom>
        </p:spPr>
      </p:pic>
      <p:pic>
        <p:nvPicPr>
          <p:cNvPr id="14" name="Picture 13" descr="A picture containing sky, outdoor, building&#10;&#10;Description generated with very high confidence">
            <a:extLst>
              <a:ext uri="{FF2B5EF4-FFF2-40B4-BE49-F238E27FC236}">
                <a16:creationId xmlns:a16="http://schemas.microsoft.com/office/drawing/2014/main" xmlns="" id="{2DD362EC-0F42-4056-9DB4-2DBD3D2217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354" y="2162908"/>
            <a:ext cx="6096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6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 solar heating</a:t>
            </a:r>
          </a:p>
          <a:p>
            <a:pPr lvl="1"/>
            <a:r>
              <a:rPr lang="en-GB" dirty="0"/>
              <a:t>Solar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Evacuated tubes</a:t>
            </a:r>
          </a:p>
          <a:p>
            <a:pPr lvl="1"/>
            <a:r>
              <a:rPr lang="en-GB" dirty="0"/>
              <a:t>Flat plate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Requires:</a:t>
            </a:r>
          </a:p>
          <a:p>
            <a:pPr lvl="2"/>
            <a:r>
              <a:rPr lang="en-GB" dirty="0"/>
              <a:t>Sunny aspect</a:t>
            </a:r>
          </a:p>
          <a:p>
            <a:pPr lvl="2"/>
            <a:r>
              <a:rPr lang="en-GB" dirty="0"/>
              <a:t>Cylinder</a:t>
            </a:r>
          </a:p>
          <a:p>
            <a:pPr lvl="2"/>
            <a:r>
              <a:rPr lang="en-GB" dirty="0"/>
              <a:t>Compatible boiler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2813" y="2359267"/>
            <a:ext cx="4248472" cy="4106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2095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weatherenergy.co.uk</a:t>
            </a:r>
          </a:p>
        </p:txBody>
      </p:sp>
    </p:spTree>
    <p:extLst>
      <p:ext uri="{BB962C8B-B14F-4D97-AF65-F5344CB8AC3E}">
        <p14:creationId xmlns:p14="http://schemas.microsoft.com/office/powerpoint/2010/main" val="76554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Government statistics (2016):</a:t>
            </a:r>
          </a:p>
          <a:p>
            <a:pPr lvl="1"/>
            <a:r>
              <a:rPr lang="en-GB" dirty="0"/>
              <a:t>11m installations</a:t>
            </a:r>
          </a:p>
          <a:p>
            <a:pPr lvl="1"/>
            <a:r>
              <a:rPr lang="en-GB" dirty="0"/>
              <a:t>Provides only 2% heat energy (11TWh out of 598TWh)</a:t>
            </a:r>
          </a:p>
          <a:p>
            <a:endParaRPr lang="en-GB" dirty="0"/>
          </a:p>
          <a:p>
            <a:r>
              <a:rPr lang="en-GB" dirty="0"/>
              <a:t>Eligible for RHI</a:t>
            </a:r>
          </a:p>
          <a:p>
            <a:pPr lvl="1"/>
            <a:r>
              <a:rPr lang="en-GB" dirty="0"/>
              <a:t>Current tariff 19.74p/kWh</a:t>
            </a:r>
          </a:p>
          <a:p>
            <a:pPr lvl="1"/>
            <a:r>
              <a:rPr lang="en-GB" dirty="0"/>
              <a:t>Highest tariff in RHI</a:t>
            </a:r>
          </a:p>
          <a:p>
            <a:pPr lvl="1"/>
            <a:r>
              <a:rPr lang="en-GB" dirty="0"/>
              <a:t>Confusion over future</a:t>
            </a:r>
          </a:p>
          <a:p>
            <a:pPr lvl="1"/>
            <a:r>
              <a:rPr lang="en-GB" dirty="0"/>
              <a:t>Government response to maintain RHI at current level</a:t>
            </a:r>
          </a:p>
        </p:txBody>
      </p:sp>
    </p:spTree>
    <p:extLst>
      <p:ext uri="{BB962C8B-B14F-4D97-AF65-F5344CB8AC3E}">
        <p14:creationId xmlns:p14="http://schemas.microsoft.com/office/powerpoint/2010/main" val="219667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751861"/>
            <a:ext cx="6591985" cy="3777622"/>
          </a:xfrm>
        </p:spPr>
        <p:txBody>
          <a:bodyPr/>
          <a:lstStyle/>
          <a:p>
            <a:r>
              <a:rPr lang="en-GB" dirty="0"/>
              <a:t>Clifton Lido, Bristol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Sources: The Lido Bristol /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Solarsense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731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solar heating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Strategies including:</a:t>
            </a:r>
          </a:p>
          <a:p>
            <a:pPr lvl="1"/>
            <a:r>
              <a:rPr lang="en-GB" dirty="0"/>
              <a:t>Orientation of windows</a:t>
            </a:r>
          </a:p>
          <a:p>
            <a:pPr lvl="1"/>
            <a:r>
              <a:rPr lang="en-GB" dirty="0"/>
              <a:t>Storage of energy</a:t>
            </a:r>
          </a:p>
          <a:p>
            <a:pPr lvl="1"/>
            <a:r>
              <a:rPr lang="en-GB" dirty="0"/>
              <a:t>Distribution of heat</a:t>
            </a:r>
          </a:p>
          <a:p>
            <a:pPr lvl="1"/>
            <a:r>
              <a:rPr lang="en-GB" dirty="0"/>
              <a:t>Maintaining the heat within the building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909670"/>
            <a:ext cx="504056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Superinsultation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4113837" cy="396044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64" y="1844824"/>
            <a:ext cx="3233936" cy="46245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33073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Low Energy House.com</a:t>
            </a:r>
          </a:p>
        </p:txBody>
      </p:sp>
    </p:spTree>
    <p:extLst>
      <p:ext uri="{BB962C8B-B14F-4D97-AF65-F5344CB8AC3E}">
        <p14:creationId xmlns:p14="http://schemas.microsoft.com/office/powerpoint/2010/main" val="224029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Space-based solar power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5165" y="1742433"/>
            <a:ext cx="3728922" cy="23438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42433"/>
            <a:ext cx="3865258" cy="28442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0735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Sources: NSS / US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Dept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Energy / LLNL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4149080"/>
            <a:ext cx="3572245" cy="259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 or fiction?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67" y="1700808"/>
            <a:ext cx="4246753" cy="4914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723303"/>
            <a:ext cx="3885079" cy="32741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5445224"/>
            <a:ext cx="4201086" cy="87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E28528F1-4FFB-4961-B2B7-3615B7BAE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hydropower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9080876D-8572-4271-A3BB-581FF94C1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main types: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Run-of-river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Storage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Pumped-storage hydropower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Offshore hydropower</a:t>
            </a:r>
          </a:p>
        </p:txBody>
      </p:sp>
    </p:spTree>
    <p:extLst>
      <p:ext uri="{BB962C8B-B14F-4D97-AF65-F5344CB8AC3E}">
        <p14:creationId xmlns:p14="http://schemas.microsoft.com/office/powerpoint/2010/main" val="65112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97B4EDD-97F4-4A0C-82E9-879CC0226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hydropower projects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666E21BD-F04C-49E1-A379-38BA31DF9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554" y="1985422"/>
            <a:ext cx="7343775" cy="466724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Large hydro</a:t>
            </a:r>
          </a:p>
          <a:p>
            <a:pPr lvl="1"/>
            <a:r>
              <a:rPr lang="en-GB" dirty="0"/>
              <a:t>100MW+, feeding a grid</a:t>
            </a:r>
          </a:p>
          <a:p>
            <a:r>
              <a:rPr lang="en-GB" dirty="0"/>
              <a:t>Medium hydro</a:t>
            </a:r>
          </a:p>
          <a:p>
            <a:pPr lvl="1"/>
            <a:r>
              <a:rPr lang="en-GB" dirty="0"/>
              <a:t>15-100 MW, usually feeding a grid</a:t>
            </a:r>
          </a:p>
          <a:p>
            <a:r>
              <a:rPr lang="en-GB" dirty="0"/>
              <a:t>Small hydro</a:t>
            </a:r>
          </a:p>
          <a:p>
            <a:pPr lvl="1"/>
            <a:r>
              <a:rPr lang="en-GB" dirty="0"/>
              <a:t>1-15MW, usually feeding a grid</a:t>
            </a:r>
          </a:p>
          <a:p>
            <a:r>
              <a:rPr lang="en-GB" dirty="0"/>
              <a:t>Mini hydro</a:t>
            </a:r>
          </a:p>
          <a:p>
            <a:pPr lvl="1"/>
            <a:r>
              <a:rPr lang="en-GB" dirty="0"/>
              <a:t>100kW+ but less than 1MW</a:t>
            </a:r>
          </a:p>
          <a:p>
            <a:pPr lvl="1"/>
            <a:r>
              <a:rPr lang="en-GB" dirty="0"/>
              <a:t>Standalone or feeding a grid</a:t>
            </a:r>
          </a:p>
          <a:p>
            <a:r>
              <a:rPr lang="en-GB" dirty="0"/>
              <a:t>Micro hydro</a:t>
            </a:r>
          </a:p>
          <a:p>
            <a:pPr lvl="1"/>
            <a:r>
              <a:rPr lang="en-GB" dirty="0"/>
              <a:t>5-100kW, small community / rural industry</a:t>
            </a:r>
          </a:p>
          <a:p>
            <a:r>
              <a:rPr lang="en-GB" dirty="0"/>
              <a:t>Pico hydro</a:t>
            </a:r>
          </a:p>
          <a:p>
            <a:pPr lvl="1"/>
            <a:r>
              <a:rPr lang="en-GB" dirty="0"/>
              <a:t>Few hundred watts to 5kW, away from grid locations</a:t>
            </a:r>
          </a:p>
        </p:txBody>
      </p:sp>
    </p:spTree>
    <p:extLst>
      <p:ext uri="{BB962C8B-B14F-4D97-AF65-F5344CB8AC3E}">
        <p14:creationId xmlns:p14="http://schemas.microsoft.com/office/powerpoint/2010/main" val="2164261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EC6A66F-DBC8-480F-A18F-74AABA648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Largest hydropower producers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xmlns="" id="{B3795394-EFAF-43D5-9E95-5975013BF3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43100" y="2133600"/>
          <a:ext cx="6591300" cy="3778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9728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5FACB5BB-4DE8-4515-918B-087B74597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Hydroelectric power station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3AC8F67-F06C-40D9-A232-B840D22195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66" y="1511703"/>
            <a:ext cx="6983828" cy="487333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B0507A1-6194-42E2-9F14-5786BA3E81C8}"/>
              </a:ext>
            </a:extLst>
          </p:cNvPr>
          <p:cNvSpPr txBox="1"/>
          <p:nvPr/>
        </p:nvSpPr>
        <p:spPr>
          <a:xfrm>
            <a:off x="0" y="6516523"/>
            <a:ext cx="1188339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417087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9510E28-4699-4339-979E-480BDFC2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8568" y="340024"/>
            <a:ext cx="6589199" cy="1280890"/>
          </a:xfrm>
        </p:spPr>
        <p:txBody>
          <a:bodyPr/>
          <a:lstStyle/>
          <a:p>
            <a:r>
              <a:rPr lang="en-GB" dirty="0"/>
              <a:t>Dams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xmlns="" id="{A425DCED-59A3-42B7-9229-8ADB9E5D7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7005" y="1760738"/>
            <a:ext cx="6591985" cy="3777622"/>
          </a:xfrm>
        </p:spPr>
        <p:txBody>
          <a:bodyPr/>
          <a:lstStyle/>
          <a:p>
            <a:r>
              <a:rPr lang="en-GB" dirty="0"/>
              <a:t>Worlds largest dams by hydropower output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49615962-742A-4EA6-A42C-AE8E569ED2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064713"/>
              </p:ext>
            </p:extLst>
          </p:nvPr>
        </p:nvGraphicFramePr>
        <p:xfrm>
          <a:off x="248575" y="340024"/>
          <a:ext cx="8771137" cy="62509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3359">
                  <a:extLst>
                    <a:ext uri="{9D8B030D-6E8A-4147-A177-3AD203B41FA5}">
                      <a16:colId xmlns:a16="http://schemas.microsoft.com/office/drawing/2014/main" xmlns="" val="4045171703"/>
                    </a:ext>
                  </a:extLst>
                </a:gridCol>
                <a:gridCol w="1036563">
                  <a:extLst>
                    <a:ext uri="{9D8B030D-6E8A-4147-A177-3AD203B41FA5}">
                      <a16:colId xmlns:a16="http://schemas.microsoft.com/office/drawing/2014/main" xmlns="" val="3331300491"/>
                    </a:ext>
                  </a:extLst>
                </a:gridCol>
                <a:gridCol w="1305018">
                  <a:extLst>
                    <a:ext uri="{9D8B030D-6E8A-4147-A177-3AD203B41FA5}">
                      <a16:colId xmlns:a16="http://schemas.microsoft.com/office/drawing/2014/main" xmlns="" val="2909755121"/>
                    </a:ext>
                  </a:extLst>
                </a:gridCol>
                <a:gridCol w="1213229">
                  <a:extLst>
                    <a:ext uri="{9D8B030D-6E8A-4147-A177-3AD203B41FA5}">
                      <a16:colId xmlns:a16="http://schemas.microsoft.com/office/drawing/2014/main" xmlns="" val="700242185"/>
                    </a:ext>
                  </a:extLst>
                </a:gridCol>
                <a:gridCol w="1414561">
                  <a:extLst>
                    <a:ext uri="{9D8B030D-6E8A-4147-A177-3AD203B41FA5}">
                      <a16:colId xmlns:a16="http://schemas.microsoft.com/office/drawing/2014/main" xmlns="" val="2038898927"/>
                    </a:ext>
                  </a:extLst>
                </a:gridCol>
                <a:gridCol w="1136342">
                  <a:extLst>
                    <a:ext uri="{9D8B030D-6E8A-4147-A177-3AD203B41FA5}">
                      <a16:colId xmlns:a16="http://schemas.microsoft.com/office/drawing/2014/main" xmlns="" val="1992835409"/>
                    </a:ext>
                  </a:extLst>
                </a:gridCol>
                <a:gridCol w="839949">
                  <a:extLst>
                    <a:ext uri="{9D8B030D-6E8A-4147-A177-3AD203B41FA5}">
                      <a16:colId xmlns:a16="http://schemas.microsoft.com/office/drawing/2014/main" xmlns="" val="3273484978"/>
                    </a:ext>
                  </a:extLst>
                </a:gridCol>
                <a:gridCol w="1042116">
                  <a:extLst>
                    <a:ext uri="{9D8B030D-6E8A-4147-A177-3AD203B41FA5}">
                      <a16:colId xmlns:a16="http://schemas.microsoft.com/office/drawing/2014/main" xmlns="" val="4239548215"/>
                    </a:ext>
                  </a:extLst>
                </a:gridCol>
              </a:tblGrid>
              <a:tr h="1461407">
                <a:tc>
                  <a:txBody>
                    <a:bodyPr/>
                    <a:lstStyle/>
                    <a:p>
                      <a:r>
                        <a:rPr lang="en-GB" sz="1700" dirty="0"/>
                        <a:t>Rank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River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Years of completion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Installed capacity</a:t>
                      </a:r>
                    </a:p>
                    <a:p>
                      <a:r>
                        <a:rPr lang="en-GB" sz="1700" dirty="0"/>
                        <a:t>(MW)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Yrly</a:t>
                      </a:r>
                      <a:r>
                        <a:rPr lang="en-GB" sz="1700" dirty="0"/>
                        <a:t> prod</a:t>
                      </a:r>
                    </a:p>
                    <a:p>
                      <a:r>
                        <a:rPr lang="en-GB" sz="1700" dirty="0"/>
                        <a:t>(</a:t>
                      </a:r>
                      <a:r>
                        <a:rPr lang="en-GB" sz="1700" dirty="0" err="1"/>
                        <a:t>TWh</a:t>
                      </a:r>
                      <a:r>
                        <a:rPr lang="en-GB" sz="17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Area flooded</a:t>
                      </a:r>
                    </a:p>
                    <a:p>
                      <a:r>
                        <a:rPr lang="en-GB" sz="1700" dirty="0"/>
                        <a:t>(km</a:t>
                      </a:r>
                      <a:r>
                        <a:rPr lang="en-GB" sz="1700" baseline="30000" dirty="0"/>
                        <a:t>2</a:t>
                      </a:r>
                      <a:r>
                        <a:rPr lang="en-GB" sz="17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19989241"/>
                  </a:ext>
                </a:extLst>
              </a:tr>
              <a:tr h="929892">
                <a:tc>
                  <a:txBody>
                    <a:bodyPr/>
                    <a:lstStyle/>
                    <a:p>
                      <a:r>
                        <a:rPr lang="en-GB" sz="17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Three Gorges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Yangtze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1993 –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22500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85</a:t>
                      </a:r>
                    </a:p>
                    <a:p>
                      <a:endParaRPr lang="en-GB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1084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58597551"/>
                  </a:ext>
                </a:extLst>
              </a:tr>
              <a:tr h="709421">
                <a:tc>
                  <a:txBody>
                    <a:bodyPr/>
                    <a:lstStyle/>
                    <a:p>
                      <a:r>
                        <a:rPr lang="en-GB" sz="17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Itaipu</a:t>
                      </a:r>
                      <a:r>
                        <a:rPr lang="en-GB" sz="1700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Brazil / Paraguay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Parana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1975 – 1982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14000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98.2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32236969"/>
                  </a:ext>
                </a:extLst>
              </a:tr>
              <a:tr h="640585">
                <a:tc>
                  <a:txBody>
                    <a:bodyPr/>
                    <a:lstStyle/>
                    <a:p>
                      <a:r>
                        <a:rPr lang="en-GB" sz="17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Xiluodu</a:t>
                      </a:r>
                      <a:r>
                        <a:rPr lang="en-GB" sz="1700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Jinsha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13860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55.2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7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38362367"/>
                  </a:ext>
                </a:extLst>
              </a:tr>
              <a:tr h="684460">
                <a:tc>
                  <a:txBody>
                    <a:bodyPr/>
                    <a:lstStyle/>
                    <a:p>
                      <a:r>
                        <a:rPr lang="en-GB" sz="17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Guri</a:t>
                      </a:r>
                      <a:r>
                        <a:rPr lang="en-GB" sz="1700" dirty="0"/>
                        <a:t> 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Venezuela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Caroni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1963 – 2007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10200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53.41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4250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51689534"/>
                  </a:ext>
                </a:extLst>
              </a:tr>
              <a:tr h="1187392">
                <a:tc>
                  <a:txBody>
                    <a:bodyPr/>
                    <a:lstStyle/>
                    <a:p>
                      <a:r>
                        <a:rPr lang="en-GB" sz="17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 err="1"/>
                        <a:t>Tucuruí</a:t>
                      </a:r>
                      <a:endParaRPr lang="en-GB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Tocantins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1975 – 1984</a:t>
                      </a:r>
                    </a:p>
                    <a:p>
                      <a:r>
                        <a:rPr lang="en-GB" sz="1700" dirty="0"/>
                        <a:t>1998 – 2010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8370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41.43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3014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87950425"/>
                  </a:ext>
                </a:extLst>
              </a:tr>
              <a:tr h="637836">
                <a:tc>
                  <a:txBody>
                    <a:bodyPr/>
                    <a:lstStyle/>
                    <a:p>
                      <a:r>
                        <a:rPr lang="en-GB" sz="17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Grand Coulee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50" dirty="0"/>
                        <a:t>Columbia</a:t>
                      </a:r>
                    </a:p>
                    <a:p>
                      <a:endParaRPr lang="en-GB" sz="17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1933 – 1985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6809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324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456144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157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5A88BE0-9290-4438-B90F-BAB9BA2FF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Gorges Dam, China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7F46E8D-65D8-49E4-974A-FB81173477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87" y="1457231"/>
            <a:ext cx="4891252" cy="322854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9A6D182-A575-470D-B643-77AD14F5D0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303" y="1949317"/>
            <a:ext cx="7394027" cy="37239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71300AE-A57F-4017-AEC6-B436C29D0D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344" y="1521372"/>
            <a:ext cx="5301748" cy="53366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B789B1D-115B-447E-AE3E-6CA17E04CF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813" y="2798560"/>
            <a:ext cx="6128284" cy="3399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83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6F0A0B35-6335-4BB2-A514-32667A7BE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Gorges location map</a:t>
            </a:r>
          </a:p>
        </p:txBody>
      </p:sp>
      <p:pic>
        <p:nvPicPr>
          <p:cNvPr id="4" name="Picture 3" descr="Three Gorges Map">
            <a:extLst>
              <a:ext uri="{FF2B5EF4-FFF2-40B4-BE49-F238E27FC236}">
                <a16:creationId xmlns:a16="http://schemas.microsoft.com/office/drawing/2014/main" xmlns="" id="{536AEB8C-9B04-4EB8-9E12-388601A10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0550" y="2299494"/>
            <a:ext cx="7924800" cy="3403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958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B0507A1-6194-42E2-9F14-5786BA3E81C8}"/>
              </a:ext>
            </a:extLst>
          </p:cNvPr>
          <p:cNvSpPr txBox="1"/>
          <p:nvPr/>
        </p:nvSpPr>
        <p:spPr>
          <a:xfrm>
            <a:off x="0" y="6516523"/>
            <a:ext cx="3531031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China Daily / China Digital Times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134" y="327390"/>
            <a:ext cx="4732829" cy="315521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43" y="3030373"/>
            <a:ext cx="5238750" cy="34861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3836" y="4114800"/>
            <a:ext cx="3045005" cy="20249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186" y="326280"/>
            <a:ext cx="3150234" cy="236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5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8111CDF3-4A78-4E47-BECE-61130A9BC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Grand Coulee Dam, USA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4479A66B-A37A-4DB5-ABB1-E2908DE69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91" y="1368425"/>
            <a:ext cx="3241784" cy="526007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83A15FC-2D83-4229-BAD9-021C885F82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172" y="1690689"/>
            <a:ext cx="7890641" cy="4911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78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7E78B4E-9254-4688-984E-2CE1BF2A6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Grand Coulee Dam, USA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FB7D0CD5-A77A-439F-A895-89710CAA7D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92" y="1489650"/>
            <a:ext cx="3421914" cy="25431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CF3CD2CB-FF5B-48A7-ABC7-1A1B1A2B4A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6428" y="1489649"/>
            <a:ext cx="3429000" cy="25431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D61138A7-D28F-4A5F-ABE4-4022DAA6D4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592" y="4166831"/>
            <a:ext cx="3393475" cy="26170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B835186-B2FF-4B87-914E-8DE80CBEBC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514" y="4268729"/>
            <a:ext cx="3421914" cy="2483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20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A6A22C7E-C890-4F05-8916-5691AA28C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Run-of-River systems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EC6A42B-0D52-4DBF-A923-43B95D1491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786" y="1825625"/>
            <a:ext cx="6001357" cy="480268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C1FD3AD-E7D7-4B9B-B6CB-7CA36F0C3031}"/>
              </a:ext>
            </a:extLst>
          </p:cNvPr>
          <p:cNvSpPr txBox="1"/>
          <p:nvPr/>
        </p:nvSpPr>
        <p:spPr>
          <a:xfrm>
            <a:off x="0" y="6516523"/>
            <a:ext cx="2140971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Practical Action</a:t>
            </a:r>
          </a:p>
        </p:txBody>
      </p:sp>
    </p:spTree>
    <p:extLst>
      <p:ext uri="{BB962C8B-B14F-4D97-AF65-F5344CB8AC3E}">
        <p14:creationId xmlns:p14="http://schemas.microsoft.com/office/powerpoint/2010/main" val="96021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40E34265-357F-41D9-8C1E-1B7B1FC0E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Limestone generating station, Canada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C7E26CA9-D157-48A4-A3EF-0397BE8AF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76" y="1867264"/>
            <a:ext cx="3989180" cy="24130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1858F11-CCBF-40BB-A53A-3EFA6AB98842}"/>
              </a:ext>
            </a:extLst>
          </p:cNvPr>
          <p:cNvSpPr txBox="1"/>
          <p:nvPr/>
        </p:nvSpPr>
        <p:spPr>
          <a:xfrm>
            <a:off x="0" y="6516523"/>
            <a:ext cx="2838213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Energy British Columbia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F43C792-7F26-4534-8C45-E33F15F8A0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947" y="3958663"/>
            <a:ext cx="4195596" cy="272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53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112DF06C-8BDB-4BF6-A7D5-3CF5F1926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6959" y="532660"/>
            <a:ext cx="7007441" cy="1372340"/>
          </a:xfrm>
        </p:spPr>
        <p:txBody>
          <a:bodyPr/>
          <a:lstStyle/>
          <a:p>
            <a:r>
              <a:rPr lang="en-GB" dirty="0" err="1"/>
              <a:t>Tazimina</a:t>
            </a:r>
            <a:r>
              <a:rPr lang="en-GB" dirty="0"/>
              <a:t> hydroelectric, Alaska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72C8AFC0-8960-4F8E-B5B5-8FDE3C20E5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074" y="2309240"/>
            <a:ext cx="3714750" cy="315277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0003C34-B6FD-49D8-AB25-B07098ADBF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63" t="22567" r="41465" b="32988"/>
          <a:stretch/>
        </p:blipFill>
        <p:spPr>
          <a:xfrm>
            <a:off x="471584" y="1690690"/>
            <a:ext cx="4749495" cy="24906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11FCF936-9E22-4F7B-83C6-3D041FF1EE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5500" y="4496175"/>
            <a:ext cx="2886666" cy="19316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90BB1DAE-056D-4945-96DE-E9BBF78E6187}"/>
              </a:ext>
            </a:extLst>
          </p:cNvPr>
          <p:cNvSpPr txBox="1"/>
          <p:nvPr/>
        </p:nvSpPr>
        <p:spPr>
          <a:xfrm>
            <a:off x="0" y="6516523"/>
            <a:ext cx="3228833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INN Electric Cooperative Inc.</a:t>
            </a:r>
          </a:p>
        </p:txBody>
      </p:sp>
    </p:spTree>
    <p:extLst>
      <p:ext uri="{BB962C8B-B14F-4D97-AF65-F5344CB8AC3E}">
        <p14:creationId xmlns:p14="http://schemas.microsoft.com/office/powerpoint/2010/main" val="3732571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FA4FA5F-AA53-4BB8-974B-6DF89A482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881" y="559293"/>
            <a:ext cx="6856520" cy="1345707"/>
          </a:xfrm>
        </p:spPr>
        <p:txBody>
          <a:bodyPr/>
          <a:lstStyle/>
          <a:p>
            <a:r>
              <a:rPr lang="en-GB" dirty="0"/>
              <a:t>Pumped storage hydropower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D690A032-04A8-45D4-BE0D-6D7BDE131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8339" y="1643999"/>
            <a:ext cx="7114173" cy="496428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7334D02-BA7D-474F-A2ED-F5BF980DA88C}"/>
              </a:ext>
            </a:extLst>
          </p:cNvPr>
          <p:cNvSpPr txBox="1"/>
          <p:nvPr/>
        </p:nvSpPr>
        <p:spPr>
          <a:xfrm>
            <a:off x="0" y="6516523"/>
            <a:ext cx="1188339" cy="338554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170918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xmlns="" id="{11DF226A-E7AE-4B9C-B862-0F0C458B42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0828298"/>
              </p:ext>
            </p:extLst>
          </p:nvPr>
        </p:nvGraphicFramePr>
        <p:xfrm>
          <a:off x="2919248" y="22860"/>
          <a:ext cx="6096000" cy="665988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xmlns="" val="426608691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xmlns="" val="287745794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xmlns="" val="1091874679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xmlns="" val="1805430243"/>
                    </a:ext>
                  </a:extLst>
                </a:gridCol>
              </a:tblGrid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dirty="0"/>
                        <a:t>North America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dirty="0"/>
                        <a:t>22GW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5477604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Canada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United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22.2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21906026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Central and South America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1GW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17372948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r>
                        <a:rPr lang="en-GB" sz="1300" dirty="0"/>
                        <a:t>Argentina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61933480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Europe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44 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5460675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Austria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4.4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Luxembourg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9699576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Belgium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Norway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8442126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Bulgaria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Poland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8939042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Croatia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Portugal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81083401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Czech Republic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Serbia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2142488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4.3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Slovakia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9618583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6.7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5.3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50702310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Greece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Sweden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062667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Ireland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Switzerland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984108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7.5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2.7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20121106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Eurasia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990493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Lithuania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Russia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572917476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Africa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2GW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1693494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Morocco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South Africa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9222693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Asia &amp; Oceania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33GW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99256632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Australia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South 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19439608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r>
                        <a:rPr lang="en-GB" sz="1300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Taiwan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50408632"/>
                  </a:ext>
                </a:extLst>
              </a:tr>
              <a:tr h="288000">
                <a:tc gridSpan="3">
                  <a:txBody>
                    <a:bodyPr/>
                    <a:lstStyle/>
                    <a:p>
                      <a:pPr algn="ctr"/>
                      <a:r>
                        <a:rPr lang="en-GB" sz="1300" b="1" dirty="0"/>
                        <a:t>WORLD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300" b="1" dirty="0"/>
                        <a:t>104GW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28495030"/>
                  </a:ext>
                </a:extLst>
              </a:tr>
            </a:tbl>
          </a:graphicData>
        </a:graphic>
      </p:graphicFrame>
      <p:sp>
        <p:nvSpPr>
          <p:cNvPr id="11" name="Title 2">
            <a:extLst>
              <a:ext uri="{FF2B5EF4-FFF2-40B4-BE49-F238E27FC236}">
                <a16:creationId xmlns:a16="http://schemas.microsoft.com/office/drawing/2014/main" xmlns="" id="{640E2D32-665E-487B-BB38-B340930A6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309" y="1282586"/>
            <a:ext cx="2627790" cy="1957764"/>
          </a:xfrm>
        </p:spPr>
        <p:txBody>
          <a:bodyPr>
            <a:normAutofit/>
          </a:bodyPr>
          <a:lstStyle/>
          <a:p>
            <a:r>
              <a:rPr lang="en-GB" sz="3000" dirty="0"/>
              <a:t>Pumped storage hydropower</a:t>
            </a:r>
            <a:br>
              <a:rPr lang="en-GB" sz="3000" dirty="0"/>
            </a:br>
            <a:r>
              <a:rPr lang="en-GB" sz="3000" dirty="0"/>
              <a:t>capacities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31DEFCA6-37AD-4F19-BE9C-355F1D53A376}"/>
              </a:ext>
            </a:extLst>
          </p:cNvPr>
          <p:cNvSpPr txBox="1"/>
          <p:nvPr/>
        </p:nvSpPr>
        <p:spPr>
          <a:xfrm>
            <a:off x="0" y="6547677"/>
            <a:ext cx="2166812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Adapted from: US EIA 2012</a:t>
            </a:r>
          </a:p>
        </p:txBody>
      </p:sp>
    </p:spTree>
    <p:extLst>
      <p:ext uri="{BB962C8B-B14F-4D97-AF65-F5344CB8AC3E}">
        <p14:creationId xmlns:p14="http://schemas.microsoft.com/office/powerpoint/2010/main" val="324203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BF5A3AC7-7FD4-4696-B2EC-88F3A13C3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5607" y="365126"/>
            <a:ext cx="7009743" cy="1325563"/>
          </a:xfrm>
        </p:spPr>
        <p:txBody>
          <a:bodyPr/>
          <a:lstStyle/>
          <a:p>
            <a:r>
              <a:rPr lang="en-GB" dirty="0"/>
              <a:t>Seneca pumped storage, Pennsylvania</a:t>
            </a:r>
          </a:p>
        </p:txBody>
      </p:sp>
      <p:pic>
        <p:nvPicPr>
          <p:cNvPr id="1026" name="Picture 2" descr="image of Pumped hydroelectric reservoirs in Pennsylvania, as described in the article text">
            <a:extLst>
              <a:ext uri="{FF2B5EF4-FFF2-40B4-BE49-F238E27FC236}">
                <a16:creationId xmlns:a16="http://schemas.microsoft.com/office/drawing/2014/main" xmlns="" id="{3F34256E-D949-4373-B9C0-02661568E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6910" y="1976988"/>
            <a:ext cx="6913180" cy="461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14D8F827-5EEE-4107-BC1E-0804164C1291}"/>
              </a:ext>
            </a:extLst>
          </p:cNvPr>
          <p:cNvSpPr txBox="1"/>
          <p:nvPr/>
        </p:nvSpPr>
        <p:spPr>
          <a:xfrm>
            <a:off x="0" y="6547677"/>
            <a:ext cx="1243225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US EIA</a:t>
            </a:r>
          </a:p>
        </p:txBody>
      </p:sp>
    </p:spTree>
    <p:extLst>
      <p:ext uri="{BB962C8B-B14F-4D97-AF65-F5344CB8AC3E}">
        <p14:creationId xmlns:p14="http://schemas.microsoft.com/office/powerpoint/2010/main" val="2031531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0CAFC8F2-66D2-4D1F-A414-36A488CAA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2521" y="328475"/>
            <a:ext cx="6936419" cy="1407850"/>
          </a:xfrm>
        </p:spPr>
        <p:txBody>
          <a:bodyPr/>
          <a:lstStyle/>
          <a:p>
            <a:r>
              <a:rPr lang="en-GB" dirty="0" err="1"/>
              <a:t>Dinorwig</a:t>
            </a:r>
            <a:r>
              <a:rPr lang="en-GB" dirty="0"/>
              <a:t> pumped hydro, Llanberis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A87C9CF-DA18-460B-B9E7-836A0B9F5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23" y="1614131"/>
            <a:ext cx="3325046" cy="2216697"/>
          </a:xfrm>
        </p:spPr>
      </p:pic>
      <p:pic>
        <p:nvPicPr>
          <p:cNvPr id="2050" name="Picture 2" descr="Image result for Dinorwig Power Station">
            <a:extLst>
              <a:ext uri="{FF2B5EF4-FFF2-40B4-BE49-F238E27FC236}">
                <a16:creationId xmlns:a16="http://schemas.microsoft.com/office/drawing/2014/main" xmlns="" id="{755AD21F-05DC-4652-8F00-329FA7F589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731" y="1614131"/>
            <a:ext cx="3325046" cy="331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1A7913A-D992-4281-B7CF-D0BF4F8CD8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65" y="4111269"/>
            <a:ext cx="2524125" cy="25241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2FC92DB0-EF87-4FEE-82E5-5418236D08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2311" y="4292244"/>
            <a:ext cx="2438400" cy="23431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2420C1D2-7CD4-4787-AEDE-F295FC975CAF}"/>
              </a:ext>
            </a:extLst>
          </p:cNvPr>
          <p:cNvSpPr txBox="1"/>
          <p:nvPr/>
        </p:nvSpPr>
        <p:spPr>
          <a:xfrm>
            <a:off x="0" y="6547677"/>
            <a:ext cx="206171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Electric Mountain</a:t>
            </a:r>
          </a:p>
        </p:txBody>
      </p:sp>
    </p:spTree>
    <p:extLst>
      <p:ext uri="{BB962C8B-B14F-4D97-AF65-F5344CB8AC3E}">
        <p14:creationId xmlns:p14="http://schemas.microsoft.com/office/powerpoint/2010/main" val="76644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446F1DC-F44E-4684-A668-C27D0A068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Offshore hydropower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6495B4A9-A414-4CE0-98A2-8BC049FDAF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617" y="1809201"/>
            <a:ext cx="3932739" cy="39261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2CBACB60-1590-4E3E-82EF-67F4E3B26B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211" y="2199288"/>
            <a:ext cx="4707403" cy="3331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59E07E4-9816-4EE0-A331-05910AFAA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power schemes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17F4F00-36CE-420A-9CA0-96BA9AA1E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00E24FD2-1BE8-45DF-91B6-DCE4856CA2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619594"/>
              </p:ext>
            </p:extLst>
          </p:nvPr>
        </p:nvGraphicFramePr>
        <p:xfrm>
          <a:off x="390364" y="2133600"/>
          <a:ext cx="8363272" cy="445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xmlns="" val="1244910959"/>
                    </a:ext>
                  </a:extLst>
                </a:gridCol>
                <a:gridCol w="2456953">
                  <a:extLst>
                    <a:ext uri="{9D8B030D-6E8A-4147-A177-3AD203B41FA5}">
                      <a16:colId xmlns:a16="http://schemas.microsoft.com/office/drawing/2014/main" xmlns="" val="1591374740"/>
                    </a:ext>
                  </a:extLst>
                </a:gridCol>
                <a:gridCol w="2048973">
                  <a:extLst>
                    <a:ext uri="{9D8B030D-6E8A-4147-A177-3AD203B41FA5}">
                      <a16:colId xmlns:a16="http://schemas.microsoft.com/office/drawing/2014/main" xmlns="" val="4150011222"/>
                    </a:ext>
                  </a:extLst>
                </a:gridCol>
                <a:gridCol w="1913130">
                  <a:extLst>
                    <a:ext uri="{9D8B030D-6E8A-4147-A177-3AD203B41FA5}">
                      <a16:colId xmlns:a16="http://schemas.microsoft.com/office/drawing/2014/main" xmlns="" val="4825635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Scheme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34400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barrage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 dam that traps water at high tide to release it through defined channels through a turbine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High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Long life span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Provides flood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Requires high tidal flows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Most environmental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6554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lagoon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 above, except the dam is a 360˚ enclosure creating a pool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Lower impact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Proven design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Low 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Generates less power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107223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Tidal Stream Generator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Tide pushes a turbine as it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Modular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Least 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Difficult maintenance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760465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Dynamic Tidal 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Long walls jut out perpendicular to the shore, creating a head of 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Huge power generation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Single installation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Unproven &amp; untested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Limited available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66471444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A03F194-FE99-4EDD-89D5-EC0599D15E90}"/>
              </a:ext>
            </a:extLst>
          </p:cNvPr>
          <p:cNvSpPr txBox="1"/>
          <p:nvPr/>
        </p:nvSpPr>
        <p:spPr>
          <a:xfrm>
            <a:off x="0" y="6519446"/>
            <a:ext cx="21178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Tidal Power</a:t>
            </a:r>
          </a:p>
        </p:txBody>
      </p:sp>
    </p:spTree>
    <p:extLst>
      <p:ext uri="{BB962C8B-B14F-4D97-AF65-F5344CB8AC3E}">
        <p14:creationId xmlns:p14="http://schemas.microsoft.com/office/powerpoint/2010/main" val="146962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C3E3AAF-4D4A-4B18-A704-BA2E352D2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Turbines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19CB453-36C1-41C2-A91E-E5A5DF9D25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07" t="11073" r="34397" b="14444"/>
          <a:stretch/>
        </p:blipFill>
        <p:spPr>
          <a:xfrm>
            <a:off x="1306567" y="1337235"/>
            <a:ext cx="6530865" cy="52724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FF2010A-E1FF-42E0-8CC1-622D4E78FC1E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281995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B89447F-F7CF-4AEF-B0F9-4CC1F9A4D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Archimedean Screw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E76ECCE-D00B-4EB2-96CF-C4C13FFBDB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8811" y="1843309"/>
            <a:ext cx="6772275" cy="473323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C56FBC7-AC38-4A70-86AC-2C8853E2B3D1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97747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CBA76866-9B75-4206-8ED7-4D6C66D8B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Radyr</a:t>
            </a:r>
            <a:r>
              <a:rPr lang="en-GB" dirty="0"/>
              <a:t> Weir, Cardiff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C9471AF-F5F9-434C-A088-8769A34642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274" y="1764150"/>
            <a:ext cx="4439599" cy="332969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76C5417-71DE-4BD7-BE19-143C61377E18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19851320-AE06-4ADF-A47D-8B53C8255E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875" y="4206015"/>
            <a:ext cx="3429000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2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7B053769-9B38-430F-920F-7E167821D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Crossflow turbine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545F6617-4A02-4A8F-A3EB-10A3F9AF7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317" y="4402944"/>
            <a:ext cx="5434998" cy="239735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46ACB90-C1BD-404C-B2D4-0BFCE38BC1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65" y="1554163"/>
            <a:ext cx="7729866" cy="29432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3AA9654-19DA-4E91-A4AF-B992D18C3A64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9507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6D679A4-8F0C-48A7-A418-C9C549CC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Curlew Cottage, Scotland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34F3A1D-F1AA-4D86-AE0A-A16FAB9D7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804" y="1478783"/>
            <a:ext cx="4397559" cy="3298169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07BD2EF6-0573-4A4C-9F34-CB862117E3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8679" y="3547241"/>
            <a:ext cx="4139824" cy="31089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1688D098-2E8F-4E43-A1F4-C2045A60FB3D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331965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97A4AF57-B3E3-4E5C-88A7-FE764CBDF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Kaplan turbine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0873E5E2-3F2A-4910-8A61-D72DA58E13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20" y="1663265"/>
            <a:ext cx="4720130" cy="227781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D82D97A-B109-457D-91D1-DAF8E75676F3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2293A32D-FF39-456F-9DB7-590D5FB7C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082" y="4630070"/>
            <a:ext cx="4486275" cy="1657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F8AF4451-38E6-4F78-895E-2B681710CC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7622" y="1285254"/>
            <a:ext cx="2857500" cy="2143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A83BEDF-F1A1-4191-9F1F-4FBD107437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445" y="4493990"/>
            <a:ext cx="2699845" cy="192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29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3F6F439-2A7B-4621-83C2-21DDDA34E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Pelton turbine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xmlns="" id="{05B065CA-1798-4FD3-BCB7-61922C451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5062" y="2760662"/>
            <a:ext cx="5667375" cy="2524125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0D97F29-62A5-463D-AD4F-DBBD89A1D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1825625"/>
            <a:ext cx="3581400" cy="2200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50E68922-15F2-4E00-BBBB-48F10EF5CFF4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210381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78A8B00-8152-4016-80E1-65ED4D488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Miltons</a:t>
            </a:r>
            <a:r>
              <a:rPr lang="en-GB" dirty="0"/>
              <a:t> Pelton turbine, Somerset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9BA2609-B2C6-4FDC-8CE8-457B262787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905000"/>
            <a:ext cx="3609483" cy="270711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85750AFE-783F-4BAA-B045-2B00909968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8284" y="1597052"/>
            <a:ext cx="4118868" cy="30931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A288887C-3ABC-48C6-BFF2-AF140E2B3B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966" y="4843166"/>
            <a:ext cx="5399690" cy="17279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16724058-E1D3-4B98-8D8E-6DF6DA8DD8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8187" y="4843166"/>
            <a:ext cx="2512847" cy="188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03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0A7A3E30-E9FA-4383-B045-A02BEE704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Turgo</a:t>
            </a:r>
            <a:r>
              <a:rPr lang="en-GB" dirty="0"/>
              <a:t> turbine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3081504-6759-4B9C-9674-ABD17EC76D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551" y="1779013"/>
            <a:ext cx="2695575" cy="20955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77DAEE1-0858-437F-8CD4-0C8AC16A80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279" y="1779013"/>
            <a:ext cx="2409825" cy="23145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CA511012-0EB1-40C4-AC4A-5BFC13A2C7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8474" y="4099608"/>
            <a:ext cx="3393526" cy="254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9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FA688C25-3195-458B-B3DC-1DC083818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Lady’s Dingle </a:t>
            </a:r>
            <a:r>
              <a:rPr lang="en-GB" dirty="0" err="1"/>
              <a:t>Turgo</a:t>
            </a:r>
            <a:r>
              <a:rPr lang="en-GB" dirty="0"/>
              <a:t> turbine, Snowdonia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BE2C6BF7-B419-44BC-90D8-ABB2DB91E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917" y="2133600"/>
            <a:ext cx="5037666" cy="3778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0E955BE-ACFF-4AC4-80F9-01BA7F1A9607}"/>
              </a:ext>
            </a:extLst>
          </p:cNvPr>
          <p:cNvSpPr txBox="1"/>
          <p:nvPr/>
        </p:nvSpPr>
        <p:spPr>
          <a:xfrm>
            <a:off x="0" y="6547677"/>
            <a:ext cx="1998368" cy="307777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Source: Renewables First</a:t>
            </a:r>
          </a:p>
        </p:txBody>
      </p:sp>
    </p:spTree>
    <p:extLst>
      <p:ext uri="{BB962C8B-B14F-4D97-AF65-F5344CB8AC3E}">
        <p14:creationId xmlns:p14="http://schemas.microsoft.com/office/powerpoint/2010/main" val="544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D9E82FE7-9B81-4063-A2B7-9E01BA189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Hydropower – pros and cons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14DCC032-7B48-4C75-ADB9-67859D6EB626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359650" y="1809859"/>
          <a:ext cx="8305800" cy="4919665"/>
        </p:xfrm>
        <a:graphic>
          <a:graphicData uri="http://schemas.openxmlformats.org/drawingml/2006/table">
            <a:tbl>
              <a:tblPr/>
              <a:tblGrid>
                <a:gridCol w="4152900">
                  <a:extLst>
                    <a:ext uri="{9D8B030D-6E8A-4147-A177-3AD203B41FA5}">
                      <a16:colId xmlns:a16="http://schemas.microsoft.com/office/drawing/2014/main" xmlns="" val="762073207"/>
                    </a:ext>
                  </a:extLst>
                </a:gridCol>
                <a:gridCol w="4152900">
                  <a:extLst>
                    <a:ext uri="{9D8B030D-6E8A-4147-A177-3AD203B41FA5}">
                      <a16:colId xmlns:a16="http://schemas.microsoft.com/office/drawing/2014/main" xmlns="" val="200177947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Positive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Negative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530939979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Emissions-free, with virtually no CO2, NOX, SOX, hydrocarbons, or particulates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Frequently involves impoundment of large amounts of water with loss of habitat due to land inundation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680844834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Renewable resource with high conversion efficiency to electricity (80+%)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Variable output – dependent on rainfall and snowfall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260488627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Dispatchable with storage capacity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Impacts on river flows and aquatic ecology, including fish migration and oxygen depletion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903967487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Usable for base load, peaking and pumped storage applications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Social impacts of displacing indigenous people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740001621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Scalable from 10 KW to 20,000 MW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Health impacts in developing countries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29375280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Low operating and maintenance costs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High initial capital costs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859812659"/>
                  </a:ext>
                </a:extLst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Long lifetimes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</a:rPr>
                        <a:t>Long lead time in construction of large projects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2767030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5702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Geothermal energy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Heat energy generated in the Earth</a:t>
            </a:r>
          </a:p>
          <a:p>
            <a:pPr lvl="1"/>
            <a:r>
              <a:rPr lang="en-GB" dirty="0"/>
              <a:t>Through formation of the planet</a:t>
            </a:r>
          </a:p>
          <a:p>
            <a:pPr lvl="1"/>
            <a:r>
              <a:rPr lang="en-GB" dirty="0"/>
              <a:t>Through radioactive decay of materials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071851" cy="34742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Sources: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25144146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Deep geothermal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5718" y="2133600"/>
            <a:ext cx="6006063" cy="3778250"/>
          </a:xfr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03089056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707472"/>
            <a:ext cx="6591985" cy="3777622"/>
          </a:xfrm>
        </p:spPr>
        <p:txBody>
          <a:bodyPr/>
          <a:lstStyle/>
          <a:p>
            <a:r>
              <a:rPr lang="en-GB" dirty="0"/>
              <a:t>The Eden Project, Cornwall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320086"/>
            <a:ext cx="6120680" cy="40804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1964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Sources: EGS Energy</a:t>
            </a:r>
          </a:p>
        </p:txBody>
      </p:sp>
    </p:spTree>
    <p:extLst>
      <p:ext uri="{BB962C8B-B14F-4D97-AF65-F5344CB8AC3E}">
        <p14:creationId xmlns:p14="http://schemas.microsoft.com/office/powerpoint/2010/main" val="273907551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Shallow geothermal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373563"/>
          </a:xfrm>
        </p:spPr>
        <p:txBody>
          <a:bodyPr/>
          <a:lstStyle/>
          <a:p>
            <a:r>
              <a:rPr lang="en-GB" dirty="0"/>
              <a:t>Suitable for non-volcanic areas</a:t>
            </a:r>
          </a:p>
          <a:p>
            <a:pPr lvl="1"/>
            <a:r>
              <a:rPr lang="en-GB" dirty="0"/>
              <a:t>Heat trapped by solar radiation (10-15m)</a:t>
            </a:r>
          </a:p>
          <a:p>
            <a:pPr lvl="1"/>
            <a:r>
              <a:rPr lang="en-GB" dirty="0"/>
              <a:t>15m, temperature not influenced by seasonal variation</a:t>
            </a:r>
          </a:p>
          <a:p>
            <a:r>
              <a:rPr lang="en-GB" dirty="0"/>
              <a:t>Ground Source Heat Pumps:</a:t>
            </a:r>
          </a:p>
          <a:p>
            <a:pPr lvl="1"/>
            <a:r>
              <a:rPr lang="en-GB" dirty="0"/>
              <a:t>Open-loop</a:t>
            </a:r>
          </a:p>
          <a:p>
            <a:pPr lvl="1"/>
            <a:r>
              <a:rPr lang="en-GB" dirty="0"/>
              <a:t>Closed-loop</a:t>
            </a:r>
          </a:p>
          <a:p>
            <a:pPr lvl="1"/>
            <a:r>
              <a:rPr lang="en-GB" dirty="0"/>
              <a:t>Mine water systems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221088"/>
            <a:ext cx="2369999" cy="2407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4653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Sources: British Geological Survey /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ecofriend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236479"/>
            <a:ext cx="2362136" cy="23917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316" y="4388042"/>
            <a:ext cx="2857500" cy="216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38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933413"/>
            <a:ext cx="6591985" cy="3777622"/>
          </a:xfrm>
        </p:spPr>
        <p:txBody>
          <a:bodyPr/>
          <a:lstStyle/>
          <a:p>
            <a:r>
              <a:rPr lang="en-GB" dirty="0"/>
              <a:t>Mine water system, Glasgow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420888"/>
            <a:ext cx="4514850" cy="35528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4836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Sources: British Geological Survey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49" y="2976139"/>
            <a:ext cx="2904247" cy="192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98310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Intermittency</a:t>
            </a:r>
          </a:p>
          <a:p>
            <a:r>
              <a:rPr lang="en-GB" dirty="0"/>
              <a:t>Geographical restrictions</a:t>
            </a:r>
          </a:p>
          <a:p>
            <a:r>
              <a:rPr lang="en-GB" dirty="0"/>
              <a:t>Infrastructure</a:t>
            </a:r>
          </a:p>
          <a:p>
            <a:r>
              <a:rPr lang="en-GB" dirty="0"/>
              <a:t>Storage </a:t>
            </a:r>
          </a:p>
          <a:p>
            <a:r>
              <a:rPr lang="en-GB" dirty="0"/>
              <a:t>Initial costs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481313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42415" y="1707471"/>
            <a:ext cx="6591985" cy="4462509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National Geographic (</a:t>
            </a:r>
            <a:r>
              <a:rPr lang="en-GB" dirty="0">
                <a:hlinkClick r:id="rId2"/>
              </a:rPr>
              <a:t>www.nationalgeographic.com</a:t>
            </a:r>
            <a:r>
              <a:rPr lang="en-GB" dirty="0"/>
              <a:t>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National Renewable Energy Laboratory (</a:t>
            </a:r>
            <a:r>
              <a:rPr lang="en-GB" dirty="0">
                <a:hlinkClick r:id="rId3"/>
              </a:rPr>
              <a:t>www.nrel.gov</a:t>
            </a:r>
            <a:r>
              <a:rPr lang="en-GB" dirty="0"/>
              <a:t>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Office of Energy Efficiency &amp; Renewable Energy (US) (</a:t>
            </a:r>
            <a:r>
              <a:rPr lang="en-GB" dirty="0">
                <a:hlinkClick r:id="rId4"/>
              </a:rPr>
              <a:t>www.energy.gov</a:t>
            </a:r>
            <a:r>
              <a:rPr lang="en-GB" dirty="0"/>
              <a:t>) 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Solar Trade Association (</a:t>
            </a:r>
            <a:r>
              <a:rPr lang="en-GB" dirty="0">
                <a:hlinkClick r:id="rId5"/>
              </a:rPr>
              <a:t>www.solar-trade.org.uk</a:t>
            </a:r>
            <a:r>
              <a:rPr lang="en-GB" dirty="0"/>
              <a:t>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British Photovoltaic Association (</a:t>
            </a:r>
            <a:r>
              <a:rPr lang="en-GB" dirty="0">
                <a:hlinkClick r:id="rId6"/>
              </a:rPr>
              <a:t>www.bpva.org.uk</a:t>
            </a:r>
            <a:r>
              <a:rPr lang="en-GB" dirty="0"/>
              <a:t>)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dirty="0"/>
              <a:t>Union of Concerned Scientists (</a:t>
            </a:r>
            <a:r>
              <a:rPr lang="en-GB" dirty="0">
                <a:hlinkClick r:id="rId7"/>
              </a:rPr>
              <a:t>www.ucsusa.org</a:t>
            </a:r>
            <a:r>
              <a:rPr lang="en-GB" dirty="0"/>
              <a:t>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Amusing Planet (</a:t>
            </a:r>
            <a:r>
              <a:rPr lang="en-GB" dirty="0">
                <a:hlinkClick r:id="rId8"/>
              </a:rPr>
              <a:t>www.amusingplanet.com</a:t>
            </a:r>
            <a:r>
              <a:rPr lang="en-GB" dirty="0"/>
              <a:t>)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International Hydropower Association (</a:t>
            </a:r>
            <a:r>
              <a:rPr lang="en-GB" dirty="0">
                <a:hlinkClick r:id="rId9"/>
              </a:rPr>
              <a:t>www.hydropower.org</a:t>
            </a:r>
            <a:r>
              <a:rPr lang="en-GB" dirty="0"/>
              <a:t>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British Hydropower Association (</a:t>
            </a:r>
            <a:r>
              <a:rPr lang="en-GB" dirty="0">
                <a:hlinkClick r:id="rId10"/>
              </a:rPr>
              <a:t>www.british-hydro.org</a:t>
            </a:r>
            <a:r>
              <a:rPr lang="en-GB" dirty="0"/>
              <a:t>)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US Energy Information Administration (</a:t>
            </a:r>
            <a:r>
              <a:rPr lang="en-GB" dirty="0">
                <a:hlinkClick r:id="rId11"/>
              </a:rPr>
              <a:t>www.eia.gov</a:t>
            </a:r>
            <a:r>
              <a:rPr lang="en-GB" dirty="0"/>
              <a:t>)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Renewables First (</a:t>
            </a:r>
            <a:r>
              <a:rPr lang="en-GB" dirty="0">
                <a:hlinkClick r:id="rId12"/>
              </a:rPr>
              <a:t>www.renewablesfirst.co.uk</a:t>
            </a:r>
            <a:r>
              <a:rPr lang="en-GB" dirty="0"/>
              <a:t>)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World Energy Council (</a:t>
            </a:r>
            <a:r>
              <a:rPr lang="en-GB" dirty="0">
                <a:hlinkClick r:id="rId13"/>
              </a:rPr>
              <a:t>www.worldenergy.org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383F06-7AAC-4BD7-BFE0-7447F7856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D943930-808D-4D0F-9D45-C7E013C5C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British Geological Survey (</a:t>
            </a:r>
            <a:r>
              <a:rPr lang="en-GB" dirty="0">
                <a:hlinkClick r:id="rId2"/>
              </a:rPr>
              <a:t>www.bgs.ac.uk</a:t>
            </a:r>
            <a:r>
              <a:rPr lang="en-GB" dirty="0"/>
              <a:t>) </a:t>
            </a:r>
          </a:p>
          <a:p>
            <a:r>
              <a:rPr lang="en-GB" dirty="0"/>
              <a:t>Renewable Energy Association (</a:t>
            </a:r>
            <a:r>
              <a:rPr lang="en-GB" dirty="0">
                <a:hlinkClick r:id="rId3"/>
              </a:rPr>
              <a:t>www.r-e-a.net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672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1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3.xml><?xml version="1.0" encoding="utf-8"?>
<a:theme xmlns:a="http://schemas.openxmlformats.org/drawingml/2006/main" name="2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4.xml><?xml version="1.0" encoding="utf-8"?>
<a:theme xmlns:a="http://schemas.openxmlformats.org/drawingml/2006/main" name="3_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68</TotalTime>
  <Words>1469</Words>
  <Application>Microsoft Office PowerPoint</Application>
  <PresentationFormat>On-screen Show (4:3)</PresentationFormat>
  <Paragraphs>446</Paragraphs>
  <Slides>68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68</vt:i4>
      </vt:variant>
    </vt:vector>
  </HeadingPairs>
  <TitlesOfParts>
    <vt:vector size="78" baseType="lpstr">
      <vt:lpstr>Arial</vt:lpstr>
      <vt:lpstr>Calibri</vt:lpstr>
      <vt:lpstr>Century Gothic</vt:lpstr>
      <vt:lpstr>Verdana</vt:lpstr>
      <vt:lpstr>Wingdings</vt:lpstr>
      <vt:lpstr>Wingdings 3</vt:lpstr>
      <vt:lpstr>Wisp</vt:lpstr>
      <vt:lpstr>1_Wisp</vt:lpstr>
      <vt:lpstr>2_Wisp</vt:lpstr>
      <vt:lpstr>3_Wisp</vt:lpstr>
      <vt:lpstr>Renewable Technologies</vt:lpstr>
      <vt:lpstr>Outline</vt:lpstr>
      <vt:lpstr>PowerPoint Presentation</vt:lpstr>
      <vt:lpstr>PowerPoint Presentation</vt:lpstr>
      <vt:lpstr>Technologies</vt:lpstr>
      <vt:lpstr>Photovoltaic cells (Solar PV)</vt:lpstr>
      <vt:lpstr>Types of solar PV cells</vt:lpstr>
      <vt:lpstr>Uptake in UK</vt:lpstr>
      <vt:lpstr>Case study</vt:lpstr>
      <vt:lpstr>Building Integrated Photovoltaics</vt:lpstr>
      <vt:lpstr>Case study</vt:lpstr>
      <vt:lpstr>Third generation PV – solar paint</vt:lpstr>
      <vt:lpstr>Solar landfill</vt:lpstr>
      <vt:lpstr>Benefits of PV</vt:lpstr>
      <vt:lpstr>Issues with PV</vt:lpstr>
      <vt:lpstr>Concentrating Solar Power (CSP)</vt:lpstr>
      <vt:lpstr>CSP systems</vt:lpstr>
      <vt:lpstr>CSP – United States</vt:lpstr>
      <vt:lpstr>Case study – Ivanpah solar</vt:lpstr>
      <vt:lpstr>CSP case study: Crescent Dunes, Nevada </vt:lpstr>
      <vt:lpstr>Crescent Dunes, Nevada</vt:lpstr>
      <vt:lpstr>Benefits / Issues of CSP</vt:lpstr>
      <vt:lpstr>Solar Furnace</vt:lpstr>
      <vt:lpstr>Solar thermal</vt:lpstr>
      <vt:lpstr>Uptake in UK</vt:lpstr>
      <vt:lpstr>Case study</vt:lpstr>
      <vt:lpstr>Passive solar heating</vt:lpstr>
      <vt:lpstr>Superinsultation</vt:lpstr>
      <vt:lpstr>Space-based solar power</vt:lpstr>
      <vt:lpstr>Fact or fiction?</vt:lpstr>
      <vt:lpstr>Types of hydropower</vt:lpstr>
      <vt:lpstr>Scale of hydropower projects</vt:lpstr>
      <vt:lpstr>Largest hydropower producers</vt:lpstr>
      <vt:lpstr>Hydroelectric power station</vt:lpstr>
      <vt:lpstr>Dams </vt:lpstr>
      <vt:lpstr>Three Gorges Dam, China</vt:lpstr>
      <vt:lpstr>Three Gorges location map</vt:lpstr>
      <vt:lpstr>PowerPoint Presentation</vt:lpstr>
      <vt:lpstr>Grand Coulee Dam, USA</vt:lpstr>
      <vt:lpstr>Grand Coulee Dam, USA</vt:lpstr>
      <vt:lpstr>Run-of-River systems</vt:lpstr>
      <vt:lpstr>Limestone generating station, Canada</vt:lpstr>
      <vt:lpstr>Tazimina hydroelectric, Alaska</vt:lpstr>
      <vt:lpstr>Pumped storage hydropower</vt:lpstr>
      <vt:lpstr>Pumped storage hydropower capacities</vt:lpstr>
      <vt:lpstr>Seneca pumped storage, Pennsylvania</vt:lpstr>
      <vt:lpstr>Dinorwig pumped hydro, Llanberis</vt:lpstr>
      <vt:lpstr>Offshore hydropower</vt:lpstr>
      <vt:lpstr>Tidal power schemes</vt:lpstr>
      <vt:lpstr>Turbines </vt:lpstr>
      <vt:lpstr>Archimedean Screw</vt:lpstr>
      <vt:lpstr>Radyr Weir, Cardiff</vt:lpstr>
      <vt:lpstr>Crossflow turbine</vt:lpstr>
      <vt:lpstr>Curlew Cottage, Scotland</vt:lpstr>
      <vt:lpstr>Kaplan turbine</vt:lpstr>
      <vt:lpstr>Pelton turbine</vt:lpstr>
      <vt:lpstr>Miltons Pelton turbine, Somerset</vt:lpstr>
      <vt:lpstr>Turgo turbine</vt:lpstr>
      <vt:lpstr>Lady’s Dingle Turgo turbine, Snowdonia</vt:lpstr>
      <vt:lpstr>Hydropower – pros and cons</vt:lpstr>
      <vt:lpstr>Geothermal energy</vt:lpstr>
      <vt:lpstr>Deep geothermal</vt:lpstr>
      <vt:lpstr>Case study</vt:lpstr>
      <vt:lpstr>Shallow geothermal</vt:lpstr>
      <vt:lpstr>Case study</vt:lpstr>
      <vt:lpstr>Issues</vt:lpstr>
      <vt:lpstr>Useful sources</vt:lpstr>
      <vt:lpstr>Useful sources (contd)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Renewable Technologies</dc:title>
  <dc:creator>Owner</dc:creator>
  <cp:lastModifiedBy>Lara Hopkinson</cp:lastModifiedBy>
  <cp:revision>5</cp:revision>
  <dcterms:created xsi:type="dcterms:W3CDTF">2018-02-28T13:54:18Z</dcterms:created>
  <dcterms:modified xsi:type="dcterms:W3CDTF">2018-03-15T13:06:54Z</dcterms:modified>
</cp:coreProperties>
</file>