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7" r:id="rId3"/>
    <p:sldId id="258" r:id="rId4"/>
    <p:sldId id="259" r:id="rId5"/>
    <p:sldId id="268" r:id="rId6"/>
    <p:sldId id="269" r:id="rId7"/>
    <p:sldId id="270" r:id="rId8"/>
    <p:sldId id="271" r:id="rId9"/>
    <p:sldId id="260" r:id="rId10"/>
    <p:sldId id="261" r:id="rId11"/>
    <p:sldId id="272" r:id="rId12"/>
    <p:sldId id="273" r:id="rId13"/>
    <p:sldId id="274" r:id="rId14"/>
    <p:sldId id="275" r:id="rId15"/>
    <p:sldId id="276" r:id="rId16"/>
    <p:sldId id="277" r:id="rId17"/>
    <p:sldId id="262" r:id="rId18"/>
    <p:sldId id="263" r:id="rId19"/>
    <p:sldId id="264" r:id="rId20"/>
    <p:sldId id="265" r:id="rId21"/>
    <p:sldId id="266" r:id="rId22"/>
    <p:sldId id="278" r:id="rId23"/>
    <p:sldId id="279" r:id="rId24"/>
    <p:sldId id="267" r:id="rId25"/>
    <p:sldId id="280"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inimized">
    <p:restoredLeft sz="14698" autoAdjust="0"/>
    <p:restoredTop sz="27458" autoAdjust="0"/>
  </p:normalViewPr>
  <p:slideViewPr>
    <p:cSldViewPr snapToGrid="0">
      <p:cViewPr varScale="1">
        <p:scale>
          <a:sx n="19" d="100"/>
          <a:sy n="19" d="100"/>
        </p:scale>
        <p:origin x="198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71BCD1-B873-4A25-AFE9-78FF1D31B5D6}" type="datetimeFigureOut">
              <a:rPr lang="en-GB" smtClean="0"/>
              <a:t>26/04/2019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3F649A-A84C-45CB-9438-C68D8F37C768}" type="slidenum">
              <a:rPr lang="en-GB" smtClean="0"/>
              <a:t>‹#›</a:t>
            </a:fld>
            <a:endParaRPr lang="en-GB"/>
          </a:p>
        </p:txBody>
      </p:sp>
    </p:spTree>
    <p:extLst>
      <p:ext uri="{BB962C8B-B14F-4D97-AF65-F5344CB8AC3E}">
        <p14:creationId xmlns:p14="http://schemas.microsoft.com/office/powerpoint/2010/main" val="124978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Alton Towers Resort, located in Staffordshire, has been a prominent and popular attraction in Britain since its introduction in 1980 as a theme park, featuring over 50 rides, attractions and entertainment facilities – self-proclaimed as the UK’s number one theme park (Alton Towers Resort, 2019). However, to stay popular among all types of tourists, the theme park is consistently having to adapt and make changes to suit the needs of their customers. It is important for any organisation, especially one as large as Alton Towers Resort, to regularly analyse their environmental impacts, performance management and finances; to keep on track of their performance and success.</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F3F649A-A84C-45CB-9438-C68D8F37C768}" type="slidenum">
              <a:rPr lang="en-GB" smtClean="0"/>
              <a:t>2</a:t>
            </a:fld>
            <a:endParaRPr lang="en-GB"/>
          </a:p>
        </p:txBody>
      </p:sp>
    </p:spTree>
    <p:extLst>
      <p:ext uri="{BB962C8B-B14F-4D97-AF65-F5344CB8AC3E}">
        <p14:creationId xmlns:p14="http://schemas.microsoft.com/office/powerpoint/2010/main" val="944979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Alton Towers Resort has internal and external factors that can be positive or negative, affecting the organisation daily. Delving into economic concepts and researching into the national and global issues affecting the theme park, allows for a further understanding of how to keep the company on track and viewed in a positive manner. It is important to examine these factors by carrying out a PESTLE and SWOT analysis, to critically highlight issues that are currently or will in future have an impact on Alton Towers Resort. </a:t>
            </a:r>
          </a:p>
          <a:p>
            <a:endParaRPr lang="en-GB" dirty="0"/>
          </a:p>
          <a:p>
            <a:r>
              <a:rPr lang="en-GB" sz="1200" kern="1200" dirty="0">
                <a:solidFill>
                  <a:schemeClr val="tx1"/>
                </a:solidFill>
                <a:effectLst/>
                <a:latin typeface="+mn-lt"/>
                <a:ea typeface="+mn-ea"/>
                <a:cs typeface="+mn-cs"/>
              </a:rPr>
              <a:t>A PESTLE analysis typically delves into the external factors that have an impact on an organisation. The following are key factors that are externally effecting Alton Towers Resort.</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3</a:t>
            </a:fld>
            <a:endParaRPr lang="en-GB"/>
          </a:p>
        </p:txBody>
      </p:sp>
    </p:spTree>
    <p:extLst>
      <p:ext uri="{BB962C8B-B14F-4D97-AF65-F5344CB8AC3E}">
        <p14:creationId xmlns:p14="http://schemas.microsoft.com/office/powerpoint/2010/main" val="2943472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political factor affecting not only Alton Towers Resort, but every business within the UK and in part of Europe, is Brexit. The term ‘Brexit’ is used to describe the process of the United Kingdom leaving the European Union; and with this, all trade deals with European countries, foreign worker rights and intake of produce/goods are up in the air (Hunt &amp; Wheeler, 2019). The uncertainty surrounding Brexit up to the beginning of April 2019, has resulted in a decline of the British Pound, falling to $1.2868 in mid-February, with a further 15% drop in the British Pound’s strength expected over the next few months (Samson &amp; </a:t>
            </a:r>
            <a:r>
              <a:rPr lang="en-GB" sz="1200" kern="1200" dirty="0" err="1">
                <a:solidFill>
                  <a:schemeClr val="tx1"/>
                </a:solidFill>
                <a:effectLst/>
                <a:latin typeface="+mn-lt"/>
                <a:ea typeface="+mn-ea"/>
                <a:cs typeface="+mn-cs"/>
              </a:rPr>
              <a:t>Provan</a:t>
            </a:r>
            <a:r>
              <a:rPr lang="en-GB" sz="1200" kern="1200" dirty="0">
                <a:solidFill>
                  <a:schemeClr val="tx1"/>
                </a:solidFill>
                <a:effectLst/>
                <a:latin typeface="+mn-lt"/>
                <a:ea typeface="+mn-ea"/>
                <a:cs typeface="+mn-cs"/>
              </a:rPr>
              <a:t>, 2019). But what does this mean for Alton Towers Resort? Most of the supply companies used by the theme park are UK based, such as Garmendale, whom provide ride and rollercoaster parts to the business. This can be viewed as a positive, as British partnerships are less likely to see an impact due to Brexit, however, when you consider that organisations such as Garmendale gain their resources and materials from EU and worldwide countries – Brexit begins to cause issues (Garmendale, n.d.). With a no deal Brexit becoming evermore likely, there is no certainty regarding organisations like this gaining their resources from their usual suppliers; causing potential financial issues, lack of supply and demand, and even closure.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Alton Towers Resort are already implementing plans to secure continued high visitor numbers in the wake of a potential no deal Brexit. Their 2019 campaign, ‘The Power of the Towers’ is a response to a nationwide survey conducted by the organisation. The survey focused on UK family priorities and how Brexit will affect their leisure time. It was found that 73% of those surveyed declared that uncertainty over Brexit has changed how they plan to spend their disposable income and time in 2019, with the same percentage stating that they previously have spent their time participating in leisure activities to distract themselves from their worries. Alton Towers Resorts’ campaign is designed to cater to these customers whom may be wary of spending their disposable income on leisure activities, by emphasising the need to escape from everyday concerns – bringing the family together and creating memories (Alton Towers Resort, 2019).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4</a:t>
            </a:fld>
            <a:endParaRPr lang="en-GB"/>
          </a:p>
        </p:txBody>
      </p:sp>
    </p:spTree>
    <p:extLst>
      <p:ext uri="{BB962C8B-B14F-4D97-AF65-F5344CB8AC3E}">
        <p14:creationId xmlns:p14="http://schemas.microsoft.com/office/powerpoint/2010/main" val="198043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Minimum wage in the UK has seen a consistent rise in the UK in recent years, and with this comes economic pressure upon Alton Towers Resort. The company has an estimated 2000+ staff members across the theme park working in differing departments, however, all must be earning at least the minimum wage (Alton Towers Resort, 2013). Currently, the UK minimum wages as of April 2019 are: £3.90 for an apprenticeship, £4.35 for under 18-year olds, £6.15 for 18 to 20-year olds, £7.70 for 21 to 24-year olds and £8.21 for 25 years old and over (GOV.UK, 2019). Essentially, as Alton Towers Resort grows and hires more employees, on top of paying more money for the staff already employed, this cuts finances that can be spent elsewhere within the company.</a:t>
            </a:r>
          </a:p>
          <a:p>
            <a:r>
              <a:rPr lang="en-GB" sz="1200" kern="1200" dirty="0">
                <a:solidFill>
                  <a:schemeClr val="tx1"/>
                </a:solidFill>
                <a:effectLst/>
                <a:latin typeface="+mn-lt"/>
                <a:ea typeface="+mn-ea"/>
                <a:cs typeface="+mn-cs"/>
              </a:rPr>
              <a:t>Relating to Brexit and considering all the unexpected outcomes due to this, parent company (Merlin Entertainment) chief executive Nick Varney has publicly stated that Brexit is potentially a positive for the organisation economically. ‘It makes going abroad more expensive for UK people, but it makes the UK much cheaper for foreign visitors’, stated Varney in 2018 (Blooloop, 2018). This may be true, but it is important to note that with no certain deal on what Brexit may entail, and whether inbound tourists would have to secure visas to enter Britain, Varney’s statement is purely speculation. VisitBritain back this statement however, with their data suggesting that 2019 will see an approximate 38.8 million inbound visits to the UK, the second largest figure in the past 7 years, with expected expenditure being £24.9 billion by these tourists (VisitBritain, n.d.). The could very well see growth for Alton Towers Resort visitor numbers, but with all situations relating to Brexit – uncertainty is the keyword to note.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Disposable income rates for UK nationals saw a decline in the quarter of the 2017 financial year, dropping by 2% per head from 2016 figures. This is noted as the biggest decline since 2011 and is due to the increase in goods and services prices (Allen, 2017). Alton Towers Resort must combat this by offering and marketing differing ticket options and types (some of which are already on sale), such as student tickets, O.A.P discounts, carer discounts, group bookings and annual passes that save consumers money.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5</a:t>
            </a:fld>
            <a:endParaRPr lang="en-GB"/>
          </a:p>
        </p:txBody>
      </p:sp>
    </p:spTree>
    <p:extLst>
      <p:ext uri="{BB962C8B-B14F-4D97-AF65-F5344CB8AC3E}">
        <p14:creationId xmlns:p14="http://schemas.microsoft.com/office/powerpoint/2010/main" val="2774213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recent years, one of the main socio-cultural impacts facing Alton Towers Resort has been media coverage. On June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2015, the popular Smiler ride within the park crashed while in use, leaving five individuals with ‘life changing injuries and others seriously hurt’ (Monaghan, 2016). Since this incident occurred, the health and safety procedures, along with the trust and validity of Alton Towers Resort as one of the UK’s leading theme parks, has been criticised across numerous press outlets. In fact, the negative reception and widespread reporting of the crash led to a 25% drop in visitors in mid-2016, almost 1 year after the crash occurred (BBC, 2016). Even though Alton Towers Resort published numerous blogs and media statements on how they dealt with the incident, this shows how great of an impact negative media attention can cause – thus proving the importance of maintaining quality standards.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relation to the political factor Brexit, many of Alton Towers Resort’s over 2000 strong workforce are from EU countries such as Germany and Poland, and with little certainty regarding their rights to work in the UK currently, this can be an issue for the theme park. Losing a large sum of employees due to potential work visa issues could cause a lack of staffing in the Alton Towers Resort, meaning a quick turn around of hiring new individuals and a need for a back up plan in case this occurs. Simply put, without the adequate employee numbers, the theme park cannot operate day to day; their staff are one of the organisations most important assets and is a prominent cause for concern.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6</a:t>
            </a:fld>
            <a:endParaRPr lang="en-GB"/>
          </a:p>
        </p:txBody>
      </p:sp>
    </p:spTree>
    <p:extLst>
      <p:ext uri="{BB962C8B-B14F-4D97-AF65-F5344CB8AC3E}">
        <p14:creationId xmlns:p14="http://schemas.microsoft.com/office/powerpoint/2010/main" val="296900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Alton Towers Resorts has a focal social media and online presence; a valuable tool required today. The importance of using online systems to help consumers book tickets, answer questions and gather information is sought after more than human interaction for most individuals, with artificial intelligence systems becoming ever more desired. Artificial intelligence systems have in recent years been put into place to offer the same great service to customers booking services online. These systems take the shape of an online chat box, where individuals can have a conversation with a pre-programmed robot, whom will provide them with all their wants, needs, information and resources. Companies such as IBM, whose artificial intelligence tool is helping travel company Thomson trial a smart chatbot for its customers’ holiday searches, prove the demand of customers wishing to get a vast amount of information online, where it is typically found. The use of artificial intelligence allows for not only a quicker and simpler customer service technique for holiday makers but is also not replacing jobs and increasing the unemployment rate. IBM’s pledge is in fact to ‘augment, not replace, human intelligence’ (IBM, 2016).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Virtual reality is becoming expected within popular theme parks and attractions by the public, as this form of entertainment is at the forefront of technological advances. Alton Towers Resort has realised this, launching Galactica, a VR (virtual reality) ride that ensures customers feel as though they are plunging into space via a VR headset and wind machines and other special effects (Murgia, 2016). As one of the largest and self-proclaimed number one theme park in the UK, Alton Towers Resort must be at the forefront of modern technological uses, with this type of attraction being the first ever VR rollercoaster in the world. The company has over 500 computers in use, from the backstage area to in the park itself (Alton Towers Resort, 2013), relying upon these systems to function each day. Without new and improved technology, the park would simply not meet customers changing wants and needs.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7</a:t>
            </a:fld>
            <a:endParaRPr lang="en-GB"/>
          </a:p>
        </p:txBody>
      </p:sp>
    </p:spTree>
    <p:extLst>
      <p:ext uri="{BB962C8B-B14F-4D97-AF65-F5344CB8AC3E}">
        <p14:creationId xmlns:p14="http://schemas.microsoft.com/office/powerpoint/2010/main" val="1906663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Linking with socio-cultural factors, health and safety laws and guidelines are crucial for Alton Towers Resort, especially after the incident that occurred in 2015. Public perception of the theme park is at an all time low and with the Smiler crash being as a result of a ‘human error’, reassurance of the importance of health and safety by the park is required (BBC, 2015).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Fairgrounds and Amusement Parks Joint Advisory Committee has been established for over three decades, working to improve the health and safety of theme parks. Working to the Health and Safety at Work Act 1974, the company ensures that risks in theme parks are kept to a low standard, stating that risks ‘cannot be completely eliminated but it should be managed effectively and proportionately’ (HSE, 2017). With this governing body providing an overseeing of Alton Towers Resort’s operations, it is crucial that all health and safety guidelines are met, with staff training in operations and safety being a priority. Those that visit theme parks pay ‘to avoid risk, or to watch skilled entertainers taking it’ – a crucial statement to the importance of maintaining high standards of health and safety, to continue a positive outlook by the public on Alton Towers Resort (Wood, 2017). </a:t>
            </a:r>
          </a:p>
          <a:p>
            <a:endParaRPr lang="en-GB" dirty="0"/>
          </a:p>
          <a:p>
            <a:r>
              <a:rPr lang="en-GB" sz="1200" kern="1200" dirty="0">
                <a:solidFill>
                  <a:schemeClr val="tx1"/>
                </a:solidFill>
                <a:effectLst/>
                <a:latin typeface="+mn-lt"/>
                <a:ea typeface="+mn-ea"/>
                <a:cs typeface="+mn-cs"/>
              </a:rPr>
              <a:t>Theme parks have long been known to have negative impacts upon the environment. With the constant pressures of climate change and damages to the planet growing at a rapid pace, businesses such as Alton Towers Resort are expected to become sustainable and green to reduce their carbon footprint. Although Alton Towers Resort minimises the daily usage of biodiversity, there is still a lot of work to be done in terms of becoming more environmentally friendly (German Ministry for the Environment, n.d.).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weather is one of the most important environmental factors affecting Alton Towers. The UK often has unpredictable weather, with changes from sunny and hot days to torrential rain being frequent. An outdoor attractions such as Alton Towers Resort must work harder to attract potential guests when the weather is bad, compared to attractions that are based indoors. To combat harsh winter months, the theme park is often closed from mid-November until late March, however, when weather conditions are tough during summer months (the peak period of the park being open), it can be hard for the company to increase their profits (Alton Towers Resorts, n.d.). The introduction of new indoor based rides and attractions could see improvement for the organisation, but simply put, it is almost impossible to combat ‘difficult summer trading’ when weather is poor in a predominantly outdoor attraction (</a:t>
            </a:r>
            <a:r>
              <a:rPr lang="en-GB" sz="1200" kern="1200" dirty="0" err="1">
                <a:solidFill>
                  <a:schemeClr val="tx1"/>
                </a:solidFill>
                <a:effectLst/>
                <a:latin typeface="+mn-lt"/>
                <a:ea typeface="+mn-ea"/>
                <a:cs typeface="+mn-cs"/>
              </a:rPr>
              <a:t>Daneshkhu</a:t>
            </a:r>
            <a:r>
              <a:rPr lang="en-GB" sz="1200" kern="1200" dirty="0">
                <a:solidFill>
                  <a:schemeClr val="tx1"/>
                </a:solidFill>
                <a:effectLst/>
                <a:latin typeface="+mn-lt"/>
                <a:ea typeface="+mn-ea"/>
                <a:cs typeface="+mn-cs"/>
              </a:rPr>
              <a:t> &amp; Pooley, 2017).</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8</a:t>
            </a:fld>
            <a:endParaRPr lang="en-GB"/>
          </a:p>
        </p:txBody>
      </p:sp>
    </p:spTree>
    <p:extLst>
      <p:ext uri="{BB962C8B-B14F-4D97-AF65-F5344CB8AC3E}">
        <p14:creationId xmlns:p14="http://schemas.microsoft.com/office/powerpoint/2010/main" val="3121836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SWOT analysis has been undertaken to explore the strengths, weaknesses, opportunities and threats of Alton Towers Resort.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theme park currently implements several sustainable strategies, including sensor taps and sensor lights in toilets, a combined heat and power unit that reduces electricity usage and currently have recycle bins across the park to become more sustainable as an organisation (Alton Towers Resort, n.d.). The public expect and want businesses to be green and sustainable, while 62% of executives across worldwide businesses considering sustainable strategies being necessary to survive in a competitive market (Haanaes, 2016).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theme park has a prevalent social media and online presence, vital today where most of the public use the internet and social networking websites such as Twitter, Facebook and Instagram. In fact, the organisation has one of the largest social media followings for a theme park in Britain, with over 185 thousands followers on Twitter alone. Alton Towers Resort is also excellent at using social media to advertise their campaigns, with their current Power of the Towers campaign being formed into a hashtag for use across all platforms, showing a strength in their large marketing department. As previously stated, the theme park has been in operation for decades and thus has become a well-known brand in Britain – being featured upon the best and most visited theme parks in the UK for many years (</a:t>
            </a:r>
            <a:r>
              <a:rPr lang="en-GB" sz="1200" kern="1200" dirty="0" err="1">
                <a:solidFill>
                  <a:schemeClr val="tx1"/>
                </a:solidFill>
                <a:effectLst/>
                <a:latin typeface="+mn-lt"/>
                <a:ea typeface="+mn-ea"/>
                <a:cs typeface="+mn-cs"/>
              </a:rPr>
              <a:t>Hilpern</a:t>
            </a:r>
            <a:r>
              <a:rPr lang="en-GB" sz="1200" kern="1200" dirty="0">
                <a:solidFill>
                  <a:schemeClr val="tx1"/>
                </a:solidFill>
                <a:effectLst/>
                <a:latin typeface="+mn-lt"/>
                <a:ea typeface="+mn-ea"/>
                <a:cs typeface="+mn-cs"/>
              </a:rPr>
              <a:t>, 2018). The theme park executes its longevity perfectly and thus has a large appeal to all sectors of the public such as adults, children, teenagers, and those with disabilities. Accessible walkways, accommodation services and more adult themed rides/activities, along with </a:t>
            </a:r>
            <a:r>
              <a:rPr lang="en-GB" sz="1200" kern="1200" dirty="0" err="1">
                <a:solidFill>
                  <a:schemeClr val="tx1"/>
                </a:solidFill>
                <a:effectLst/>
                <a:latin typeface="+mn-lt"/>
                <a:ea typeface="+mn-ea"/>
                <a:cs typeface="+mn-cs"/>
              </a:rPr>
              <a:t>Cbeebies</a:t>
            </a:r>
            <a:r>
              <a:rPr lang="en-GB" sz="1200" kern="1200" dirty="0">
                <a:solidFill>
                  <a:schemeClr val="tx1"/>
                </a:solidFill>
                <a:effectLst/>
                <a:latin typeface="+mn-lt"/>
                <a:ea typeface="+mn-ea"/>
                <a:cs typeface="+mn-cs"/>
              </a:rPr>
              <a:t> Land for younger children, show the success of mass appeal by Alton Towers Resort.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Where Alton Towers fails to hit the mark is with its seasonality. The park is closed from mid-November through to the end of March and thus is off the radar for the public. Though this may be a good point due to bad weather conditions in these months, it fails to bring in customers wishing to visit in the winter months during festive seasons – thus allowing competition to gain the upper hand. About competition; Drayton Manor and Chessington World of Adventures are the main rivals for Alton Towers Resort. It could be noted that Alton Towers is more expensive than these parks, with ticket prices ranging from £33 for an adult to £27.50 for children aged 3-11, whereas Drayton Manor for example charge £15 for an adult and £10 for a child (in all of the above theme parks, under 3/2 year olds go free) (</a:t>
            </a:r>
            <a:r>
              <a:rPr lang="en-GB" sz="1200" kern="1200" dirty="0" err="1">
                <a:solidFill>
                  <a:schemeClr val="tx1"/>
                </a:solidFill>
                <a:effectLst/>
                <a:latin typeface="+mn-lt"/>
                <a:ea typeface="+mn-ea"/>
                <a:cs typeface="+mn-cs"/>
              </a:rPr>
              <a:t>Hilpern</a:t>
            </a:r>
            <a:r>
              <a:rPr lang="en-GB" sz="1200" kern="1200" dirty="0">
                <a:solidFill>
                  <a:schemeClr val="tx1"/>
                </a:solidFill>
                <a:effectLst/>
                <a:latin typeface="+mn-lt"/>
                <a:ea typeface="+mn-ea"/>
                <a:cs typeface="+mn-cs"/>
              </a:rPr>
              <a:t>, 2018). This allows for competition to become more appealing to consumers.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household name in the UK, Alton Towers Resort can form partnerships with large companies to sell their services. The organisation often partners with The Sun newspaper for their holiday deals and have in the past partnered with Cadburys to sell half price ticket entry with bars of chocolate, and sponsorships of rides (the ride Air was sponsored by Cadbury’s Heroes in 2002), which establish links with organisation, increase appeal to the public and increase financial intake (Marketing Week, 2002). Another area of opportunity for the theme park is seasonal events such as Bonfire Night, Halloween and Easter. The organisation already places on emphasis on its Halloween theme each year, with ‘</a:t>
            </a:r>
            <a:r>
              <a:rPr lang="en-GB" sz="1200" kern="1200" dirty="0" err="1">
                <a:solidFill>
                  <a:schemeClr val="tx1"/>
                </a:solidFill>
                <a:effectLst/>
                <a:latin typeface="+mn-lt"/>
                <a:ea typeface="+mn-ea"/>
                <a:cs typeface="+mn-cs"/>
              </a:rPr>
              <a:t>Scarefest</a:t>
            </a:r>
            <a:r>
              <a:rPr lang="en-GB" sz="1200" kern="1200" dirty="0">
                <a:solidFill>
                  <a:schemeClr val="tx1"/>
                </a:solidFill>
                <a:effectLst/>
                <a:latin typeface="+mn-lt"/>
                <a:ea typeface="+mn-ea"/>
                <a:cs typeface="+mn-cs"/>
              </a:rPr>
              <a:t>’ being their branding during the Autumn months. By capitalising on seasonal themes, it draws in customers that may have visited the park before – but not when the theme park is transformed into a whole new attraction. There is room to expand upon Easter events however, as these are typically less marketed and themed than Halloween and could draw in hundreds of families each year (Alton Towers Resort, n.d.).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Brexit can be deemed both an opportunity and a threat for the organisation, mainly due to the uncertainty surrounding the UK’s departure from the EU. As stated above, on one hand in brings in inbound tourist to the country and can attract new customers, but on the other, it can lead to loss of EU and international employees and/or lack of resources such as food, beverages, parts and services that are provided from Europe. The weather is a main threat to the organisation, as British weather is hard to predict and can be off-putting for visitors if it is wet, cold and dreary – as it often is in the country. Again, as previously mentioned, competition from the likes of Drayton Manor and Chessington World of Adventures leads to a rivalry to gain customers. With so many theme parks in the UK to visit and always offers available across the parks throughout the year, it can be difficult for Alton Towers to gain the upper hand. </a:t>
            </a:r>
          </a:p>
        </p:txBody>
      </p:sp>
      <p:sp>
        <p:nvSpPr>
          <p:cNvPr id="4" name="Slide Number Placeholder 3"/>
          <p:cNvSpPr>
            <a:spLocks noGrp="1"/>
          </p:cNvSpPr>
          <p:nvPr>
            <p:ph type="sldNum" sz="quarter" idx="5"/>
          </p:nvPr>
        </p:nvSpPr>
        <p:spPr/>
        <p:txBody>
          <a:bodyPr/>
          <a:lstStyle/>
          <a:p>
            <a:fld id="{3F3F649A-A84C-45CB-9438-C68D8F37C768}" type="slidenum">
              <a:rPr lang="en-GB" smtClean="0"/>
              <a:t>9</a:t>
            </a:fld>
            <a:endParaRPr lang="en-GB"/>
          </a:p>
        </p:txBody>
      </p:sp>
    </p:spTree>
    <p:extLst>
      <p:ext uri="{BB962C8B-B14F-4D97-AF65-F5344CB8AC3E}">
        <p14:creationId xmlns:p14="http://schemas.microsoft.com/office/powerpoint/2010/main" val="39955773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Merlin Entertainments, parent company of Alton Towers Resort, publish annual reports regarding their financial status and findings and thus the years 2015 and 2016 have been analysed. Calculations have been made to work out several ratios to determine whether the company is being successful. </a:t>
            </a:r>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10</a:t>
            </a:fld>
            <a:endParaRPr lang="en-GB"/>
          </a:p>
        </p:txBody>
      </p:sp>
    </p:spTree>
    <p:extLst>
      <p:ext uri="{BB962C8B-B14F-4D97-AF65-F5344CB8AC3E}">
        <p14:creationId xmlns:p14="http://schemas.microsoft.com/office/powerpoint/2010/main" val="3291597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0"/>
              </a:spcAft>
              <a:buFont typeface="Symbol" panose="05050102010706020507" pitchFamily="18" charset="2"/>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following SMART objectives have been suggested in relation to the financial ratios calculated for Merlin Entertainments; in hopes of providing solutions to gain more success. </a:t>
            </a:r>
          </a:p>
          <a:p>
            <a:pPr marL="342900" lvl="0" indent="-342900">
              <a:lnSpc>
                <a:spcPct val="107000"/>
              </a:lnSpc>
              <a:spcAft>
                <a:spcPts val="0"/>
              </a:spcAft>
              <a:buFont typeface="Symbol" panose="05050102010706020507" pitchFamily="18" charset="2"/>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To sell or demolish old attractions that generate minimal attention from the public within five years, to increase total assets turnover &amp; fixed assets turnover by 0.5 times and make way for new attractions. </a:t>
            </a: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Avoiding taking out a loan and make cutbacks in seasonal staffing (preference to full time staff) to increase current &amp; quick ratio figures by 0.5 to meet expectations of shareholders and reduce company debts – within three years. </a:t>
            </a: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Appeal to a wider range of visitors (e.g. seniors, foreign languages for foreign visitors) to increase cash inflow to reduce creditor days figures and meet creditor repayments on time.</a:t>
            </a: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Conjure deals and partnerships with large organisations in return for advertisement of their products/services within one year. This will help to increase funds and help pay off debits sooner and keep debt ration low.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17</a:t>
            </a:fld>
            <a:endParaRPr lang="en-GB"/>
          </a:p>
        </p:txBody>
      </p:sp>
    </p:spTree>
    <p:extLst>
      <p:ext uri="{BB962C8B-B14F-4D97-AF65-F5344CB8AC3E}">
        <p14:creationId xmlns:p14="http://schemas.microsoft.com/office/powerpoint/2010/main" val="12986025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Human resource management is key to every industries &amp; organisations success. To put it simply, businesses rely on individuals to provide their product or service to consumers, thus the development of these individuals should be a priority for managers (</a:t>
            </a:r>
            <a:r>
              <a:rPr lang="en-GB" sz="1200" kern="1200" dirty="0" err="1">
                <a:solidFill>
                  <a:schemeClr val="tx1"/>
                </a:solidFill>
                <a:effectLst/>
                <a:latin typeface="+mn-lt"/>
                <a:ea typeface="+mn-ea"/>
                <a:cs typeface="+mn-cs"/>
              </a:rPr>
              <a:t>Swart</a:t>
            </a:r>
            <a:r>
              <a:rPr lang="en-GB" sz="1200" kern="1200" dirty="0">
                <a:solidFill>
                  <a:schemeClr val="tx1"/>
                </a:solidFill>
                <a:effectLst/>
                <a:latin typeface="+mn-lt"/>
                <a:ea typeface="+mn-ea"/>
                <a:cs typeface="+mn-cs"/>
              </a:rPr>
              <a:t> et al, 2012). Without effective management of employees, an organisation simply cannot operate to the best of its abilities. However, providing effective people management is not enough for a business to thrive. Effective HR management should lead teams of employees into becoming independent and forward-thinking individuals, to provide a unique experience for consumers and fulfil what they require.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Alton Towers Resort is a large organisation in size, employing more than 2000 staff members and found within the tertiary sector of the economy; providing a service to consumers. For this section of the report, an analysis into Alton Towers Resort’s human resource management will be undertaken, with three highlighted areas focused upon: recruitment &amp; selection, equality &amp; diversity and performance management.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18</a:t>
            </a:fld>
            <a:endParaRPr lang="en-GB"/>
          </a:p>
        </p:txBody>
      </p:sp>
    </p:spTree>
    <p:extLst>
      <p:ext uri="{BB962C8B-B14F-4D97-AF65-F5344CB8AC3E}">
        <p14:creationId xmlns:p14="http://schemas.microsoft.com/office/powerpoint/2010/main" val="1231826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numerous departments within Alton Towers Resort and therefore job recruitment and selection can differ but the key term for all recruitment processes is: hiring the right person, at the right time, in the right place (The Hartford, 2019). Jobs at the theme park range from retail assistants, chefs, waiting staff, managerial roles, operational staff, ride hosts, merchandise employees and much more – however, most follow similar recruitment and selection procedures. The theme park has an official jobs website where openings are advertised, with information regarding each role found here. Most companies use online applications as a starting point to finding new employees and thus Alton Towers Resort is not only following these procedures, but are using their own website to advertise and sell their jobs – rather than using online job search engines such as Indeed or Reed, whom do not hold the same marketing resources to sell a job advertisement (Alton Towers Resort, n.d.).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Alton Towers Resort hold recruitment fairs around their current location (and sometimes across the UK), where short interviews take place prior to formal interviews. At these job fairs, potential employees are asked to bring proof of right to work in the country and can be found advertised online (Fish4Jobs, 2018). These fairs can provide permanent or seasonal employment opportunities and range in part-time positions and full-time positions. The one downside to these advertisements is that they are rarely specific; there are no job titles or suggestions into what jobs they are looking to fill on the advertisements.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form of recruitment and selection that Alton Towers Resort tends to use is group assessments. These are held at assessment centres and typically include group activities such as creating posters and leaflets before presenting to the rest of the assessment group, which can be large. This form of recruitment is mainly used to highlight any potential employees that stand out from the crowd, being a great selection technique for public facing roles at the company. Assessment centres interviews can be lengthy and thus helps recruitment teams find individuals that keep a positive outlook and can complete tasks after a long period of time. Those that seem like a good fit for the job role and then selected to attend a one to one interview with the recruitment department where stereotypical interview questions may be asked.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Assessment centre interviews are good for companies such as Alton Towers Resort as when compared to standard recruitment practices, there is no room for interviewer bias and an increase in diversity (Klimaszewska, 2014). Alton Towers Resort ensure their assessment centre interviews are clear, objectives are set, and a positive atmosphere is generated, not only to boost morale but to leave those that are not successful with a positive outlook on the organisation.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19</a:t>
            </a:fld>
            <a:endParaRPr lang="en-GB"/>
          </a:p>
        </p:txBody>
      </p:sp>
    </p:spTree>
    <p:extLst>
      <p:ext uri="{BB962C8B-B14F-4D97-AF65-F5344CB8AC3E}">
        <p14:creationId xmlns:p14="http://schemas.microsoft.com/office/powerpoint/2010/main" val="8919121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the University of Edinburgh, the definitions of equality and diversity are as follows: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a:r>
            <a:r>
              <a:rPr lang="en-GB" sz="1200" b="1" i="1" kern="1200" dirty="0">
                <a:solidFill>
                  <a:schemeClr val="tx1"/>
                </a:solidFill>
                <a:effectLst/>
                <a:latin typeface="+mn-lt"/>
                <a:ea typeface="+mn-ea"/>
                <a:cs typeface="+mn-cs"/>
              </a:rPr>
              <a:t>Equality</a:t>
            </a:r>
            <a:r>
              <a:rPr lang="en-GB" sz="1200" kern="1200" dirty="0">
                <a:solidFill>
                  <a:schemeClr val="tx1"/>
                </a:solidFill>
                <a:effectLst/>
                <a:latin typeface="+mn-lt"/>
                <a:ea typeface="+mn-ea"/>
                <a:cs typeface="+mn-cs"/>
              </a:rPr>
              <a:t> is ensuring individuals or groups of individuals are not treated differently or less favourably, on the basis of their specific protected characteristic, including areas of race, gender, disability, religion or belief, sexual orientation and 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a:r>
            <a:r>
              <a:rPr lang="en-GB" sz="1200" b="1" i="1" kern="1200" dirty="0">
                <a:solidFill>
                  <a:schemeClr val="tx1"/>
                </a:solidFill>
                <a:effectLst/>
                <a:latin typeface="+mn-lt"/>
                <a:ea typeface="+mn-ea"/>
                <a:cs typeface="+mn-cs"/>
              </a:rPr>
              <a:t>Diversity</a:t>
            </a:r>
            <a:r>
              <a:rPr lang="en-GB" sz="1200" kern="1200" dirty="0">
                <a:solidFill>
                  <a:schemeClr val="tx1"/>
                </a:solidFill>
                <a:effectLst/>
                <a:latin typeface="+mn-lt"/>
                <a:ea typeface="+mn-ea"/>
                <a:cs typeface="+mn-cs"/>
              </a:rPr>
              <a:t> aims to recognise, respect and value people’s differences to contribute and realise their full potential by promoting an inclusive culture for all.’ </a:t>
            </a:r>
          </a:p>
          <a:p>
            <a:r>
              <a:rPr lang="en-GB" sz="1200" kern="1200" dirty="0">
                <a:solidFill>
                  <a:schemeClr val="tx1"/>
                </a:solidFill>
                <a:effectLst/>
                <a:latin typeface="+mn-lt"/>
                <a:ea typeface="+mn-ea"/>
                <a:cs typeface="+mn-cs"/>
              </a:rPr>
              <a:t>(The University of Edinburgh,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importance of having diversity and equality in the workplace is vital, as without these a business cannot thrive. By actively promoting equality and diversity, an organisation unknowingly broadens their target market to appeal to differing consumers, while the company becomes a more informed, aware and globally understanding organisation (Petty, 2016). Equality and diversity and so important for businesses and workplaces, that the Equality Act 2010 was introduced. This act protects individuals from harassment, discrimination, unfair treatment and disadvantages in the workplace and in society (GOV.UK, 2015). This law replaced previous legal rules in place to stop discrimination, setting out all the differing ways in which it is illegal to treat someone. Discrimination can include direct; less favourable treatment, indirect; rules and regulations that can cause distress or hurt to those with disadvantages, harassment; violation of an individual's dignity or causing offense to a characteristic and victimisation; treating someone unfairly due to complaints regarding the way they have been treated (GOV.UK, 2015).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Alton Towers Resort always ensure quality and diversity in the workplace. Their 2000 strong workforce are made up of a diverse group of individuals that range in race, background, sexual orientation, religion, gender, age and disability. All staff are trained upon equality and diversity to fellow staff members and the public upon induction training, found within the terms and conditions of their contracts.  Disabled access is key to Alton Towers Resort, with inclusive accommodation with accessible rooms and beds (lifts can be found in all accommodation), while the entire theme park and waterpark are accessible to wheelchair users and those that are visually impaired. On their website, the organisation has a form that guests can complete prior to arrival to inform the park of any needs that need to be met upon the customers visit (Alton Towers Resort, 2019). This is a good way to communicate personally between Alton Towers and the customer, to truly provide a unique and accessible experience for customers.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20</a:t>
            </a:fld>
            <a:endParaRPr lang="en-GB"/>
          </a:p>
        </p:txBody>
      </p:sp>
    </p:spTree>
    <p:extLst>
      <p:ext uri="{BB962C8B-B14F-4D97-AF65-F5344CB8AC3E}">
        <p14:creationId xmlns:p14="http://schemas.microsoft.com/office/powerpoint/2010/main" val="431757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Alton Towers Resort uses performance management to consistently improve their service and products for the public and its employees. Performance management can be defined as ‘the activity and set of processes that aim to maintain and improve employee performance in line with an organisation’s objectives’ (CIPD, 2018). By constantly reviewing progress of employees and the business, Alton Towers allows itself to correct poor performance, maintain excellent performance and improve in the future. The theme park consistently sets targets for finances, customer satisfaction, new products and sales to keep on track of its progress. Good performance management creates a form of communication between management and employees, to specify what is expected from employees and how they can meet the businesses aims and objectives (Shields, 2007).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Performance management should aim to help continue development for a company, working upon negative areas of a business and lowering the number of issues arising out of nowhere. Where Alton Towers Resort excels in having good performance management is dealing with issues that arise spontaneously. In 2015, after the Smiler crash, the company was quick to react in the situation and launched an internal investigation to discover how the incident occurred. After issuing statements to the public regarding their aim to conclude the accident, it was found that the crash was due to human error as an operator decided to override a safety warning. As a result, Alton Towers Resort fired the individuals associated with the incident and pleaded guilty in court to breaching the Health and Safety at Work Act 1974, taking ownership for its employees mistakes and moving forward from the situation, ensuring updated appropriate training and thorough staff members are in place to remove the risk of these incidents occurring again (Halliday, 2016).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21</a:t>
            </a:fld>
            <a:endParaRPr lang="en-GB"/>
          </a:p>
        </p:txBody>
      </p:sp>
    </p:spTree>
    <p:extLst>
      <p:ext uri="{BB962C8B-B14F-4D97-AF65-F5344CB8AC3E}">
        <p14:creationId xmlns:p14="http://schemas.microsoft.com/office/powerpoint/2010/main" val="1775674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Alton Towers Resorts prides itself on being a diverse organisation, made up of over 2000 staff members that care about their customer’s needs. This has been made clear in the companies PESTLE and SWOT analysis, where Brexit is noted as being the main focal point. Brexit will have ever lasting effects on tourism businesses such as Alton Towers Resort, no matter what the outcome may be, thus the need to look ahead is ever more important. The organisation has a strong presence online and on social media, which connects them with the billions of users of the internet daily. However, no matter how much advertising or planning the organisation does, it is parent company Merlin Entertainments that causes issues. The parent company is clearly in financial difficulties; failing to pay debts in a reasonable time frame and not making enough use of its current assets, thus causing Alton Towers Resort to lack in growth unlike other modern theme parks.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importance of having a good image to the public should especially be a takeaway from this report. The Smiler crash at Alton Towers in 2015 is still causing the company to experience difficulties, almost four years on from the incident. Negative press is hard to shake off, and thus the organisation still has a long way to go before it can get back to its former glory – if possible. </a:t>
            </a:r>
          </a:p>
          <a:p>
            <a:endParaRPr lang="en-GB" dirty="0"/>
          </a:p>
        </p:txBody>
      </p:sp>
      <p:sp>
        <p:nvSpPr>
          <p:cNvPr id="4" name="Slide Number Placeholder 3"/>
          <p:cNvSpPr>
            <a:spLocks noGrp="1"/>
          </p:cNvSpPr>
          <p:nvPr>
            <p:ph type="sldNum" sz="quarter" idx="5"/>
          </p:nvPr>
        </p:nvSpPr>
        <p:spPr/>
        <p:txBody>
          <a:bodyPr/>
          <a:lstStyle/>
          <a:p>
            <a:fld id="{3F3F649A-A84C-45CB-9438-C68D8F37C768}" type="slidenum">
              <a:rPr lang="en-GB" smtClean="0"/>
              <a:t>22</a:t>
            </a:fld>
            <a:endParaRPr lang="en-GB"/>
          </a:p>
        </p:txBody>
      </p:sp>
    </p:spTree>
    <p:extLst>
      <p:ext uri="{BB962C8B-B14F-4D97-AF65-F5344CB8AC3E}">
        <p14:creationId xmlns:p14="http://schemas.microsoft.com/office/powerpoint/2010/main" val="25182654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To improve customer image of Alton Towers by placing emphasis on importance of health and safety rather than simply building new rides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To conjure multiple long-term plans that can be put into place whatever the result of Brexit may be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To advertise the organisations employees and diversity on its website – to appeal to more visitors and show the public how much Alton Towers staff members mean to them</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Sell or demolish the Smiler ride to reduce customer backlash and rid the stigma placed upon Alton Towers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Offer differing types of tickets, such as weekly or monthly passes, as annual passes are not as popular due to seasonality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Expand into the world of VR rides and become a world leader in these types of attractions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Reduce costs to operate unpopular rides by getting rid of them and appeal to families as a main target group – to help increase profits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Invest in full-time staff more than seasonal staff – commit to those that want to commit to the business</a:t>
            </a:r>
          </a:p>
        </p:txBody>
      </p:sp>
      <p:sp>
        <p:nvSpPr>
          <p:cNvPr id="4" name="Slide Number Placeholder 3"/>
          <p:cNvSpPr>
            <a:spLocks noGrp="1"/>
          </p:cNvSpPr>
          <p:nvPr>
            <p:ph type="sldNum" sz="quarter" idx="5"/>
          </p:nvPr>
        </p:nvSpPr>
        <p:spPr/>
        <p:txBody>
          <a:bodyPr/>
          <a:lstStyle/>
          <a:p>
            <a:fld id="{3F3F649A-A84C-45CB-9438-C68D8F37C768}" type="slidenum">
              <a:rPr lang="en-GB" smtClean="0"/>
              <a:t>23</a:t>
            </a:fld>
            <a:endParaRPr lang="en-GB"/>
          </a:p>
        </p:txBody>
      </p:sp>
    </p:spTree>
    <p:extLst>
      <p:ext uri="{BB962C8B-B14F-4D97-AF65-F5344CB8AC3E}">
        <p14:creationId xmlns:p14="http://schemas.microsoft.com/office/powerpoint/2010/main" val="1119472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632329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1959960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390877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9BD247-4DEE-4B2A-B685-464306542AC2}"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2455508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9BD247-4DEE-4B2A-B685-464306542AC2}" type="datetimeFigureOut">
              <a:rPr lang="en-GB" smtClean="0"/>
              <a:t>26/04/2019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80780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9BD247-4DEE-4B2A-B685-464306542AC2}"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318837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9BD247-4DEE-4B2A-B685-464306542AC2}" type="datetimeFigureOut">
              <a:rPr lang="en-GB" smtClean="0"/>
              <a:t>26/04/2019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3312157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9BD247-4DEE-4B2A-B685-464306542AC2}"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3072760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9BD247-4DEE-4B2A-B685-464306542AC2}"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684605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9BD247-4DEE-4B2A-B685-464306542AC2}"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35331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1628760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1084187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1638099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20149097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3980611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2521955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9BD247-4DEE-4B2A-B685-464306542AC2}"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0B1EE7-A1B9-4CE0-8C87-56E3E1D24654}" type="slidenum">
              <a:rPr lang="en-GB" smtClean="0"/>
              <a:t>‹#›</a:t>
            </a:fld>
            <a:endParaRPr lang="en-GB"/>
          </a:p>
        </p:txBody>
      </p:sp>
    </p:spTree>
    <p:extLst>
      <p:ext uri="{BB962C8B-B14F-4D97-AF65-F5344CB8AC3E}">
        <p14:creationId xmlns:p14="http://schemas.microsoft.com/office/powerpoint/2010/main" val="2080550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9BD247-4DEE-4B2A-B685-464306542AC2}" type="datetimeFigureOut">
              <a:rPr lang="en-GB" smtClean="0"/>
              <a:t>26/04/2019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20B1EE7-A1B9-4CE0-8C87-56E3E1D24654}" type="slidenum">
              <a:rPr lang="en-GB" smtClean="0"/>
              <a:t>‹#›</a:t>
            </a:fld>
            <a:endParaRPr lang="en-GB"/>
          </a:p>
        </p:txBody>
      </p:sp>
    </p:spTree>
    <p:extLst>
      <p:ext uri="{BB962C8B-B14F-4D97-AF65-F5344CB8AC3E}">
        <p14:creationId xmlns:p14="http://schemas.microsoft.com/office/powerpoint/2010/main" val="27038703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gif"/></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altontowers.com/activities/events/" TargetMode="External"/><Relationship Id="rId13" Type="http://schemas.openxmlformats.org/officeDocument/2006/relationships/hyperlink" Target="https://blooloop.com/features/nick-varney-merlin-entertainments-ceo/" TargetMode="External"/><Relationship Id="rId18" Type="http://schemas.openxmlformats.org/officeDocument/2006/relationships/hyperlink" Target="https://www.gov.uk/discrimination-your-rights/how-you-can-be-discriminated-against" TargetMode="External"/><Relationship Id="rId3" Type="http://schemas.openxmlformats.org/officeDocument/2006/relationships/hyperlink" Target="https://www.theguardian.com/business/2017/jul/06/british-households-squeezed-by-rising-prices-after-brexit-vote" TargetMode="External"/><Relationship Id="rId21" Type="http://schemas.openxmlformats.org/officeDocument/2006/relationships/hyperlink" Target="https://www.imd.org/research-knowledge/articles/why-all-businesses-should-embrace-sustainability/" TargetMode="External"/><Relationship Id="rId7" Type="http://schemas.openxmlformats.org/officeDocument/2006/relationships/hyperlink" Target="https://www.altontowers.com/useful-info/blog/the-power-of-the-towers-our-campaign-for-2019/" TargetMode="External"/><Relationship Id="rId12" Type="http://schemas.openxmlformats.org/officeDocument/2006/relationships/hyperlink" Target="https://www.bbc.co.uk/news/uk-england-stoke-staffordshire-36399128" TargetMode="External"/><Relationship Id="rId17" Type="http://schemas.openxmlformats.org/officeDocument/2006/relationships/hyperlink" Target="https://www.garmendale.co.uk/about-us/" TargetMode="External"/><Relationship Id="rId2" Type="http://schemas.openxmlformats.org/officeDocument/2006/relationships/hyperlink" Target="https://www.accountingtools.com/articles/2017/5/5/net-profit-ratio" TargetMode="External"/><Relationship Id="rId16" Type="http://schemas.openxmlformats.org/officeDocument/2006/relationships/hyperlink" Target="https://www.fish4.co.uk/job/7914039/recruitment-fair/?LinkSource=PremiumListing&amp;_ga=2.199382056.741905581.1556212759-1368344162.1556047015" TargetMode="External"/><Relationship Id="rId20" Type="http://schemas.openxmlformats.org/officeDocument/2006/relationships/hyperlink" Target="https://www.gov.uk/national-minimum-wage-rates" TargetMode="External"/><Relationship Id="rId1" Type="http://schemas.openxmlformats.org/officeDocument/2006/relationships/slideLayout" Target="../slideLayouts/slideLayout2.xml"/><Relationship Id="rId6" Type="http://schemas.openxmlformats.org/officeDocument/2006/relationships/hyperlink" Target="https://www.altontowers.com/useful-info/additional-needs/" TargetMode="External"/><Relationship Id="rId11" Type="http://schemas.openxmlformats.org/officeDocument/2006/relationships/hyperlink" Target="https://www.bbc.co.uk/news/uk-england-34911943" TargetMode="External"/><Relationship Id="rId5" Type="http://schemas.openxmlformats.org/officeDocument/2006/relationships/hyperlink" Target="https://www.altontowers.com/useful-info/who-we-are/our-mission/" TargetMode="External"/><Relationship Id="rId15" Type="http://schemas.openxmlformats.org/officeDocument/2006/relationships/hyperlink" Target="https://www.ft.com/content/275fd7a8-b31b-11e7-aa26-bb002965bce8" TargetMode="External"/><Relationship Id="rId10" Type="http://schemas.openxmlformats.org/officeDocument/2006/relationships/hyperlink" Target="https://merlin.csod.com/ux/ats/careersite/4/home?c=merlin&amp;cfdd%5b0%5d%5bid%5d=21&amp;cfdd%5b0%5d%5boptions%5d%5b0%5d=249" TargetMode="External"/><Relationship Id="rId19" Type="http://schemas.openxmlformats.org/officeDocument/2006/relationships/hyperlink" Target="https://www.gov.uk/guidance/equality-act-2010-guidance" TargetMode="External"/><Relationship Id="rId4" Type="http://schemas.openxmlformats.org/officeDocument/2006/relationships/hyperlink" Target="http://www2.altontowers.com/uploadedFiles/Page_Content/Schools/Student-information-pack-2013.pdf" TargetMode="External"/><Relationship Id="rId9" Type="http://schemas.openxmlformats.org/officeDocument/2006/relationships/hyperlink" Target="https://support.altontowers.com/hc/en-us/articles/360007484671-Do-you-run-your-business-sustainably-" TargetMode="External"/><Relationship Id="rId14" Type="http://schemas.openxmlformats.org/officeDocument/2006/relationships/hyperlink" Target="https://www.cipd.co.uk/knowledge/fundamentals/people/performance/factsheet"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theguardian.com/business/2016/sep/29/merlin-entertainments-alton-towers-visitor-numbers-still-down-smiler-crash" TargetMode="External"/><Relationship Id="rId13" Type="http://schemas.openxmlformats.org/officeDocument/2006/relationships/hyperlink" Target="https://www.visitbritain.org/2019-inbound-tourism-forecast" TargetMode="External"/><Relationship Id="rId3" Type="http://schemas.openxmlformats.org/officeDocument/2006/relationships/hyperlink" Target="https://www.independent.co.uk/travel/uk/theme-parks-uk-themeparks-alton-towers-chessington-thorpe-park-review-a7021136.html" TargetMode="External"/><Relationship Id="rId7" Type="http://schemas.openxmlformats.org/officeDocument/2006/relationships/hyperlink" Target="https://www.marketingweek.com/2002/02/14/cadburys-heroes-links-with-alton-towers-ride/" TargetMode="External"/><Relationship Id="rId12" Type="http://schemas.openxmlformats.org/officeDocument/2006/relationships/hyperlink" Target="https://www.ed.ac.uk/equality-diversity/about/equality-diversity" TargetMode="External"/><Relationship Id="rId2" Type="http://schemas.openxmlformats.org/officeDocument/2006/relationships/hyperlink" Target="https://www.theguardian.com/business/2016/apr/22/alton-towers-owner-pleads-guilty-over-smiler-rollercoaster-crash" TargetMode="External"/><Relationship Id="rId1" Type="http://schemas.openxmlformats.org/officeDocument/2006/relationships/slideLayout" Target="../slideLayouts/slideLayout2.xml"/><Relationship Id="rId6" Type="http://schemas.openxmlformats.org/officeDocument/2006/relationships/hyperlink" Target="https://www.recruitment-international.co.uk/blog/2014/09/why-assessments-centres-are-important-when-recruiting-staff" TargetMode="External"/><Relationship Id="rId11" Type="http://schemas.openxmlformats.org/officeDocument/2006/relationships/hyperlink" Target="https://www.thehartford.com/business-playbook/in-depth/effective-workforce-management-objectives" TargetMode="External"/><Relationship Id="rId5" Type="http://schemas.openxmlformats.org/officeDocument/2006/relationships/hyperlink" Target="https://www-03.ibm.com/press/uk/en/pressrelease/51117.wss" TargetMode="External"/><Relationship Id="rId10" Type="http://schemas.openxmlformats.org/officeDocument/2006/relationships/hyperlink" Target="https://www.highspeedtraining.co.uk/hub/equality-diversity-benefits-workplace/" TargetMode="External"/><Relationship Id="rId4" Type="http://schemas.openxmlformats.org/officeDocument/2006/relationships/hyperlink" Target="https://www.bbc.co.uk/news/uk-politics-32810887" TargetMode="External"/><Relationship Id="rId9" Type="http://schemas.openxmlformats.org/officeDocument/2006/relationships/hyperlink" Target="https://www.telegraph.co.uk/technology/news/12095454/Alton-Towers-launches-worlds-first-virtual-reality-rollercoaste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F161A-0453-4CA5-9C9E-64CC5402E77E}"/>
              </a:ext>
            </a:extLst>
          </p:cNvPr>
          <p:cNvSpPr>
            <a:spLocks noGrp="1"/>
          </p:cNvSpPr>
          <p:nvPr>
            <p:ph type="ctrTitle"/>
          </p:nvPr>
        </p:nvSpPr>
        <p:spPr/>
        <p:txBody>
          <a:bodyPr/>
          <a:lstStyle/>
          <a:p>
            <a:r>
              <a:rPr lang="en-GB" dirty="0"/>
              <a:t>Alton Towers Resort</a:t>
            </a:r>
          </a:p>
        </p:txBody>
      </p:sp>
      <p:sp>
        <p:nvSpPr>
          <p:cNvPr id="3" name="Subtitle 2">
            <a:extLst>
              <a:ext uri="{FF2B5EF4-FFF2-40B4-BE49-F238E27FC236}">
                <a16:creationId xmlns:a16="http://schemas.microsoft.com/office/drawing/2014/main" id="{066AEE06-A749-422E-9BDA-A45CD24F3392}"/>
              </a:ext>
            </a:extLst>
          </p:cNvPr>
          <p:cNvSpPr>
            <a:spLocks noGrp="1"/>
          </p:cNvSpPr>
          <p:nvPr>
            <p:ph type="subTitle" idx="1"/>
          </p:nvPr>
        </p:nvSpPr>
        <p:spPr/>
        <p:txBody>
          <a:bodyPr>
            <a:normAutofit fontScale="77500" lnSpcReduction="20000"/>
          </a:bodyPr>
          <a:lstStyle/>
          <a:p>
            <a:r>
              <a:rPr lang="en-GB" sz="3100" dirty="0"/>
              <a:t>Case Study Analysis</a:t>
            </a:r>
          </a:p>
          <a:p>
            <a:endParaRPr lang="en-GB" dirty="0"/>
          </a:p>
          <a:p>
            <a:r>
              <a:rPr lang="en-GB" dirty="0"/>
              <a:t>Nathan Price</a:t>
            </a:r>
          </a:p>
          <a:p>
            <a:r>
              <a:rPr lang="en-GB" dirty="0"/>
              <a:t>1700540</a:t>
            </a:r>
          </a:p>
        </p:txBody>
      </p:sp>
    </p:spTree>
    <p:extLst>
      <p:ext uri="{BB962C8B-B14F-4D97-AF65-F5344CB8AC3E}">
        <p14:creationId xmlns:p14="http://schemas.microsoft.com/office/powerpoint/2010/main" val="1642258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FD744-289C-4643-BB22-5ECEB72D8BE6}"/>
              </a:ext>
            </a:extLst>
          </p:cNvPr>
          <p:cNvSpPr>
            <a:spLocks noGrp="1"/>
          </p:cNvSpPr>
          <p:nvPr>
            <p:ph type="title"/>
          </p:nvPr>
        </p:nvSpPr>
        <p:spPr>
          <a:xfrm>
            <a:off x="1484309" y="0"/>
            <a:ext cx="10018713" cy="1752599"/>
          </a:xfrm>
        </p:spPr>
        <p:txBody>
          <a:bodyPr/>
          <a:lstStyle/>
          <a:p>
            <a:r>
              <a:rPr lang="en-GB" dirty="0"/>
              <a:t>Alton Towers Resort</a:t>
            </a:r>
          </a:p>
        </p:txBody>
      </p:sp>
      <p:pic>
        <p:nvPicPr>
          <p:cNvPr id="1026" name="Picture 2" descr="Image result for alton towers">
            <a:extLst>
              <a:ext uri="{FF2B5EF4-FFF2-40B4-BE49-F238E27FC236}">
                <a16:creationId xmlns:a16="http://schemas.microsoft.com/office/drawing/2014/main" id="{52637714-C443-45EA-B522-85CF7A89AC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6450" y="1502093"/>
            <a:ext cx="8039100" cy="4526013"/>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864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9C56-CB09-43CA-B048-C3154DA395C8}"/>
              </a:ext>
            </a:extLst>
          </p:cNvPr>
          <p:cNvSpPr>
            <a:spLocks noGrp="1"/>
          </p:cNvSpPr>
          <p:nvPr>
            <p:ph type="title"/>
          </p:nvPr>
        </p:nvSpPr>
        <p:spPr>
          <a:xfrm>
            <a:off x="1086643" y="0"/>
            <a:ext cx="10018713" cy="1752599"/>
          </a:xfrm>
        </p:spPr>
        <p:txBody>
          <a:bodyPr/>
          <a:lstStyle/>
          <a:p>
            <a:r>
              <a:rPr lang="en-GB" dirty="0"/>
              <a:t>Environmental analysis</a:t>
            </a:r>
          </a:p>
        </p:txBody>
      </p:sp>
      <p:pic>
        <p:nvPicPr>
          <p:cNvPr id="2050" name="Picture 2" descr="Image result for economics">
            <a:extLst>
              <a:ext uri="{FF2B5EF4-FFF2-40B4-BE49-F238E27FC236}">
                <a16:creationId xmlns:a16="http://schemas.microsoft.com/office/drawing/2014/main" id="{832D63EA-6CF3-440D-B419-E5E376358C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7344" y="1752599"/>
            <a:ext cx="8257310" cy="411575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6011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42113-E23A-43E3-8B14-7BA883750127}"/>
              </a:ext>
            </a:extLst>
          </p:cNvPr>
          <p:cNvSpPr>
            <a:spLocks noGrp="1"/>
          </p:cNvSpPr>
          <p:nvPr>
            <p:ph type="title"/>
          </p:nvPr>
        </p:nvSpPr>
        <p:spPr>
          <a:xfrm>
            <a:off x="1086643" y="0"/>
            <a:ext cx="10018713" cy="1752599"/>
          </a:xfrm>
        </p:spPr>
        <p:txBody>
          <a:bodyPr/>
          <a:lstStyle/>
          <a:p>
            <a:r>
              <a:rPr lang="en-GB"/>
              <a:t>Political factors</a:t>
            </a:r>
            <a:endParaRPr lang="en-GB" dirty="0"/>
          </a:p>
        </p:txBody>
      </p:sp>
      <p:pic>
        <p:nvPicPr>
          <p:cNvPr id="3074" name="Picture 2" descr="Image result for brexit">
            <a:extLst>
              <a:ext uri="{FF2B5EF4-FFF2-40B4-BE49-F238E27FC236}">
                <a16:creationId xmlns:a16="http://schemas.microsoft.com/office/drawing/2014/main" id="{83A8B436-D529-429C-B53C-8CBACE9DD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643" y="1752599"/>
            <a:ext cx="5207340" cy="407708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078" name="Picture 6" descr="Image result for power of the towers">
            <a:extLst>
              <a:ext uri="{FF2B5EF4-FFF2-40B4-BE49-F238E27FC236}">
                <a16:creationId xmlns:a16="http://schemas.microsoft.com/office/drawing/2014/main" id="{1462C07D-0E7F-4EBA-A3B0-ED2510261E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04664" y="1752599"/>
            <a:ext cx="5160862" cy="407708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7572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56C5F458-F0B9-4584-B7A3-BA39F9E9FC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74" name="Freeform 6">
              <a:extLst>
                <a:ext uri="{FF2B5EF4-FFF2-40B4-BE49-F238E27FC236}">
                  <a16:creationId xmlns:a16="http://schemas.microsoft.com/office/drawing/2014/main" id="{EF5CE756-E024-433C-98E3-931095C81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75" name="Freeform 7">
              <a:extLst>
                <a:ext uri="{FF2B5EF4-FFF2-40B4-BE49-F238E27FC236}">
                  <a16:creationId xmlns:a16="http://schemas.microsoft.com/office/drawing/2014/main" id="{0B4D7F81-EC0F-4E8E-8D3F-BCBF503597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6" name="Freeform 9">
              <a:extLst>
                <a:ext uri="{FF2B5EF4-FFF2-40B4-BE49-F238E27FC236}">
                  <a16:creationId xmlns:a16="http://schemas.microsoft.com/office/drawing/2014/main" id="{9DEF7606-46AD-4ECA-8815-33A3217D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7" name="Freeform 10">
              <a:extLst>
                <a:ext uri="{FF2B5EF4-FFF2-40B4-BE49-F238E27FC236}">
                  <a16:creationId xmlns:a16="http://schemas.microsoft.com/office/drawing/2014/main" id="{778C7720-6627-4BE3-9174-54CD26E72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8" name="Freeform 11">
              <a:extLst>
                <a:ext uri="{FF2B5EF4-FFF2-40B4-BE49-F238E27FC236}">
                  <a16:creationId xmlns:a16="http://schemas.microsoft.com/office/drawing/2014/main" id="{3D25C4CC-C750-4C0A-ADB5-CFA9FFAE5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9" name="Freeform 12">
              <a:extLst>
                <a:ext uri="{FF2B5EF4-FFF2-40B4-BE49-F238E27FC236}">
                  <a16:creationId xmlns:a16="http://schemas.microsoft.com/office/drawing/2014/main" id="{D6834B30-F11B-40AA-A8C8-0EF0710DB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CE226E9-7EF4-411C-BCDB-BFEAC8C13100}"/>
              </a:ext>
            </a:extLst>
          </p:cNvPr>
          <p:cNvSpPr>
            <a:spLocks noGrp="1"/>
          </p:cNvSpPr>
          <p:nvPr>
            <p:ph type="title"/>
          </p:nvPr>
        </p:nvSpPr>
        <p:spPr>
          <a:xfrm>
            <a:off x="5140732" y="810206"/>
            <a:ext cx="6362291" cy="3186061"/>
          </a:xfrm>
        </p:spPr>
        <p:txBody>
          <a:bodyPr vert="horz" lIns="91440" tIns="45720" rIns="91440" bIns="45720" rtlCol="0" anchor="b">
            <a:normAutofit/>
          </a:bodyPr>
          <a:lstStyle/>
          <a:p>
            <a:pPr algn="r"/>
            <a:r>
              <a:rPr lang="en-US" sz="6000"/>
              <a:t>Economic factors</a:t>
            </a:r>
          </a:p>
        </p:txBody>
      </p:sp>
      <p:pic>
        <p:nvPicPr>
          <p:cNvPr id="4098" name="Picture 2" descr="Image result for money gif">
            <a:extLst>
              <a:ext uri="{FF2B5EF4-FFF2-40B4-BE49-F238E27FC236}">
                <a16:creationId xmlns:a16="http://schemas.microsoft.com/office/drawing/2014/main" id="{015CF442-EF19-4631-9A13-9759FEEE498D}"/>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tretch>
            <a:fillRect/>
          </a:stretch>
        </p:blipFill>
        <p:spPr bwMode="auto">
          <a:xfrm>
            <a:off x="965360" y="645285"/>
            <a:ext cx="3360057" cy="2520043"/>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4100" name="Picture 4" descr="Image result for minimum wage">
            <a:extLst>
              <a:ext uri="{FF2B5EF4-FFF2-40B4-BE49-F238E27FC236}">
                <a16:creationId xmlns:a16="http://schemas.microsoft.com/office/drawing/2014/main" id="{C5709D4C-9A40-4153-A266-A28B2CC41E4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08730" y="3423522"/>
            <a:ext cx="3473317" cy="245737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3031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56C5F458-F0B9-4584-B7A3-BA39F9E9FC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74" name="Freeform 6">
              <a:extLst>
                <a:ext uri="{FF2B5EF4-FFF2-40B4-BE49-F238E27FC236}">
                  <a16:creationId xmlns:a16="http://schemas.microsoft.com/office/drawing/2014/main" id="{EF5CE756-E024-433C-98E3-931095C81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75" name="Freeform 7">
              <a:extLst>
                <a:ext uri="{FF2B5EF4-FFF2-40B4-BE49-F238E27FC236}">
                  <a16:creationId xmlns:a16="http://schemas.microsoft.com/office/drawing/2014/main" id="{0B4D7F81-EC0F-4E8E-8D3F-BCBF503597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6" name="Freeform 9">
              <a:extLst>
                <a:ext uri="{FF2B5EF4-FFF2-40B4-BE49-F238E27FC236}">
                  <a16:creationId xmlns:a16="http://schemas.microsoft.com/office/drawing/2014/main" id="{9DEF7606-46AD-4ECA-8815-33A3217D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7" name="Freeform 10">
              <a:extLst>
                <a:ext uri="{FF2B5EF4-FFF2-40B4-BE49-F238E27FC236}">
                  <a16:creationId xmlns:a16="http://schemas.microsoft.com/office/drawing/2014/main" id="{778C7720-6627-4BE3-9174-54CD26E72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8" name="Freeform 11">
              <a:extLst>
                <a:ext uri="{FF2B5EF4-FFF2-40B4-BE49-F238E27FC236}">
                  <a16:creationId xmlns:a16="http://schemas.microsoft.com/office/drawing/2014/main" id="{3D25C4CC-C750-4C0A-ADB5-CFA9FFAE5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9" name="Freeform 12">
              <a:extLst>
                <a:ext uri="{FF2B5EF4-FFF2-40B4-BE49-F238E27FC236}">
                  <a16:creationId xmlns:a16="http://schemas.microsoft.com/office/drawing/2014/main" id="{D6834B30-F11B-40AA-A8C8-0EF0710DB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71AC459-235B-4CB3-B0ED-C08D49F9F310}"/>
              </a:ext>
            </a:extLst>
          </p:cNvPr>
          <p:cNvSpPr>
            <a:spLocks noGrp="1"/>
          </p:cNvSpPr>
          <p:nvPr>
            <p:ph type="title"/>
          </p:nvPr>
        </p:nvSpPr>
        <p:spPr>
          <a:xfrm>
            <a:off x="2253783" y="1380068"/>
            <a:ext cx="4978303" cy="2616199"/>
          </a:xfrm>
        </p:spPr>
        <p:txBody>
          <a:bodyPr vert="horz" lIns="91440" tIns="45720" rIns="91440" bIns="45720" rtlCol="0" anchor="b">
            <a:normAutofit/>
          </a:bodyPr>
          <a:lstStyle/>
          <a:p>
            <a:pPr algn="r"/>
            <a:r>
              <a:rPr lang="en-US" sz="6000"/>
              <a:t>Socio-cultural factors</a:t>
            </a:r>
          </a:p>
        </p:txBody>
      </p:sp>
      <p:sp>
        <p:nvSpPr>
          <p:cNvPr id="81" name="Rounded Rectangle 6">
            <a:extLst>
              <a:ext uri="{FF2B5EF4-FFF2-40B4-BE49-F238E27FC236}">
                <a16:creationId xmlns:a16="http://schemas.microsoft.com/office/drawing/2014/main" id="{FE7077A0-316E-4437-8098-7871335C5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mage result for smiler ride">
            <a:extLst>
              <a:ext uri="{FF2B5EF4-FFF2-40B4-BE49-F238E27FC236}">
                <a16:creationId xmlns:a16="http://schemas.microsoft.com/office/drawing/2014/main" id="{CA1662C8-B617-4F8F-BD02-8320F80579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557433" y="1011765"/>
            <a:ext cx="1973926" cy="219105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alton towers staff">
            <a:extLst>
              <a:ext uri="{FF2B5EF4-FFF2-40B4-BE49-F238E27FC236}">
                <a16:creationId xmlns:a16="http://schemas.microsoft.com/office/drawing/2014/main" id="{3D9E97B3-08FC-4D42-A863-749206669C7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797403" y="3565657"/>
            <a:ext cx="3620036" cy="1900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1388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72"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73"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4"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5"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6"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7"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79" name="Rectangle 7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6FE71C-3DC1-48B8-96D8-515DEB0D246C}"/>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400"/>
              <a:t>Technological factors</a:t>
            </a:r>
          </a:p>
        </p:txBody>
      </p:sp>
      <p:grpSp>
        <p:nvGrpSpPr>
          <p:cNvPr id="81" name="Group 8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8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3"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8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85"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8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87"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89"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Image result for vr roller coaster">
            <a:extLst>
              <a:ext uri="{FF2B5EF4-FFF2-40B4-BE49-F238E27FC236}">
                <a16:creationId xmlns:a16="http://schemas.microsoft.com/office/drawing/2014/main" id="{DA6BAE00-29D8-4A25-8963-0D35489FE77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77550" y="1145161"/>
            <a:ext cx="6202778" cy="4279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501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EA1AB-98DB-4FEA-9D5B-CA5115A3FA0A}"/>
              </a:ext>
            </a:extLst>
          </p:cNvPr>
          <p:cNvSpPr>
            <a:spLocks noGrp="1"/>
          </p:cNvSpPr>
          <p:nvPr>
            <p:ph type="title"/>
          </p:nvPr>
        </p:nvSpPr>
        <p:spPr>
          <a:xfrm>
            <a:off x="-1875116" y="570416"/>
            <a:ext cx="10018713" cy="1752599"/>
          </a:xfrm>
        </p:spPr>
        <p:txBody>
          <a:bodyPr/>
          <a:lstStyle/>
          <a:p>
            <a:r>
              <a:rPr lang="en-GB" dirty="0"/>
              <a:t>Legal factors</a:t>
            </a:r>
          </a:p>
        </p:txBody>
      </p:sp>
      <p:sp>
        <p:nvSpPr>
          <p:cNvPr id="4" name="Title 1">
            <a:extLst>
              <a:ext uri="{FF2B5EF4-FFF2-40B4-BE49-F238E27FC236}">
                <a16:creationId xmlns:a16="http://schemas.microsoft.com/office/drawing/2014/main" id="{C9F4881C-4B19-42B4-A977-B6702B789D8E}"/>
              </a:ext>
            </a:extLst>
          </p:cNvPr>
          <p:cNvSpPr txBox="1">
            <a:spLocks/>
          </p:cNvSpPr>
          <p:nvPr/>
        </p:nvSpPr>
        <p:spPr>
          <a:xfrm>
            <a:off x="3822208" y="570415"/>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Environmental factors</a:t>
            </a:r>
          </a:p>
        </p:txBody>
      </p:sp>
      <p:pic>
        <p:nvPicPr>
          <p:cNvPr id="7170" name="Picture 2" descr="Image result for health and safety gif">
            <a:extLst>
              <a:ext uri="{FF2B5EF4-FFF2-40B4-BE49-F238E27FC236}">
                <a16:creationId xmlns:a16="http://schemas.microsoft.com/office/drawing/2014/main" id="{AFDD881E-883E-43E4-ABF3-CAD24C0EA3C5}"/>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131020" y="2369128"/>
            <a:ext cx="3678513" cy="367851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alton towers rain">
            <a:extLst>
              <a:ext uri="{FF2B5EF4-FFF2-40B4-BE49-F238E27FC236}">
                <a16:creationId xmlns:a16="http://schemas.microsoft.com/office/drawing/2014/main" id="{D5900D64-B000-4008-96AE-72A205A6BF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1321" y="2622995"/>
            <a:ext cx="4800489" cy="26971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1692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21F1E-FE89-4E4F-ACDB-69BCE9785F5F}"/>
              </a:ext>
            </a:extLst>
          </p:cNvPr>
          <p:cNvSpPr>
            <a:spLocks noGrp="1"/>
          </p:cNvSpPr>
          <p:nvPr>
            <p:ph type="title"/>
          </p:nvPr>
        </p:nvSpPr>
        <p:spPr>
          <a:xfrm>
            <a:off x="1417876" y="0"/>
            <a:ext cx="10018713" cy="1752599"/>
          </a:xfrm>
        </p:spPr>
        <p:txBody>
          <a:bodyPr/>
          <a:lstStyle/>
          <a:p>
            <a:r>
              <a:rPr lang="en-GB" dirty="0"/>
              <a:t>SWOT</a:t>
            </a:r>
          </a:p>
        </p:txBody>
      </p:sp>
      <p:graphicFrame>
        <p:nvGraphicFramePr>
          <p:cNvPr id="4" name="Table 3">
            <a:extLst>
              <a:ext uri="{FF2B5EF4-FFF2-40B4-BE49-F238E27FC236}">
                <a16:creationId xmlns:a16="http://schemas.microsoft.com/office/drawing/2014/main" id="{E2289942-E5D0-4A93-AA2E-B01FC37BBF1B}"/>
              </a:ext>
            </a:extLst>
          </p:cNvPr>
          <p:cNvGraphicFramePr>
            <a:graphicFrameLocks noGrp="1"/>
          </p:cNvGraphicFramePr>
          <p:nvPr>
            <p:extLst>
              <p:ext uri="{D42A27DB-BD31-4B8C-83A1-F6EECF244321}">
                <p14:modId xmlns:p14="http://schemas.microsoft.com/office/powerpoint/2010/main" val="2295127025"/>
              </p:ext>
            </p:extLst>
          </p:nvPr>
        </p:nvGraphicFramePr>
        <p:xfrm>
          <a:off x="2146776" y="1411357"/>
          <a:ext cx="8560912" cy="5007230"/>
        </p:xfrm>
        <a:graphic>
          <a:graphicData uri="http://schemas.openxmlformats.org/drawingml/2006/table">
            <a:tbl>
              <a:tblPr>
                <a:tableStyleId>{7DF18680-E054-41AD-8BC1-D1AEF772440D}</a:tableStyleId>
              </a:tblPr>
              <a:tblGrid>
                <a:gridCol w="4280456">
                  <a:extLst>
                    <a:ext uri="{9D8B030D-6E8A-4147-A177-3AD203B41FA5}">
                      <a16:colId xmlns:a16="http://schemas.microsoft.com/office/drawing/2014/main" val="519255762"/>
                    </a:ext>
                  </a:extLst>
                </a:gridCol>
                <a:gridCol w="4280456">
                  <a:extLst>
                    <a:ext uri="{9D8B030D-6E8A-4147-A177-3AD203B41FA5}">
                      <a16:colId xmlns:a16="http://schemas.microsoft.com/office/drawing/2014/main" val="1162924760"/>
                    </a:ext>
                  </a:extLst>
                </a:gridCol>
              </a:tblGrid>
              <a:tr h="1997062">
                <a:tc>
                  <a:txBody>
                    <a:bodyPr/>
                    <a:lstStyle/>
                    <a:p>
                      <a:pPr marL="0" indent="0" algn="ctr">
                        <a:lnSpc>
                          <a:spcPct val="150000"/>
                        </a:lnSpc>
                        <a:spcAft>
                          <a:spcPts val="0"/>
                        </a:spcAft>
                        <a:buFont typeface="+mj-lt"/>
                        <a:buNone/>
                      </a:pPr>
                      <a:r>
                        <a:rPr lang="en-GB" sz="2800" b="1" u="sng" dirty="0">
                          <a:effectLst/>
                        </a:rPr>
                        <a:t>Strengths</a:t>
                      </a:r>
                      <a:endParaRPr lang="en-GB" sz="2400" b="1" dirty="0">
                        <a:effectLst/>
                      </a:endParaRPr>
                    </a:p>
                    <a:p>
                      <a:pPr marL="0" lvl="0" indent="0">
                        <a:lnSpc>
                          <a:spcPct val="150000"/>
                        </a:lnSpc>
                        <a:spcAft>
                          <a:spcPts val="0"/>
                        </a:spcAft>
                        <a:buFont typeface="+mj-lt"/>
                        <a:buNone/>
                      </a:pPr>
                      <a:r>
                        <a:rPr lang="en-GB" sz="2400" dirty="0">
                          <a:effectLst/>
                        </a:rPr>
                        <a:t>Environmental policies</a:t>
                      </a:r>
                    </a:p>
                    <a:p>
                      <a:pPr marL="0" lvl="0" indent="0">
                        <a:lnSpc>
                          <a:spcPct val="150000"/>
                        </a:lnSpc>
                        <a:spcAft>
                          <a:spcPts val="0"/>
                        </a:spcAft>
                        <a:buFont typeface="+mj-lt"/>
                        <a:buNone/>
                      </a:pPr>
                      <a:r>
                        <a:rPr lang="en-GB" sz="2400" dirty="0">
                          <a:effectLst/>
                        </a:rPr>
                        <a:t>Marketing/online</a:t>
                      </a:r>
                    </a:p>
                    <a:p>
                      <a:pPr marL="0" lvl="0" indent="0">
                        <a:lnSpc>
                          <a:spcPct val="150000"/>
                        </a:lnSpc>
                        <a:spcAft>
                          <a:spcPts val="0"/>
                        </a:spcAft>
                        <a:buFont typeface="+mj-lt"/>
                        <a:buNone/>
                      </a:pPr>
                      <a:r>
                        <a:rPr lang="en-GB" sz="2400" dirty="0">
                          <a:effectLst/>
                        </a:rPr>
                        <a:t>Large appeal</a:t>
                      </a:r>
                    </a:p>
                    <a:p>
                      <a:pPr marL="0" lvl="0" indent="0">
                        <a:lnSpc>
                          <a:spcPct val="150000"/>
                        </a:lnSpc>
                        <a:spcAft>
                          <a:spcPts val="0"/>
                        </a:spcAft>
                        <a:buFont typeface="+mj-lt"/>
                        <a:buNone/>
                      </a:pPr>
                      <a:r>
                        <a:rPr lang="en-GB" sz="2400" dirty="0">
                          <a:effectLst/>
                        </a:rPr>
                        <a:t>Well-known</a:t>
                      </a:r>
                    </a:p>
                  </a:txBody>
                  <a:tcPr marL="68580" marR="68580" marT="0" marB="0"/>
                </a:tc>
                <a:tc>
                  <a:txBody>
                    <a:bodyPr/>
                    <a:lstStyle/>
                    <a:p>
                      <a:pPr marL="0" indent="0" algn="ctr">
                        <a:lnSpc>
                          <a:spcPct val="150000"/>
                        </a:lnSpc>
                        <a:spcAft>
                          <a:spcPts val="0"/>
                        </a:spcAft>
                        <a:buFont typeface="+mj-lt"/>
                        <a:buNone/>
                      </a:pPr>
                      <a:r>
                        <a:rPr lang="en-GB" sz="2800" b="1" u="sng" dirty="0">
                          <a:effectLst/>
                        </a:rPr>
                        <a:t>Weaknesses</a:t>
                      </a:r>
                      <a:endParaRPr lang="en-GB" sz="2400" b="1" dirty="0">
                        <a:effectLst/>
                      </a:endParaRPr>
                    </a:p>
                    <a:p>
                      <a:pPr marL="0" lvl="0" indent="0">
                        <a:lnSpc>
                          <a:spcPct val="150000"/>
                        </a:lnSpc>
                        <a:spcAft>
                          <a:spcPts val="0"/>
                        </a:spcAft>
                        <a:buFont typeface="+mj-lt"/>
                        <a:buNone/>
                      </a:pPr>
                      <a:r>
                        <a:rPr lang="en-GB" sz="2400" dirty="0">
                          <a:effectLst/>
                        </a:rPr>
                        <a:t>Seasonal opening</a:t>
                      </a:r>
                    </a:p>
                    <a:p>
                      <a:pPr marL="0" lvl="0" indent="0">
                        <a:lnSpc>
                          <a:spcPct val="150000"/>
                        </a:lnSpc>
                        <a:spcAft>
                          <a:spcPts val="0"/>
                        </a:spcAft>
                        <a:buFont typeface="+mj-lt"/>
                        <a:buNone/>
                      </a:pPr>
                      <a:r>
                        <a:rPr lang="en-GB" sz="2400" dirty="0">
                          <a:effectLst/>
                        </a:rPr>
                        <a:t>Accidents/incidents</a:t>
                      </a:r>
                    </a:p>
                    <a:p>
                      <a:pPr marL="0" lvl="0" indent="0">
                        <a:lnSpc>
                          <a:spcPct val="150000"/>
                        </a:lnSpc>
                        <a:spcAft>
                          <a:spcPts val="0"/>
                        </a:spcAft>
                        <a:buFont typeface="+mj-lt"/>
                        <a:buNone/>
                      </a:pPr>
                      <a:r>
                        <a:rPr lang="en-GB" sz="2400" dirty="0">
                          <a:effectLst/>
                        </a:rPr>
                        <a:t>Location</a:t>
                      </a:r>
                    </a:p>
                    <a:p>
                      <a:pPr marL="0" lvl="0" indent="0">
                        <a:lnSpc>
                          <a:spcPct val="150000"/>
                        </a:lnSpc>
                        <a:spcAft>
                          <a:spcPts val="0"/>
                        </a:spcAft>
                        <a:buFont typeface="+mj-lt"/>
                        <a:buNone/>
                      </a:pPr>
                      <a:r>
                        <a:rPr lang="en-GB" sz="2400" dirty="0">
                          <a:effectLst/>
                        </a:rPr>
                        <a:t>Price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25648286"/>
                  </a:ext>
                </a:extLst>
              </a:tr>
              <a:tr h="1665559">
                <a:tc>
                  <a:txBody>
                    <a:bodyPr/>
                    <a:lstStyle/>
                    <a:p>
                      <a:pPr marL="0" indent="0" algn="ctr">
                        <a:lnSpc>
                          <a:spcPct val="150000"/>
                        </a:lnSpc>
                        <a:spcAft>
                          <a:spcPts val="0"/>
                        </a:spcAft>
                        <a:buFont typeface="+mj-lt"/>
                        <a:buNone/>
                      </a:pPr>
                      <a:r>
                        <a:rPr lang="en-GB" sz="2800" b="1" u="sng" dirty="0">
                          <a:effectLst/>
                        </a:rPr>
                        <a:t>Opportunities</a:t>
                      </a:r>
                      <a:endParaRPr lang="en-GB" sz="2400" b="1" dirty="0">
                        <a:effectLst/>
                      </a:endParaRPr>
                    </a:p>
                    <a:p>
                      <a:pPr marL="0" lvl="0" indent="0">
                        <a:lnSpc>
                          <a:spcPct val="150000"/>
                        </a:lnSpc>
                        <a:spcAft>
                          <a:spcPts val="0"/>
                        </a:spcAft>
                        <a:buFont typeface="+mj-lt"/>
                        <a:buNone/>
                      </a:pPr>
                      <a:r>
                        <a:rPr lang="en-GB" sz="2400" dirty="0">
                          <a:effectLst/>
                        </a:rPr>
                        <a:t>Brexit</a:t>
                      </a:r>
                    </a:p>
                    <a:p>
                      <a:pPr marL="0" lvl="0" indent="0">
                        <a:lnSpc>
                          <a:spcPct val="150000"/>
                        </a:lnSpc>
                        <a:spcAft>
                          <a:spcPts val="0"/>
                        </a:spcAft>
                        <a:buFont typeface="+mj-lt"/>
                        <a:buNone/>
                      </a:pPr>
                      <a:r>
                        <a:rPr lang="en-GB" sz="2400" dirty="0">
                          <a:effectLst/>
                        </a:rPr>
                        <a:t>Partnerships</a:t>
                      </a:r>
                    </a:p>
                    <a:p>
                      <a:pPr marL="0" lvl="0" indent="0">
                        <a:lnSpc>
                          <a:spcPct val="150000"/>
                        </a:lnSpc>
                        <a:spcAft>
                          <a:spcPts val="0"/>
                        </a:spcAft>
                        <a:buFont typeface="+mj-lt"/>
                        <a:buNone/>
                      </a:pPr>
                      <a:r>
                        <a:rPr lang="en-GB" sz="2400" dirty="0">
                          <a:effectLst/>
                        </a:rPr>
                        <a:t>Seasonal events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indent="0" algn="ctr">
                        <a:lnSpc>
                          <a:spcPct val="150000"/>
                        </a:lnSpc>
                        <a:spcAft>
                          <a:spcPts val="0"/>
                        </a:spcAft>
                        <a:buFont typeface="+mj-lt"/>
                        <a:buNone/>
                      </a:pPr>
                      <a:r>
                        <a:rPr lang="en-GB" sz="2800" b="1" u="sng" dirty="0">
                          <a:effectLst/>
                        </a:rPr>
                        <a:t>Threats</a:t>
                      </a:r>
                      <a:endParaRPr lang="en-GB" sz="2400" b="1" dirty="0">
                        <a:effectLst/>
                      </a:endParaRPr>
                    </a:p>
                    <a:p>
                      <a:pPr marL="0" lvl="0" indent="0">
                        <a:lnSpc>
                          <a:spcPct val="150000"/>
                        </a:lnSpc>
                        <a:spcAft>
                          <a:spcPts val="0"/>
                        </a:spcAft>
                        <a:buFont typeface="+mj-lt"/>
                        <a:buNone/>
                      </a:pPr>
                      <a:r>
                        <a:rPr lang="en-GB" sz="2400" dirty="0">
                          <a:effectLst/>
                        </a:rPr>
                        <a:t>Brexit</a:t>
                      </a:r>
                    </a:p>
                    <a:p>
                      <a:pPr marL="0" lvl="0" indent="0">
                        <a:lnSpc>
                          <a:spcPct val="150000"/>
                        </a:lnSpc>
                        <a:spcAft>
                          <a:spcPts val="0"/>
                        </a:spcAft>
                        <a:buFont typeface="+mj-lt"/>
                        <a:buNone/>
                      </a:pPr>
                      <a:r>
                        <a:rPr lang="en-GB" sz="2400" dirty="0">
                          <a:effectLst/>
                        </a:rPr>
                        <a:t>Weather</a:t>
                      </a:r>
                    </a:p>
                    <a:p>
                      <a:pPr marL="0" lvl="0" indent="0">
                        <a:lnSpc>
                          <a:spcPct val="150000"/>
                        </a:lnSpc>
                        <a:spcAft>
                          <a:spcPts val="0"/>
                        </a:spcAft>
                        <a:buFont typeface="+mj-lt"/>
                        <a:buNone/>
                      </a:pPr>
                      <a:r>
                        <a:rPr lang="en-GB" sz="2400" dirty="0">
                          <a:effectLst/>
                        </a:rPr>
                        <a:t>Competition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02272866"/>
                  </a:ext>
                </a:extLst>
              </a:tr>
            </a:tbl>
          </a:graphicData>
        </a:graphic>
      </p:graphicFrame>
    </p:spTree>
    <p:extLst>
      <p:ext uri="{BB962C8B-B14F-4D97-AF65-F5344CB8AC3E}">
        <p14:creationId xmlns:p14="http://schemas.microsoft.com/office/powerpoint/2010/main" val="68776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72"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73"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4"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5"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6"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7"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79" name="Rectangle 78">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Image result for finance">
            <a:extLst>
              <a:ext uri="{FF2B5EF4-FFF2-40B4-BE49-F238E27FC236}">
                <a16:creationId xmlns:a16="http://schemas.microsoft.com/office/drawing/2014/main" id="{AD6712A6-DC37-4153-B486-55672EC61CA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091" r="9496"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81"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CF6CB-7665-4E72-9F1D-B57AEAF293ED}"/>
              </a:ext>
            </a:extLst>
          </p:cNvPr>
          <p:cNvSpPr>
            <a:spLocks noGrp="1"/>
          </p:cNvSpPr>
          <p:nvPr>
            <p:ph type="title"/>
          </p:nvPr>
        </p:nvSpPr>
        <p:spPr>
          <a:xfrm>
            <a:off x="685800" y="1634067"/>
            <a:ext cx="4080932" cy="3310468"/>
          </a:xfrm>
        </p:spPr>
        <p:txBody>
          <a:bodyPr vert="horz" lIns="91440" tIns="45720" rIns="91440" bIns="45720" rtlCol="0" anchor="b">
            <a:normAutofit/>
          </a:bodyPr>
          <a:lstStyle/>
          <a:p>
            <a:pPr algn="l"/>
            <a:r>
              <a:rPr lang="en-US" sz="5400">
                <a:solidFill>
                  <a:schemeClr val="bg1"/>
                </a:solidFill>
              </a:rPr>
              <a:t>Financial ratios</a:t>
            </a:r>
          </a:p>
        </p:txBody>
      </p:sp>
      <p:grpSp>
        <p:nvGrpSpPr>
          <p:cNvPr id="83" name="Group 82">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84"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5"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86"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87"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88"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89"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3743856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7A23F-52E0-408D-B6A5-9F5C1427514B}"/>
              </a:ext>
            </a:extLst>
          </p:cNvPr>
          <p:cNvSpPr>
            <a:spLocks noGrp="1"/>
          </p:cNvSpPr>
          <p:nvPr>
            <p:ph type="title"/>
          </p:nvPr>
        </p:nvSpPr>
        <p:spPr>
          <a:xfrm>
            <a:off x="-1944689" y="808666"/>
            <a:ext cx="10018713" cy="1752599"/>
          </a:xfrm>
        </p:spPr>
        <p:txBody>
          <a:bodyPr/>
          <a:lstStyle/>
          <a:p>
            <a:r>
              <a:rPr lang="en-GB" dirty="0"/>
              <a:t>Gross profit</a:t>
            </a:r>
          </a:p>
        </p:txBody>
      </p:sp>
      <p:sp>
        <p:nvSpPr>
          <p:cNvPr id="4" name="Title 1">
            <a:extLst>
              <a:ext uri="{FF2B5EF4-FFF2-40B4-BE49-F238E27FC236}">
                <a16:creationId xmlns:a16="http://schemas.microsoft.com/office/drawing/2014/main" id="{9404162E-28C9-40F6-A18F-BD87D4068E71}"/>
              </a:ext>
            </a:extLst>
          </p:cNvPr>
          <p:cNvSpPr txBox="1">
            <a:spLocks/>
          </p:cNvSpPr>
          <p:nvPr/>
        </p:nvSpPr>
        <p:spPr>
          <a:xfrm>
            <a:off x="-2218945" y="3038318"/>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Net profit</a:t>
            </a:r>
          </a:p>
        </p:txBody>
      </p:sp>
      <p:sp>
        <p:nvSpPr>
          <p:cNvPr id="5" name="TextBox 4">
            <a:extLst>
              <a:ext uri="{FF2B5EF4-FFF2-40B4-BE49-F238E27FC236}">
                <a16:creationId xmlns:a16="http://schemas.microsoft.com/office/drawing/2014/main" id="{E1D5CA8F-832C-4DC3-BC99-FDF31E959944}"/>
              </a:ext>
            </a:extLst>
          </p:cNvPr>
          <p:cNvSpPr txBox="1"/>
          <p:nvPr/>
        </p:nvSpPr>
        <p:spPr>
          <a:xfrm>
            <a:off x="1740343" y="2084211"/>
            <a:ext cx="2100138" cy="954107"/>
          </a:xfrm>
          <a:prstGeom prst="rect">
            <a:avLst/>
          </a:prstGeom>
          <a:noFill/>
        </p:spPr>
        <p:txBody>
          <a:bodyPr wrap="square" rtlCol="0">
            <a:spAutoFit/>
          </a:bodyPr>
          <a:lstStyle/>
          <a:p>
            <a:r>
              <a:rPr lang="en-GB" sz="2800" dirty="0"/>
              <a:t>2015: 84.8%</a:t>
            </a:r>
          </a:p>
          <a:p>
            <a:r>
              <a:rPr lang="en-GB" sz="2800" dirty="0"/>
              <a:t>2016: 84.4%</a:t>
            </a:r>
          </a:p>
        </p:txBody>
      </p:sp>
      <p:sp>
        <p:nvSpPr>
          <p:cNvPr id="6" name="TextBox 5">
            <a:extLst>
              <a:ext uri="{FF2B5EF4-FFF2-40B4-BE49-F238E27FC236}">
                <a16:creationId xmlns:a16="http://schemas.microsoft.com/office/drawing/2014/main" id="{28F600A5-8755-446C-9446-9BACF794ABF3}"/>
              </a:ext>
            </a:extLst>
          </p:cNvPr>
          <p:cNvSpPr txBox="1"/>
          <p:nvPr/>
        </p:nvSpPr>
        <p:spPr>
          <a:xfrm>
            <a:off x="1740342" y="4403241"/>
            <a:ext cx="2100138" cy="954107"/>
          </a:xfrm>
          <a:prstGeom prst="rect">
            <a:avLst/>
          </a:prstGeom>
          <a:noFill/>
        </p:spPr>
        <p:txBody>
          <a:bodyPr wrap="square" rtlCol="0">
            <a:spAutoFit/>
          </a:bodyPr>
          <a:lstStyle/>
          <a:p>
            <a:r>
              <a:rPr lang="en-GB" sz="2800" dirty="0"/>
              <a:t>2015: 13.3%</a:t>
            </a:r>
          </a:p>
          <a:p>
            <a:r>
              <a:rPr lang="en-GB" sz="2800" dirty="0"/>
              <a:t>2016: 14.4%</a:t>
            </a:r>
          </a:p>
        </p:txBody>
      </p:sp>
      <p:pic>
        <p:nvPicPr>
          <p:cNvPr id="9218" name="Picture 2" descr="Image result for profit">
            <a:extLst>
              <a:ext uri="{FF2B5EF4-FFF2-40B4-BE49-F238E27FC236}">
                <a16:creationId xmlns:a16="http://schemas.microsoft.com/office/drawing/2014/main" id="{54B977C8-BA33-4C3F-A33A-F99EAA2D02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6908" y="1214437"/>
            <a:ext cx="5229225" cy="442912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440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3B634-9656-4DE6-88B5-88D7FE998665}"/>
              </a:ext>
            </a:extLst>
          </p:cNvPr>
          <p:cNvSpPr>
            <a:spLocks noGrp="1"/>
          </p:cNvSpPr>
          <p:nvPr>
            <p:ph type="title"/>
          </p:nvPr>
        </p:nvSpPr>
        <p:spPr>
          <a:xfrm>
            <a:off x="-2447609" y="944881"/>
            <a:ext cx="10018713" cy="1752599"/>
          </a:xfrm>
        </p:spPr>
        <p:txBody>
          <a:bodyPr/>
          <a:lstStyle/>
          <a:p>
            <a:r>
              <a:rPr lang="en-GB" dirty="0"/>
              <a:t>ROCE</a:t>
            </a:r>
          </a:p>
        </p:txBody>
      </p:sp>
      <p:sp>
        <p:nvSpPr>
          <p:cNvPr id="4" name="Title 1">
            <a:extLst>
              <a:ext uri="{FF2B5EF4-FFF2-40B4-BE49-F238E27FC236}">
                <a16:creationId xmlns:a16="http://schemas.microsoft.com/office/drawing/2014/main" id="{E67A6C9C-1AC9-4235-81E7-FBEEAF459240}"/>
              </a:ext>
            </a:extLst>
          </p:cNvPr>
          <p:cNvSpPr txBox="1">
            <a:spLocks/>
          </p:cNvSpPr>
          <p:nvPr/>
        </p:nvSpPr>
        <p:spPr>
          <a:xfrm>
            <a:off x="-1123157" y="3174532"/>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Total assets turnover</a:t>
            </a:r>
          </a:p>
        </p:txBody>
      </p:sp>
      <p:sp>
        <p:nvSpPr>
          <p:cNvPr id="5" name="TextBox 4">
            <a:extLst>
              <a:ext uri="{FF2B5EF4-FFF2-40B4-BE49-F238E27FC236}">
                <a16:creationId xmlns:a16="http://schemas.microsoft.com/office/drawing/2014/main" id="{B2DFA3A9-047A-4834-A375-6A19736E3BD6}"/>
              </a:ext>
            </a:extLst>
          </p:cNvPr>
          <p:cNvSpPr txBox="1"/>
          <p:nvPr/>
        </p:nvSpPr>
        <p:spPr>
          <a:xfrm>
            <a:off x="1786062" y="2220425"/>
            <a:ext cx="2100138" cy="954107"/>
          </a:xfrm>
          <a:prstGeom prst="rect">
            <a:avLst/>
          </a:prstGeom>
          <a:noFill/>
        </p:spPr>
        <p:txBody>
          <a:bodyPr wrap="square" rtlCol="0">
            <a:spAutoFit/>
          </a:bodyPr>
          <a:lstStyle/>
          <a:p>
            <a:r>
              <a:rPr lang="en-GB" sz="2800" dirty="0"/>
              <a:t>2015: 7.04%</a:t>
            </a:r>
          </a:p>
          <a:p>
            <a:r>
              <a:rPr lang="en-GB" sz="2800" dirty="0"/>
              <a:t>2016: 7.28%</a:t>
            </a:r>
          </a:p>
        </p:txBody>
      </p:sp>
      <p:sp>
        <p:nvSpPr>
          <p:cNvPr id="6" name="TextBox 5">
            <a:extLst>
              <a:ext uri="{FF2B5EF4-FFF2-40B4-BE49-F238E27FC236}">
                <a16:creationId xmlns:a16="http://schemas.microsoft.com/office/drawing/2014/main" id="{094F1672-F083-490E-81BF-0100FCBEAEFF}"/>
              </a:ext>
            </a:extLst>
          </p:cNvPr>
          <p:cNvSpPr txBox="1"/>
          <p:nvPr/>
        </p:nvSpPr>
        <p:spPr>
          <a:xfrm>
            <a:off x="1740342" y="4403241"/>
            <a:ext cx="3197418" cy="954107"/>
          </a:xfrm>
          <a:prstGeom prst="rect">
            <a:avLst/>
          </a:prstGeom>
          <a:noFill/>
        </p:spPr>
        <p:txBody>
          <a:bodyPr wrap="square" rtlCol="0">
            <a:spAutoFit/>
          </a:bodyPr>
          <a:lstStyle/>
          <a:p>
            <a:r>
              <a:rPr lang="en-GB" sz="2800" dirty="0"/>
              <a:t>2015: 0.51 times</a:t>
            </a:r>
          </a:p>
          <a:p>
            <a:r>
              <a:rPr lang="en-GB" sz="2800" dirty="0"/>
              <a:t>2016: 0.49 times</a:t>
            </a:r>
          </a:p>
        </p:txBody>
      </p:sp>
      <p:pic>
        <p:nvPicPr>
          <p:cNvPr id="10242" name="Picture 2" descr="Image result for roce">
            <a:extLst>
              <a:ext uri="{FF2B5EF4-FFF2-40B4-BE49-F238E27FC236}">
                <a16:creationId xmlns:a16="http://schemas.microsoft.com/office/drawing/2014/main" id="{7BBBF9F9-7F84-4EF6-82B5-0CB9B481FB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5419" y="944881"/>
            <a:ext cx="4673048" cy="233652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44" name="Picture 4" descr="Image result for total assets turnover">
            <a:extLst>
              <a:ext uri="{FF2B5EF4-FFF2-40B4-BE49-F238E27FC236}">
                <a16:creationId xmlns:a16="http://schemas.microsoft.com/office/drawing/2014/main" id="{58E392E6-625A-4231-8CB3-20448DA91F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5418" y="3567100"/>
            <a:ext cx="4673047" cy="269455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2728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CB450-9179-4E18-BED2-3E4563C95E66}"/>
              </a:ext>
            </a:extLst>
          </p:cNvPr>
          <p:cNvSpPr>
            <a:spLocks noGrp="1"/>
          </p:cNvSpPr>
          <p:nvPr>
            <p:ph type="title"/>
          </p:nvPr>
        </p:nvSpPr>
        <p:spPr>
          <a:xfrm>
            <a:off x="-1121729" y="967741"/>
            <a:ext cx="10018713" cy="1752599"/>
          </a:xfrm>
        </p:spPr>
        <p:txBody>
          <a:bodyPr/>
          <a:lstStyle/>
          <a:p>
            <a:r>
              <a:rPr lang="en-GB" dirty="0"/>
              <a:t>Fixed assets turnover</a:t>
            </a:r>
          </a:p>
        </p:txBody>
      </p:sp>
      <p:sp>
        <p:nvSpPr>
          <p:cNvPr id="4" name="Title 1">
            <a:extLst>
              <a:ext uri="{FF2B5EF4-FFF2-40B4-BE49-F238E27FC236}">
                <a16:creationId xmlns:a16="http://schemas.microsoft.com/office/drawing/2014/main" id="{9A2D5CF0-3ED1-4F3C-A744-EDEC82533D2C}"/>
              </a:ext>
            </a:extLst>
          </p:cNvPr>
          <p:cNvSpPr txBox="1">
            <a:spLocks/>
          </p:cNvSpPr>
          <p:nvPr/>
        </p:nvSpPr>
        <p:spPr>
          <a:xfrm>
            <a:off x="-733110" y="3261361"/>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Working capital turnover</a:t>
            </a:r>
          </a:p>
        </p:txBody>
      </p:sp>
      <p:sp>
        <p:nvSpPr>
          <p:cNvPr id="5" name="TextBox 4">
            <a:extLst>
              <a:ext uri="{FF2B5EF4-FFF2-40B4-BE49-F238E27FC236}">
                <a16:creationId xmlns:a16="http://schemas.microsoft.com/office/drawing/2014/main" id="{AB67BEB9-7AA3-4648-A382-37A21C316995}"/>
              </a:ext>
            </a:extLst>
          </p:cNvPr>
          <p:cNvSpPr txBox="1"/>
          <p:nvPr/>
        </p:nvSpPr>
        <p:spPr>
          <a:xfrm>
            <a:off x="1603182" y="2243286"/>
            <a:ext cx="3265998" cy="954107"/>
          </a:xfrm>
          <a:prstGeom prst="rect">
            <a:avLst/>
          </a:prstGeom>
          <a:noFill/>
        </p:spPr>
        <p:txBody>
          <a:bodyPr wrap="square" rtlCol="0">
            <a:spAutoFit/>
          </a:bodyPr>
          <a:lstStyle/>
          <a:p>
            <a:r>
              <a:rPr lang="en-GB" sz="2800" dirty="0"/>
              <a:t>2015: 0.51 times</a:t>
            </a:r>
          </a:p>
          <a:p>
            <a:r>
              <a:rPr lang="en-GB" sz="2800" dirty="0"/>
              <a:t>2016: 0.49 times</a:t>
            </a:r>
          </a:p>
        </p:txBody>
      </p:sp>
      <p:sp>
        <p:nvSpPr>
          <p:cNvPr id="6" name="TextBox 5">
            <a:extLst>
              <a:ext uri="{FF2B5EF4-FFF2-40B4-BE49-F238E27FC236}">
                <a16:creationId xmlns:a16="http://schemas.microsoft.com/office/drawing/2014/main" id="{F6BA1F6F-B99D-41C5-A889-DC5C20670637}"/>
              </a:ext>
            </a:extLst>
          </p:cNvPr>
          <p:cNvSpPr txBox="1"/>
          <p:nvPr/>
        </p:nvSpPr>
        <p:spPr>
          <a:xfrm>
            <a:off x="1603182" y="4536906"/>
            <a:ext cx="3265998" cy="954107"/>
          </a:xfrm>
          <a:prstGeom prst="rect">
            <a:avLst/>
          </a:prstGeom>
          <a:noFill/>
        </p:spPr>
        <p:txBody>
          <a:bodyPr wrap="square" rtlCol="0">
            <a:spAutoFit/>
          </a:bodyPr>
          <a:lstStyle/>
          <a:p>
            <a:r>
              <a:rPr lang="en-GB" sz="2800" dirty="0"/>
              <a:t>2015: 426 times</a:t>
            </a:r>
          </a:p>
          <a:p>
            <a:r>
              <a:rPr lang="en-GB" sz="2800" dirty="0"/>
              <a:t>2016: 1,457 times</a:t>
            </a:r>
          </a:p>
        </p:txBody>
      </p:sp>
      <p:pic>
        <p:nvPicPr>
          <p:cNvPr id="11266" name="Picture 2" descr="Related image">
            <a:extLst>
              <a:ext uri="{FF2B5EF4-FFF2-40B4-BE49-F238E27FC236}">
                <a16:creationId xmlns:a16="http://schemas.microsoft.com/office/drawing/2014/main" id="{CC393F33-1FFF-41EF-BF5B-041DFCE8F0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2822" y="2082673"/>
            <a:ext cx="4044759" cy="269265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2778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CB450-9179-4E18-BED2-3E4563C95E66}"/>
              </a:ext>
            </a:extLst>
          </p:cNvPr>
          <p:cNvSpPr>
            <a:spLocks noGrp="1"/>
          </p:cNvSpPr>
          <p:nvPr>
            <p:ph type="title"/>
          </p:nvPr>
        </p:nvSpPr>
        <p:spPr>
          <a:xfrm>
            <a:off x="-1944689" y="967741"/>
            <a:ext cx="10018713" cy="1752599"/>
          </a:xfrm>
        </p:spPr>
        <p:txBody>
          <a:bodyPr/>
          <a:lstStyle/>
          <a:p>
            <a:r>
              <a:rPr lang="en-GB" dirty="0"/>
              <a:t>Current ratio</a:t>
            </a:r>
          </a:p>
        </p:txBody>
      </p:sp>
      <p:sp>
        <p:nvSpPr>
          <p:cNvPr id="4" name="Title 1">
            <a:extLst>
              <a:ext uri="{FF2B5EF4-FFF2-40B4-BE49-F238E27FC236}">
                <a16:creationId xmlns:a16="http://schemas.microsoft.com/office/drawing/2014/main" id="{9A2D5CF0-3ED1-4F3C-A744-EDEC82533D2C}"/>
              </a:ext>
            </a:extLst>
          </p:cNvPr>
          <p:cNvSpPr txBox="1">
            <a:spLocks/>
          </p:cNvSpPr>
          <p:nvPr/>
        </p:nvSpPr>
        <p:spPr>
          <a:xfrm>
            <a:off x="-2310386" y="3429000"/>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Quick ratio</a:t>
            </a:r>
          </a:p>
        </p:txBody>
      </p:sp>
      <p:sp>
        <p:nvSpPr>
          <p:cNvPr id="5" name="TextBox 4">
            <a:extLst>
              <a:ext uri="{FF2B5EF4-FFF2-40B4-BE49-F238E27FC236}">
                <a16:creationId xmlns:a16="http://schemas.microsoft.com/office/drawing/2014/main" id="{6DF12CA9-A7DB-4360-BFA9-0A0F43E3742A}"/>
              </a:ext>
            </a:extLst>
          </p:cNvPr>
          <p:cNvSpPr txBox="1"/>
          <p:nvPr/>
        </p:nvSpPr>
        <p:spPr>
          <a:xfrm>
            <a:off x="1648902" y="2243286"/>
            <a:ext cx="2100138" cy="954107"/>
          </a:xfrm>
          <a:prstGeom prst="rect">
            <a:avLst/>
          </a:prstGeom>
          <a:noFill/>
        </p:spPr>
        <p:txBody>
          <a:bodyPr wrap="square" rtlCol="0">
            <a:spAutoFit/>
          </a:bodyPr>
          <a:lstStyle/>
          <a:p>
            <a:r>
              <a:rPr lang="en-GB" sz="2800" dirty="0"/>
              <a:t>2015: 1.01</a:t>
            </a:r>
          </a:p>
          <a:p>
            <a:r>
              <a:rPr lang="en-GB" sz="2800" dirty="0"/>
              <a:t>2016: 1.00</a:t>
            </a:r>
          </a:p>
        </p:txBody>
      </p:sp>
      <p:sp>
        <p:nvSpPr>
          <p:cNvPr id="6" name="TextBox 5">
            <a:extLst>
              <a:ext uri="{FF2B5EF4-FFF2-40B4-BE49-F238E27FC236}">
                <a16:creationId xmlns:a16="http://schemas.microsoft.com/office/drawing/2014/main" id="{89EEA7C1-8A06-48BF-980B-99A43419AC83}"/>
              </a:ext>
            </a:extLst>
          </p:cNvPr>
          <p:cNvSpPr txBox="1"/>
          <p:nvPr/>
        </p:nvSpPr>
        <p:spPr>
          <a:xfrm>
            <a:off x="1648901" y="4704545"/>
            <a:ext cx="2100138" cy="954107"/>
          </a:xfrm>
          <a:prstGeom prst="rect">
            <a:avLst/>
          </a:prstGeom>
          <a:noFill/>
        </p:spPr>
        <p:txBody>
          <a:bodyPr wrap="square" rtlCol="0">
            <a:spAutoFit/>
          </a:bodyPr>
          <a:lstStyle/>
          <a:p>
            <a:r>
              <a:rPr lang="en-GB" sz="2800" dirty="0"/>
              <a:t>2015: 0.89</a:t>
            </a:r>
          </a:p>
          <a:p>
            <a:r>
              <a:rPr lang="en-GB" sz="2800" dirty="0"/>
              <a:t>2016: 0.89</a:t>
            </a:r>
          </a:p>
        </p:txBody>
      </p:sp>
      <p:pic>
        <p:nvPicPr>
          <p:cNvPr id="12290" name="Picture 2" descr="Image result for quick ratio">
            <a:extLst>
              <a:ext uri="{FF2B5EF4-FFF2-40B4-BE49-F238E27FC236}">
                <a16:creationId xmlns:a16="http://schemas.microsoft.com/office/drawing/2014/main" id="{EC9B33D8-72C3-478F-9DA5-7A6AB5850F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1837" y="1537755"/>
            <a:ext cx="6355777" cy="423718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91193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CB450-9179-4E18-BED2-3E4563C95E66}"/>
              </a:ext>
            </a:extLst>
          </p:cNvPr>
          <p:cNvSpPr>
            <a:spLocks noGrp="1"/>
          </p:cNvSpPr>
          <p:nvPr>
            <p:ph type="title"/>
          </p:nvPr>
        </p:nvSpPr>
        <p:spPr>
          <a:xfrm>
            <a:off x="-1853249" y="967741"/>
            <a:ext cx="10018713" cy="1752599"/>
          </a:xfrm>
        </p:spPr>
        <p:txBody>
          <a:bodyPr/>
          <a:lstStyle/>
          <a:p>
            <a:r>
              <a:rPr lang="en-GB" dirty="0"/>
              <a:t>Debtor days</a:t>
            </a:r>
          </a:p>
        </p:txBody>
      </p:sp>
      <p:sp>
        <p:nvSpPr>
          <p:cNvPr id="4" name="Title 1">
            <a:extLst>
              <a:ext uri="{FF2B5EF4-FFF2-40B4-BE49-F238E27FC236}">
                <a16:creationId xmlns:a16="http://schemas.microsoft.com/office/drawing/2014/main" id="{9A2D5CF0-3ED1-4F3C-A744-EDEC82533D2C}"/>
              </a:ext>
            </a:extLst>
          </p:cNvPr>
          <p:cNvSpPr txBox="1">
            <a:spLocks/>
          </p:cNvSpPr>
          <p:nvPr/>
        </p:nvSpPr>
        <p:spPr>
          <a:xfrm>
            <a:off x="-1853249" y="3429000"/>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Creditor days</a:t>
            </a:r>
          </a:p>
        </p:txBody>
      </p:sp>
      <p:sp>
        <p:nvSpPr>
          <p:cNvPr id="5" name="TextBox 4">
            <a:extLst>
              <a:ext uri="{FF2B5EF4-FFF2-40B4-BE49-F238E27FC236}">
                <a16:creationId xmlns:a16="http://schemas.microsoft.com/office/drawing/2014/main" id="{AE282D8C-F725-4528-9573-7F70A68BEC26}"/>
              </a:ext>
            </a:extLst>
          </p:cNvPr>
          <p:cNvSpPr txBox="1"/>
          <p:nvPr/>
        </p:nvSpPr>
        <p:spPr>
          <a:xfrm>
            <a:off x="1808922" y="2243286"/>
            <a:ext cx="2900238" cy="954107"/>
          </a:xfrm>
          <a:prstGeom prst="rect">
            <a:avLst/>
          </a:prstGeom>
          <a:noFill/>
        </p:spPr>
        <p:txBody>
          <a:bodyPr wrap="square" rtlCol="0">
            <a:spAutoFit/>
          </a:bodyPr>
          <a:lstStyle/>
          <a:p>
            <a:r>
              <a:rPr lang="en-GB" sz="2800" dirty="0"/>
              <a:t>2015: 21.70 days</a:t>
            </a:r>
          </a:p>
          <a:p>
            <a:r>
              <a:rPr lang="en-GB" sz="2800" dirty="0"/>
              <a:t>2016: 21.54 days</a:t>
            </a:r>
          </a:p>
        </p:txBody>
      </p:sp>
      <p:sp>
        <p:nvSpPr>
          <p:cNvPr id="6" name="TextBox 5">
            <a:extLst>
              <a:ext uri="{FF2B5EF4-FFF2-40B4-BE49-F238E27FC236}">
                <a16:creationId xmlns:a16="http://schemas.microsoft.com/office/drawing/2014/main" id="{890DAB1B-2FC6-447E-9208-2EBBD320F2C4}"/>
              </a:ext>
            </a:extLst>
          </p:cNvPr>
          <p:cNvSpPr txBox="1"/>
          <p:nvPr/>
        </p:nvSpPr>
        <p:spPr>
          <a:xfrm>
            <a:off x="1808922" y="4704545"/>
            <a:ext cx="2900238" cy="954107"/>
          </a:xfrm>
          <a:prstGeom prst="rect">
            <a:avLst/>
          </a:prstGeom>
          <a:noFill/>
        </p:spPr>
        <p:txBody>
          <a:bodyPr wrap="square" rtlCol="0">
            <a:spAutoFit/>
          </a:bodyPr>
          <a:lstStyle/>
          <a:p>
            <a:r>
              <a:rPr lang="en-GB" sz="2800" dirty="0"/>
              <a:t>2015: 79.17 days</a:t>
            </a:r>
          </a:p>
          <a:p>
            <a:r>
              <a:rPr lang="en-GB" sz="2800" dirty="0"/>
              <a:t>2016: 98.69 days</a:t>
            </a:r>
          </a:p>
        </p:txBody>
      </p:sp>
      <p:pic>
        <p:nvPicPr>
          <p:cNvPr id="13316" name="Picture 4" descr="Image result for debt">
            <a:extLst>
              <a:ext uri="{FF2B5EF4-FFF2-40B4-BE49-F238E27FC236}">
                <a16:creationId xmlns:a16="http://schemas.microsoft.com/office/drawing/2014/main" id="{FC18DD0E-930B-4331-8E4E-3AC85A24AC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41135" y="1676401"/>
            <a:ext cx="6286500" cy="353377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1594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CB450-9179-4E18-BED2-3E4563C95E66}"/>
              </a:ext>
            </a:extLst>
          </p:cNvPr>
          <p:cNvSpPr>
            <a:spLocks noGrp="1"/>
          </p:cNvSpPr>
          <p:nvPr>
            <p:ph type="title"/>
          </p:nvPr>
        </p:nvSpPr>
        <p:spPr>
          <a:xfrm>
            <a:off x="-2218946" y="2049780"/>
            <a:ext cx="10018713" cy="1752599"/>
          </a:xfrm>
        </p:spPr>
        <p:txBody>
          <a:bodyPr/>
          <a:lstStyle/>
          <a:p>
            <a:r>
              <a:rPr lang="en-GB" dirty="0"/>
              <a:t>Debt ratio</a:t>
            </a:r>
          </a:p>
        </p:txBody>
      </p:sp>
      <p:sp>
        <p:nvSpPr>
          <p:cNvPr id="5" name="TextBox 4">
            <a:extLst>
              <a:ext uri="{FF2B5EF4-FFF2-40B4-BE49-F238E27FC236}">
                <a16:creationId xmlns:a16="http://schemas.microsoft.com/office/drawing/2014/main" id="{DEE4481E-FEF4-4E67-941B-24C9CC2FB845}"/>
              </a:ext>
            </a:extLst>
          </p:cNvPr>
          <p:cNvSpPr txBox="1"/>
          <p:nvPr/>
        </p:nvSpPr>
        <p:spPr>
          <a:xfrm>
            <a:off x="1740340" y="3429000"/>
            <a:ext cx="3517459" cy="954107"/>
          </a:xfrm>
          <a:prstGeom prst="rect">
            <a:avLst/>
          </a:prstGeom>
          <a:noFill/>
        </p:spPr>
        <p:txBody>
          <a:bodyPr wrap="square" rtlCol="0">
            <a:spAutoFit/>
          </a:bodyPr>
          <a:lstStyle/>
          <a:p>
            <a:r>
              <a:rPr lang="en-GB" sz="2800" dirty="0"/>
              <a:t>2015: 0.57</a:t>
            </a:r>
          </a:p>
          <a:p>
            <a:r>
              <a:rPr lang="en-GB" sz="2800" dirty="0"/>
              <a:t>2016: 0.56</a:t>
            </a:r>
          </a:p>
        </p:txBody>
      </p:sp>
      <p:pic>
        <p:nvPicPr>
          <p:cNvPr id="7" name="Picture 2">
            <a:extLst>
              <a:ext uri="{FF2B5EF4-FFF2-40B4-BE49-F238E27FC236}">
                <a16:creationId xmlns:a16="http://schemas.microsoft.com/office/drawing/2014/main" id="{BF3B4675-56FB-445A-9D97-8FCC9768AB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799" y="2049780"/>
            <a:ext cx="5673918" cy="308012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896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4093E-5EE9-4E61-A008-E5DE61B969CD}"/>
              </a:ext>
            </a:extLst>
          </p:cNvPr>
          <p:cNvSpPr>
            <a:spLocks noGrp="1"/>
          </p:cNvSpPr>
          <p:nvPr>
            <p:ph type="title"/>
          </p:nvPr>
        </p:nvSpPr>
        <p:spPr>
          <a:xfrm>
            <a:off x="1086643" y="0"/>
            <a:ext cx="10018713" cy="1752599"/>
          </a:xfrm>
        </p:spPr>
        <p:txBody>
          <a:bodyPr/>
          <a:lstStyle/>
          <a:p>
            <a:r>
              <a:rPr lang="en-GB" dirty="0"/>
              <a:t>SMART Objectives</a:t>
            </a:r>
          </a:p>
        </p:txBody>
      </p:sp>
      <p:pic>
        <p:nvPicPr>
          <p:cNvPr id="14338" name="Picture 2" descr="Image result for smart objectives">
            <a:extLst>
              <a:ext uri="{FF2B5EF4-FFF2-40B4-BE49-F238E27FC236}">
                <a16:creationId xmlns:a16="http://schemas.microsoft.com/office/drawing/2014/main" id="{E0F15EB5-E57A-4506-B280-C767406385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020" y="1553816"/>
            <a:ext cx="8807727" cy="440386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4407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D152C-7427-4668-B619-81B7FF4EF412}"/>
              </a:ext>
            </a:extLst>
          </p:cNvPr>
          <p:cNvSpPr>
            <a:spLocks noGrp="1"/>
          </p:cNvSpPr>
          <p:nvPr>
            <p:ph type="title"/>
          </p:nvPr>
        </p:nvSpPr>
        <p:spPr>
          <a:xfrm>
            <a:off x="1086643" y="0"/>
            <a:ext cx="10018713" cy="1752599"/>
          </a:xfrm>
        </p:spPr>
        <p:txBody>
          <a:bodyPr/>
          <a:lstStyle/>
          <a:p>
            <a:r>
              <a:rPr lang="en-GB" dirty="0"/>
              <a:t>Human Resources</a:t>
            </a:r>
          </a:p>
        </p:txBody>
      </p:sp>
      <p:pic>
        <p:nvPicPr>
          <p:cNvPr id="16386" name="Picture 2" descr="Image result for human resources">
            <a:extLst>
              <a:ext uri="{FF2B5EF4-FFF2-40B4-BE49-F238E27FC236}">
                <a16:creationId xmlns:a16="http://schemas.microsoft.com/office/drawing/2014/main" id="{101EC8BE-8A5A-476E-A80B-257D390D4E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2370" y="1752599"/>
            <a:ext cx="7967258" cy="427410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877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2E37-49F5-48E7-9E11-228A9525E851}"/>
              </a:ext>
            </a:extLst>
          </p:cNvPr>
          <p:cNvSpPr>
            <a:spLocks noGrp="1"/>
          </p:cNvSpPr>
          <p:nvPr>
            <p:ph type="title"/>
          </p:nvPr>
        </p:nvSpPr>
        <p:spPr>
          <a:xfrm>
            <a:off x="1484310" y="0"/>
            <a:ext cx="10018713" cy="1752599"/>
          </a:xfrm>
        </p:spPr>
        <p:txBody>
          <a:bodyPr/>
          <a:lstStyle/>
          <a:p>
            <a:r>
              <a:rPr lang="en-GB" dirty="0"/>
              <a:t>Recruitment &amp; Selection</a:t>
            </a:r>
          </a:p>
        </p:txBody>
      </p:sp>
      <p:pic>
        <p:nvPicPr>
          <p:cNvPr id="17410" name="Picture 2" descr="Image result for recruitment and selection">
            <a:extLst>
              <a:ext uri="{FF2B5EF4-FFF2-40B4-BE49-F238E27FC236}">
                <a16:creationId xmlns:a16="http://schemas.microsoft.com/office/drawing/2014/main" id="{27554E81-8D08-4EF2-AA54-9B314BDE85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7283" y="1431235"/>
            <a:ext cx="3922543" cy="231964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7412" name="Picture 4" descr="Image result for recruitment and selection">
            <a:extLst>
              <a:ext uri="{FF2B5EF4-FFF2-40B4-BE49-F238E27FC236}">
                <a16:creationId xmlns:a16="http://schemas.microsoft.com/office/drawing/2014/main" id="{3FD6DD25-1310-417E-A205-976A4E61BF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3666" y="3939416"/>
            <a:ext cx="7620000" cy="267652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7414" name="Picture 6" descr="Image result for recruitment and selection">
            <a:extLst>
              <a:ext uri="{FF2B5EF4-FFF2-40B4-BE49-F238E27FC236}">
                <a16:creationId xmlns:a16="http://schemas.microsoft.com/office/drawing/2014/main" id="{FDCE3FC8-723A-4317-9C0D-6561B96A09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97217" y="1431235"/>
            <a:ext cx="3606449" cy="231964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0417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F92A-2366-44CE-9790-0D7991F16CB5}"/>
              </a:ext>
            </a:extLst>
          </p:cNvPr>
          <p:cNvSpPr>
            <a:spLocks noGrp="1"/>
          </p:cNvSpPr>
          <p:nvPr>
            <p:ph type="title"/>
          </p:nvPr>
        </p:nvSpPr>
        <p:spPr>
          <a:xfrm>
            <a:off x="1484309" y="0"/>
            <a:ext cx="10018713" cy="1752599"/>
          </a:xfrm>
        </p:spPr>
        <p:txBody>
          <a:bodyPr/>
          <a:lstStyle/>
          <a:p>
            <a:r>
              <a:rPr lang="en-GB" dirty="0"/>
              <a:t>Equality &amp; Diversity</a:t>
            </a:r>
          </a:p>
        </p:txBody>
      </p:sp>
      <p:pic>
        <p:nvPicPr>
          <p:cNvPr id="18436" name="Picture 4" descr="Image result for equality and diversity workplace">
            <a:extLst>
              <a:ext uri="{FF2B5EF4-FFF2-40B4-BE49-F238E27FC236}">
                <a16:creationId xmlns:a16="http://schemas.microsoft.com/office/drawing/2014/main" id="{B9A85478-455A-4E85-8011-921B41A4C3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0132" y="1702903"/>
            <a:ext cx="7827065" cy="383526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91024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1D70-D245-4858-894A-0219412A6BC8}"/>
              </a:ext>
            </a:extLst>
          </p:cNvPr>
          <p:cNvSpPr>
            <a:spLocks noGrp="1"/>
          </p:cNvSpPr>
          <p:nvPr>
            <p:ph type="title"/>
          </p:nvPr>
        </p:nvSpPr>
        <p:spPr>
          <a:xfrm>
            <a:off x="1484310" y="0"/>
            <a:ext cx="10018713" cy="1752599"/>
          </a:xfrm>
        </p:spPr>
        <p:txBody>
          <a:bodyPr/>
          <a:lstStyle/>
          <a:p>
            <a:r>
              <a:rPr lang="en-GB" dirty="0"/>
              <a:t>Performance Management</a:t>
            </a:r>
          </a:p>
        </p:txBody>
      </p:sp>
      <p:pic>
        <p:nvPicPr>
          <p:cNvPr id="19458" name="Picture 2" descr="Image result for performance management">
            <a:extLst>
              <a:ext uri="{FF2B5EF4-FFF2-40B4-BE49-F238E27FC236}">
                <a16:creationId xmlns:a16="http://schemas.microsoft.com/office/drawing/2014/main" id="{63AB67A5-A96C-4FAF-960B-C9396A806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0795" y="2249555"/>
            <a:ext cx="4762228" cy="325225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9460" name="Picture 4" descr="Image result for performance management">
            <a:extLst>
              <a:ext uri="{FF2B5EF4-FFF2-40B4-BE49-F238E27FC236}">
                <a16:creationId xmlns:a16="http://schemas.microsoft.com/office/drawing/2014/main" id="{2B3808C6-C5D2-488C-A313-8E701B388F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84310" y="2249555"/>
            <a:ext cx="4762228" cy="325225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944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EBD13-3A24-4171-8960-537B72B3ED39}"/>
              </a:ext>
            </a:extLst>
          </p:cNvPr>
          <p:cNvSpPr>
            <a:spLocks noGrp="1"/>
          </p:cNvSpPr>
          <p:nvPr>
            <p:ph type="title"/>
          </p:nvPr>
        </p:nvSpPr>
        <p:spPr>
          <a:xfrm>
            <a:off x="1484310" y="0"/>
            <a:ext cx="10018713" cy="1752599"/>
          </a:xfrm>
        </p:spPr>
        <p:txBody>
          <a:bodyPr/>
          <a:lstStyle/>
          <a:p>
            <a:r>
              <a:rPr lang="en-GB" dirty="0"/>
              <a:t>In conclusion…</a:t>
            </a:r>
          </a:p>
        </p:txBody>
      </p:sp>
      <p:pic>
        <p:nvPicPr>
          <p:cNvPr id="20482" name="Picture 2" descr="Image result for conclusion">
            <a:extLst>
              <a:ext uri="{FF2B5EF4-FFF2-40B4-BE49-F238E27FC236}">
                <a16:creationId xmlns:a16="http://schemas.microsoft.com/office/drawing/2014/main" id="{C5AEAEA0-DED0-48F4-AF54-A196FF94F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9401" y="5105401"/>
            <a:ext cx="1752599" cy="1752599"/>
          </a:xfrm>
          <a:prstGeom prst="rect">
            <a:avLst/>
          </a:prstGeom>
          <a:noFill/>
          <a:extLst>
            <a:ext uri="{909E8E84-426E-40DD-AFC4-6F175D3DCCD1}">
              <a14:hiddenFill xmlns:a14="http://schemas.microsoft.com/office/drawing/2010/main">
                <a:solidFill>
                  <a:srgbClr val="FFFFFF"/>
                </a:solidFill>
              </a14:hiddenFill>
            </a:ext>
          </a:extLst>
        </p:spPr>
      </p:pic>
      <p:pic>
        <p:nvPicPr>
          <p:cNvPr id="20486" name="Picture 6" descr="Related image">
            <a:extLst>
              <a:ext uri="{FF2B5EF4-FFF2-40B4-BE49-F238E27FC236}">
                <a16:creationId xmlns:a16="http://schemas.microsoft.com/office/drawing/2014/main" id="{5C98FF4E-A1F2-4934-86DB-486811ABE6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8086" y="1517582"/>
            <a:ext cx="4471159" cy="4341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2351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BC0A9-A378-41B6-8ACA-8504E68AF924}"/>
              </a:ext>
            </a:extLst>
          </p:cNvPr>
          <p:cNvSpPr>
            <a:spLocks noGrp="1"/>
          </p:cNvSpPr>
          <p:nvPr>
            <p:ph type="title"/>
          </p:nvPr>
        </p:nvSpPr>
        <p:spPr>
          <a:xfrm>
            <a:off x="1484310" y="-188843"/>
            <a:ext cx="10018713" cy="1752599"/>
          </a:xfrm>
        </p:spPr>
        <p:txBody>
          <a:bodyPr/>
          <a:lstStyle/>
          <a:p>
            <a:r>
              <a:rPr lang="en-GB" dirty="0"/>
              <a:t>Recommendations</a:t>
            </a:r>
          </a:p>
        </p:txBody>
      </p:sp>
      <p:pic>
        <p:nvPicPr>
          <p:cNvPr id="21506" name="Picture 2" descr="Image result for recommendation">
            <a:extLst>
              <a:ext uri="{FF2B5EF4-FFF2-40B4-BE49-F238E27FC236}">
                <a16:creationId xmlns:a16="http://schemas.microsoft.com/office/drawing/2014/main" id="{7E028E80-2C95-4F3D-8013-2EDB2C6033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204" y="4652962"/>
            <a:ext cx="7553086" cy="204822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1508" name="Picture 4" descr="Image result for money increase">
            <a:extLst>
              <a:ext uri="{FF2B5EF4-FFF2-40B4-BE49-F238E27FC236}">
                <a16:creationId xmlns:a16="http://schemas.microsoft.com/office/drawing/2014/main" id="{9A6D04A2-77E5-4CD4-8174-BDDA2C4F3E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204" y="1475651"/>
            <a:ext cx="4118941" cy="308920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1510" name="Picture 6" descr="Image result for improve">
            <a:extLst>
              <a:ext uri="{FF2B5EF4-FFF2-40B4-BE49-F238E27FC236}">
                <a16:creationId xmlns:a16="http://schemas.microsoft.com/office/drawing/2014/main" id="{C6893F86-5DD6-4560-BF55-A1247B330B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8296" y="1475651"/>
            <a:ext cx="3210994" cy="306021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457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4C692-767A-488C-A87A-ABC33F1D211E}"/>
              </a:ext>
            </a:extLst>
          </p:cNvPr>
          <p:cNvSpPr>
            <a:spLocks noGrp="1"/>
          </p:cNvSpPr>
          <p:nvPr>
            <p:ph type="title"/>
          </p:nvPr>
        </p:nvSpPr>
        <p:spPr/>
        <p:txBody>
          <a:bodyPr>
            <a:normAutofit/>
          </a:bodyPr>
          <a:lstStyle/>
          <a:p>
            <a:r>
              <a:rPr lang="en-GB" sz="6600" dirty="0"/>
              <a:t>Thanks for listening</a:t>
            </a:r>
          </a:p>
        </p:txBody>
      </p:sp>
      <p:sp>
        <p:nvSpPr>
          <p:cNvPr id="3" name="Content Placeholder 2">
            <a:extLst>
              <a:ext uri="{FF2B5EF4-FFF2-40B4-BE49-F238E27FC236}">
                <a16:creationId xmlns:a16="http://schemas.microsoft.com/office/drawing/2014/main" id="{695805B5-FB5A-42CE-BE23-89014C32D990}"/>
              </a:ext>
            </a:extLst>
          </p:cNvPr>
          <p:cNvSpPr>
            <a:spLocks noGrp="1"/>
          </p:cNvSpPr>
          <p:nvPr>
            <p:ph idx="1"/>
          </p:nvPr>
        </p:nvSpPr>
        <p:spPr/>
        <p:txBody>
          <a:bodyPr>
            <a:normAutofit/>
          </a:bodyPr>
          <a:lstStyle/>
          <a:p>
            <a:pPr marL="0" indent="0" algn="ctr">
              <a:buNone/>
            </a:pPr>
            <a:r>
              <a:rPr lang="en-GB" sz="4800" i="1" dirty="0"/>
              <a:t>Any questions?</a:t>
            </a:r>
          </a:p>
        </p:txBody>
      </p:sp>
    </p:spTree>
    <p:extLst>
      <p:ext uri="{BB962C8B-B14F-4D97-AF65-F5344CB8AC3E}">
        <p14:creationId xmlns:p14="http://schemas.microsoft.com/office/powerpoint/2010/main" val="3519558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1F502-E807-413E-A912-5C7D13BE3AE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2CC396B-F04F-4BE9-91E3-1CE8B2E5D358}"/>
              </a:ext>
            </a:extLst>
          </p:cNvPr>
          <p:cNvSpPr>
            <a:spLocks noGrp="1"/>
          </p:cNvSpPr>
          <p:nvPr>
            <p:ph idx="1"/>
          </p:nvPr>
        </p:nvSpPr>
        <p:spPr>
          <a:xfrm>
            <a:off x="1787237" y="2625435"/>
            <a:ext cx="9715787" cy="3124201"/>
          </a:xfrm>
        </p:spPr>
        <p:txBody>
          <a:bodyPr>
            <a:normAutofit fontScale="25000" lnSpcReduction="20000"/>
          </a:bodyPr>
          <a:lstStyle/>
          <a:p>
            <a:r>
              <a:rPr lang="en-GB" dirty="0"/>
              <a:t>Accounting Tools. (2018), ‘Net profit ratio’, [Online]. Available: </a:t>
            </a:r>
            <a:r>
              <a:rPr lang="en-GB" u="sng" dirty="0">
                <a:hlinkClick r:id="rId2"/>
              </a:rPr>
              <a:t>https://www.accountingtools.com/articles/2017/5/5/net-profit-ratio</a:t>
            </a:r>
            <a:r>
              <a:rPr lang="en-GB" dirty="0"/>
              <a:t>, Last Accessed: 2019, April, 13].</a:t>
            </a:r>
          </a:p>
          <a:p>
            <a:r>
              <a:rPr lang="en-GB" dirty="0"/>
              <a:t>Allen, K. (2017), ‘UK faces tightest squeeze on household incomes for five years’, [Online]. Available: </a:t>
            </a:r>
            <a:r>
              <a:rPr lang="en-GB" u="sng" dirty="0">
                <a:hlinkClick r:id="rId3"/>
              </a:rPr>
              <a:t>https://www.theguardian.com/business/2017/jul/06/british-households-squeezed-by-rising-prices-after-brexit-vote</a:t>
            </a:r>
            <a:r>
              <a:rPr lang="en-GB" dirty="0"/>
              <a:t>, Last Accessed: [2019, April, 6]. </a:t>
            </a:r>
          </a:p>
          <a:p>
            <a:r>
              <a:rPr lang="en-GB" dirty="0"/>
              <a:t>Alton Towers Resort. (2013), ‘Student Information Pack 2013’, [Online]. Available: </a:t>
            </a:r>
            <a:r>
              <a:rPr lang="en-GB" u="sng" dirty="0">
                <a:hlinkClick r:id="rId4"/>
              </a:rPr>
              <a:t>http://www2.altontowers.com/uploadedFiles/Page_Content/Schools/Student-information-pack-2013.pdf</a:t>
            </a:r>
            <a:r>
              <a:rPr lang="en-GB" dirty="0"/>
              <a:t>, Last Accessed: [2019, April, 3]. </a:t>
            </a:r>
          </a:p>
          <a:p>
            <a:r>
              <a:rPr lang="en-GB" dirty="0"/>
              <a:t>Alton Towers Resort. (2019), ‘Our Mission Statement &amp; Heritage’, [Online]. Available: </a:t>
            </a:r>
            <a:r>
              <a:rPr lang="en-GB" u="sng" dirty="0">
                <a:hlinkClick r:id="rId5"/>
              </a:rPr>
              <a:t>https://www.altontowers.com/useful-info/who-we-are/our-mission/</a:t>
            </a:r>
            <a:r>
              <a:rPr lang="en-GB" dirty="0"/>
              <a:t>, Last Accessed: [2019, April, 3]. </a:t>
            </a:r>
          </a:p>
          <a:p>
            <a:r>
              <a:rPr lang="en-GB" dirty="0"/>
              <a:t>Alton Towers Resort. (2019), ‘Resort Access Guide &amp; Additional Needs’, [Online]. Available: </a:t>
            </a:r>
            <a:r>
              <a:rPr lang="en-GB" u="sng" dirty="0">
                <a:hlinkClick r:id="rId6"/>
              </a:rPr>
              <a:t>https://www.altontowers.com/useful-info/additional-needs/</a:t>
            </a:r>
            <a:r>
              <a:rPr lang="en-GB" dirty="0"/>
              <a:t>, Last Accessed: [2019, April, 17]. </a:t>
            </a:r>
          </a:p>
          <a:p>
            <a:r>
              <a:rPr lang="en-GB" dirty="0"/>
              <a:t>Alton Towers Resort. (2019), ‘The Power of the Towers – Our Campaign for 2019’, [Online]. Available: </a:t>
            </a:r>
            <a:r>
              <a:rPr lang="en-GB" u="sng" dirty="0">
                <a:hlinkClick r:id="rId7"/>
              </a:rPr>
              <a:t>https://www.altontowers.com/useful-info/blog/the-power-of-the-towers-our-campaign-for-2019/</a:t>
            </a:r>
            <a:r>
              <a:rPr lang="en-GB" dirty="0"/>
              <a:t>, Last Accessed: [2019, April, 3]. </a:t>
            </a:r>
          </a:p>
          <a:p>
            <a:r>
              <a:rPr lang="en-GB" dirty="0"/>
              <a:t>Alton Towers Resort. (n.d.), ‘Alton Towers Events’, [Online]. Available: </a:t>
            </a:r>
            <a:r>
              <a:rPr lang="en-GB" u="sng" dirty="0">
                <a:hlinkClick r:id="rId8"/>
              </a:rPr>
              <a:t>https://www.altontowers.com/activities/events/</a:t>
            </a:r>
            <a:r>
              <a:rPr lang="en-GB" dirty="0"/>
              <a:t>, Last Accessed: [2019, April, 8].</a:t>
            </a:r>
          </a:p>
          <a:p>
            <a:r>
              <a:rPr lang="en-GB" dirty="0"/>
              <a:t>Alton Towers Resort. (n.d.), ‘Do you run your business sustainably?’, [Online]. Available: </a:t>
            </a:r>
            <a:r>
              <a:rPr lang="en-GB" u="sng" dirty="0">
                <a:hlinkClick r:id="rId9"/>
              </a:rPr>
              <a:t>https://support.altontowers.com/hc/en-us/articles/360007484671-Do-you-run-your-business-sustainably-</a:t>
            </a:r>
            <a:r>
              <a:rPr lang="en-GB" dirty="0"/>
              <a:t>, Last Accessed: [2019, April, 8]. </a:t>
            </a:r>
          </a:p>
          <a:p>
            <a:r>
              <a:rPr lang="en-GB" dirty="0"/>
              <a:t>Alton Towers Resort. (n.d.), ‘Take your next step’, [Online]. Available: </a:t>
            </a:r>
            <a:r>
              <a:rPr lang="en-GB" u="sng" dirty="0">
                <a:hlinkClick r:id="rId10"/>
              </a:rPr>
              <a:t>https://merlin.csod.com/ux/ats/careersite/4/home?c=merlin&amp;cfdd[0][id]=21&amp;cfdd[0][options][0]=249</a:t>
            </a:r>
            <a:r>
              <a:rPr lang="en-GB" dirty="0"/>
              <a:t>, Last Accessed: [2019, April, 17]. </a:t>
            </a:r>
          </a:p>
          <a:p>
            <a:r>
              <a:rPr lang="en-GB" dirty="0"/>
              <a:t>BBC. (2015), ‘Alton Towers Smiler ride crash due to ‘human error’’, [Online]. Available: </a:t>
            </a:r>
            <a:r>
              <a:rPr lang="en-GB" u="sng" dirty="0">
                <a:hlinkClick r:id="rId11"/>
              </a:rPr>
              <a:t>https://www.bbc.co.uk/news/uk-england-34911943</a:t>
            </a:r>
            <a:r>
              <a:rPr lang="en-GB" dirty="0"/>
              <a:t>, Last Accessed: [2019, April, 6]. </a:t>
            </a:r>
          </a:p>
          <a:p>
            <a:r>
              <a:rPr lang="en-GB" dirty="0"/>
              <a:t>BBC. (2016), ‘Alton Towers ‘25% drop in visitors’ after Smiler crash’, [Online]. Available: </a:t>
            </a:r>
            <a:r>
              <a:rPr lang="en-GB" u="sng" dirty="0">
                <a:hlinkClick r:id="rId12"/>
              </a:rPr>
              <a:t>https://www.bbc.co.uk/news/uk-england-stoke-staffordshire-36399128</a:t>
            </a:r>
            <a:r>
              <a:rPr lang="en-GB" dirty="0"/>
              <a:t>, Last Accessed: [2019, April, 6]. </a:t>
            </a:r>
          </a:p>
          <a:p>
            <a:r>
              <a:rPr lang="en-GB" dirty="0"/>
              <a:t>Blooloop. (2018), ‘Merlin Entertainment Group’s CEO Nick Varney on China, brands and international growth’, [Online]. Available: </a:t>
            </a:r>
            <a:r>
              <a:rPr lang="en-GB" u="sng" dirty="0">
                <a:hlinkClick r:id="rId13"/>
              </a:rPr>
              <a:t>https://blooloop.com/features/nick-varney-merlin-entertainments-ceo/</a:t>
            </a:r>
            <a:r>
              <a:rPr lang="en-GB" dirty="0"/>
              <a:t>, Last Accessed: [2019, April, 3]. </a:t>
            </a:r>
          </a:p>
          <a:p>
            <a:r>
              <a:rPr lang="en-GB" dirty="0"/>
              <a:t>CIPD. (2018), ‘Performance management: an introduction’, [Online]. Available: </a:t>
            </a:r>
            <a:r>
              <a:rPr lang="en-GB" u="sng" dirty="0">
                <a:hlinkClick r:id="rId14"/>
              </a:rPr>
              <a:t>https://www.cipd.co.uk/knowledge/fundamentals/people/performance/factsheet</a:t>
            </a:r>
            <a:r>
              <a:rPr lang="en-GB" dirty="0"/>
              <a:t>, Last Accessed: [2019, April, 17].</a:t>
            </a:r>
          </a:p>
          <a:p>
            <a:r>
              <a:rPr lang="en-GB" dirty="0" err="1"/>
              <a:t>Daneshkhu</a:t>
            </a:r>
            <a:r>
              <a:rPr lang="en-GB" dirty="0"/>
              <a:t>, S &amp; Pooley, C. (2017), ‘Merlin shares drop sharply after lacklustre summer at theme parks’, [Online]. Available: </a:t>
            </a:r>
            <a:r>
              <a:rPr lang="en-GB" u="sng" dirty="0">
                <a:hlinkClick r:id="rId15"/>
              </a:rPr>
              <a:t>https://www.ft.com/content/275fd7a8-b31b-11e7-aa26-bb002965bce8</a:t>
            </a:r>
            <a:r>
              <a:rPr lang="en-GB" dirty="0"/>
              <a:t>, Last Accessed: [2019, April, 8]. </a:t>
            </a:r>
          </a:p>
          <a:p>
            <a:r>
              <a:rPr lang="en-GB" dirty="0"/>
              <a:t>Fish4Jobs. (2018), ‘Recruitment Fair’, [Online]. Available: </a:t>
            </a:r>
            <a:r>
              <a:rPr lang="en-GB" u="sng" dirty="0">
                <a:hlinkClick r:id="rId16"/>
              </a:rPr>
              <a:t>https://www.fish4.co.uk/job/7914039/recruitment-fair/?LinkSource=PremiumListing&amp;_ga=2.199382056.741905581.1556212759-1368344162.1556047015</a:t>
            </a:r>
            <a:r>
              <a:rPr lang="en-GB" dirty="0"/>
              <a:t>, Last Accessed: [2019, April, 17]</a:t>
            </a:r>
          </a:p>
          <a:p>
            <a:r>
              <a:rPr lang="en-GB" dirty="0"/>
              <a:t>Garmendale. (n.d.), ‘About us’, [Online]. Available: </a:t>
            </a:r>
            <a:r>
              <a:rPr lang="en-GB" u="sng" dirty="0">
                <a:hlinkClick r:id="rId17"/>
              </a:rPr>
              <a:t>https://www.garmendale.co.uk/about-us/</a:t>
            </a:r>
            <a:r>
              <a:rPr lang="en-GB" dirty="0"/>
              <a:t>, Last Accessed: [2019, April, 3]. </a:t>
            </a:r>
          </a:p>
          <a:p>
            <a:r>
              <a:rPr lang="en-GB" dirty="0"/>
              <a:t>German Ministry for the Environment. (n.d.), ‘Fact Sheet: Biodiversity in Amusement Parks’, Germany: German Ministry for the Environment.  </a:t>
            </a:r>
          </a:p>
          <a:p>
            <a:r>
              <a:rPr lang="en-GB" dirty="0"/>
              <a:t>GOV.UK. (2015), ‘Discriminations: your rights’, [Online]. Available: </a:t>
            </a:r>
            <a:r>
              <a:rPr lang="en-GB" u="sng" dirty="0">
                <a:hlinkClick r:id="rId18"/>
              </a:rPr>
              <a:t>https://www.gov.uk/discrimination-your-rights/how-you-can-be-discriminated-against</a:t>
            </a:r>
            <a:r>
              <a:rPr lang="en-GB" dirty="0"/>
              <a:t>, Last Accessed: [2019, April, 17]</a:t>
            </a:r>
          </a:p>
          <a:p>
            <a:r>
              <a:rPr lang="en-GB" dirty="0"/>
              <a:t>GOV.UK. (2015), ‘Equality Act 2010: guidance’, [Online]. Available: </a:t>
            </a:r>
            <a:r>
              <a:rPr lang="en-GB" u="sng" dirty="0">
                <a:hlinkClick r:id="rId19"/>
              </a:rPr>
              <a:t>https://www.gov.uk/guidance/equality-act-2010-guidance</a:t>
            </a:r>
            <a:r>
              <a:rPr lang="en-GB" dirty="0"/>
              <a:t>, Last Accessed: [2019, April, 17]</a:t>
            </a:r>
          </a:p>
          <a:p>
            <a:r>
              <a:rPr lang="en-GB" dirty="0"/>
              <a:t>GOV.UK. (2019), ‘National Minimum Wage and National Living Wage rates’, [Online]. Available: </a:t>
            </a:r>
            <a:r>
              <a:rPr lang="en-GB" u="sng" dirty="0">
                <a:hlinkClick r:id="rId20"/>
              </a:rPr>
              <a:t>https://www.gov.uk/national-minimum-wage-rates</a:t>
            </a:r>
            <a:r>
              <a:rPr lang="en-GB" dirty="0"/>
              <a:t>, Last Accessed: [2019, April, 3]. </a:t>
            </a:r>
          </a:p>
          <a:p>
            <a:r>
              <a:rPr lang="en-GB" dirty="0"/>
              <a:t>Haanaes, K. (2016), ‘Why all businesses should embrace sustainability’, [Online]. Available: </a:t>
            </a:r>
            <a:r>
              <a:rPr lang="en-GB" u="sng" dirty="0">
                <a:hlinkClick r:id="rId21"/>
              </a:rPr>
              <a:t>https://www.imd.org/research-knowledge/articles/why-all-businesses-should-embrace-sustainability/</a:t>
            </a:r>
            <a:r>
              <a:rPr lang="en-GB" dirty="0"/>
              <a:t>, Last Accessed: [2019, April, 8]. </a:t>
            </a:r>
          </a:p>
          <a:p>
            <a:pPr marL="0" indent="0">
              <a:buNone/>
            </a:pPr>
            <a:endParaRPr lang="en-GB" dirty="0"/>
          </a:p>
        </p:txBody>
      </p:sp>
    </p:spTree>
    <p:extLst>
      <p:ext uri="{BB962C8B-B14F-4D97-AF65-F5344CB8AC3E}">
        <p14:creationId xmlns:p14="http://schemas.microsoft.com/office/powerpoint/2010/main" val="39050848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AF09D-7F23-4F61-B327-4ACE0EEF7F8C}"/>
              </a:ext>
            </a:extLst>
          </p:cNvPr>
          <p:cNvSpPr>
            <a:spLocks noGrp="1"/>
          </p:cNvSpPr>
          <p:nvPr>
            <p:ph type="title"/>
          </p:nvPr>
        </p:nvSpPr>
        <p:spPr/>
        <p:txBody>
          <a:bodyPr/>
          <a:lstStyle/>
          <a:p>
            <a:r>
              <a:rPr lang="en-GB" dirty="0"/>
              <a:t>References (</a:t>
            </a:r>
            <a:r>
              <a:rPr lang="en-GB" dirty="0" err="1"/>
              <a:t>cont</a:t>
            </a:r>
            <a:r>
              <a:rPr lang="en-GB" dirty="0"/>
              <a:t>)</a:t>
            </a:r>
          </a:p>
        </p:txBody>
      </p:sp>
      <p:sp>
        <p:nvSpPr>
          <p:cNvPr id="3" name="Content Placeholder 2">
            <a:extLst>
              <a:ext uri="{FF2B5EF4-FFF2-40B4-BE49-F238E27FC236}">
                <a16:creationId xmlns:a16="http://schemas.microsoft.com/office/drawing/2014/main" id="{32EFC441-4886-4F26-88F5-4DAEF249A7A3}"/>
              </a:ext>
            </a:extLst>
          </p:cNvPr>
          <p:cNvSpPr>
            <a:spLocks noGrp="1"/>
          </p:cNvSpPr>
          <p:nvPr>
            <p:ph idx="1"/>
          </p:nvPr>
        </p:nvSpPr>
        <p:spPr/>
        <p:txBody>
          <a:bodyPr>
            <a:normAutofit fontScale="25000" lnSpcReduction="20000"/>
          </a:bodyPr>
          <a:lstStyle/>
          <a:p>
            <a:r>
              <a:rPr lang="en-GB" dirty="0"/>
              <a:t>Halliday, J. (2016), ‘Alton Towers owner pleads guilty over Smiler rollercoaster crash’, [Online]. Available: </a:t>
            </a:r>
            <a:r>
              <a:rPr lang="en-GB" u="sng" dirty="0">
                <a:hlinkClick r:id="rId2"/>
              </a:rPr>
              <a:t>https://www.theguardian.com/business/2016/apr/22/alton-towers-owner-pleads-guilty-over-smiler-rollercoaster-crash</a:t>
            </a:r>
            <a:r>
              <a:rPr lang="en-GB" dirty="0"/>
              <a:t>, Last Accessed: [2019, April, 17]. </a:t>
            </a:r>
          </a:p>
          <a:p>
            <a:r>
              <a:rPr lang="en-GB" dirty="0" err="1"/>
              <a:t>Hilpern</a:t>
            </a:r>
            <a:r>
              <a:rPr lang="en-GB" dirty="0"/>
              <a:t>, K. (2018), ‘The UK’s 10 best theme parks’, [Online]. Available: </a:t>
            </a:r>
            <a:r>
              <a:rPr lang="en-GB" u="sng" dirty="0">
                <a:hlinkClick r:id="rId3"/>
              </a:rPr>
              <a:t>https://www.independent.co.uk/travel/uk/theme-parks-uk-themeparks-alton-towers-chessington-thorpe-park-review-a7021136.html</a:t>
            </a:r>
            <a:r>
              <a:rPr lang="en-GB" dirty="0"/>
              <a:t>, Last Accessed: [2019, April, 8]. </a:t>
            </a:r>
          </a:p>
          <a:p>
            <a:r>
              <a:rPr lang="en-GB" dirty="0"/>
              <a:t>HSE. (2017), ‘Fairgrounds and amusement parks: Guidance on safe practice’, (Third Edition), Norwich: The Stationery Office.  </a:t>
            </a:r>
          </a:p>
          <a:p>
            <a:r>
              <a:rPr lang="en-GB" dirty="0"/>
              <a:t>Hunt, A &amp; Wheeler, B. (2019), ‘Brexit: All you need to know about the UK leaving the EU’, [Online]. Available: </a:t>
            </a:r>
            <a:r>
              <a:rPr lang="en-GB" u="sng" dirty="0">
                <a:hlinkClick r:id="rId4"/>
              </a:rPr>
              <a:t>https://www.bbc.co.uk/news/uk-politics-32810887</a:t>
            </a:r>
            <a:r>
              <a:rPr lang="en-GB" dirty="0"/>
              <a:t>, Last Accessed: [2019, April, 3]. </a:t>
            </a:r>
          </a:p>
          <a:p>
            <a:r>
              <a:rPr lang="en-GB" dirty="0"/>
              <a:t>IBM. (2016), ‘IBM Triples Cloud Data Center Capacity In The UK’, [Online]. Available: </a:t>
            </a:r>
            <a:r>
              <a:rPr lang="en-GB" u="sng" dirty="0">
                <a:hlinkClick r:id="rId5"/>
              </a:rPr>
              <a:t>https://www-03.ibm.com/press/uk/en/pressrelease/51117.wss</a:t>
            </a:r>
            <a:r>
              <a:rPr lang="en-GB" dirty="0"/>
              <a:t>, Last Accessed: [2019, April, 6]. </a:t>
            </a:r>
          </a:p>
          <a:p>
            <a:r>
              <a:rPr lang="en-GB" dirty="0"/>
              <a:t>Klimaszewska, A. (2014), ‘Why assessments centres are important when recruiting staff’, [Online]. Available: </a:t>
            </a:r>
            <a:r>
              <a:rPr lang="en-GB" u="sng" dirty="0">
                <a:hlinkClick r:id="rId6"/>
              </a:rPr>
              <a:t>https://www.recruitment-international.co.uk/blog/2014/09/why-assessments-centres-are-important-when-recruiting-staff</a:t>
            </a:r>
            <a:r>
              <a:rPr lang="en-GB" dirty="0"/>
              <a:t>, Last Accessed: [2019, April, 17]</a:t>
            </a:r>
          </a:p>
          <a:p>
            <a:r>
              <a:rPr lang="en-GB" dirty="0"/>
              <a:t>Marketing Week. (2002), ‘Cadbury’s Heroes links with Alton Towers ride’, [Online]. Available: </a:t>
            </a:r>
            <a:r>
              <a:rPr lang="en-GB" u="sng" dirty="0">
                <a:hlinkClick r:id="rId7"/>
              </a:rPr>
              <a:t>https://www.marketingweek.com/2002/02/14/cadburys-heroes-links-with-alton-towers-ride/</a:t>
            </a:r>
            <a:r>
              <a:rPr lang="en-GB" dirty="0"/>
              <a:t>, Last Accessed: [2019, April, 8]. </a:t>
            </a:r>
          </a:p>
          <a:p>
            <a:r>
              <a:rPr lang="en-GB" dirty="0"/>
              <a:t>Monaghan, A. (2016), ‘Alton Towers visitor numbers still down since Smiler crash’, [Online]. Available: </a:t>
            </a:r>
            <a:r>
              <a:rPr lang="en-GB" u="sng" dirty="0">
                <a:hlinkClick r:id="rId8"/>
              </a:rPr>
              <a:t>https://www.theguardian.com/business/2016/sep/29/merlin-entertainments-alton-towers-visitor-numbers-still-down-smiler-crash</a:t>
            </a:r>
            <a:r>
              <a:rPr lang="en-GB" dirty="0"/>
              <a:t>, Last Accessed: [2019, April, 6]. </a:t>
            </a:r>
          </a:p>
          <a:p>
            <a:r>
              <a:rPr lang="en-GB" dirty="0"/>
              <a:t>Murgia, M. (2016), ‘Alton Towers launces world’s first virtual reality rollercoaster’, [Online]. Available: </a:t>
            </a:r>
            <a:r>
              <a:rPr lang="en-GB" u="sng" dirty="0">
                <a:hlinkClick r:id="rId9"/>
              </a:rPr>
              <a:t>https://www.telegraph.co.uk/technology/news/12095454/Alton-Towers-launches-worlds-first-virtual-reality-rollercoaster.html</a:t>
            </a:r>
            <a:r>
              <a:rPr lang="en-GB" dirty="0"/>
              <a:t>, Last Accessed: [2019, April, 6]. </a:t>
            </a:r>
          </a:p>
          <a:p>
            <a:r>
              <a:rPr lang="en-GB" dirty="0"/>
              <a:t>Petty, L. (2016), ‘How Equality &amp; Diversity Improves Your Workplace: Examining the Benefits’, [Online]. Available: </a:t>
            </a:r>
            <a:r>
              <a:rPr lang="en-GB" u="sng" dirty="0">
                <a:hlinkClick r:id="rId10"/>
              </a:rPr>
              <a:t>https://www.highspeedtraining.co.uk/hub/equality-diversity-benefits-workplace/</a:t>
            </a:r>
            <a:r>
              <a:rPr lang="en-GB" dirty="0"/>
              <a:t>, Last Accessed: [2019, April, 17].</a:t>
            </a:r>
          </a:p>
          <a:p>
            <a:r>
              <a:rPr lang="en-GB" dirty="0"/>
              <a:t>Shields, J. (2007), ‘Managing employee performance and reward’, 46:1, Cambridge: Cambridge University Press. </a:t>
            </a:r>
          </a:p>
          <a:p>
            <a:r>
              <a:rPr lang="en-GB" dirty="0" err="1"/>
              <a:t>Swart</a:t>
            </a:r>
            <a:r>
              <a:rPr lang="en-GB" dirty="0"/>
              <a:t> et al. (2012), ‘Human Resource Development’, (Second Edition), Oxford: Elsevier Butterworth-Heinemann, pp. 2. </a:t>
            </a:r>
          </a:p>
          <a:p>
            <a:r>
              <a:rPr lang="en-GB" dirty="0"/>
              <a:t>The Hartford. (2019), ‘Becoming More Productive Through Workforce Management’, [Online]. Available: </a:t>
            </a:r>
            <a:r>
              <a:rPr lang="en-GB" u="sng" dirty="0">
                <a:hlinkClick r:id="rId11"/>
              </a:rPr>
              <a:t>https://www.thehartford.com/business-playbook/in-depth/effective-workforce-management-objectives</a:t>
            </a:r>
            <a:r>
              <a:rPr lang="en-GB" dirty="0"/>
              <a:t>, Last Accessed: [2019, April, 17] </a:t>
            </a:r>
          </a:p>
          <a:p>
            <a:r>
              <a:rPr lang="en-GB" dirty="0"/>
              <a:t>The University of Edinburgh. (2019), ‘What are equality and diversity?’, [Online]. Available: </a:t>
            </a:r>
            <a:r>
              <a:rPr lang="en-GB" u="sng" dirty="0">
                <a:hlinkClick r:id="rId12"/>
              </a:rPr>
              <a:t>https://www.ed.ac.uk/equality-diversity/about/equality-diversity</a:t>
            </a:r>
            <a:r>
              <a:rPr lang="en-GB" dirty="0"/>
              <a:t>, Last Accessed: [2019, April, 17]. </a:t>
            </a:r>
          </a:p>
          <a:p>
            <a:r>
              <a:rPr lang="en-GB" dirty="0"/>
              <a:t>VisitBritain. (n.d.), ‘2019 inbound tourism forecast’, [Online]. Available: </a:t>
            </a:r>
            <a:r>
              <a:rPr lang="en-GB" u="sng" dirty="0">
                <a:hlinkClick r:id="rId13"/>
              </a:rPr>
              <a:t>https://www.visitbritain.org/2019-inbound-tourism-forecast</a:t>
            </a:r>
            <a:r>
              <a:rPr lang="en-GB" dirty="0"/>
              <a:t>, Last Accessed: [2019, April, 3]. </a:t>
            </a:r>
          </a:p>
          <a:p>
            <a:r>
              <a:rPr lang="en-GB" dirty="0"/>
              <a:t>Wood, J. (2017), ‘The Amusement Park: History, Culture and the Heritage of Pleasure’, Oxon: Routledge, pp. 41. </a:t>
            </a:r>
          </a:p>
          <a:p>
            <a:pPr marL="0" indent="0">
              <a:buNone/>
            </a:pPr>
            <a:endParaRPr lang="en-GB" dirty="0"/>
          </a:p>
        </p:txBody>
      </p:sp>
    </p:spTree>
    <p:extLst>
      <p:ext uri="{BB962C8B-B14F-4D97-AF65-F5344CB8AC3E}">
        <p14:creationId xmlns:p14="http://schemas.microsoft.com/office/powerpoint/2010/main" val="16704068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6874</Words>
  <Application>Microsoft Office PowerPoint</Application>
  <PresentationFormat>Widescreen</PresentationFormat>
  <Paragraphs>206</Paragraphs>
  <Slides>26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Corbel</vt:lpstr>
      <vt:lpstr>Symbol</vt:lpstr>
      <vt:lpstr>Parallax</vt:lpstr>
      <vt:lpstr>Alton Towers Resort</vt:lpstr>
      <vt:lpstr>Alton Towers Resort</vt:lpstr>
      <vt:lpstr>Environmental analysis</vt:lpstr>
      <vt:lpstr>Political factors</vt:lpstr>
      <vt:lpstr>Economic factors</vt:lpstr>
      <vt:lpstr>Socio-cultural factors</vt:lpstr>
      <vt:lpstr>Technological factors</vt:lpstr>
      <vt:lpstr>Legal factors</vt:lpstr>
      <vt:lpstr>SWOT</vt:lpstr>
      <vt:lpstr>Financial ratios</vt:lpstr>
      <vt:lpstr>Gross profit</vt:lpstr>
      <vt:lpstr>ROCE</vt:lpstr>
      <vt:lpstr>Fixed assets turnover</vt:lpstr>
      <vt:lpstr>Current ratio</vt:lpstr>
      <vt:lpstr>Debtor days</vt:lpstr>
      <vt:lpstr>Debt ratio</vt:lpstr>
      <vt:lpstr>SMART Objectives</vt:lpstr>
      <vt:lpstr>Human Resources</vt:lpstr>
      <vt:lpstr>Recruitment &amp; Selection</vt:lpstr>
      <vt:lpstr>Equality &amp; Diversity</vt:lpstr>
      <vt:lpstr>Performance Management</vt:lpstr>
      <vt:lpstr>In conclusion…</vt:lpstr>
      <vt:lpstr>Recommendations</vt:lpstr>
      <vt:lpstr>Thanks for listening</vt:lpstr>
      <vt:lpstr>References</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Alton Towers Resort</dc:title>
  <dc:creator>Nathan Price</dc:creator>
  <cp:lastModifiedBy>Nathan Price</cp:lastModifiedBy>
  <cp:revision>3</cp:revision>
  <dcterms:created xsi:type="dcterms:W3CDTF">2019-04-26T03:24:16Z</dcterms:created>
  <dcterms:modified xsi:type="dcterms:W3CDTF">2019-04-26T03:46:32Z</dcterms:modified>
</cp:coreProperties>
</file>