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70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F364F-0E25-4A7B-A7FB-5651700DA476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D7DFBC-7B96-4B0F-A613-E29598EBD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076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D7DFBC-7B96-4B0F-A613-E29598EBD8B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3336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D7DFBC-7B96-4B0F-A613-E29598EBD8B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9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987B5-3E31-065F-1B5F-594B3ECB155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301919" y="1122361"/>
            <a:ext cx="7588157" cy="2621155"/>
          </a:xfrm>
        </p:spPr>
        <p:txBody>
          <a:bodyPr anchor="b" anchorCtr="1"/>
          <a:lstStyle>
            <a:lvl1pPr algn="ctr"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29B373-2C1A-3161-503F-CDE9ED226D7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301919" y="3843707"/>
            <a:ext cx="7588157" cy="1414092"/>
          </a:xfrm>
        </p:spPr>
        <p:txBody>
          <a:bodyPr anchorCtr="1"/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A6F8B9-F7C5-53A2-D47A-20859F444D7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99A90E-F02F-400D-9B03-EEF195C4B9EE}" type="datetime1">
              <a:rPr lang="en-US"/>
              <a:pPr lvl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AC098-D718-69AA-19F2-0406B67D598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480A89-CC35-9F52-09A1-E9F466C9463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F1C57D-1D52-44BA-A10E-99CAE7C5136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2163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C61C5-0B61-2711-EE70-714291283DF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84C74E-CFA4-6F9F-B6A5-D0762359A87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D51AC-6B37-874B-4FEE-06499D705DD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D8EA44-68D5-4A90-923F-00C934032E32}" type="datetime1">
              <a:rPr lang="en-US"/>
              <a:pPr lvl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73009F-7160-45E4-1383-57FB3EE6F3D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572614-5716-FA65-E98E-A2DD5C6804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AD9184-2671-4E1F-B1BF-45307E83A48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130624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25A5C-693E-9E4C-C656-BE2C9C8AD7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3385" y="553614"/>
            <a:ext cx="8273143" cy="4008857"/>
          </a:xfrm>
        </p:spPr>
        <p:txBody>
          <a:bodyPr/>
          <a:lstStyle>
            <a:lvl1pPr>
              <a:defRPr sz="5400" cap="all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C184BE-6A88-CD30-64C5-DCA7E6999CA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03375" y="4589465"/>
            <a:ext cx="8273143" cy="1384621"/>
          </a:xfrm>
        </p:spPr>
        <p:txBody>
          <a:bodyPr anchor="b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E47C09-88E8-5EAF-C14C-3EC8F669731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B31084-0A31-4070-93B0-E5A628D0E896}" type="datetime1">
              <a:rPr lang="en-US"/>
              <a:pPr lvl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A26D82-C3E1-8FD2-3A51-593FA5153BF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ADB4C-3A20-CB9A-9890-95A9D72C828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8471D0-60B2-4670-8973-63D4064B259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856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131CE-3256-EF0A-C8AA-DDF787D5908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548640"/>
            <a:ext cx="10741155" cy="113225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71BDC-7BC8-ABEE-EFD2-62930E6DF1C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12648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2AA436-3311-89C5-5271-88E13914835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CF5512-EF0F-B121-C503-1A38B32287B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30B226-954E-471C-914D-9089AADDDBEF}" type="datetime1">
              <a:rPr lang="en-US"/>
              <a:pPr lvl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98EF22-49EC-AED0-390A-226302EA3F5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9A9BAE-0961-E6BF-C7B4-1CCA8AA9084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3CCF88-1F93-4373-A49E-7F5E119A531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032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EF37C-5CF2-DDCC-F0F7-20FD75C073E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3" y="547396"/>
            <a:ext cx="10745791" cy="114329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CE6ACE-3FC6-0BB0-B219-5D452F5485E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09603" y="1685732"/>
            <a:ext cx="5157782" cy="55983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b="1" cap="all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0E521D-71F7-2107-EDC0-D6722C35FB1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09603" y="2386894"/>
            <a:ext cx="5157782" cy="376508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E4F23D-902C-C3F9-2CB8-A8586BA516D6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5732"/>
            <a:ext cx="5183184" cy="55983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b="1" cap="all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9F02C0-263A-A2B9-9E14-3F0949E40DD2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386894"/>
            <a:ext cx="5183184" cy="376508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0027B2-41F9-C685-A8F4-E5A5C3EDDB4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A481E95-773C-44CA-9F87-F5FBF584FE3B}" type="datetime1">
              <a:rPr lang="en-US"/>
              <a:pPr lvl="0"/>
              <a:t>3/22/2026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CD86A3-414B-36F7-4689-139B51C404B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43360EE-8B87-C8DA-3B50-3C914CD3239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824B5D-0703-46BA-AE72-8C3449BACDA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68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96CF6-484A-BF57-7CA6-DCC916B27CF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8C0ABD-A76A-E7A9-6538-01D45EAE0F3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A87FA9-AE1B-4475-9B0C-DF3514B02116}" type="datetime1">
              <a:rPr lang="en-US"/>
              <a:pPr lvl="0"/>
              <a:t>3/22/2026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89A4FE-F810-94BE-196F-E33ECDFE6CC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710765-F87D-71B2-3B25-6BC381CE7BE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B50EA44-6A09-468D-AD61-5816ED4E3DC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776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1C0D4B-1680-FFE9-0273-DE203E75B57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63954D8-60B9-459C-811A-C90BF77C7161}" type="datetime1">
              <a:rPr lang="en-US"/>
              <a:pPr lvl="0"/>
              <a:t>3/22/2026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9A57B4-AC97-2DC9-3C6E-864D5110EA5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6B4511-2162-D9AC-8673-628A06ABB66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20F294-AC63-4E4E-A0CB-0B656739F96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382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7D407-6B19-ABAF-65FA-2F87DDCF472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97158" y="553614"/>
            <a:ext cx="3595631" cy="1757504"/>
          </a:xfrm>
        </p:spPr>
        <p:txBody>
          <a:bodyPr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CFACE-2D29-189B-82CB-2C07987A1EE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34703" y="553614"/>
            <a:ext cx="6279742" cy="5486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7B713-DF9E-56C6-DB2C-C1701B71421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597158" y="2311118"/>
            <a:ext cx="3595631" cy="3728895"/>
          </a:xfrm>
        </p:spPr>
        <p:txBody>
          <a:bodyPr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35E335-82FC-8CBC-3523-BB5872E5990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0C2501-0D84-4656-A5A6-ACB4849448EA}" type="datetime1">
              <a:rPr lang="en-US"/>
              <a:pPr lvl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732203-975E-924E-FB0B-19363463FA9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C0BF52-D761-6441-EAE5-0405D25B106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17FAD9-2C81-485C-B308-5CF18301E34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1688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4AC40-A641-945B-FA8F-5A34D795F49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94360" y="557784"/>
            <a:ext cx="3595631" cy="2212308"/>
          </a:xfrm>
        </p:spPr>
        <p:txBody>
          <a:bodyPr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9F8AB4-FFB2-DB59-137C-03C63810471F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063316" y="657106"/>
            <a:ext cx="6483690" cy="555590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B0DDCE-2EAB-C66C-CF8A-9053FFD6BBA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09603" y="2826136"/>
            <a:ext cx="3585581" cy="3434641"/>
          </a:xfrm>
        </p:spPr>
        <p:txBody>
          <a:bodyPr anchor="b"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8C8951-CFF4-9605-3C04-E47710B2CED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B2B638-816D-489E-9E31-3BA22C1344D6}" type="datetime1">
              <a:rPr lang="en-US"/>
              <a:pPr lvl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BEF592-E64F-B8C5-6EB9-5CECB590B27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809695-A6BC-D899-F450-67C8107FA2B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88D9-A885-4AF0-BCAA-6E6F29E22DB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4813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7A6A2-9E3A-D2A2-9305-4B02A6B24FF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548640"/>
            <a:ext cx="10515600" cy="113225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6BC9D4-9527-E45C-7900-9100FB12313A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12648" y="1680895"/>
            <a:ext cx="10515600" cy="449606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25B66F-BFE3-C41A-64DF-3FA7CECD20F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C985E9-E8CF-484F-ADAA-6771C1A7D559}" type="datetime1">
              <a:rPr lang="en-US"/>
              <a:pPr lvl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DC50D7-714B-C23E-A5FD-046C64528CA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469F79-8F1E-86FC-42AF-BFE61371F59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D01D3D-8E51-4CB8-905E-C5BE9AA6C18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150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3A2720-35CC-F7B9-E67F-22D5818EE29C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634886" y="578495"/>
            <a:ext cx="2047039" cy="559846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931086-8190-DE78-C162-B33A19532CB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578495"/>
            <a:ext cx="8796683" cy="559846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585FE6-D30E-9A50-7754-ED588754C99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3AD5CB-8473-48D4-9208-A7F977DE26E6}" type="datetime1">
              <a:rPr lang="en-US"/>
              <a:pPr lvl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717571-2DAB-79F7-1BF3-AEA39381B08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65CF5D-8B18-AB24-B48D-F9DEEA30CBE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B8C645-D283-422C-919F-94D04FFBF60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4856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87F37BC-95BC-D548-9142-A6CC5088BB8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548640"/>
            <a:ext cx="10653573" cy="113225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8D6075-6EEA-0C06-E25D-C0AD521AED3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12648" y="1715533"/>
            <a:ext cx="10653582" cy="459382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6087B2-4DE0-C8A7-068A-5872C8D3D361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137160" y="6453003"/>
            <a:ext cx="3494315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000000"/>
                </a:solidFill>
                <a:uFillTx/>
                <a:latin typeface="Neue Haas Grotesk Text Pro"/>
              </a:defRPr>
            </a:lvl1pPr>
          </a:lstStyle>
          <a:p>
            <a:pPr lvl="0"/>
            <a:fld id="{050DBFB1-0D92-4F97-A071-4ACEE322983B}" type="datetime1">
              <a:rPr lang="en-US"/>
              <a:pPr lvl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9681C3-6038-3365-729E-DA9C2227B660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8876519" y="6453003"/>
            <a:ext cx="280540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000000"/>
                </a:solidFill>
                <a:uFillTx/>
                <a:latin typeface="Neue Haas Grotesk Text Pro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E4CAC-6968-D7BB-F741-329DCF34ABF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632164" y="6453003"/>
            <a:ext cx="42921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000000"/>
                </a:solidFill>
                <a:uFillTx/>
                <a:latin typeface="Neue Haas Grotesk Text Pro"/>
              </a:defRPr>
            </a:lvl1pPr>
          </a:lstStyle>
          <a:p>
            <a:pPr lvl="0"/>
            <a:fld id="{0E01F14A-26F9-4035-821E-1A3B50EB8AE2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3600" b="1" i="0" u="none" strike="noStrike" kern="1200" cap="none" spc="0" baseline="0">
          <a:solidFill>
            <a:srgbClr val="000000"/>
          </a:solidFill>
          <a:uFillTx/>
          <a:latin typeface="Neue Haas Grotesk Text Pro"/>
        </a:defRPr>
      </a:lvl1pPr>
    </p:titleStyle>
    <p:bodyStyle>
      <a:lvl1pPr marL="228600" marR="0" lvl="0" indent="-228600" algn="l" defTabSz="914400" rtl="0" fontAlgn="auto" hangingPunct="1">
        <a:lnSpc>
          <a:spcPct val="12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Neue Haas Grotesk Text Pro"/>
        </a:defRPr>
      </a:lvl1pPr>
      <a:lvl2pPr marL="457200" marR="0" lvl="1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Neue Haas Grotesk Text Pro"/>
        </a:defRPr>
      </a:lvl2pPr>
      <a:lvl3pPr marL="685800" marR="0" lvl="2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Neue Haas Grotesk Text Pro"/>
        </a:defRPr>
      </a:lvl3pPr>
      <a:lvl4pPr marL="914400" marR="0" lvl="3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Neue Haas Grotesk Text Pro"/>
        </a:defRPr>
      </a:lvl4pPr>
      <a:lvl5pPr marL="1143000" marR="0" lvl="4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200" b="0" i="0" u="none" strike="noStrike" kern="1200" cap="none" spc="0" baseline="0">
          <a:solidFill>
            <a:srgbClr val="000000"/>
          </a:solidFill>
          <a:uFillTx/>
          <a:latin typeface="Neue Haas Grotesk Text Pro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goleansixsigma.com/fishbone-diagram/?srsltid=AfmBOoqjhweYt64-SwaDVy8UodPJRi7XNjmvuWi_USO-B7J9c_1XIVKJ" TargetMode="External"/><Relationship Id="rId2" Type="http://schemas.openxmlformats.org/officeDocument/2006/relationships/hyperlink" Target="https://pmc.ncbi.nlm.nih.gov/articles/PMC7542695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urplegriffon.com/blog/fishbone-diagram-ishikawa" TargetMode="External"/><Relationship Id="rId5" Type="http://schemas.openxmlformats.org/officeDocument/2006/relationships/hyperlink" Target="https://www.oecd.org/content/dam/oecd/en/topics/policy-issues/future-of-education-and-skills/learning-compass-constructs/Problem%20solving.pdf" TargetMode="External"/><Relationship Id="rId4" Type="http://schemas.openxmlformats.org/officeDocument/2006/relationships/hyperlink" Target="https://performanceandimprovement.nhs.wales/functions/quality-safety-and-improvement/improvement/improvement-cymru-academy/resource-library/academy-toolkit-guides/fishbone-toolkit-guid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19DFA423-4B31-05E9-EFB6-14A44EB270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pic>
        <p:nvPicPr>
          <p:cNvPr id="3" name="Picture 3" descr="Person with idea concept">
            <a:extLst>
              <a:ext uri="{FF2B5EF4-FFF2-40B4-BE49-F238E27FC236}">
                <a16:creationId xmlns:a16="http://schemas.microsoft.com/office/drawing/2014/main" id="{332C9638-1052-C658-CF17-14959FDCEC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96" b="14835"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10">
            <a:extLst>
              <a:ext uri="{FF2B5EF4-FFF2-40B4-BE49-F238E27FC236}">
                <a16:creationId xmlns:a16="http://schemas.microsoft.com/office/drawing/2014/main" id="{9F168700-282D-BBC6-F335-332914BBB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7288307" y="0"/>
            <a:ext cx="4903689" cy="6858000"/>
          </a:xfrm>
          <a:prstGeom prst="rect">
            <a:avLst/>
          </a:prstGeom>
          <a:solidFill>
            <a:srgbClr val="000000">
              <a:alpha val="27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00EB6BB-38AB-AEA4-B8DA-8CFFE12C2EC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619996" y="1948540"/>
            <a:ext cx="4286057" cy="2349139"/>
          </a:xfrm>
        </p:spPr>
        <p:txBody>
          <a:bodyPr anchorCtr="0"/>
          <a:lstStyle/>
          <a:p>
            <a:pPr lvl="0" algn="l"/>
            <a:r>
              <a:rPr lang="en-GB" sz="5200" dirty="0">
                <a:solidFill>
                  <a:srgbClr val="FFFFFF"/>
                </a:solidFill>
              </a:rPr>
              <a:t>Problem Solving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8DE26F81-F896-CDA4-00CF-4F200A32DDD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619996" y="4419596"/>
            <a:ext cx="3931920" cy="1386843"/>
          </a:xfrm>
        </p:spPr>
        <p:txBody>
          <a:bodyPr anchorCtr="0"/>
          <a:lstStyle/>
          <a:p>
            <a:pPr lvl="0" algn="l"/>
            <a:r>
              <a:rPr lang="en-GB" sz="2200">
                <a:solidFill>
                  <a:srgbClr val="FFFFFF"/>
                </a:solidFill>
              </a:rPr>
              <a:t>By Elisabeth Bile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6" name="Rectangle 2065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68" name="Group 2067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069" name="Rectangle 2068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70" name="Rectangle 2069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71" name="Rectangle 2070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73" name="Rectangle 2072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4731E75-45A5-A5AB-F293-DD5D64557F6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0079" y="2886040"/>
            <a:ext cx="10515600" cy="3431633"/>
          </a:xfrm>
        </p:spPr>
        <p:txBody>
          <a:bodyPr anchor="ctr">
            <a:normAutofit/>
          </a:bodyPr>
          <a:lstStyle/>
          <a:p>
            <a:pPr lvl="0">
              <a:lnSpc>
                <a:spcPct val="11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GB" sz="2400" dirty="0"/>
              <a:t>Professional Development within Health and Social Care </a:t>
            </a:r>
            <a:endParaRPr lang="en-GB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10000"/>
              </a:lnSpc>
            </a:pP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Module Number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LCHS 4009 (LON)</a:t>
            </a:r>
          </a:p>
          <a:p>
            <a:pPr lvl="0">
              <a:lnSpc>
                <a:spcPct val="110000"/>
              </a:lnSpc>
            </a:pP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Assignment No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:  ASSIGNMENT 1</a:t>
            </a:r>
          </a:p>
          <a:p>
            <a:pPr lvl="0">
              <a:lnSpc>
                <a:spcPct val="110000"/>
              </a:lnSpc>
            </a:pP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: 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Elisabeth Bile</a:t>
            </a:r>
            <a:endParaRPr lang="en-GB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10000"/>
              </a:lnSpc>
            </a:pP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2435950</a:t>
            </a:r>
            <a:endParaRPr lang="en-GB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10000"/>
              </a:lnSpc>
            </a:pP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Lecturer’s Name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Amitave Banik</a:t>
            </a:r>
          </a:p>
          <a:p>
            <a:pPr marL="0" lvl="0" indent="0">
              <a:lnSpc>
                <a:spcPct val="110000"/>
              </a:lnSpc>
              <a:buNone/>
            </a:pPr>
            <a:endParaRPr lang="en-GB" sz="2200" dirty="0"/>
          </a:p>
        </p:txBody>
      </p:sp>
      <p:cxnSp>
        <p:nvCxnSpPr>
          <p:cNvPr id="2075" name="Straight Connector 2074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2490BB-2649-C13F-5158-9042E5F80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7912" y="776087"/>
            <a:ext cx="10503935" cy="1554480"/>
          </a:xfrm>
        </p:spPr>
        <p:txBody>
          <a:bodyPr anchor="ctr">
            <a:normAutofit/>
          </a:bodyPr>
          <a:lstStyle/>
          <a:p>
            <a:r>
              <a:rPr lang="en-GB" sz="4800" dirty="0"/>
              <a:t>Acknowledgement of the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D3682-E99E-EF10-DC12-A9F2784F65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23444"/>
            <a:ext cx="10515600" cy="2787540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3200" dirty="0"/>
              <a:t>I confirm that I have not used any form of AI in my assignment. I confirm I have copies of my drafts, notes, and other resources I have used to prepare my assignment.</a:t>
            </a:r>
          </a:p>
          <a:p>
            <a:pPr marL="0" indent="0">
              <a:buNone/>
            </a:pPr>
            <a:endParaRPr lang="en-GB" sz="24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1700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9F968A-63E3-D663-82F9-AF666225495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 anchorCtr="1">
            <a:normAutofit/>
          </a:bodyPr>
          <a:lstStyle/>
          <a:p>
            <a:pPr lvl="0"/>
            <a:r>
              <a:rPr lang="en-GB" sz="48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E4868-3722-39C2-48DE-408BECA1805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 have been working as a support worker at my current company for a couple of years and decided it was time to expand my knowledge in the field.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My career aspiration is to become a Learning Disability Support Worker  </a:t>
            </a:r>
          </a:p>
          <a:p>
            <a:pPr marL="0" lvl="0" indent="0">
              <a:buNone/>
            </a:pPr>
            <a:endParaRPr lang="en-GB" sz="24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3" name="Rectangle 1052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F365E4-CCA7-A4C5-5920-66A53251B2D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pPr lvl="0"/>
            <a:r>
              <a:rPr lang="en-GB" sz="5400" dirty="0"/>
              <a:t>Presentation outline</a:t>
            </a:r>
          </a:p>
        </p:txBody>
      </p:sp>
      <p:grpSp>
        <p:nvGrpSpPr>
          <p:cNvPr id="1054" name="Group 1053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055" name="Rectangle 1054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6" name="Rectangle 1055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48" name="Rectangle 104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04E1F-E3E1-EDCF-6342-D7E32748291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Define problem solving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Discuss why problem solving is important in health and social care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Introduced the Fishbone Diagram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Show practical example of using problem skills</a:t>
            </a:r>
          </a:p>
          <a:p>
            <a:pPr marL="0" lvl="0" indent="0">
              <a:buNone/>
            </a:pPr>
            <a:endParaRPr lang="en-GB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32CBBE-5631-2867-0033-882EB19EA00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pPr lvl="0"/>
            <a:r>
              <a:rPr lang="en-GB" sz="4800"/>
              <a:t>What is problem solving?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D6A0D-259E-DB0A-E1F6-1778496DCC9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0079" y="2967021"/>
            <a:ext cx="10998934" cy="3175160"/>
          </a:xfrm>
        </p:spPr>
        <p:txBody>
          <a:bodyPr anchor="ctr">
            <a:normAutofit fontScale="85000" lnSpcReduction="20000"/>
          </a:bodyPr>
          <a:lstStyle/>
          <a:p>
            <a:pPr lvl="0">
              <a:lnSpc>
                <a:spcPct val="110000"/>
              </a:lnSpc>
            </a:pPr>
            <a:r>
              <a:rPr lang="en-GB" sz="2600" dirty="0"/>
              <a:t>Problem solving skills refers to an individual’s ability to engage in cognitive processing to understand and resolve situations where a method or solution is not immediately obvious (OECD, 2024)</a:t>
            </a:r>
          </a:p>
          <a:p>
            <a:pPr marL="0" lvl="0" indent="0">
              <a:lnSpc>
                <a:spcPct val="110000"/>
              </a:lnSpc>
              <a:buNone/>
            </a:pPr>
            <a:endParaRPr lang="en-GB" sz="2600" dirty="0"/>
          </a:p>
          <a:p>
            <a:pPr marL="0" lvl="0" indent="0">
              <a:lnSpc>
                <a:spcPct val="110000"/>
              </a:lnSpc>
              <a:buNone/>
            </a:pPr>
            <a:r>
              <a:rPr lang="en-GB" sz="2600" dirty="0"/>
              <a:t>In everyday practice this would include being able to:</a:t>
            </a:r>
          </a:p>
          <a:p>
            <a:pPr lvl="0">
              <a:lnSpc>
                <a:spcPct val="110000"/>
              </a:lnSpc>
            </a:pPr>
            <a:r>
              <a:rPr lang="en-GB" sz="2600" dirty="0"/>
              <a:t>Remain calm in unexpected situations</a:t>
            </a:r>
          </a:p>
          <a:p>
            <a:pPr lvl="0">
              <a:lnSpc>
                <a:spcPct val="110000"/>
              </a:lnSpc>
            </a:pPr>
            <a:r>
              <a:rPr lang="en-GB" sz="2600" dirty="0"/>
              <a:t>Thinking critically and quickly </a:t>
            </a:r>
          </a:p>
          <a:p>
            <a:pPr lvl="0">
              <a:lnSpc>
                <a:spcPct val="110000"/>
              </a:lnSpc>
            </a:pPr>
            <a:r>
              <a:rPr lang="en-GB" sz="2600" dirty="0"/>
              <a:t>Making safe decisions</a:t>
            </a:r>
          </a:p>
          <a:p>
            <a:pPr marL="0" lvl="0" indent="0">
              <a:lnSpc>
                <a:spcPct val="110000"/>
              </a:lnSpc>
              <a:buNone/>
            </a:pPr>
            <a:endParaRPr lang="en-GB" sz="17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Support Worker vs Care Worker: Roles &amp; Career Opportunities">
            <a:extLst>
              <a:ext uri="{FF2B5EF4-FFF2-40B4-BE49-F238E27FC236}">
                <a16:creationId xmlns:a16="http://schemas.microsoft.com/office/drawing/2014/main" id="{BF9EB3E4-B448-D68C-EE34-5DEDD407E5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838" y="2938454"/>
            <a:ext cx="3925819" cy="2278006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C4F7D53D-FB50-2ED1-7082-9D996EA5DB6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21496" y="2383971"/>
            <a:ext cx="6724782" cy="3940628"/>
          </a:xfrm>
        </p:spPr>
        <p:txBody>
          <a:bodyPr anchor="ctr">
            <a:noAutofit/>
          </a:bodyPr>
          <a:lstStyle/>
          <a:p>
            <a:pPr marL="0" lvl="0" indent="0">
              <a:lnSpc>
                <a:spcPct val="11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role as support worker, I use problem solving when: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Supporting service users during unexpected emotional distress</a:t>
            </a:r>
          </a:p>
          <a:p>
            <a:pPr lvl="0"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Adapting routines when plans change </a:t>
            </a:r>
          </a:p>
          <a:p>
            <a:pPr lvl="0"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Responding in changes in behaviour</a:t>
            </a:r>
          </a:p>
          <a:p>
            <a:pPr lvl="0">
              <a:lnSpc>
                <a:spcPct val="11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11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Working in a dynamic and unpredictable care environment has helped me develop, flexible thinking and strong problem-solving skills to respond effectively to unexpected situations.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E19355-A1FC-89BD-4821-3BADCD75699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 anchorCtr="1">
            <a:normAutofit/>
          </a:bodyPr>
          <a:lstStyle/>
          <a:p>
            <a:pPr lvl="0"/>
            <a:r>
              <a:rPr lang="en-GB" sz="4800"/>
              <a:t>Importance of Problem Solving in Health and Social 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1AAD92-8E62-11AD-FC0B-E0D02029E52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Problem solving in health and social care is essential because professionals frequently face unpredictable situations.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helps improve quality of care because patient’s needs are better identified, analysed and the best solutions are adopted to solve the problem (Ahmady and Shahbazi, 2020). </a:t>
            </a:r>
          </a:p>
          <a:p>
            <a:pPr lvl="0"/>
            <a:endParaRPr lang="en-GB" sz="24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8F2240-17AC-D2F0-A8D3-9A920631E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618" y="1239927"/>
            <a:ext cx="4008586" cy="4680583"/>
          </a:xfrm>
        </p:spPr>
        <p:txBody>
          <a:bodyPr anchor="ctr">
            <a:normAutofit/>
          </a:bodyPr>
          <a:lstStyle/>
          <a:p>
            <a:r>
              <a:rPr lang="en-GB" sz="5200"/>
              <a:t>The Fishbone Diagram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FF369-C989-5217-4E79-D7909FF310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1230" y="1239927"/>
            <a:ext cx="6332518" cy="4680583"/>
          </a:xfrm>
        </p:spPr>
        <p:txBody>
          <a:bodyPr anchor="ctr"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Fishbone Diagram also known as an Ishikawa or cause and effect, is a visual tool used to help work through possible causes of a problem (Improvement Cymru Academy, n.d.).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Like a medical diagnosis, a Fishbone Diagram systematically analyses symptoms to pinpoint the underlying cause of a condition (GLSS, 2024)</a:t>
            </a:r>
          </a:p>
        </p:txBody>
      </p:sp>
    </p:spTree>
    <p:extLst>
      <p:ext uri="{BB962C8B-B14F-4D97-AF65-F5344CB8AC3E}">
        <p14:creationId xmlns:p14="http://schemas.microsoft.com/office/powerpoint/2010/main" val="37093028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2D41B8-FDF1-E639-2F0E-1F4EDC994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400" dirty="0"/>
              <a:t>Key components of the Fishbone Diagram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D0486-22D4-32E8-3CB2-F99927A966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058" y="2203080"/>
            <a:ext cx="5910942" cy="4326898"/>
          </a:xfrm>
        </p:spPr>
        <p:txBody>
          <a:bodyPr anchor="ctr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Fishbone diagram consists of four key components: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Head (Problem Statement)</a:t>
            </a:r>
          </a:p>
          <a:p>
            <a:pPr lvl="1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Contains a summary of the problem being analysed .</a:t>
            </a:r>
          </a:p>
          <a:p>
            <a:pPr lvl="1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For example: A hospital patient received the wrong medication”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Backbone</a:t>
            </a:r>
          </a:p>
          <a:p>
            <a:pPr lvl="1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horizontal line connecting all causes to the main problem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Major Branches </a:t>
            </a:r>
          </a:p>
          <a:p>
            <a:pPr lvl="1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Main areas where problems may have originated from, i.e.  Staff, Environment, equipment, procedure and patient related factors.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Subbranches</a:t>
            </a:r>
          </a:p>
          <a:p>
            <a:pPr lvl="1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Smaller lines branching off the major ribs, detailing specific factors that contribute to the problem</a:t>
            </a:r>
          </a:p>
        </p:txBody>
      </p:sp>
      <p:pic>
        <p:nvPicPr>
          <p:cNvPr id="4" name="Picture 3" descr="Fishbone Diagram Cause and Effect - GeeksforGeeks">
            <a:extLst>
              <a:ext uri="{FF2B5EF4-FFF2-40B4-BE49-F238E27FC236}">
                <a16:creationId xmlns:a16="http://schemas.microsoft.com/office/drawing/2014/main" id="{03F6E8E6-78AC-56C9-747B-12D7F38E819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56" r="1" b="1"/>
          <a:stretch>
            <a:fillRect/>
          </a:stretch>
        </p:blipFill>
        <p:spPr>
          <a:xfrm>
            <a:off x="5895504" y="2315127"/>
            <a:ext cx="5150277" cy="3182159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97D011-59F7-5819-3299-859E1F64A9CF}"/>
              </a:ext>
            </a:extLst>
          </p:cNvPr>
          <p:cNvSpPr txBox="1"/>
          <p:nvPr/>
        </p:nvSpPr>
        <p:spPr>
          <a:xfrm>
            <a:off x="6183086" y="5497286"/>
            <a:ext cx="46766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Purple Griffon – The IT Service Management Training &amp; Consultancy Specialist (2026)</a:t>
            </a:r>
          </a:p>
        </p:txBody>
      </p:sp>
    </p:spTree>
    <p:extLst>
      <p:ext uri="{BB962C8B-B14F-4D97-AF65-F5344CB8AC3E}">
        <p14:creationId xmlns:p14="http://schemas.microsoft.com/office/powerpoint/2010/main" val="40459447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7DFEF0-B389-BC71-3D1F-FD72543EF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Applying Problem Solving in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6F4F8-5D47-5BE5-AF5C-55EB1FA673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a support worker, I may face unexpected situations, such as transport being unavailable for a service user’s community activity. In this situation, I would remain clam, reassure the individual, explore alternative option and communicate with the activity centre to minimise disruption.</a:t>
            </a:r>
          </a:p>
          <a:p>
            <a:pPr>
              <a:lnSpc>
                <a:spcPct val="11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By responding effectively and calmly, I provide reassurance and stability which helps reduce anxiety. </a:t>
            </a:r>
          </a:p>
          <a:p>
            <a:pPr>
              <a:lnSpc>
                <a:spcPct val="11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Keeping the service user informed and offering alternative solutions maintains their trust and ensures their support continues without unnecessary disruption.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20514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B9812E-366A-9D01-AB4C-11E706765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1" y="386930"/>
            <a:ext cx="11314080" cy="1309708"/>
          </a:xfrm>
        </p:spPr>
        <p:txBody>
          <a:bodyPr anchor="b">
            <a:normAutofit/>
          </a:bodyPr>
          <a:lstStyle/>
          <a:p>
            <a:r>
              <a:rPr lang="en-GB" sz="3800" dirty="0"/>
              <a:t>How does problem solving skills support my future career?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ECC50-50FA-EF03-979A-F0EF5CCD8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Problem solving is an important skill that supports my ongoing development as a Learning Disability Support Worker. Employers value staff who can deal with challenges calmly, make safe decisions, and work well under pressure.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have become more confident in handling unexpected situations, and I will continue developing these skills to provide safe and person-centred care.</a:t>
            </a:r>
          </a:p>
        </p:txBody>
      </p:sp>
    </p:spTree>
    <p:extLst>
      <p:ext uri="{BB962C8B-B14F-4D97-AF65-F5344CB8AC3E}">
        <p14:creationId xmlns:p14="http://schemas.microsoft.com/office/powerpoint/2010/main" val="4292084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7620FD-585B-068D-BA4A-13E5408CC8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AB026-A21F-DDA6-B30D-25E6930921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6" y="2704014"/>
            <a:ext cx="10254822" cy="343816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Problem solving is in an essential skill in health and social care as it helps professionals respond to unpredictable situations.</a:t>
            </a:r>
          </a:p>
          <a:p>
            <a:r>
              <a:rPr lang="en-GB" sz="2400" dirty="0"/>
              <a:t>I use problem solving skills daily in my role as a Learning Disability support worker, and continuing to develop this skill will support my future career and help me provide the best possible care.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94398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D02D9-A203-CD4D-A47C-9D9A89F1D67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40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21472-3403-2391-F0D6-7AF6D17BCC3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12648" y="1578429"/>
            <a:ext cx="10545208" cy="4517571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Ahmady S, Shahbazi S, 2020,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Impact of social problem-solving training on critical thinking and decision making of nursing students,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PMID: 33041659, DOI: 10.1186/s12912-020-00487, Available at: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Impact of social problem-solving training on critical thinking and decision making of nursing students – PMC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(Accessed 15/02/2026)</a:t>
            </a:r>
          </a:p>
          <a:p>
            <a:pPr lvl="0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GLSS, 2024,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Fishbone Diagram: Finding The Root Cause Of A Problem,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Available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Fishbone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 Diagram: Finding the Root Cause of a Problem - GoLeanSixSigma.com (GLSS)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(Accessed 15/02/2026)</a:t>
            </a:r>
          </a:p>
          <a:p>
            <a:pPr lvl="0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Improvement Cymru Academy, n.d.,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Improvement Cymru Academy Toolkit – Fishbone Diagram,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performanceandimprovement.nhs.wales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/functions/quality-safety-and-improvement/improvement/improvement-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cymru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-academy/resource-library/academy-toolkit-guides/fishbone-toolkit-guide/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(Accessed 15/02/2026)</a:t>
            </a:r>
          </a:p>
          <a:p>
            <a:pPr lvl="0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OECD, 2024,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Problem solving skills,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Available at: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[Problem Solving skills]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(Accessed 15/02/2026)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Purple Griffon – The IT Services Management Training &amp; Consultancy Specialty (2026),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Fishbone Diagram (Ishikawa),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dirty="0">
                <a:hlinkClick r:id="rId6"/>
              </a:rPr>
              <a:t>Fishbone Diagram | Purple Griffon</a:t>
            </a:r>
            <a:r>
              <a:rPr lang="en-GB" dirty="0"/>
              <a:t>, (Accessed 10/03/2026)</a:t>
            </a:r>
          </a:p>
          <a:p>
            <a:endParaRPr lang="en-GB" i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1922</TotalTime>
  <Words>913</Words>
  <Application>Microsoft Office PowerPoint</Application>
  <PresentationFormat>Widescreen</PresentationFormat>
  <Paragraphs>67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Courier New</vt:lpstr>
      <vt:lpstr>Neue Haas Grotesk Text Pro</vt:lpstr>
      <vt:lpstr>VanillaVTI</vt:lpstr>
      <vt:lpstr>Problem Solving</vt:lpstr>
      <vt:lpstr>PowerPoint Presentation</vt:lpstr>
      <vt:lpstr>Acknowledgement of the use of AI</vt:lpstr>
      <vt:lpstr>Introduction</vt:lpstr>
      <vt:lpstr>Presentation outline</vt:lpstr>
      <vt:lpstr>What is problem solving?</vt:lpstr>
      <vt:lpstr>PowerPoint Presentation</vt:lpstr>
      <vt:lpstr>Importance of Problem Solving in Health and Social Care </vt:lpstr>
      <vt:lpstr>The Fishbone Diagram </vt:lpstr>
      <vt:lpstr>Key components of the Fishbone Diagram </vt:lpstr>
      <vt:lpstr>Applying Problem Solving in Practice</vt:lpstr>
      <vt:lpstr>How does problem solving skills support my future career?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Elisabeth Bile 722689</dc:creator>
  <cp:lastModifiedBy>Elisabeth Bile 722689</cp:lastModifiedBy>
  <cp:revision>22</cp:revision>
  <dcterms:created xsi:type="dcterms:W3CDTF">2026-02-15T13:31:59Z</dcterms:created>
  <dcterms:modified xsi:type="dcterms:W3CDTF">2026-03-22T19:09:50Z</dcterms:modified>
</cp:coreProperties>
</file>