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1" r:id="rId1"/>
  </p:sldMasterIdLst>
  <p:notesMasterIdLst>
    <p:notesMasterId r:id="rId26"/>
  </p:notesMasterIdLst>
  <p:sldIdLst>
    <p:sldId id="256" r:id="rId2"/>
    <p:sldId id="257" r:id="rId3"/>
    <p:sldId id="258" r:id="rId4"/>
    <p:sldId id="259" r:id="rId5"/>
    <p:sldId id="260" r:id="rId6"/>
    <p:sldId id="294" r:id="rId7"/>
    <p:sldId id="295" r:id="rId8"/>
    <p:sldId id="300" r:id="rId9"/>
    <p:sldId id="281" r:id="rId10"/>
    <p:sldId id="296" r:id="rId11"/>
    <p:sldId id="279" r:id="rId12"/>
    <p:sldId id="297" r:id="rId13"/>
    <p:sldId id="264" r:id="rId14"/>
    <p:sldId id="280" r:id="rId15"/>
    <p:sldId id="268" r:id="rId16"/>
    <p:sldId id="266" r:id="rId17"/>
    <p:sldId id="262" r:id="rId18"/>
    <p:sldId id="301" r:id="rId19"/>
    <p:sldId id="282" r:id="rId20"/>
    <p:sldId id="270" r:id="rId21"/>
    <p:sldId id="269" r:id="rId22"/>
    <p:sldId id="276" r:id="rId23"/>
    <p:sldId id="299"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B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5461"/>
    <p:restoredTop sz="95680"/>
  </p:normalViewPr>
  <p:slideViewPr>
    <p:cSldViewPr snapToGrid="0" snapToObjects="1">
      <p:cViewPr>
        <p:scale>
          <a:sx n="90" d="100"/>
          <a:sy n="90" d="100"/>
        </p:scale>
        <p:origin x="232"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1" Type="http://schemas.openxmlformats.org/officeDocument/2006/relationships/hyperlink" Target="https://assets.publishing.service.gov.uk/government/uploads/system/uploads/attachment_data/file/449290/glossary-of-programmes.pdf"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assets.publishing.service.gov.uk/government/uploads/system/uploads/attachment_data/file/449290/glossary-of-programmes.pdf"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FBA40-2BAF-4D37-9370-68316F5202A7}" type="doc">
      <dgm:prSet loTypeId="urn:microsoft.com/office/officeart/2016/7/layout/VerticalDownArrowProcess" loCatId="process" qsTypeId="urn:microsoft.com/office/officeart/2005/8/quickstyle/simple1" qsCatId="simple" csTypeId="urn:microsoft.com/office/officeart/2005/8/colors/accent2_2" csCatId="accent2" phldr="1"/>
      <dgm:spPr/>
      <dgm:t>
        <a:bodyPr/>
        <a:lstStyle/>
        <a:p>
          <a:endParaRPr lang="en-US"/>
        </a:p>
      </dgm:t>
    </dgm:pt>
    <dgm:pt modelId="{E46016B8-0D00-47EF-8A89-CE2F43D890AB}">
      <dgm:prSet custT="1"/>
      <dgm:spPr/>
      <dgm:t>
        <a:bodyPr/>
        <a:lstStyle/>
        <a:p>
          <a:r>
            <a:rPr lang="en-US" sz="2400"/>
            <a:t>Define</a:t>
          </a:r>
        </a:p>
      </dgm:t>
    </dgm:pt>
    <dgm:pt modelId="{7B1F7917-D6A3-411F-953A-68E6EFFA3665}" type="parTrans" cxnId="{C65D9024-0FC0-4F8C-9EE3-D78DFA268CE6}">
      <dgm:prSet/>
      <dgm:spPr/>
      <dgm:t>
        <a:bodyPr/>
        <a:lstStyle/>
        <a:p>
          <a:endParaRPr lang="en-US"/>
        </a:p>
      </dgm:t>
    </dgm:pt>
    <dgm:pt modelId="{FE00FAB1-E4DD-4B24-85EF-B734836468B5}" type="sibTrans" cxnId="{C65D9024-0FC0-4F8C-9EE3-D78DFA268CE6}">
      <dgm:prSet/>
      <dgm:spPr/>
      <dgm:t>
        <a:bodyPr/>
        <a:lstStyle/>
        <a:p>
          <a:endParaRPr lang="en-US"/>
        </a:p>
      </dgm:t>
    </dgm:pt>
    <dgm:pt modelId="{616226DA-A562-4B3C-9171-7B84AF7E0623}">
      <dgm:prSet custT="1"/>
      <dgm:spPr/>
      <dgm:t>
        <a:bodyPr/>
        <a:lstStyle/>
        <a:p>
          <a:r>
            <a:rPr lang="en-US" sz="1600" dirty="0"/>
            <a:t>Rehabilitation.</a:t>
          </a:r>
        </a:p>
      </dgm:t>
    </dgm:pt>
    <dgm:pt modelId="{80436EB5-B088-4E3F-ACDC-BCFE6794B6AA}" type="parTrans" cxnId="{5D0CCD6F-70DA-4804-9412-2B9F98C3FD2E}">
      <dgm:prSet/>
      <dgm:spPr/>
      <dgm:t>
        <a:bodyPr/>
        <a:lstStyle/>
        <a:p>
          <a:endParaRPr lang="en-US"/>
        </a:p>
      </dgm:t>
    </dgm:pt>
    <dgm:pt modelId="{A86B8F2D-0A75-4DDB-8967-AAD08D722CF3}" type="sibTrans" cxnId="{5D0CCD6F-70DA-4804-9412-2B9F98C3FD2E}">
      <dgm:prSet/>
      <dgm:spPr/>
      <dgm:t>
        <a:bodyPr/>
        <a:lstStyle/>
        <a:p>
          <a:endParaRPr lang="en-US"/>
        </a:p>
      </dgm:t>
    </dgm:pt>
    <dgm:pt modelId="{E9B09194-EE06-46FA-A383-BB6929C9437F}">
      <dgm:prSet custT="1"/>
      <dgm:spPr/>
      <dgm:t>
        <a:bodyPr/>
        <a:lstStyle/>
        <a:p>
          <a:r>
            <a:rPr lang="en-US" sz="2400"/>
            <a:t>Distinguish</a:t>
          </a:r>
        </a:p>
      </dgm:t>
    </dgm:pt>
    <dgm:pt modelId="{15540CFE-55C7-4934-AF3E-8D095A73995E}" type="parTrans" cxnId="{E8467E8F-CFF9-49C2-BA0E-239A00CB244C}">
      <dgm:prSet/>
      <dgm:spPr/>
      <dgm:t>
        <a:bodyPr/>
        <a:lstStyle/>
        <a:p>
          <a:endParaRPr lang="en-US"/>
        </a:p>
      </dgm:t>
    </dgm:pt>
    <dgm:pt modelId="{CD4347EB-9D79-4E40-A8F4-93B47AEA1E01}" type="sibTrans" cxnId="{E8467E8F-CFF9-49C2-BA0E-239A00CB244C}">
      <dgm:prSet/>
      <dgm:spPr/>
      <dgm:t>
        <a:bodyPr/>
        <a:lstStyle/>
        <a:p>
          <a:endParaRPr lang="en-US"/>
        </a:p>
      </dgm:t>
    </dgm:pt>
    <dgm:pt modelId="{9E0A1DF6-9D8E-4705-80EA-F95DACB00083}">
      <dgm:prSet custT="1"/>
      <dgm:spPr/>
      <dgm:t>
        <a:bodyPr/>
        <a:lstStyle/>
        <a:p>
          <a:r>
            <a:rPr lang="en-US" sz="1600" dirty="0"/>
            <a:t>How the UK aims to support rehabilitation of offenders through exploration </a:t>
          </a:r>
          <a:r>
            <a:rPr lang="en-US" sz="1800" dirty="0"/>
            <a:t>of</a:t>
          </a:r>
          <a:r>
            <a:rPr lang="en-US" sz="1600" dirty="0"/>
            <a:t> the ‘Rehabilitation of Offenders Act 1974’.</a:t>
          </a:r>
        </a:p>
      </dgm:t>
    </dgm:pt>
    <dgm:pt modelId="{AC977244-266C-49A3-A4B4-FB58B2AA1287}" type="parTrans" cxnId="{1CD73813-7526-40A7-B832-393763D38179}">
      <dgm:prSet/>
      <dgm:spPr/>
      <dgm:t>
        <a:bodyPr/>
        <a:lstStyle/>
        <a:p>
          <a:endParaRPr lang="en-US"/>
        </a:p>
      </dgm:t>
    </dgm:pt>
    <dgm:pt modelId="{1F78EEA3-795D-4A9A-8773-195E803EAF12}" type="sibTrans" cxnId="{1CD73813-7526-40A7-B832-393763D38179}">
      <dgm:prSet/>
      <dgm:spPr/>
      <dgm:t>
        <a:bodyPr/>
        <a:lstStyle/>
        <a:p>
          <a:endParaRPr lang="en-US"/>
        </a:p>
      </dgm:t>
    </dgm:pt>
    <dgm:pt modelId="{1B29F41E-3268-483F-91FC-A3033FADAD91}">
      <dgm:prSet custT="1"/>
      <dgm:spPr/>
      <dgm:t>
        <a:bodyPr/>
        <a:lstStyle/>
        <a:p>
          <a:r>
            <a:rPr lang="en-US" sz="2400"/>
            <a:t>Establish</a:t>
          </a:r>
        </a:p>
      </dgm:t>
    </dgm:pt>
    <dgm:pt modelId="{1A85CD85-7B29-49FE-A75C-F5AF2CF65CAD}" type="parTrans" cxnId="{56808CF3-67D8-47DD-9593-5B940ED66497}">
      <dgm:prSet/>
      <dgm:spPr/>
      <dgm:t>
        <a:bodyPr/>
        <a:lstStyle/>
        <a:p>
          <a:endParaRPr lang="en-US"/>
        </a:p>
      </dgm:t>
    </dgm:pt>
    <dgm:pt modelId="{31852070-3248-4E10-8CE2-71C1AAE02BD4}" type="sibTrans" cxnId="{56808CF3-67D8-47DD-9593-5B940ED66497}">
      <dgm:prSet/>
      <dgm:spPr/>
      <dgm:t>
        <a:bodyPr/>
        <a:lstStyle/>
        <a:p>
          <a:endParaRPr lang="en-US"/>
        </a:p>
      </dgm:t>
    </dgm:pt>
    <dgm:pt modelId="{8D72072F-3DED-4A9A-AC6A-5E93FBE7429A}">
      <dgm:prSet custT="1"/>
      <dgm:spPr/>
      <dgm:t>
        <a:bodyPr/>
        <a:lstStyle/>
        <a:p>
          <a:r>
            <a:rPr lang="en-US" sz="1600" dirty="0"/>
            <a:t>The factors associated with offenders and illustrate the imprisonment and reoffending rates in the UK.</a:t>
          </a:r>
        </a:p>
      </dgm:t>
    </dgm:pt>
    <dgm:pt modelId="{33BF6D98-7229-48E0-B585-A8B45D19DA62}" type="parTrans" cxnId="{EC1C1084-5165-41D4-B516-4361DB985845}">
      <dgm:prSet/>
      <dgm:spPr/>
      <dgm:t>
        <a:bodyPr/>
        <a:lstStyle/>
        <a:p>
          <a:endParaRPr lang="en-US"/>
        </a:p>
      </dgm:t>
    </dgm:pt>
    <dgm:pt modelId="{944BBE94-31A3-4C62-991A-3A59E79AFE88}" type="sibTrans" cxnId="{EC1C1084-5165-41D4-B516-4361DB985845}">
      <dgm:prSet/>
      <dgm:spPr/>
      <dgm:t>
        <a:bodyPr/>
        <a:lstStyle/>
        <a:p>
          <a:endParaRPr lang="en-US"/>
        </a:p>
      </dgm:t>
    </dgm:pt>
    <dgm:pt modelId="{BC84D7D4-05B0-4AE8-92AB-A30B4B84298A}">
      <dgm:prSet custT="1"/>
      <dgm:spPr/>
      <dgm:t>
        <a:bodyPr/>
        <a:lstStyle/>
        <a:p>
          <a:r>
            <a:rPr lang="en-US" sz="2400" dirty="0"/>
            <a:t>Consider</a:t>
          </a:r>
          <a:endParaRPr lang="en-US" sz="2300" dirty="0"/>
        </a:p>
      </dgm:t>
    </dgm:pt>
    <dgm:pt modelId="{256C3C2A-DC51-4580-802C-A73A8C9B4370}" type="parTrans" cxnId="{74C6C180-C1B6-46DD-8F12-9689A7E702F1}">
      <dgm:prSet/>
      <dgm:spPr/>
      <dgm:t>
        <a:bodyPr/>
        <a:lstStyle/>
        <a:p>
          <a:endParaRPr lang="en-US"/>
        </a:p>
      </dgm:t>
    </dgm:pt>
    <dgm:pt modelId="{F91E7767-0FF1-4EF5-A37F-9EC88F5F590B}" type="sibTrans" cxnId="{74C6C180-C1B6-46DD-8F12-9689A7E702F1}">
      <dgm:prSet/>
      <dgm:spPr/>
      <dgm:t>
        <a:bodyPr/>
        <a:lstStyle/>
        <a:p>
          <a:endParaRPr lang="en-US"/>
        </a:p>
      </dgm:t>
    </dgm:pt>
    <dgm:pt modelId="{5DF8BBC0-8E56-43DB-A89E-29734CC2C4B6}">
      <dgm:prSet custT="1"/>
      <dgm:spPr/>
      <dgm:t>
        <a:bodyPr/>
        <a:lstStyle/>
        <a:p>
          <a:r>
            <a:rPr lang="en-US" sz="1600" dirty="0"/>
            <a:t>Whether punishment or rehabilitation is better and identify the types of rehabilitation.</a:t>
          </a:r>
        </a:p>
      </dgm:t>
    </dgm:pt>
    <dgm:pt modelId="{99E60BD1-BAC8-4B21-BD4D-D25CCE555C56}" type="parTrans" cxnId="{1520A353-C69A-4663-AD6C-743CE9CAA34A}">
      <dgm:prSet/>
      <dgm:spPr/>
      <dgm:t>
        <a:bodyPr/>
        <a:lstStyle/>
        <a:p>
          <a:endParaRPr lang="en-US"/>
        </a:p>
      </dgm:t>
    </dgm:pt>
    <dgm:pt modelId="{E3828AB9-3FB5-4B12-9DE3-821D0A0DC6A5}" type="sibTrans" cxnId="{1520A353-C69A-4663-AD6C-743CE9CAA34A}">
      <dgm:prSet/>
      <dgm:spPr/>
      <dgm:t>
        <a:bodyPr/>
        <a:lstStyle/>
        <a:p>
          <a:endParaRPr lang="en-US"/>
        </a:p>
      </dgm:t>
    </dgm:pt>
    <dgm:pt modelId="{60AF8526-B395-440D-AEE3-E1AF11DCAC8C}">
      <dgm:prSet custT="1"/>
      <dgm:spPr/>
      <dgm:t>
        <a:bodyPr/>
        <a:lstStyle/>
        <a:p>
          <a:r>
            <a:rPr lang="en-US" sz="2400"/>
            <a:t>Establish</a:t>
          </a:r>
        </a:p>
      </dgm:t>
    </dgm:pt>
    <dgm:pt modelId="{73B723AA-EA5D-4B4D-8D76-24FA4F19248F}" type="parTrans" cxnId="{2878C8D8-B484-459C-9E70-FA64A7F0CF26}">
      <dgm:prSet/>
      <dgm:spPr/>
      <dgm:t>
        <a:bodyPr/>
        <a:lstStyle/>
        <a:p>
          <a:endParaRPr lang="en-US"/>
        </a:p>
      </dgm:t>
    </dgm:pt>
    <dgm:pt modelId="{2EC99E37-404A-496A-87B6-6F31C3848607}" type="sibTrans" cxnId="{2878C8D8-B484-459C-9E70-FA64A7F0CF26}">
      <dgm:prSet/>
      <dgm:spPr/>
      <dgm:t>
        <a:bodyPr/>
        <a:lstStyle/>
        <a:p>
          <a:endParaRPr lang="en-US"/>
        </a:p>
      </dgm:t>
    </dgm:pt>
    <dgm:pt modelId="{231BF111-FB99-4A40-A852-9A0319C5F131}">
      <dgm:prSet custT="1"/>
      <dgm:spPr/>
      <dgm:t>
        <a:bodyPr/>
        <a:lstStyle/>
        <a:p>
          <a:r>
            <a:rPr lang="en-US" sz="1600" dirty="0"/>
            <a:t>The theories surrounding rehabilitation.</a:t>
          </a:r>
        </a:p>
      </dgm:t>
    </dgm:pt>
    <dgm:pt modelId="{EFFF0E89-0D56-4DF4-BFC6-E21E81AB825B}" type="parTrans" cxnId="{C3BE1F60-D1BA-4F81-8F09-D57D24534091}">
      <dgm:prSet/>
      <dgm:spPr/>
      <dgm:t>
        <a:bodyPr/>
        <a:lstStyle/>
        <a:p>
          <a:endParaRPr lang="en-US"/>
        </a:p>
      </dgm:t>
    </dgm:pt>
    <dgm:pt modelId="{90E05C34-7574-48FE-9AB2-1FBBFF4FB29A}" type="sibTrans" cxnId="{C3BE1F60-D1BA-4F81-8F09-D57D24534091}">
      <dgm:prSet/>
      <dgm:spPr/>
      <dgm:t>
        <a:bodyPr/>
        <a:lstStyle/>
        <a:p>
          <a:endParaRPr lang="en-US"/>
        </a:p>
      </dgm:t>
    </dgm:pt>
    <dgm:pt modelId="{0EE4E4CB-9A12-4979-9E8C-0631F0AB83DA}">
      <dgm:prSet custT="1"/>
      <dgm:spPr/>
      <dgm:t>
        <a:bodyPr/>
        <a:lstStyle/>
        <a:p>
          <a:r>
            <a:rPr lang="en-US" sz="2400"/>
            <a:t>Classify</a:t>
          </a:r>
        </a:p>
      </dgm:t>
    </dgm:pt>
    <dgm:pt modelId="{9990D93E-8501-4711-A158-FBB3B5F34302}" type="parTrans" cxnId="{C95B85AF-563A-43F2-ABB0-68D87A89A495}">
      <dgm:prSet/>
      <dgm:spPr/>
      <dgm:t>
        <a:bodyPr/>
        <a:lstStyle/>
        <a:p>
          <a:endParaRPr lang="en-US"/>
        </a:p>
      </dgm:t>
    </dgm:pt>
    <dgm:pt modelId="{DF9E6D2E-2CF9-476D-8FAC-207AD75F2E09}" type="sibTrans" cxnId="{C95B85AF-563A-43F2-ABB0-68D87A89A495}">
      <dgm:prSet/>
      <dgm:spPr/>
      <dgm:t>
        <a:bodyPr/>
        <a:lstStyle/>
        <a:p>
          <a:endParaRPr lang="en-US"/>
        </a:p>
      </dgm:t>
    </dgm:pt>
    <dgm:pt modelId="{57623C03-437B-4559-AA9A-046A2B4DD06E}">
      <dgm:prSet custT="1"/>
      <dgm:spPr/>
      <dgm:t>
        <a:bodyPr/>
        <a:lstStyle/>
        <a:p>
          <a:r>
            <a:rPr lang="en-US" sz="1600" dirty="0"/>
            <a:t>The problems surrounding rehabilitation and discuss whether all offenders can be rehabilitated.</a:t>
          </a:r>
        </a:p>
      </dgm:t>
    </dgm:pt>
    <dgm:pt modelId="{33E82A0C-271B-4C90-8B39-9B800C865E9E}" type="parTrans" cxnId="{EE132000-407C-457B-93A8-5254DA4FEE5E}">
      <dgm:prSet/>
      <dgm:spPr/>
      <dgm:t>
        <a:bodyPr/>
        <a:lstStyle/>
        <a:p>
          <a:endParaRPr lang="en-US"/>
        </a:p>
      </dgm:t>
    </dgm:pt>
    <dgm:pt modelId="{19B9628F-C090-4487-877D-43B13A5F553E}" type="sibTrans" cxnId="{EE132000-407C-457B-93A8-5254DA4FEE5E}">
      <dgm:prSet/>
      <dgm:spPr/>
      <dgm:t>
        <a:bodyPr/>
        <a:lstStyle/>
        <a:p>
          <a:endParaRPr lang="en-US"/>
        </a:p>
      </dgm:t>
    </dgm:pt>
    <dgm:pt modelId="{86EC4014-4FCE-2C48-8CBE-E2EBA63F7F6C}" type="pres">
      <dgm:prSet presAssocID="{265FBA40-2BAF-4D37-9370-68316F5202A7}" presName="Name0" presStyleCnt="0">
        <dgm:presLayoutVars>
          <dgm:dir/>
          <dgm:animLvl val="lvl"/>
          <dgm:resizeHandles val="exact"/>
        </dgm:presLayoutVars>
      </dgm:prSet>
      <dgm:spPr/>
    </dgm:pt>
    <dgm:pt modelId="{2F1479BE-1D3A-754B-AA05-76BD7714FF5D}" type="pres">
      <dgm:prSet presAssocID="{0EE4E4CB-9A12-4979-9E8C-0631F0AB83DA}" presName="boxAndChildren" presStyleCnt="0"/>
      <dgm:spPr/>
    </dgm:pt>
    <dgm:pt modelId="{C26557B1-886C-CB44-86F1-D21F5574EEC4}" type="pres">
      <dgm:prSet presAssocID="{0EE4E4CB-9A12-4979-9E8C-0631F0AB83DA}" presName="parentTextBox" presStyleLbl="alignNode1" presStyleIdx="0" presStyleCnt="6"/>
      <dgm:spPr/>
    </dgm:pt>
    <dgm:pt modelId="{7CD877FD-A8A2-8943-B787-C807714C2DD8}" type="pres">
      <dgm:prSet presAssocID="{0EE4E4CB-9A12-4979-9E8C-0631F0AB83DA}" presName="descendantBox" presStyleLbl="bgAccFollowNode1" presStyleIdx="0" presStyleCnt="6"/>
      <dgm:spPr/>
    </dgm:pt>
    <dgm:pt modelId="{A981C0DF-6C52-DB44-B4C6-25F7086366A3}" type="pres">
      <dgm:prSet presAssocID="{2EC99E37-404A-496A-87B6-6F31C3848607}" presName="sp" presStyleCnt="0"/>
      <dgm:spPr/>
    </dgm:pt>
    <dgm:pt modelId="{0FF486B8-743D-6040-9AF6-1512A98E68AF}" type="pres">
      <dgm:prSet presAssocID="{60AF8526-B395-440D-AEE3-E1AF11DCAC8C}" presName="arrowAndChildren" presStyleCnt="0"/>
      <dgm:spPr/>
    </dgm:pt>
    <dgm:pt modelId="{87922982-5C55-6C4A-9DF4-D58F801572EC}" type="pres">
      <dgm:prSet presAssocID="{60AF8526-B395-440D-AEE3-E1AF11DCAC8C}" presName="parentTextArrow" presStyleLbl="node1" presStyleIdx="0" presStyleCnt="0"/>
      <dgm:spPr/>
    </dgm:pt>
    <dgm:pt modelId="{699B6372-5A21-D147-A957-0DA8E249683D}" type="pres">
      <dgm:prSet presAssocID="{60AF8526-B395-440D-AEE3-E1AF11DCAC8C}" presName="arrow" presStyleLbl="alignNode1" presStyleIdx="1" presStyleCnt="6"/>
      <dgm:spPr/>
    </dgm:pt>
    <dgm:pt modelId="{E478A9DA-7165-9A45-AAEF-A269CBE47199}" type="pres">
      <dgm:prSet presAssocID="{60AF8526-B395-440D-AEE3-E1AF11DCAC8C}" presName="descendantArrow" presStyleLbl="bgAccFollowNode1" presStyleIdx="1" presStyleCnt="6"/>
      <dgm:spPr/>
    </dgm:pt>
    <dgm:pt modelId="{1E805021-B248-6344-8A16-E7E5E066B0DE}" type="pres">
      <dgm:prSet presAssocID="{F91E7767-0FF1-4EF5-A37F-9EC88F5F590B}" presName="sp" presStyleCnt="0"/>
      <dgm:spPr/>
    </dgm:pt>
    <dgm:pt modelId="{91E37E83-CB31-FD45-B244-35496D19FA91}" type="pres">
      <dgm:prSet presAssocID="{BC84D7D4-05B0-4AE8-92AB-A30B4B84298A}" presName="arrowAndChildren" presStyleCnt="0"/>
      <dgm:spPr/>
    </dgm:pt>
    <dgm:pt modelId="{1E61EC9A-F217-644E-9139-B716EC1C6FE0}" type="pres">
      <dgm:prSet presAssocID="{BC84D7D4-05B0-4AE8-92AB-A30B4B84298A}" presName="parentTextArrow" presStyleLbl="node1" presStyleIdx="0" presStyleCnt="0"/>
      <dgm:spPr/>
    </dgm:pt>
    <dgm:pt modelId="{A5317AA8-7BB6-B346-BDAA-A2156C12D453}" type="pres">
      <dgm:prSet presAssocID="{BC84D7D4-05B0-4AE8-92AB-A30B4B84298A}" presName="arrow" presStyleLbl="alignNode1" presStyleIdx="2" presStyleCnt="6"/>
      <dgm:spPr/>
    </dgm:pt>
    <dgm:pt modelId="{0E3A0369-8EF0-5644-A21A-A45F55548676}" type="pres">
      <dgm:prSet presAssocID="{BC84D7D4-05B0-4AE8-92AB-A30B4B84298A}" presName="descendantArrow" presStyleLbl="bgAccFollowNode1" presStyleIdx="2" presStyleCnt="6"/>
      <dgm:spPr/>
    </dgm:pt>
    <dgm:pt modelId="{89D06114-26AB-804C-B798-EE523889F7BD}" type="pres">
      <dgm:prSet presAssocID="{31852070-3248-4E10-8CE2-71C1AAE02BD4}" presName="sp" presStyleCnt="0"/>
      <dgm:spPr/>
    </dgm:pt>
    <dgm:pt modelId="{3470B65E-5E1F-ED40-A085-B36F947FB753}" type="pres">
      <dgm:prSet presAssocID="{1B29F41E-3268-483F-91FC-A3033FADAD91}" presName="arrowAndChildren" presStyleCnt="0"/>
      <dgm:spPr/>
    </dgm:pt>
    <dgm:pt modelId="{37D1B1E5-2A07-1445-905A-8A3CC93F524B}" type="pres">
      <dgm:prSet presAssocID="{1B29F41E-3268-483F-91FC-A3033FADAD91}" presName="parentTextArrow" presStyleLbl="node1" presStyleIdx="0" presStyleCnt="0"/>
      <dgm:spPr/>
    </dgm:pt>
    <dgm:pt modelId="{49033D31-CCCE-8247-9ACA-C34D92D9EAD7}" type="pres">
      <dgm:prSet presAssocID="{1B29F41E-3268-483F-91FC-A3033FADAD91}" presName="arrow" presStyleLbl="alignNode1" presStyleIdx="3" presStyleCnt="6"/>
      <dgm:spPr/>
    </dgm:pt>
    <dgm:pt modelId="{CFF3D92C-92A9-BD49-82D7-AE80D2F24F61}" type="pres">
      <dgm:prSet presAssocID="{1B29F41E-3268-483F-91FC-A3033FADAD91}" presName="descendantArrow" presStyleLbl="bgAccFollowNode1" presStyleIdx="3" presStyleCnt="6"/>
      <dgm:spPr/>
    </dgm:pt>
    <dgm:pt modelId="{5B9D4D7D-B647-B34C-95E1-43D850E70125}" type="pres">
      <dgm:prSet presAssocID="{CD4347EB-9D79-4E40-A8F4-93B47AEA1E01}" presName="sp" presStyleCnt="0"/>
      <dgm:spPr/>
    </dgm:pt>
    <dgm:pt modelId="{2D5F2191-AE42-E848-97BB-5740C3FE59AE}" type="pres">
      <dgm:prSet presAssocID="{E9B09194-EE06-46FA-A383-BB6929C9437F}" presName="arrowAndChildren" presStyleCnt="0"/>
      <dgm:spPr/>
    </dgm:pt>
    <dgm:pt modelId="{7BD20FD1-883A-954C-97FC-B665B6BABE7F}" type="pres">
      <dgm:prSet presAssocID="{E9B09194-EE06-46FA-A383-BB6929C9437F}" presName="parentTextArrow" presStyleLbl="node1" presStyleIdx="0" presStyleCnt="0"/>
      <dgm:spPr/>
    </dgm:pt>
    <dgm:pt modelId="{00819D96-B39A-8344-A17B-A510379E3DE4}" type="pres">
      <dgm:prSet presAssocID="{E9B09194-EE06-46FA-A383-BB6929C9437F}" presName="arrow" presStyleLbl="alignNode1" presStyleIdx="4" presStyleCnt="6"/>
      <dgm:spPr/>
    </dgm:pt>
    <dgm:pt modelId="{2CED0484-DF5B-7942-8A63-2B9C6A1D97BA}" type="pres">
      <dgm:prSet presAssocID="{E9B09194-EE06-46FA-A383-BB6929C9437F}" presName="descendantArrow" presStyleLbl="bgAccFollowNode1" presStyleIdx="4" presStyleCnt="6"/>
      <dgm:spPr/>
    </dgm:pt>
    <dgm:pt modelId="{6574AC09-6FEA-8F4D-9432-D21B3DBE5D0E}" type="pres">
      <dgm:prSet presAssocID="{FE00FAB1-E4DD-4B24-85EF-B734836468B5}" presName="sp" presStyleCnt="0"/>
      <dgm:spPr/>
    </dgm:pt>
    <dgm:pt modelId="{B585D00E-6EBF-FE40-8D7B-5FF68B106A62}" type="pres">
      <dgm:prSet presAssocID="{E46016B8-0D00-47EF-8A89-CE2F43D890AB}" presName="arrowAndChildren" presStyleCnt="0"/>
      <dgm:spPr/>
    </dgm:pt>
    <dgm:pt modelId="{0730DC30-59D2-7E41-96ED-1BDF3EDDB352}" type="pres">
      <dgm:prSet presAssocID="{E46016B8-0D00-47EF-8A89-CE2F43D890AB}" presName="parentTextArrow" presStyleLbl="node1" presStyleIdx="0" presStyleCnt="0"/>
      <dgm:spPr/>
    </dgm:pt>
    <dgm:pt modelId="{941578B2-67A5-B347-A4AB-8EFC4EF7F704}" type="pres">
      <dgm:prSet presAssocID="{E46016B8-0D00-47EF-8A89-CE2F43D890AB}" presName="arrow" presStyleLbl="alignNode1" presStyleIdx="5" presStyleCnt="6"/>
      <dgm:spPr/>
    </dgm:pt>
    <dgm:pt modelId="{10EB23E2-5A95-B944-A538-3F7498158BFA}" type="pres">
      <dgm:prSet presAssocID="{E46016B8-0D00-47EF-8A89-CE2F43D890AB}" presName="descendantArrow" presStyleLbl="bgAccFollowNode1" presStyleIdx="5" presStyleCnt="6"/>
      <dgm:spPr/>
    </dgm:pt>
  </dgm:ptLst>
  <dgm:cxnLst>
    <dgm:cxn modelId="{EE132000-407C-457B-93A8-5254DA4FEE5E}" srcId="{0EE4E4CB-9A12-4979-9E8C-0631F0AB83DA}" destId="{57623C03-437B-4559-AA9A-046A2B4DD06E}" srcOrd="0" destOrd="0" parTransId="{33E82A0C-271B-4C90-8B39-9B800C865E9E}" sibTransId="{19B9628F-C090-4487-877D-43B13A5F553E}"/>
    <dgm:cxn modelId="{7B38C800-DDAE-C743-8113-AD94CB0A628D}" type="presOf" srcId="{E46016B8-0D00-47EF-8A89-CE2F43D890AB}" destId="{0730DC30-59D2-7E41-96ED-1BDF3EDDB352}" srcOrd="0" destOrd="0" presId="urn:microsoft.com/office/officeart/2016/7/layout/VerticalDownArrowProcess"/>
    <dgm:cxn modelId="{83E43309-2469-C247-87E5-D3BAAB2643F8}" type="presOf" srcId="{E46016B8-0D00-47EF-8A89-CE2F43D890AB}" destId="{941578B2-67A5-B347-A4AB-8EFC4EF7F704}" srcOrd="1" destOrd="0" presId="urn:microsoft.com/office/officeart/2016/7/layout/VerticalDownArrowProcess"/>
    <dgm:cxn modelId="{1CD73813-7526-40A7-B832-393763D38179}" srcId="{E9B09194-EE06-46FA-A383-BB6929C9437F}" destId="{9E0A1DF6-9D8E-4705-80EA-F95DACB00083}" srcOrd="0" destOrd="0" parTransId="{AC977244-266C-49A3-A4B4-FB58B2AA1287}" sibTransId="{1F78EEA3-795D-4A9A-8773-195E803EAF12}"/>
    <dgm:cxn modelId="{8ACDF114-80D2-394F-8FCB-8FDB6C64E132}" type="presOf" srcId="{E9B09194-EE06-46FA-A383-BB6929C9437F}" destId="{00819D96-B39A-8344-A17B-A510379E3DE4}" srcOrd="1" destOrd="0" presId="urn:microsoft.com/office/officeart/2016/7/layout/VerticalDownArrowProcess"/>
    <dgm:cxn modelId="{A5F02D1D-4477-7F41-B42A-AB14470A06C5}" type="presOf" srcId="{9E0A1DF6-9D8E-4705-80EA-F95DACB00083}" destId="{2CED0484-DF5B-7942-8A63-2B9C6A1D97BA}" srcOrd="0" destOrd="0" presId="urn:microsoft.com/office/officeart/2016/7/layout/VerticalDownArrowProcess"/>
    <dgm:cxn modelId="{C65D9024-0FC0-4F8C-9EE3-D78DFA268CE6}" srcId="{265FBA40-2BAF-4D37-9370-68316F5202A7}" destId="{E46016B8-0D00-47EF-8A89-CE2F43D890AB}" srcOrd="0" destOrd="0" parTransId="{7B1F7917-D6A3-411F-953A-68E6EFFA3665}" sibTransId="{FE00FAB1-E4DD-4B24-85EF-B734836468B5}"/>
    <dgm:cxn modelId="{EC70F643-94BC-CB45-80FB-2CB5BFF6C993}" type="presOf" srcId="{1B29F41E-3268-483F-91FC-A3033FADAD91}" destId="{49033D31-CCCE-8247-9ACA-C34D92D9EAD7}" srcOrd="1" destOrd="0" presId="urn:microsoft.com/office/officeart/2016/7/layout/VerticalDownArrowProcess"/>
    <dgm:cxn modelId="{6B500844-C274-7440-A916-FACE95684F46}" type="presOf" srcId="{60AF8526-B395-440D-AEE3-E1AF11DCAC8C}" destId="{87922982-5C55-6C4A-9DF4-D58F801572EC}" srcOrd="0" destOrd="0" presId="urn:microsoft.com/office/officeart/2016/7/layout/VerticalDownArrowProcess"/>
    <dgm:cxn modelId="{F6FD8145-73E5-B548-A8D8-F3A126521312}" type="presOf" srcId="{E9B09194-EE06-46FA-A383-BB6929C9437F}" destId="{7BD20FD1-883A-954C-97FC-B665B6BABE7F}" srcOrd="0" destOrd="0" presId="urn:microsoft.com/office/officeart/2016/7/layout/VerticalDownArrowProcess"/>
    <dgm:cxn modelId="{6E029B45-5023-5840-9F93-8097CE0882F4}" type="presOf" srcId="{8D72072F-3DED-4A9A-AC6A-5E93FBE7429A}" destId="{CFF3D92C-92A9-BD49-82D7-AE80D2F24F61}" srcOrd="0" destOrd="0" presId="urn:microsoft.com/office/officeart/2016/7/layout/VerticalDownArrowProcess"/>
    <dgm:cxn modelId="{AE174D47-3314-714A-A8E1-34E8CC4FB6B7}" type="presOf" srcId="{57623C03-437B-4559-AA9A-046A2B4DD06E}" destId="{7CD877FD-A8A2-8943-B787-C807714C2DD8}" srcOrd="0" destOrd="0" presId="urn:microsoft.com/office/officeart/2016/7/layout/VerticalDownArrowProcess"/>
    <dgm:cxn modelId="{1520A353-C69A-4663-AD6C-743CE9CAA34A}" srcId="{BC84D7D4-05B0-4AE8-92AB-A30B4B84298A}" destId="{5DF8BBC0-8E56-43DB-A89E-29734CC2C4B6}" srcOrd="0" destOrd="0" parTransId="{99E60BD1-BAC8-4B21-BD4D-D25CCE555C56}" sibTransId="{E3828AB9-3FB5-4B12-9DE3-821D0A0DC6A5}"/>
    <dgm:cxn modelId="{C3BE1F60-D1BA-4F81-8F09-D57D24534091}" srcId="{60AF8526-B395-440D-AEE3-E1AF11DCAC8C}" destId="{231BF111-FB99-4A40-A852-9A0319C5F131}" srcOrd="0" destOrd="0" parTransId="{EFFF0E89-0D56-4DF4-BFC6-E21E81AB825B}" sibTransId="{90E05C34-7574-48FE-9AB2-1FBBFF4FB29A}"/>
    <dgm:cxn modelId="{87BDEB69-034E-D646-BB67-5352E574BA5C}" type="presOf" srcId="{265FBA40-2BAF-4D37-9370-68316F5202A7}" destId="{86EC4014-4FCE-2C48-8CBE-E2EBA63F7F6C}" srcOrd="0" destOrd="0" presId="urn:microsoft.com/office/officeart/2016/7/layout/VerticalDownArrowProcess"/>
    <dgm:cxn modelId="{5D0CCD6F-70DA-4804-9412-2B9F98C3FD2E}" srcId="{E46016B8-0D00-47EF-8A89-CE2F43D890AB}" destId="{616226DA-A562-4B3C-9171-7B84AF7E0623}" srcOrd="0" destOrd="0" parTransId="{80436EB5-B088-4E3F-ACDC-BCFE6794B6AA}" sibTransId="{A86B8F2D-0A75-4DDB-8967-AAD08D722CF3}"/>
    <dgm:cxn modelId="{2E375277-40DD-A44F-8393-ED4366CFBCA0}" type="presOf" srcId="{60AF8526-B395-440D-AEE3-E1AF11DCAC8C}" destId="{699B6372-5A21-D147-A957-0DA8E249683D}" srcOrd="1" destOrd="0" presId="urn:microsoft.com/office/officeart/2016/7/layout/VerticalDownArrowProcess"/>
    <dgm:cxn modelId="{B86EC97C-AFB0-9C43-8903-2B21DA7D7016}" type="presOf" srcId="{BC84D7D4-05B0-4AE8-92AB-A30B4B84298A}" destId="{1E61EC9A-F217-644E-9139-B716EC1C6FE0}" srcOrd="0" destOrd="0" presId="urn:microsoft.com/office/officeart/2016/7/layout/VerticalDownArrowProcess"/>
    <dgm:cxn modelId="{74C6C180-C1B6-46DD-8F12-9689A7E702F1}" srcId="{265FBA40-2BAF-4D37-9370-68316F5202A7}" destId="{BC84D7D4-05B0-4AE8-92AB-A30B4B84298A}" srcOrd="3" destOrd="0" parTransId="{256C3C2A-DC51-4580-802C-A73A8C9B4370}" sibTransId="{F91E7767-0FF1-4EF5-A37F-9EC88F5F590B}"/>
    <dgm:cxn modelId="{EC1C1084-5165-41D4-B516-4361DB985845}" srcId="{1B29F41E-3268-483F-91FC-A3033FADAD91}" destId="{8D72072F-3DED-4A9A-AC6A-5E93FBE7429A}" srcOrd="0" destOrd="0" parTransId="{33BF6D98-7229-48E0-B585-A8B45D19DA62}" sibTransId="{944BBE94-31A3-4C62-991A-3A59E79AFE88}"/>
    <dgm:cxn modelId="{E8467E8F-CFF9-49C2-BA0E-239A00CB244C}" srcId="{265FBA40-2BAF-4D37-9370-68316F5202A7}" destId="{E9B09194-EE06-46FA-A383-BB6929C9437F}" srcOrd="1" destOrd="0" parTransId="{15540CFE-55C7-4934-AF3E-8D095A73995E}" sibTransId="{CD4347EB-9D79-4E40-A8F4-93B47AEA1E01}"/>
    <dgm:cxn modelId="{8C8FE799-D9B7-4546-9169-153D3944CBBB}" type="presOf" srcId="{1B29F41E-3268-483F-91FC-A3033FADAD91}" destId="{37D1B1E5-2A07-1445-905A-8A3CC93F524B}" srcOrd="0" destOrd="0" presId="urn:microsoft.com/office/officeart/2016/7/layout/VerticalDownArrowProcess"/>
    <dgm:cxn modelId="{128ABD9D-FF82-1D48-A881-23FD4DAE5008}" type="presOf" srcId="{231BF111-FB99-4A40-A852-9A0319C5F131}" destId="{E478A9DA-7165-9A45-AAEF-A269CBE47199}" srcOrd="0" destOrd="0" presId="urn:microsoft.com/office/officeart/2016/7/layout/VerticalDownArrowProcess"/>
    <dgm:cxn modelId="{CCB83DA7-FC29-1843-917C-67864999603D}" type="presOf" srcId="{BC84D7D4-05B0-4AE8-92AB-A30B4B84298A}" destId="{A5317AA8-7BB6-B346-BDAA-A2156C12D453}" srcOrd="1" destOrd="0" presId="urn:microsoft.com/office/officeart/2016/7/layout/VerticalDownArrowProcess"/>
    <dgm:cxn modelId="{C95B85AF-563A-43F2-ABB0-68D87A89A495}" srcId="{265FBA40-2BAF-4D37-9370-68316F5202A7}" destId="{0EE4E4CB-9A12-4979-9E8C-0631F0AB83DA}" srcOrd="5" destOrd="0" parTransId="{9990D93E-8501-4711-A158-FBB3B5F34302}" sibTransId="{DF9E6D2E-2CF9-476D-8FAC-207AD75F2E09}"/>
    <dgm:cxn modelId="{C3E2E1B6-5C99-A747-88BB-2DF6BFCDD859}" type="presOf" srcId="{616226DA-A562-4B3C-9171-7B84AF7E0623}" destId="{10EB23E2-5A95-B944-A538-3F7498158BFA}" srcOrd="0" destOrd="0" presId="urn:microsoft.com/office/officeart/2016/7/layout/VerticalDownArrowProcess"/>
    <dgm:cxn modelId="{D0F252BB-4A3E-EA44-B300-021E47D493AF}" type="presOf" srcId="{5DF8BBC0-8E56-43DB-A89E-29734CC2C4B6}" destId="{0E3A0369-8EF0-5644-A21A-A45F55548676}" srcOrd="0" destOrd="0" presId="urn:microsoft.com/office/officeart/2016/7/layout/VerticalDownArrowProcess"/>
    <dgm:cxn modelId="{2878C8D8-B484-459C-9E70-FA64A7F0CF26}" srcId="{265FBA40-2BAF-4D37-9370-68316F5202A7}" destId="{60AF8526-B395-440D-AEE3-E1AF11DCAC8C}" srcOrd="4" destOrd="0" parTransId="{73B723AA-EA5D-4B4D-8D76-24FA4F19248F}" sibTransId="{2EC99E37-404A-496A-87B6-6F31C3848607}"/>
    <dgm:cxn modelId="{56808CF3-67D8-47DD-9593-5B940ED66497}" srcId="{265FBA40-2BAF-4D37-9370-68316F5202A7}" destId="{1B29F41E-3268-483F-91FC-A3033FADAD91}" srcOrd="2" destOrd="0" parTransId="{1A85CD85-7B29-49FE-A75C-F5AF2CF65CAD}" sibTransId="{31852070-3248-4E10-8CE2-71C1AAE02BD4}"/>
    <dgm:cxn modelId="{5E859BFB-2C52-464E-A1A7-1FFE70E90310}" type="presOf" srcId="{0EE4E4CB-9A12-4979-9E8C-0631F0AB83DA}" destId="{C26557B1-886C-CB44-86F1-D21F5574EEC4}" srcOrd="0" destOrd="0" presId="urn:microsoft.com/office/officeart/2016/7/layout/VerticalDownArrowProcess"/>
    <dgm:cxn modelId="{A0723B1D-2C27-2F47-B42C-C60D41BF8164}" type="presParOf" srcId="{86EC4014-4FCE-2C48-8CBE-E2EBA63F7F6C}" destId="{2F1479BE-1D3A-754B-AA05-76BD7714FF5D}" srcOrd="0" destOrd="0" presId="urn:microsoft.com/office/officeart/2016/7/layout/VerticalDownArrowProcess"/>
    <dgm:cxn modelId="{212DEF9D-0F98-6A4E-841D-0969C69070EF}" type="presParOf" srcId="{2F1479BE-1D3A-754B-AA05-76BD7714FF5D}" destId="{C26557B1-886C-CB44-86F1-D21F5574EEC4}" srcOrd="0" destOrd="0" presId="urn:microsoft.com/office/officeart/2016/7/layout/VerticalDownArrowProcess"/>
    <dgm:cxn modelId="{DC775619-1877-6E41-83C8-AFF076026BDA}" type="presParOf" srcId="{2F1479BE-1D3A-754B-AA05-76BD7714FF5D}" destId="{7CD877FD-A8A2-8943-B787-C807714C2DD8}" srcOrd="1" destOrd="0" presId="urn:microsoft.com/office/officeart/2016/7/layout/VerticalDownArrowProcess"/>
    <dgm:cxn modelId="{055DB0BF-1E6E-7240-83C0-4235CA39BA2E}" type="presParOf" srcId="{86EC4014-4FCE-2C48-8CBE-E2EBA63F7F6C}" destId="{A981C0DF-6C52-DB44-B4C6-25F7086366A3}" srcOrd="1" destOrd="0" presId="urn:microsoft.com/office/officeart/2016/7/layout/VerticalDownArrowProcess"/>
    <dgm:cxn modelId="{6F497251-A887-0E40-A396-08C782AC2767}" type="presParOf" srcId="{86EC4014-4FCE-2C48-8CBE-E2EBA63F7F6C}" destId="{0FF486B8-743D-6040-9AF6-1512A98E68AF}" srcOrd="2" destOrd="0" presId="urn:microsoft.com/office/officeart/2016/7/layout/VerticalDownArrowProcess"/>
    <dgm:cxn modelId="{51AC3105-A398-BA44-8E55-85BD37ACD85D}" type="presParOf" srcId="{0FF486B8-743D-6040-9AF6-1512A98E68AF}" destId="{87922982-5C55-6C4A-9DF4-D58F801572EC}" srcOrd="0" destOrd="0" presId="urn:microsoft.com/office/officeart/2016/7/layout/VerticalDownArrowProcess"/>
    <dgm:cxn modelId="{4329D409-9D3D-7643-A54E-CD2D14A80ECB}" type="presParOf" srcId="{0FF486B8-743D-6040-9AF6-1512A98E68AF}" destId="{699B6372-5A21-D147-A957-0DA8E249683D}" srcOrd="1" destOrd="0" presId="urn:microsoft.com/office/officeart/2016/7/layout/VerticalDownArrowProcess"/>
    <dgm:cxn modelId="{290246D3-4478-3E46-8EC4-7FD9A44D7A40}" type="presParOf" srcId="{0FF486B8-743D-6040-9AF6-1512A98E68AF}" destId="{E478A9DA-7165-9A45-AAEF-A269CBE47199}" srcOrd="2" destOrd="0" presId="urn:microsoft.com/office/officeart/2016/7/layout/VerticalDownArrowProcess"/>
    <dgm:cxn modelId="{CB9AAD62-BDFF-F441-A06B-71BF10F6C14D}" type="presParOf" srcId="{86EC4014-4FCE-2C48-8CBE-E2EBA63F7F6C}" destId="{1E805021-B248-6344-8A16-E7E5E066B0DE}" srcOrd="3" destOrd="0" presId="urn:microsoft.com/office/officeart/2016/7/layout/VerticalDownArrowProcess"/>
    <dgm:cxn modelId="{84A65D98-5301-A345-A068-4B5AEBF545FB}" type="presParOf" srcId="{86EC4014-4FCE-2C48-8CBE-E2EBA63F7F6C}" destId="{91E37E83-CB31-FD45-B244-35496D19FA91}" srcOrd="4" destOrd="0" presId="urn:microsoft.com/office/officeart/2016/7/layout/VerticalDownArrowProcess"/>
    <dgm:cxn modelId="{CD0282C8-4A7F-4A4B-97E7-03E823F50517}" type="presParOf" srcId="{91E37E83-CB31-FD45-B244-35496D19FA91}" destId="{1E61EC9A-F217-644E-9139-B716EC1C6FE0}" srcOrd="0" destOrd="0" presId="urn:microsoft.com/office/officeart/2016/7/layout/VerticalDownArrowProcess"/>
    <dgm:cxn modelId="{D2548CAF-E099-754E-B160-91B4D84A898E}" type="presParOf" srcId="{91E37E83-CB31-FD45-B244-35496D19FA91}" destId="{A5317AA8-7BB6-B346-BDAA-A2156C12D453}" srcOrd="1" destOrd="0" presId="urn:microsoft.com/office/officeart/2016/7/layout/VerticalDownArrowProcess"/>
    <dgm:cxn modelId="{1B3EFC66-9698-B54B-AA8F-FB608E99B3B7}" type="presParOf" srcId="{91E37E83-CB31-FD45-B244-35496D19FA91}" destId="{0E3A0369-8EF0-5644-A21A-A45F55548676}" srcOrd="2" destOrd="0" presId="urn:microsoft.com/office/officeart/2016/7/layout/VerticalDownArrowProcess"/>
    <dgm:cxn modelId="{AD1CDDAA-4E18-DB46-B5E9-51EEB8B5F347}" type="presParOf" srcId="{86EC4014-4FCE-2C48-8CBE-E2EBA63F7F6C}" destId="{89D06114-26AB-804C-B798-EE523889F7BD}" srcOrd="5" destOrd="0" presId="urn:microsoft.com/office/officeart/2016/7/layout/VerticalDownArrowProcess"/>
    <dgm:cxn modelId="{8112C34C-2F2B-4647-AF63-F767C78C3F21}" type="presParOf" srcId="{86EC4014-4FCE-2C48-8CBE-E2EBA63F7F6C}" destId="{3470B65E-5E1F-ED40-A085-B36F947FB753}" srcOrd="6" destOrd="0" presId="urn:microsoft.com/office/officeart/2016/7/layout/VerticalDownArrowProcess"/>
    <dgm:cxn modelId="{5D7CDF51-CA65-804A-9DB5-F4D3F93E3864}" type="presParOf" srcId="{3470B65E-5E1F-ED40-A085-B36F947FB753}" destId="{37D1B1E5-2A07-1445-905A-8A3CC93F524B}" srcOrd="0" destOrd="0" presId="urn:microsoft.com/office/officeart/2016/7/layout/VerticalDownArrowProcess"/>
    <dgm:cxn modelId="{9E8349EA-89AB-BB4A-B6B1-6DFF60F3930A}" type="presParOf" srcId="{3470B65E-5E1F-ED40-A085-B36F947FB753}" destId="{49033D31-CCCE-8247-9ACA-C34D92D9EAD7}" srcOrd="1" destOrd="0" presId="urn:microsoft.com/office/officeart/2016/7/layout/VerticalDownArrowProcess"/>
    <dgm:cxn modelId="{26531AE1-A04D-0441-A142-96F465DEDE42}" type="presParOf" srcId="{3470B65E-5E1F-ED40-A085-B36F947FB753}" destId="{CFF3D92C-92A9-BD49-82D7-AE80D2F24F61}" srcOrd="2" destOrd="0" presId="urn:microsoft.com/office/officeart/2016/7/layout/VerticalDownArrowProcess"/>
    <dgm:cxn modelId="{BEDDFCB9-9C41-B049-965A-B1643CAE6644}" type="presParOf" srcId="{86EC4014-4FCE-2C48-8CBE-E2EBA63F7F6C}" destId="{5B9D4D7D-B647-B34C-95E1-43D850E70125}" srcOrd="7" destOrd="0" presId="urn:microsoft.com/office/officeart/2016/7/layout/VerticalDownArrowProcess"/>
    <dgm:cxn modelId="{8E273A71-3200-2749-8C28-6DF1D9CC0F80}" type="presParOf" srcId="{86EC4014-4FCE-2C48-8CBE-E2EBA63F7F6C}" destId="{2D5F2191-AE42-E848-97BB-5740C3FE59AE}" srcOrd="8" destOrd="0" presId="urn:microsoft.com/office/officeart/2016/7/layout/VerticalDownArrowProcess"/>
    <dgm:cxn modelId="{427BE351-A80A-8C4B-A509-22CA5F973863}" type="presParOf" srcId="{2D5F2191-AE42-E848-97BB-5740C3FE59AE}" destId="{7BD20FD1-883A-954C-97FC-B665B6BABE7F}" srcOrd="0" destOrd="0" presId="urn:microsoft.com/office/officeart/2016/7/layout/VerticalDownArrowProcess"/>
    <dgm:cxn modelId="{CE45C36B-4E8C-4E44-B04F-E110BF8FB2C6}" type="presParOf" srcId="{2D5F2191-AE42-E848-97BB-5740C3FE59AE}" destId="{00819D96-B39A-8344-A17B-A510379E3DE4}" srcOrd="1" destOrd="0" presId="urn:microsoft.com/office/officeart/2016/7/layout/VerticalDownArrowProcess"/>
    <dgm:cxn modelId="{2BD9A28B-0E9B-964B-A96C-A7FA8D59C2CC}" type="presParOf" srcId="{2D5F2191-AE42-E848-97BB-5740C3FE59AE}" destId="{2CED0484-DF5B-7942-8A63-2B9C6A1D97BA}" srcOrd="2" destOrd="0" presId="urn:microsoft.com/office/officeart/2016/7/layout/VerticalDownArrowProcess"/>
    <dgm:cxn modelId="{121A9CDA-4F99-174F-B3E6-A100B29D1C0B}" type="presParOf" srcId="{86EC4014-4FCE-2C48-8CBE-E2EBA63F7F6C}" destId="{6574AC09-6FEA-8F4D-9432-D21B3DBE5D0E}" srcOrd="9" destOrd="0" presId="urn:microsoft.com/office/officeart/2016/7/layout/VerticalDownArrowProcess"/>
    <dgm:cxn modelId="{D56B16C2-F02A-C844-A5A2-7FC1ABC07BA8}" type="presParOf" srcId="{86EC4014-4FCE-2C48-8CBE-E2EBA63F7F6C}" destId="{B585D00E-6EBF-FE40-8D7B-5FF68B106A62}" srcOrd="10" destOrd="0" presId="urn:microsoft.com/office/officeart/2016/7/layout/VerticalDownArrowProcess"/>
    <dgm:cxn modelId="{AC8FD477-F933-1F47-9232-8F9A90EC51E0}" type="presParOf" srcId="{B585D00E-6EBF-FE40-8D7B-5FF68B106A62}" destId="{0730DC30-59D2-7E41-96ED-1BDF3EDDB352}" srcOrd="0" destOrd="0" presId="urn:microsoft.com/office/officeart/2016/7/layout/VerticalDownArrowProcess"/>
    <dgm:cxn modelId="{0F686207-6F0B-6447-BD23-F856D69B3156}" type="presParOf" srcId="{B585D00E-6EBF-FE40-8D7B-5FF68B106A62}" destId="{941578B2-67A5-B347-A4AB-8EFC4EF7F704}" srcOrd="1" destOrd="0" presId="urn:microsoft.com/office/officeart/2016/7/layout/VerticalDownArrowProcess"/>
    <dgm:cxn modelId="{817EEB36-4A1F-3449-A108-40551C3C15B5}" type="presParOf" srcId="{B585D00E-6EBF-FE40-8D7B-5FF68B106A62}" destId="{10EB23E2-5A95-B944-A538-3F7498158BFA}"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B58DC6-33B7-4E88-8C20-3A37265F3A67}"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918AF1EA-0E6F-4D18-8D4B-6ACD87686515}">
      <dgm:prSet/>
      <dgm:spPr/>
      <dgm:t>
        <a:bodyPr/>
        <a:lstStyle/>
        <a:p>
          <a:r>
            <a:rPr lang="en-GB"/>
            <a:t>Overall proven reoffending rate for July-September 2019 was 26.0%.</a:t>
          </a:r>
          <a:endParaRPr lang="en-US"/>
        </a:p>
      </dgm:t>
    </dgm:pt>
    <dgm:pt modelId="{796CB3B7-9C15-435B-84EB-F2BBE89F7C95}" type="parTrans" cxnId="{9D8A1302-045B-4D9D-9A97-E79B77B66CE0}">
      <dgm:prSet/>
      <dgm:spPr/>
      <dgm:t>
        <a:bodyPr/>
        <a:lstStyle/>
        <a:p>
          <a:endParaRPr lang="en-US"/>
        </a:p>
      </dgm:t>
    </dgm:pt>
    <dgm:pt modelId="{0A691C62-DAEE-4DD4-A01E-627BF0C14BBC}" type="sibTrans" cxnId="{9D8A1302-045B-4D9D-9A97-E79B77B66CE0}">
      <dgm:prSet/>
      <dgm:spPr/>
      <dgm:t>
        <a:bodyPr/>
        <a:lstStyle/>
        <a:p>
          <a:endParaRPr lang="en-US"/>
        </a:p>
      </dgm:t>
    </dgm:pt>
    <dgm:pt modelId="{339B7B35-CDCE-4B92-B234-CE4567565CDE}">
      <dgm:prSet/>
      <dgm:spPr/>
      <dgm:t>
        <a:bodyPr/>
        <a:lstStyle/>
        <a:p>
          <a:r>
            <a:rPr lang="en-GB"/>
            <a:t>Adult recidivism rate was 25.6%</a:t>
          </a:r>
          <a:endParaRPr lang="en-US"/>
        </a:p>
      </dgm:t>
    </dgm:pt>
    <dgm:pt modelId="{CE7F3E39-C135-4DC5-95D1-F159739C5EF8}" type="parTrans" cxnId="{67114B15-1706-4B67-8B67-84AED3F8565C}">
      <dgm:prSet/>
      <dgm:spPr/>
      <dgm:t>
        <a:bodyPr/>
        <a:lstStyle/>
        <a:p>
          <a:endParaRPr lang="en-US"/>
        </a:p>
      </dgm:t>
    </dgm:pt>
    <dgm:pt modelId="{9624D9A9-A84F-44A6-A219-E72605A3A71F}" type="sibTrans" cxnId="{67114B15-1706-4B67-8B67-84AED3F8565C}">
      <dgm:prSet/>
      <dgm:spPr/>
      <dgm:t>
        <a:bodyPr/>
        <a:lstStyle/>
        <a:p>
          <a:endParaRPr lang="en-US"/>
        </a:p>
      </dgm:t>
    </dgm:pt>
    <dgm:pt modelId="{B95A5280-63AB-4004-B11C-E5974065FD81}">
      <dgm:prSet/>
      <dgm:spPr/>
      <dgm:t>
        <a:bodyPr/>
        <a:lstStyle/>
        <a:p>
          <a:r>
            <a:rPr lang="en-GB"/>
            <a:t>Adults released from custodial sentence of less than 12 months had a proven reoffending rate of 59.7%</a:t>
          </a:r>
          <a:endParaRPr lang="en-US"/>
        </a:p>
      </dgm:t>
    </dgm:pt>
    <dgm:pt modelId="{900F4D35-DE9B-429A-B841-17E5CCE6A55B}" type="parTrans" cxnId="{6B97B792-7819-48A3-8C5B-EC10B74BAB29}">
      <dgm:prSet/>
      <dgm:spPr/>
      <dgm:t>
        <a:bodyPr/>
        <a:lstStyle/>
        <a:p>
          <a:endParaRPr lang="en-US"/>
        </a:p>
      </dgm:t>
    </dgm:pt>
    <dgm:pt modelId="{9321C68A-5FAF-4E46-BB1C-AF194C0997E7}" type="sibTrans" cxnId="{6B97B792-7819-48A3-8C5B-EC10B74BAB29}">
      <dgm:prSet/>
      <dgm:spPr/>
      <dgm:t>
        <a:bodyPr/>
        <a:lstStyle/>
        <a:p>
          <a:endParaRPr lang="en-US"/>
        </a:p>
      </dgm:t>
    </dgm:pt>
    <dgm:pt modelId="{94216079-5F58-48E6-B2B7-63E94AD63C63}">
      <dgm:prSet/>
      <dgm:spPr/>
      <dgm:t>
        <a:bodyPr/>
        <a:lstStyle/>
        <a:p>
          <a:r>
            <a:rPr lang="en-GB"/>
            <a:t>Juvenile offenders had a proven reoffending rate of 33.0%</a:t>
          </a:r>
          <a:endParaRPr lang="en-US"/>
        </a:p>
      </dgm:t>
    </dgm:pt>
    <dgm:pt modelId="{6A0E9389-E8F9-475D-8733-4EFF13D3F9C4}" type="parTrans" cxnId="{7B8148EF-F460-41CF-8ABC-B47DD10466FD}">
      <dgm:prSet/>
      <dgm:spPr/>
      <dgm:t>
        <a:bodyPr/>
        <a:lstStyle/>
        <a:p>
          <a:endParaRPr lang="en-US"/>
        </a:p>
      </dgm:t>
    </dgm:pt>
    <dgm:pt modelId="{505D1C81-EBA5-4D5F-AA5F-09834733E2E6}" type="sibTrans" cxnId="{7B8148EF-F460-41CF-8ABC-B47DD10466FD}">
      <dgm:prSet/>
      <dgm:spPr/>
      <dgm:t>
        <a:bodyPr/>
        <a:lstStyle/>
        <a:p>
          <a:endParaRPr lang="en-US"/>
        </a:p>
      </dgm:t>
    </dgm:pt>
    <dgm:pt modelId="{C6C6619C-9014-4531-BE1E-8FFB4FACC68E}">
      <dgm:prSet/>
      <dgm:spPr/>
      <dgm:t>
        <a:bodyPr/>
        <a:lstStyle/>
        <a:p>
          <a:r>
            <a:rPr lang="en-GB"/>
            <a:t>Recidivism rates are, however, decreasing.</a:t>
          </a:r>
          <a:endParaRPr lang="en-US"/>
        </a:p>
      </dgm:t>
    </dgm:pt>
    <dgm:pt modelId="{28FEED2F-902B-4681-85F3-E253C33E8FEF}" type="parTrans" cxnId="{3E653063-020C-4902-B867-A4339ACBF588}">
      <dgm:prSet/>
      <dgm:spPr/>
      <dgm:t>
        <a:bodyPr/>
        <a:lstStyle/>
        <a:p>
          <a:endParaRPr lang="en-US"/>
        </a:p>
      </dgm:t>
    </dgm:pt>
    <dgm:pt modelId="{395C8EF4-DCBC-42AE-8659-F3C7307172C9}" type="sibTrans" cxnId="{3E653063-020C-4902-B867-A4339ACBF588}">
      <dgm:prSet/>
      <dgm:spPr/>
      <dgm:t>
        <a:bodyPr/>
        <a:lstStyle/>
        <a:p>
          <a:endParaRPr lang="en-US"/>
        </a:p>
      </dgm:t>
    </dgm:pt>
    <dgm:pt modelId="{4F3D2E1A-6CD3-E940-903C-D6B7F2FA0303}" type="pres">
      <dgm:prSet presAssocID="{85B58DC6-33B7-4E88-8C20-3A37265F3A67}" presName="diagram" presStyleCnt="0">
        <dgm:presLayoutVars>
          <dgm:dir/>
          <dgm:resizeHandles val="exact"/>
        </dgm:presLayoutVars>
      </dgm:prSet>
      <dgm:spPr/>
    </dgm:pt>
    <dgm:pt modelId="{08C6370F-53A3-2C41-B173-C3CF2AF96C1E}" type="pres">
      <dgm:prSet presAssocID="{918AF1EA-0E6F-4D18-8D4B-6ACD87686515}" presName="node" presStyleLbl="node1" presStyleIdx="0" presStyleCnt="5">
        <dgm:presLayoutVars>
          <dgm:bulletEnabled val="1"/>
        </dgm:presLayoutVars>
      </dgm:prSet>
      <dgm:spPr/>
    </dgm:pt>
    <dgm:pt modelId="{4B7EB243-8CBF-A341-B065-6295994419E1}" type="pres">
      <dgm:prSet presAssocID="{0A691C62-DAEE-4DD4-A01E-627BF0C14BBC}" presName="sibTrans" presStyleCnt="0"/>
      <dgm:spPr/>
    </dgm:pt>
    <dgm:pt modelId="{95E1937B-5A35-AF4D-B998-B1B69E7C6F62}" type="pres">
      <dgm:prSet presAssocID="{339B7B35-CDCE-4B92-B234-CE4567565CDE}" presName="node" presStyleLbl="node1" presStyleIdx="1" presStyleCnt="5">
        <dgm:presLayoutVars>
          <dgm:bulletEnabled val="1"/>
        </dgm:presLayoutVars>
      </dgm:prSet>
      <dgm:spPr/>
    </dgm:pt>
    <dgm:pt modelId="{134572E9-8613-7C49-9556-C5A355DFC584}" type="pres">
      <dgm:prSet presAssocID="{9624D9A9-A84F-44A6-A219-E72605A3A71F}" presName="sibTrans" presStyleCnt="0"/>
      <dgm:spPr/>
    </dgm:pt>
    <dgm:pt modelId="{1A87647A-A4BF-B841-AE8C-084F689AA3C6}" type="pres">
      <dgm:prSet presAssocID="{B95A5280-63AB-4004-B11C-E5974065FD81}" presName="node" presStyleLbl="node1" presStyleIdx="2" presStyleCnt="5">
        <dgm:presLayoutVars>
          <dgm:bulletEnabled val="1"/>
        </dgm:presLayoutVars>
      </dgm:prSet>
      <dgm:spPr/>
    </dgm:pt>
    <dgm:pt modelId="{D652F919-AAE2-B747-864C-0F6363355742}" type="pres">
      <dgm:prSet presAssocID="{9321C68A-5FAF-4E46-BB1C-AF194C0997E7}" presName="sibTrans" presStyleCnt="0"/>
      <dgm:spPr/>
    </dgm:pt>
    <dgm:pt modelId="{A117365B-0A5D-DC41-A340-C584BD99A1D4}" type="pres">
      <dgm:prSet presAssocID="{94216079-5F58-48E6-B2B7-63E94AD63C63}" presName="node" presStyleLbl="node1" presStyleIdx="3" presStyleCnt="5">
        <dgm:presLayoutVars>
          <dgm:bulletEnabled val="1"/>
        </dgm:presLayoutVars>
      </dgm:prSet>
      <dgm:spPr/>
    </dgm:pt>
    <dgm:pt modelId="{78A3E23A-6E22-AA4F-90BD-848F7F1A2C1A}" type="pres">
      <dgm:prSet presAssocID="{505D1C81-EBA5-4D5F-AA5F-09834733E2E6}" presName="sibTrans" presStyleCnt="0"/>
      <dgm:spPr/>
    </dgm:pt>
    <dgm:pt modelId="{4A99F4C5-30DC-2A45-950B-FB434858C6F7}" type="pres">
      <dgm:prSet presAssocID="{C6C6619C-9014-4531-BE1E-8FFB4FACC68E}" presName="node" presStyleLbl="node1" presStyleIdx="4" presStyleCnt="5">
        <dgm:presLayoutVars>
          <dgm:bulletEnabled val="1"/>
        </dgm:presLayoutVars>
      </dgm:prSet>
      <dgm:spPr/>
    </dgm:pt>
  </dgm:ptLst>
  <dgm:cxnLst>
    <dgm:cxn modelId="{9D8A1302-045B-4D9D-9A97-E79B77B66CE0}" srcId="{85B58DC6-33B7-4E88-8C20-3A37265F3A67}" destId="{918AF1EA-0E6F-4D18-8D4B-6ACD87686515}" srcOrd="0" destOrd="0" parTransId="{796CB3B7-9C15-435B-84EB-F2BBE89F7C95}" sibTransId="{0A691C62-DAEE-4DD4-A01E-627BF0C14BBC}"/>
    <dgm:cxn modelId="{86B8C011-A9EA-074A-8D84-8E0CF16A7D48}" type="presOf" srcId="{85B58DC6-33B7-4E88-8C20-3A37265F3A67}" destId="{4F3D2E1A-6CD3-E940-903C-D6B7F2FA0303}" srcOrd="0" destOrd="0" presId="urn:microsoft.com/office/officeart/2005/8/layout/default"/>
    <dgm:cxn modelId="{67114B15-1706-4B67-8B67-84AED3F8565C}" srcId="{85B58DC6-33B7-4E88-8C20-3A37265F3A67}" destId="{339B7B35-CDCE-4B92-B234-CE4567565CDE}" srcOrd="1" destOrd="0" parTransId="{CE7F3E39-C135-4DC5-95D1-F159739C5EF8}" sibTransId="{9624D9A9-A84F-44A6-A219-E72605A3A71F}"/>
    <dgm:cxn modelId="{92BDC02C-157D-C147-807A-BCFCCD6894A7}" type="presOf" srcId="{94216079-5F58-48E6-B2B7-63E94AD63C63}" destId="{A117365B-0A5D-DC41-A340-C584BD99A1D4}" srcOrd="0" destOrd="0" presId="urn:microsoft.com/office/officeart/2005/8/layout/default"/>
    <dgm:cxn modelId="{3E653063-020C-4902-B867-A4339ACBF588}" srcId="{85B58DC6-33B7-4E88-8C20-3A37265F3A67}" destId="{C6C6619C-9014-4531-BE1E-8FFB4FACC68E}" srcOrd="4" destOrd="0" parTransId="{28FEED2F-902B-4681-85F3-E253C33E8FEF}" sibTransId="{395C8EF4-DCBC-42AE-8659-F3C7307172C9}"/>
    <dgm:cxn modelId="{9B7EFA68-E4C5-ED41-97F8-437280317594}" type="presOf" srcId="{C6C6619C-9014-4531-BE1E-8FFB4FACC68E}" destId="{4A99F4C5-30DC-2A45-950B-FB434858C6F7}" srcOrd="0" destOrd="0" presId="urn:microsoft.com/office/officeart/2005/8/layout/default"/>
    <dgm:cxn modelId="{F3A2617D-20FE-3548-8ACE-371BD11B3FEC}" type="presOf" srcId="{918AF1EA-0E6F-4D18-8D4B-6ACD87686515}" destId="{08C6370F-53A3-2C41-B173-C3CF2AF96C1E}" srcOrd="0" destOrd="0" presId="urn:microsoft.com/office/officeart/2005/8/layout/default"/>
    <dgm:cxn modelId="{6B97B792-7819-48A3-8C5B-EC10B74BAB29}" srcId="{85B58DC6-33B7-4E88-8C20-3A37265F3A67}" destId="{B95A5280-63AB-4004-B11C-E5974065FD81}" srcOrd="2" destOrd="0" parTransId="{900F4D35-DE9B-429A-B841-17E5CCE6A55B}" sibTransId="{9321C68A-5FAF-4E46-BB1C-AF194C0997E7}"/>
    <dgm:cxn modelId="{62458DBB-A48B-934B-A056-70376562E53D}" type="presOf" srcId="{339B7B35-CDCE-4B92-B234-CE4567565CDE}" destId="{95E1937B-5A35-AF4D-B998-B1B69E7C6F62}" srcOrd="0" destOrd="0" presId="urn:microsoft.com/office/officeart/2005/8/layout/default"/>
    <dgm:cxn modelId="{7B8148EF-F460-41CF-8ABC-B47DD10466FD}" srcId="{85B58DC6-33B7-4E88-8C20-3A37265F3A67}" destId="{94216079-5F58-48E6-B2B7-63E94AD63C63}" srcOrd="3" destOrd="0" parTransId="{6A0E9389-E8F9-475D-8733-4EFF13D3F9C4}" sibTransId="{505D1C81-EBA5-4D5F-AA5F-09834733E2E6}"/>
    <dgm:cxn modelId="{629876F7-9449-9D4F-8650-904368A354BD}" type="presOf" srcId="{B95A5280-63AB-4004-B11C-E5974065FD81}" destId="{1A87647A-A4BF-B841-AE8C-084F689AA3C6}" srcOrd="0" destOrd="0" presId="urn:microsoft.com/office/officeart/2005/8/layout/default"/>
    <dgm:cxn modelId="{7B8E697A-8C56-5645-BA33-8D194F0A1AD6}" type="presParOf" srcId="{4F3D2E1A-6CD3-E940-903C-D6B7F2FA0303}" destId="{08C6370F-53A3-2C41-B173-C3CF2AF96C1E}" srcOrd="0" destOrd="0" presId="urn:microsoft.com/office/officeart/2005/8/layout/default"/>
    <dgm:cxn modelId="{19156692-FF81-124B-ADA2-466AF9496EE8}" type="presParOf" srcId="{4F3D2E1A-6CD3-E940-903C-D6B7F2FA0303}" destId="{4B7EB243-8CBF-A341-B065-6295994419E1}" srcOrd="1" destOrd="0" presId="urn:microsoft.com/office/officeart/2005/8/layout/default"/>
    <dgm:cxn modelId="{29CEB02F-D557-994C-9376-1CBB42B3886F}" type="presParOf" srcId="{4F3D2E1A-6CD3-E940-903C-D6B7F2FA0303}" destId="{95E1937B-5A35-AF4D-B998-B1B69E7C6F62}" srcOrd="2" destOrd="0" presId="urn:microsoft.com/office/officeart/2005/8/layout/default"/>
    <dgm:cxn modelId="{C7421EDE-C0CD-9243-B54B-45F69CDE8F09}" type="presParOf" srcId="{4F3D2E1A-6CD3-E940-903C-D6B7F2FA0303}" destId="{134572E9-8613-7C49-9556-C5A355DFC584}" srcOrd="3" destOrd="0" presId="urn:microsoft.com/office/officeart/2005/8/layout/default"/>
    <dgm:cxn modelId="{3C7616B5-4BEC-304F-A76E-15CC80585D90}" type="presParOf" srcId="{4F3D2E1A-6CD3-E940-903C-D6B7F2FA0303}" destId="{1A87647A-A4BF-B841-AE8C-084F689AA3C6}" srcOrd="4" destOrd="0" presId="urn:microsoft.com/office/officeart/2005/8/layout/default"/>
    <dgm:cxn modelId="{C781DC42-27F5-7146-9F39-33685EF8CD31}" type="presParOf" srcId="{4F3D2E1A-6CD3-E940-903C-D6B7F2FA0303}" destId="{D652F919-AAE2-B747-864C-0F6363355742}" srcOrd="5" destOrd="0" presId="urn:microsoft.com/office/officeart/2005/8/layout/default"/>
    <dgm:cxn modelId="{A08D6284-069E-DE4E-9987-2E477E70A30C}" type="presParOf" srcId="{4F3D2E1A-6CD3-E940-903C-D6B7F2FA0303}" destId="{A117365B-0A5D-DC41-A340-C584BD99A1D4}" srcOrd="6" destOrd="0" presId="urn:microsoft.com/office/officeart/2005/8/layout/default"/>
    <dgm:cxn modelId="{95B40B11-2B39-3142-97A3-9BB787573402}" type="presParOf" srcId="{4F3D2E1A-6CD3-E940-903C-D6B7F2FA0303}" destId="{78A3E23A-6E22-AA4F-90BD-848F7F1A2C1A}" srcOrd="7" destOrd="0" presId="urn:microsoft.com/office/officeart/2005/8/layout/default"/>
    <dgm:cxn modelId="{6F4A8EF5-37A0-5F4B-8394-FAE5CF20294F}" type="presParOf" srcId="{4F3D2E1A-6CD3-E940-903C-D6B7F2FA0303}" destId="{4A99F4C5-30DC-2A45-950B-FB434858C6F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4CC7F3-A7D7-4308-A1CD-E68A2F7F1C5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15DEF58-DC29-498A-9D14-278F8CFAD848}">
      <dgm:prSet custT="1"/>
      <dgm:spPr/>
      <dgm:t>
        <a:bodyPr/>
        <a:lstStyle/>
        <a:p>
          <a:r>
            <a:rPr lang="en-GB" sz="1800" dirty="0"/>
            <a:t>Read this </a:t>
          </a:r>
          <a:r>
            <a:rPr lang="en-GB" sz="1800" dirty="0">
              <a:solidFill>
                <a:srgbClr val="F7B7FF"/>
              </a:solidFill>
              <a:hlinkClick xmlns:r="http://schemas.openxmlformats.org/officeDocument/2006/relationships" r:id="rId1">
                <a:extLst>
                  <a:ext uri="{A12FA001-AC4F-418D-AE19-62706E023703}">
                    <ahyp:hlinkClr xmlns:ahyp="http://schemas.microsoft.com/office/drawing/2018/hyperlinkcolor" val="tx"/>
                  </a:ext>
                </a:extLst>
              </a:hlinkClick>
            </a:rPr>
            <a:t>https://assets.publishing.service.gov.uk/government/uploads/system/uploads/attachment_data/file/449290/glossary-of-programmes.pdf</a:t>
          </a:r>
          <a:r>
            <a:rPr lang="en-GB" sz="1800" dirty="0">
              <a:solidFill>
                <a:srgbClr val="F7B7FF"/>
              </a:solidFill>
            </a:rPr>
            <a:t> </a:t>
          </a:r>
          <a:endParaRPr lang="en-US" sz="1800" dirty="0">
            <a:solidFill>
              <a:srgbClr val="F7B7FF"/>
            </a:solidFill>
          </a:endParaRPr>
        </a:p>
      </dgm:t>
    </dgm:pt>
    <dgm:pt modelId="{FF3EBA16-7C77-4494-9ACA-C37006BFFC55}" type="parTrans" cxnId="{5E442AE5-85AB-4550-AABE-F025E5DA29AD}">
      <dgm:prSet/>
      <dgm:spPr/>
      <dgm:t>
        <a:bodyPr/>
        <a:lstStyle/>
        <a:p>
          <a:endParaRPr lang="en-US" sz="4000"/>
        </a:p>
      </dgm:t>
    </dgm:pt>
    <dgm:pt modelId="{8D37EF47-B629-46F7-9C91-C65352FF98F1}" type="sibTrans" cxnId="{5E442AE5-85AB-4550-AABE-F025E5DA29AD}">
      <dgm:prSet/>
      <dgm:spPr/>
      <dgm:t>
        <a:bodyPr/>
        <a:lstStyle/>
        <a:p>
          <a:endParaRPr lang="en-US" sz="4000"/>
        </a:p>
      </dgm:t>
    </dgm:pt>
    <dgm:pt modelId="{6F7B4662-0471-499E-BC42-03E64F625E15}">
      <dgm:prSet custT="1"/>
      <dgm:spPr/>
      <dgm:t>
        <a:bodyPr/>
        <a:lstStyle/>
        <a:p>
          <a:r>
            <a:rPr lang="en-GB" sz="1800" dirty="0"/>
            <a:t>What types of programmes are available to help rehabilitate offenders?</a:t>
          </a:r>
        </a:p>
        <a:p>
          <a:r>
            <a:rPr lang="en-GB" sz="1800" dirty="0"/>
            <a:t>Within the community and prison settings.</a:t>
          </a:r>
          <a:endParaRPr lang="en-US" sz="1800" dirty="0"/>
        </a:p>
      </dgm:t>
    </dgm:pt>
    <dgm:pt modelId="{97BF0BB5-23E2-443C-A84F-E6F7518C63C8}" type="parTrans" cxnId="{013DD4D1-3E5C-42C5-AD2E-D48B6B53F2B5}">
      <dgm:prSet/>
      <dgm:spPr/>
      <dgm:t>
        <a:bodyPr/>
        <a:lstStyle/>
        <a:p>
          <a:endParaRPr lang="en-US" sz="4000"/>
        </a:p>
      </dgm:t>
    </dgm:pt>
    <dgm:pt modelId="{310F6CBE-FA43-4D89-A923-CB100522E85C}" type="sibTrans" cxnId="{013DD4D1-3E5C-42C5-AD2E-D48B6B53F2B5}">
      <dgm:prSet/>
      <dgm:spPr/>
      <dgm:t>
        <a:bodyPr/>
        <a:lstStyle/>
        <a:p>
          <a:endParaRPr lang="en-US" sz="4000"/>
        </a:p>
      </dgm:t>
    </dgm:pt>
    <dgm:pt modelId="{57DEE57B-1C08-5647-8737-CCF741D7E109}" type="pres">
      <dgm:prSet presAssocID="{EE4CC7F3-A7D7-4308-A1CD-E68A2F7F1C50}" presName="linear" presStyleCnt="0">
        <dgm:presLayoutVars>
          <dgm:animLvl val="lvl"/>
          <dgm:resizeHandles val="exact"/>
        </dgm:presLayoutVars>
      </dgm:prSet>
      <dgm:spPr/>
    </dgm:pt>
    <dgm:pt modelId="{4FE0C207-9FC2-6448-8BCA-884E5260E63D}" type="pres">
      <dgm:prSet presAssocID="{415DEF58-DC29-498A-9D14-278F8CFAD848}" presName="parentText" presStyleLbl="node1" presStyleIdx="0" presStyleCnt="2" custScaleY="171001">
        <dgm:presLayoutVars>
          <dgm:chMax val="0"/>
          <dgm:bulletEnabled val="1"/>
        </dgm:presLayoutVars>
      </dgm:prSet>
      <dgm:spPr/>
    </dgm:pt>
    <dgm:pt modelId="{9EADC53C-D1E5-314D-972D-F84B83E1D75A}" type="pres">
      <dgm:prSet presAssocID="{8D37EF47-B629-46F7-9C91-C65352FF98F1}" presName="spacer" presStyleCnt="0"/>
      <dgm:spPr/>
    </dgm:pt>
    <dgm:pt modelId="{B5225325-CDAB-264F-A9B9-9474B68F7041}" type="pres">
      <dgm:prSet presAssocID="{6F7B4662-0471-499E-BC42-03E64F625E15}" presName="parentText" presStyleLbl="node1" presStyleIdx="1" presStyleCnt="2" custScaleY="139240">
        <dgm:presLayoutVars>
          <dgm:chMax val="0"/>
          <dgm:bulletEnabled val="1"/>
        </dgm:presLayoutVars>
      </dgm:prSet>
      <dgm:spPr/>
    </dgm:pt>
  </dgm:ptLst>
  <dgm:cxnLst>
    <dgm:cxn modelId="{CDA5413B-4DBB-C540-BECA-C9B8444FAEB0}" type="presOf" srcId="{415DEF58-DC29-498A-9D14-278F8CFAD848}" destId="{4FE0C207-9FC2-6448-8BCA-884E5260E63D}" srcOrd="0" destOrd="0" presId="urn:microsoft.com/office/officeart/2005/8/layout/vList2"/>
    <dgm:cxn modelId="{7A2D8A4D-1CB3-BD49-AF29-925CD901AC53}" type="presOf" srcId="{6F7B4662-0471-499E-BC42-03E64F625E15}" destId="{B5225325-CDAB-264F-A9B9-9474B68F7041}" srcOrd="0" destOrd="0" presId="urn:microsoft.com/office/officeart/2005/8/layout/vList2"/>
    <dgm:cxn modelId="{013DD4D1-3E5C-42C5-AD2E-D48B6B53F2B5}" srcId="{EE4CC7F3-A7D7-4308-A1CD-E68A2F7F1C50}" destId="{6F7B4662-0471-499E-BC42-03E64F625E15}" srcOrd="1" destOrd="0" parTransId="{97BF0BB5-23E2-443C-A84F-E6F7518C63C8}" sibTransId="{310F6CBE-FA43-4D89-A923-CB100522E85C}"/>
    <dgm:cxn modelId="{137E33E2-7BB0-D441-B0EC-294ACFDCEC8A}" type="presOf" srcId="{EE4CC7F3-A7D7-4308-A1CD-E68A2F7F1C50}" destId="{57DEE57B-1C08-5647-8737-CCF741D7E109}" srcOrd="0" destOrd="0" presId="urn:microsoft.com/office/officeart/2005/8/layout/vList2"/>
    <dgm:cxn modelId="{5E442AE5-85AB-4550-AABE-F025E5DA29AD}" srcId="{EE4CC7F3-A7D7-4308-A1CD-E68A2F7F1C50}" destId="{415DEF58-DC29-498A-9D14-278F8CFAD848}" srcOrd="0" destOrd="0" parTransId="{FF3EBA16-7C77-4494-9ACA-C37006BFFC55}" sibTransId="{8D37EF47-B629-46F7-9C91-C65352FF98F1}"/>
    <dgm:cxn modelId="{3E8EB4EA-7700-AD4F-A479-231DFBE32D2C}" type="presParOf" srcId="{57DEE57B-1C08-5647-8737-CCF741D7E109}" destId="{4FE0C207-9FC2-6448-8BCA-884E5260E63D}" srcOrd="0" destOrd="0" presId="urn:microsoft.com/office/officeart/2005/8/layout/vList2"/>
    <dgm:cxn modelId="{C1A38F49-90C4-414C-88B1-3A425496498F}" type="presParOf" srcId="{57DEE57B-1C08-5647-8737-CCF741D7E109}" destId="{9EADC53C-D1E5-314D-972D-F84B83E1D75A}" srcOrd="1" destOrd="0" presId="urn:microsoft.com/office/officeart/2005/8/layout/vList2"/>
    <dgm:cxn modelId="{2428AF74-4FBB-9641-B3D5-CF98CF96A4EC}" type="presParOf" srcId="{57DEE57B-1C08-5647-8737-CCF741D7E109}" destId="{B5225325-CDAB-264F-A9B9-9474B68F70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CFF082-7CBC-48C5-A36A-8B8FDFA6B83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BF720375-ED75-49A9-B822-9D7B9AB58A52}">
      <dgm:prSet/>
      <dgm:spPr/>
      <dgm:t>
        <a:bodyPr/>
        <a:lstStyle/>
        <a:p>
          <a:r>
            <a:rPr lang="en-GB" b="1" dirty="0"/>
            <a:t>Kicks </a:t>
          </a:r>
          <a:r>
            <a:rPr lang="en-GB" dirty="0"/>
            <a:t>– a community-based intervention in areas where offending between individuals aged 12-18 was prominent. Had a positive impact on reducing reoffending rates. </a:t>
          </a:r>
          <a:endParaRPr lang="en-US" dirty="0"/>
        </a:p>
      </dgm:t>
    </dgm:pt>
    <dgm:pt modelId="{FCD97CE9-4F75-4B66-B1EF-7DB9F4FF6272}" type="parTrans" cxnId="{5F473984-41E0-45AC-8D0D-A02B514FE4C2}">
      <dgm:prSet/>
      <dgm:spPr/>
      <dgm:t>
        <a:bodyPr/>
        <a:lstStyle/>
        <a:p>
          <a:endParaRPr lang="en-US"/>
        </a:p>
      </dgm:t>
    </dgm:pt>
    <dgm:pt modelId="{AB51FA3C-6F45-4E61-A993-035BB767A429}" type="sibTrans" cxnId="{5F473984-41E0-45AC-8D0D-A02B514FE4C2}">
      <dgm:prSet/>
      <dgm:spPr/>
      <dgm:t>
        <a:bodyPr/>
        <a:lstStyle/>
        <a:p>
          <a:endParaRPr lang="en-US"/>
        </a:p>
      </dgm:t>
    </dgm:pt>
    <dgm:pt modelId="{2DA39184-7822-48CF-B5BD-DA664FCCADC6}">
      <dgm:prSet/>
      <dgm:spPr/>
      <dgm:t>
        <a:bodyPr/>
        <a:lstStyle/>
        <a:p>
          <a:r>
            <a:rPr lang="en-GB" b="1" dirty="0"/>
            <a:t>Boxing Academy </a:t>
          </a:r>
          <a:r>
            <a:rPr lang="en-GB" dirty="0"/>
            <a:t>– ‘’functional alternative to violent and aggressive behaviour’’ to allow people to ‘’release aggression… in a socially acceptable way’’. </a:t>
          </a:r>
          <a:br>
            <a:rPr lang="en-GB" dirty="0"/>
          </a:br>
          <a:r>
            <a:rPr lang="en-GB" dirty="0"/>
            <a:t>			</a:t>
          </a:r>
          <a:br>
            <a:rPr lang="en-GB" dirty="0"/>
          </a:br>
          <a:r>
            <a:rPr lang="en-GB" dirty="0"/>
            <a:t>(Mutz and Baur, 2009. p. 308).</a:t>
          </a:r>
          <a:endParaRPr lang="en-US" dirty="0"/>
        </a:p>
      </dgm:t>
    </dgm:pt>
    <dgm:pt modelId="{BADC15A0-5135-4A8E-BFF4-1DDEAE1F838A}" type="parTrans" cxnId="{65962FDF-0A30-4B8E-BA5D-4888EE3A646A}">
      <dgm:prSet/>
      <dgm:spPr/>
      <dgm:t>
        <a:bodyPr/>
        <a:lstStyle/>
        <a:p>
          <a:endParaRPr lang="en-US"/>
        </a:p>
      </dgm:t>
    </dgm:pt>
    <dgm:pt modelId="{13FA6A70-F824-43B5-B820-7035C78921A7}" type="sibTrans" cxnId="{65962FDF-0A30-4B8E-BA5D-4888EE3A646A}">
      <dgm:prSet/>
      <dgm:spPr/>
      <dgm:t>
        <a:bodyPr/>
        <a:lstStyle/>
        <a:p>
          <a:endParaRPr lang="en-US"/>
        </a:p>
      </dgm:t>
    </dgm:pt>
    <dgm:pt modelId="{940FA64D-3D5A-EC49-9353-0ED91B572C4D}" type="pres">
      <dgm:prSet presAssocID="{D4CFF082-7CBC-48C5-A36A-8B8FDFA6B83F}" presName="diagram" presStyleCnt="0">
        <dgm:presLayoutVars>
          <dgm:dir/>
          <dgm:resizeHandles val="exact"/>
        </dgm:presLayoutVars>
      </dgm:prSet>
      <dgm:spPr/>
    </dgm:pt>
    <dgm:pt modelId="{5E009523-2884-D74F-9468-F58043E7A62B}" type="pres">
      <dgm:prSet presAssocID="{BF720375-ED75-49A9-B822-9D7B9AB58A52}" presName="node" presStyleLbl="node1" presStyleIdx="0" presStyleCnt="2">
        <dgm:presLayoutVars>
          <dgm:bulletEnabled val="1"/>
        </dgm:presLayoutVars>
      </dgm:prSet>
      <dgm:spPr/>
    </dgm:pt>
    <dgm:pt modelId="{EEE82991-1A66-FA43-BB76-C45F68CDC173}" type="pres">
      <dgm:prSet presAssocID="{AB51FA3C-6F45-4E61-A993-035BB767A429}" presName="sibTrans" presStyleCnt="0"/>
      <dgm:spPr/>
    </dgm:pt>
    <dgm:pt modelId="{38C8112A-3D36-864C-B581-E946B42AF165}" type="pres">
      <dgm:prSet presAssocID="{2DA39184-7822-48CF-B5BD-DA664FCCADC6}" presName="node" presStyleLbl="node1" presStyleIdx="1" presStyleCnt="2">
        <dgm:presLayoutVars>
          <dgm:bulletEnabled val="1"/>
        </dgm:presLayoutVars>
      </dgm:prSet>
      <dgm:spPr/>
    </dgm:pt>
  </dgm:ptLst>
  <dgm:cxnLst>
    <dgm:cxn modelId="{A851363F-5431-E74E-A167-B3D2503F975E}" type="presOf" srcId="{D4CFF082-7CBC-48C5-A36A-8B8FDFA6B83F}" destId="{940FA64D-3D5A-EC49-9353-0ED91B572C4D}" srcOrd="0" destOrd="0" presId="urn:microsoft.com/office/officeart/2005/8/layout/default"/>
    <dgm:cxn modelId="{84788C44-CEFD-1C44-B3AD-5C8791A8EDA0}" type="presOf" srcId="{2DA39184-7822-48CF-B5BD-DA664FCCADC6}" destId="{38C8112A-3D36-864C-B581-E946B42AF165}" srcOrd="0" destOrd="0" presId="urn:microsoft.com/office/officeart/2005/8/layout/default"/>
    <dgm:cxn modelId="{A4B46A55-A75F-8F40-9126-C8EB507F8F9E}" type="presOf" srcId="{BF720375-ED75-49A9-B822-9D7B9AB58A52}" destId="{5E009523-2884-D74F-9468-F58043E7A62B}" srcOrd="0" destOrd="0" presId="urn:microsoft.com/office/officeart/2005/8/layout/default"/>
    <dgm:cxn modelId="{5F473984-41E0-45AC-8D0D-A02B514FE4C2}" srcId="{D4CFF082-7CBC-48C5-A36A-8B8FDFA6B83F}" destId="{BF720375-ED75-49A9-B822-9D7B9AB58A52}" srcOrd="0" destOrd="0" parTransId="{FCD97CE9-4F75-4B66-B1EF-7DB9F4FF6272}" sibTransId="{AB51FA3C-6F45-4E61-A993-035BB767A429}"/>
    <dgm:cxn modelId="{65962FDF-0A30-4B8E-BA5D-4888EE3A646A}" srcId="{D4CFF082-7CBC-48C5-A36A-8B8FDFA6B83F}" destId="{2DA39184-7822-48CF-B5BD-DA664FCCADC6}" srcOrd="1" destOrd="0" parTransId="{BADC15A0-5135-4A8E-BFF4-1DDEAE1F838A}" sibTransId="{13FA6A70-F824-43B5-B820-7035C78921A7}"/>
    <dgm:cxn modelId="{880626A0-37A1-0649-9D26-AA21B0877A02}" type="presParOf" srcId="{940FA64D-3D5A-EC49-9353-0ED91B572C4D}" destId="{5E009523-2884-D74F-9468-F58043E7A62B}" srcOrd="0" destOrd="0" presId="urn:microsoft.com/office/officeart/2005/8/layout/default"/>
    <dgm:cxn modelId="{E10C8524-E7EB-204F-8F81-584F1F30EBEB}" type="presParOf" srcId="{940FA64D-3D5A-EC49-9353-0ED91B572C4D}" destId="{EEE82991-1A66-FA43-BB76-C45F68CDC173}" srcOrd="1" destOrd="0" presId="urn:microsoft.com/office/officeart/2005/8/layout/default"/>
    <dgm:cxn modelId="{40248788-2123-EE44-B7BC-72DB967A5710}" type="presParOf" srcId="{940FA64D-3D5A-EC49-9353-0ED91B572C4D}" destId="{38C8112A-3D36-864C-B581-E946B42AF16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097AFD-56A7-46EE-A4C4-C676DDCBBD7C}"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3FDB6A15-1F97-42C3-AC38-DDF9E3A2F046}">
      <dgm:prSet/>
      <dgm:spPr/>
      <dgm:t>
        <a:bodyPr/>
        <a:lstStyle/>
        <a:p>
          <a:r>
            <a:rPr lang="en-GB"/>
            <a:t>Do you think offenders should be imprisoned for their wrongdoings? </a:t>
          </a:r>
          <a:br>
            <a:rPr lang="en-GB"/>
          </a:br>
          <a:endParaRPr lang="en-US"/>
        </a:p>
      </dgm:t>
    </dgm:pt>
    <dgm:pt modelId="{8806D758-F225-4077-BA3A-8041F9401D49}" type="parTrans" cxnId="{CC9581D8-75E3-4F14-9527-3A1F5F4F65A2}">
      <dgm:prSet/>
      <dgm:spPr/>
      <dgm:t>
        <a:bodyPr/>
        <a:lstStyle/>
        <a:p>
          <a:endParaRPr lang="en-US"/>
        </a:p>
      </dgm:t>
    </dgm:pt>
    <dgm:pt modelId="{130430EF-A0F7-4952-B7A7-7D45B5059A06}" type="sibTrans" cxnId="{CC9581D8-75E3-4F14-9527-3A1F5F4F65A2}">
      <dgm:prSet/>
      <dgm:spPr/>
      <dgm:t>
        <a:bodyPr/>
        <a:lstStyle/>
        <a:p>
          <a:endParaRPr lang="en-US"/>
        </a:p>
      </dgm:t>
    </dgm:pt>
    <dgm:pt modelId="{2EF01E06-4C70-4D13-9EFD-B3731EE1639C}">
      <dgm:prSet/>
      <dgm:spPr/>
      <dgm:t>
        <a:bodyPr/>
        <a:lstStyle/>
        <a:p>
          <a:r>
            <a:rPr lang="en-GB"/>
            <a:t>Do you think community rehabilitation is a more effective approach?</a:t>
          </a:r>
          <a:br>
            <a:rPr lang="en-GB"/>
          </a:br>
          <a:endParaRPr lang="en-US"/>
        </a:p>
      </dgm:t>
    </dgm:pt>
    <dgm:pt modelId="{A26B2F9E-661E-4306-9970-AA556367C1F6}" type="parTrans" cxnId="{86F9AAE0-7920-42A6-ACAC-35A8052AC958}">
      <dgm:prSet/>
      <dgm:spPr/>
      <dgm:t>
        <a:bodyPr/>
        <a:lstStyle/>
        <a:p>
          <a:endParaRPr lang="en-US"/>
        </a:p>
      </dgm:t>
    </dgm:pt>
    <dgm:pt modelId="{89636A65-7F09-4B46-ADD2-8C5D6F2CF054}" type="sibTrans" cxnId="{86F9AAE0-7920-42A6-ACAC-35A8052AC958}">
      <dgm:prSet/>
      <dgm:spPr/>
      <dgm:t>
        <a:bodyPr/>
        <a:lstStyle/>
        <a:p>
          <a:endParaRPr lang="en-US"/>
        </a:p>
      </dgm:t>
    </dgm:pt>
    <dgm:pt modelId="{F60D4787-B1EA-4C15-9746-A59CD4498A55}">
      <dgm:prSet/>
      <dgm:spPr/>
      <dgm:t>
        <a:bodyPr/>
        <a:lstStyle/>
        <a:p>
          <a:r>
            <a:rPr lang="en-GB"/>
            <a:t>Why do you think rehabilitation may result in lower recidivism rates than just imprisoning the individual?</a:t>
          </a:r>
          <a:endParaRPr lang="en-US"/>
        </a:p>
      </dgm:t>
    </dgm:pt>
    <dgm:pt modelId="{385D4E3B-B9AD-4123-B861-E5AC710A93E0}" type="parTrans" cxnId="{B17AE7D8-BB8A-4A61-A0B5-62DFB6B6DE68}">
      <dgm:prSet/>
      <dgm:spPr/>
      <dgm:t>
        <a:bodyPr/>
        <a:lstStyle/>
        <a:p>
          <a:endParaRPr lang="en-US"/>
        </a:p>
      </dgm:t>
    </dgm:pt>
    <dgm:pt modelId="{9D3C245A-C833-418A-BA6A-059812959D1E}" type="sibTrans" cxnId="{B17AE7D8-BB8A-4A61-A0B5-62DFB6B6DE68}">
      <dgm:prSet/>
      <dgm:spPr/>
      <dgm:t>
        <a:bodyPr/>
        <a:lstStyle/>
        <a:p>
          <a:endParaRPr lang="en-US"/>
        </a:p>
      </dgm:t>
    </dgm:pt>
    <dgm:pt modelId="{FAFAA544-53E6-1543-AE32-7E4C2A04BAB9}" type="pres">
      <dgm:prSet presAssocID="{D1097AFD-56A7-46EE-A4C4-C676DDCBBD7C}" presName="outerComposite" presStyleCnt="0">
        <dgm:presLayoutVars>
          <dgm:chMax val="5"/>
          <dgm:dir/>
          <dgm:resizeHandles val="exact"/>
        </dgm:presLayoutVars>
      </dgm:prSet>
      <dgm:spPr/>
    </dgm:pt>
    <dgm:pt modelId="{A8438775-314B-E240-B3A2-8B411566F8EC}" type="pres">
      <dgm:prSet presAssocID="{D1097AFD-56A7-46EE-A4C4-C676DDCBBD7C}" presName="dummyMaxCanvas" presStyleCnt="0">
        <dgm:presLayoutVars/>
      </dgm:prSet>
      <dgm:spPr/>
    </dgm:pt>
    <dgm:pt modelId="{6FF8B7FA-BD2D-934A-B40E-E2414C50D6E9}" type="pres">
      <dgm:prSet presAssocID="{D1097AFD-56A7-46EE-A4C4-C676DDCBBD7C}" presName="ThreeNodes_1" presStyleLbl="node1" presStyleIdx="0" presStyleCnt="3">
        <dgm:presLayoutVars>
          <dgm:bulletEnabled val="1"/>
        </dgm:presLayoutVars>
      </dgm:prSet>
      <dgm:spPr/>
    </dgm:pt>
    <dgm:pt modelId="{A0456E93-2091-2A47-86D2-219ECE4436BD}" type="pres">
      <dgm:prSet presAssocID="{D1097AFD-56A7-46EE-A4C4-C676DDCBBD7C}" presName="ThreeNodes_2" presStyleLbl="node1" presStyleIdx="1" presStyleCnt="3">
        <dgm:presLayoutVars>
          <dgm:bulletEnabled val="1"/>
        </dgm:presLayoutVars>
      </dgm:prSet>
      <dgm:spPr/>
    </dgm:pt>
    <dgm:pt modelId="{A28A735E-0504-554D-BA1F-8238B9FE5786}" type="pres">
      <dgm:prSet presAssocID="{D1097AFD-56A7-46EE-A4C4-C676DDCBBD7C}" presName="ThreeNodes_3" presStyleLbl="node1" presStyleIdx="2" presStyleCnt="3">
        <dgm:presLayoutVars>
          <dgm:bulletEnabled val="1"/>
        </dgm:presLayoutVars>
      </dgm:prSet>
      <dgm:spPr/>
    </dgm:pt>
    <dgm:pt modelId="{ED1D16E5-D7B1-A84C-A4DC-20ECB12C65F3}" type="pres">
      <dgm:prSet presAssocID="{D1097AFD-56A7-46EE-A4C4-C676DDCBBD7C}" presName="ThreeConn_1-2" presStyleLbl="fgAccFollowNode1" presStyleIdx="0" presStyleCnt="2" custScaleX="49974" custScaleY="64852" custLinFactNeighborX="0" custLinFactNeighborY="4512">
        <dgm:presLayoutVars>
          <dgm:bulletEnabled val="1"/>
        </dgm:presLayoutVars>
      </dgm:prSet>
      <dgm:spPr/>
    </dgm:pt>
    <dgm:pt modelId="{1E1BB324-B7C2-A540-A97A-A9D15BA3FD43}" type="pres">
      <dgm:prSet presAssocID="{D1097AFD-56A7-46EE-A4C4-C676DDCBBD7C}" presName="ThreeConn_2-3" presStyleLbl="fgAccFollowNode1" presStyleIdx="1" presStyleCnt="2" custScaleX="50336" custScaleY="56281" custLinFactNeighborX="5213" custLinFactNeighborY="11281">
        <dgm:presLayoutVars>
          <dgm:bulletEnabled val="1"/>
        </dgm:presLayoutVars>
      </dgm:prSet>
      <dgm:spPr/>
    </dgm:pt>
    <dgm:pt modelId="{6D9829A6-DB86-C04B-AEC1-F3F3DF22047A}" type="pres">
      <dgm:prSet presAssocID="{D1097AFD-56A7-46EE-A4C4-C676DDCBBD7C}" presName="ThreeNodes_1_text" presStyleLbl="node1" presStyleIdx="2" presStyleCnt="3">
        <dgm:presLayoutVars>
          <dgm:bulletEnabled val="1"/>
        </dgm:presLayoutVars>
      </dgm:prSet>
      <dgm:spPr/>
    </dgm:pt>
    <dgm:pt modelId="{DB0D026A-6FCC-7F46-A4EE-59C5142E336D}" type="pres">
      <dgm:prSet presAssocID="{D1097AFD-56A7-46EE-A4C4-C676DDCBBD7C}" presName="ThreeNodes_2_text" presStyleLbl="node1" presStyleIdx="2" presStyleCnt="3">
        <dgm:presLayoutVars>
          <dgm:bulletEnabled val="1"/>
        </dgm:presLayoutVars>
      </dgm:prSet>
      <dgm:spPr/>
    </dgm:pt>
    <dgm:pt modelId="{AF2C4AED-B800-2143-B6AA-4F051CECA3A5}" type="pres">
      <dgm:prSet presAssocID="{D1097AFD-56A7-46EE-A4C4-C676DDCBBD7C}" presName="ThreeNodes_3_text" presStyleLbl="node1" presStyleIdx="2" presStyleCnt="3">
        <dgm:presLayoutVars>
          <dgm:bulletEnabled val="1"/>
        </dgm:presLayoutVars>
      </dgm:prSet>
      <dgm:spPr/>
    </dgm:pt>
  </dgm:ptLst>
  <dgm:cxnLst>
    <dgm:cxn modelId="{634A6E51-F624-2B42-8C69-8D3637227D44}" type="presOf" srcId="{2EF01E06-4C70-4D13-9EFD-B3731EE1639C}" destId="{A0456E93-2091-2A47-86D2-219ECE4436BD}" srcOrd="0" destOrd="0" presId="urn:microsoft.com/office/officeart/2005/8/layout/vProcess5"/>
    <dgm:cxn modelId="{BB9FF77C-0D39-4C41-A8EC-4AA835A8BE03}" type="presOf" srcId="{3FDB6A15-1F97-42C3-AC38-DDF9E3A2F046}" destId="{6D9829A6-DB86-C04B-AEC1-F3F3DF22047A}" srcOrd="1" destOrd="0" presId="urn:microsoft.com/office/officeart/2005/8/layout/vProcess5"/>
    <dgm:cxn modelId="{58762497-4010-894A-AB38-2B7BFC7DD3C2}" type="presOf" srcId="{89636A65-7F09-4B46-ADD2-8C5D6F2CF054}" destId="{1E1BB324-B7C2-A540-A97A-A9D15BA3FD43}" srcOrd="0" destOrd="0" presId="urn:microsoft.com/office/officeart/2005/8/layout/vProcess5"/>
    <dgm:cxn modelId="{1A762CA4-F7AC-4E45-A200-923B15119C58}" type="presOf" srcId="{3FDB6A15-1F97-42C3-AC38-DDF9E3A2F046}" destId="{6FF8B7FA-BD2D-934A-B40E-E2414C50D6E9}" srcOrd="0" destOrd="0" presId="urn:microsoft.com/office/officeart/2005/8/layout/vProcess5"/>
    <dgm:cxn modelId="{D1FABBC0-E778-964B-BCAC-5695C52559EC}" type="presOf" srcId="{130430EF-A0F7-4952-B7A7-7D45B5059A06}" destId="{ED1D16E5-D7B1-A84C-A4DC-20ECB12C65F3}" srcOrd="0" destOrd="0" presId="urn:microsoft.com/office/officeart/2005/8/layout/vProcess5"/>
    <dgm:cxn modelId="{CC413CCB-9A80-0442-A130-A1DBA2370ADC}" type="presOf" srcId="{F60D4787-B1EA-4C15-9746-A59CD4498A55}" destId="{AF2C4AED-B800-2143-B6AA-4F051CECA3A5}" srcOrd="1" destOrd="0" presId="urn:microsoft.com/office/officeart/2005/8/layout/vProcess5"/>
    <dgm:cxn modelId="{CC9581D8-75E3-4F14-9527-3A1F5F4F65A2}" srcId="{D1097AFD-56A7-46EE-A4C4-C676DDCBBD7C}" destId="{3FDB6A15-1F97-42C3-AC38-DDF9E3A2F046}" srcOrd="0" destOrd="0" parTransId="{8806D758-F225-4077-BA3A-8041F9401D49}" sibTransId="{130430EF-A0F7-4952-B7A7-7D45B5059A06}"/>
    <dgm:cxn modelId="{B17AE7D8-BB8A-4A61-A0B5-62DFB6B6DE68}" srcId="{D1097AFD-56A7-46EE-A4C4-C676DDCBBD7C}" destId="{F60D4787-B1EA-4C15-9746-A59CD4498A55}" srcOrd="2" destOrd="0" parTransId="{385D4E3B-B9AD-4123-B861-E5AC710A93E0}" sibTransId="{9D3C245A-C833-418A-BA6A-059812959D1E}"/>
    <dgm:cxn modelId="{5F0932DB-D0B3-5943-9D45-FBD841B64E85}" type="presOf" srcId="{2EF01E06-4C70-4D13-9EFD-B3731EE1639C}" destId="{DB0D026A-6FCC-7F46-A4EE-59C5142E336D}" srcOrd="1" destOrd="0" presId="urn:microsoft.com/office/officeart/2005/8/layout/vProcess5"/>
    <dgm:cxn modelId="{86F9AAE0-7920-42A6-ACAC-35A8052AC958}" srcId="{D1097AFD-56A7-46EE-A4C4-C676DDCBBD7C}" destId="{2EF01E06-4C70-4D13-9EFD-B3731EE1639C}" srcOrd="1" destOrd="0" parTransId="{A26B2F9E-661E-4306-9970-AA556367C1F6}" sibTransId="{89636A65-7F09-4B46-ADD2-8C5D6F2CF054}"/>
    <dgm:cxn modelId="{65CE07EA-D4F2-4A44-8C46-1E5B6681B90B}" type="presOf" srcId="{F60D4787-B1EA-4C15-9746-A59CD4498A55}" destId="{A28A735E-0504-554D-BA1F-8238B9FE5786}" srcOrd="0" destOrd="0" presId="urn:microsoft.com/office/officeart/2005/8/layout/vProcess5"/>
    <dgm:cxn modelId="{3427DDF8-689F-6044-B8CA-4B4BE89A61FB}" type="presOf" srcId="{D1097AFD-56A7-46EE-A4C4-C676DDCBBD7C}" destId="{FAFAA544-53E6-1543-AE32-7E4C2A04BAB9}" srcOrd="0" destOrd="0" presId="urn:microsoft.com/office/officeart/2005/8/layout/vProcess5"/>
    <dgm:cxn modelId="{B0374D55-7055-8649-89A0-F82AC3B241D6}" type="presParOf" srcId="{FAFAA544-53E6-1543-AE32-7E4C2A04BAB9}" destId="{A8438775-314B-E240-B3A2-8B411566F8EC}" srcOrd="0" destOrd="0" presId="urn:microsoft.com/office/officeart/2005/8/layout/vProcess5"/>
    <dgm:cxn modelId="{67C003D4-05BF-6E4A-B6D1-62FE4FABD535}" type="presParOf" srcId="{FAFAA544-53E6-1543-AE32-7E4C2A04BAB9}" destId="{6FF8B7FA-BD2D-934A-B40E-E2414C50D6E9}" srcOrd="1" destOrd="0" presId="urn:microsoft.com/office/officeart/2005/8/layout/vProcess5"/>
    <dgm:cxn modelId="{512A6A0A-BD4D-654A-9575-F7102CE4236A}" type="presParOf" srcId="{FAFAA544-53E6-1543-AE32-7E4C2A04BAB9}" destId="{A0456E93-2091-2A47-86D2-219ECE4436BD}" srcOrd="2" destOrd="0" presId="urn:microsoft.com/office/officeart/2005/8/layout/vProcess5"/>
    <dgm:cxn modelId="{D1421013-EF84-2844-B116-8C55357BB54C}" type="presParOf" srcId="{FAFAA544-53E6-1543-AE32-7E4C2A04BAB9}" destId="{A28A735E-0504-554D-BA1F-8238B9FE5786}" srcOrd="3" destOrd="0" presId="urn:microsoft.com/office/officeart/2005/8/layout/vProcess5"/>
    <dgm:cxn modelId="{8D3AF5B3-3630-F247-B759-E58FD2F5DF1E}" type="presParOf" srcId="{FAFAA544-53E6-1543-AE32-7E4C2A04BAB9}" destId="{ED1D16E5-D7B1-A84C-A4DC-20ECB12C65F3}" srcOrd="4" destOrd="0" presId="urn:microsoft.com/office/officeart/2005/8/layout/vProcess5"/>
    <dgm:cxn modelId="{1FE284F9-1CA7-6C4B-AFC5-34A87DE5BE07}" type="presParOf" srcId="{FAFAA544-53E6-1543-AE32-7E4C2A04BAB9}" destId="{1E1BB324-B7C2-A540-A97A-A9D15BA3FD43}" srcOrd="5" destOrd="0" presId="urn:microsoft.com/office/officeart/2005/8/layout/vProcess5"/>
    <dgm:cxn modelId="{18166428-27E2-0546-9996-5FD2511A915A}" type="presParOf" srcId="{FAFAA544-53E6-1543-AE32-7E4C2A04BAB9}" destId="{6D9829A6-DB86-C04B-AEC1-F3F3DF22047A}" srcOrd="6" destOrd="0" presId="urn:microsoft.com/office/officeart/2005/8/layout/vProcess5"/>
    <dgm:cxn modelId="{4D51AE38-1649-204E-9094-33922BA8279A}" type="presParOf" srcId="{FAFAA544-53E6-1543-AE32-7E4C2A04BAB9}" destId="{DB0D026A-6FCC-7F46-A4EE-59C5142E336D}" srcOrd="7" destOrd="0" presId="urn:microsoft.com/office/officeart/2005/8/layout/vProcess5"/>
    <dgm:cxn modelId="{B527F7F5-27C3-A04E-B462-2E98740C117C}" type="presParOf" srcId="{FAFAA544-53E6-1543-AE32-7E4C2A04BAB9}" destId="{AF2C4AED-B800-2143-B6AA-4F051CECA3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3F5DE-C5E3-4867-B0AA-246378EB02B6}"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US"/>
        </a:p>
      </dgm:t>
    </dgm:pt>
    <dgm:pt modelId="{D0C52CE0-B2CF-4229-9131-4B85F96B386C}">
      <dgm:prSet/>
      <dgm:spPr/>
      <dgm:t>
        <a:bodyPr/>
        <a:lstStyle/>
        <a:p>
          <a:r>
            <a:rPr lang="en-GB"/>
            <a:t>Engagement with education significantly reduce reoffending.</a:t>
          </a:r>
          <a:endParaRPr lang="en-US"/>
        </a:p>
      </dgm:t>
    </dgm:pt>
    <dgm:pt modelId="{5DE5821B-49CE-440B-9AC9-638E36563E91}" type="parTrans" cxnId="{733A96A9-3F17-429A-A5D6-F4B0D5463C3C}">
      <dgm:prSet/>
      <dgm:spPr/>
      <dgm:t>
        <a:bodyPr/>
        <a:lstStyle/>
        <a:p>
          <a:endParaRPr lang="en-US"/>
        </a:p>
      </dgm:t>
    </dgm:pt>
    <dgm:pt modelId="{01D9565A-FC8C-4AD2-A7BC-3216BD78B02F}" type="sibTrans" cxnId="{733A96A9-3F17-429A-A5D6-F4B0D5463C3C}">
      <dgm:prSet/>
      <dgm:spPr/>
      <dgm:t>
        <a:bodyPr/>
        <a:lstStyle/>
        <a:p>
          <a:endParaRPr lang="en-US"/>
        </a:p>
      </dgm:t>
    </dgm:pt>
    <dgm:pt modelId="{F21D3373-1F18-4814-B84F-3ADE8D997AD2}">
      <dgm:prSet/>
      <dgm:spPr/>
      <dgm:t>
        <a:bodyPr/>
        <a:lstStyle/>
        <a:p>
          <a:r>
            <a:rPr lang="en-GB"/>
            <a:t>An average of 10,200 prisoners are working in the public prison estate, a further 2,100 are working in private prisons.</a:t>
          </a:r>
          <a:endParaRPr lang="en-US"/>
        </a:p>
      </dgm:t>
    </dgm:pt>
    <dgm:pt modelId="{E8B78C3D-21D3-4F25-90CA-E8BA4516ABF8}" type="parTrans" cxnId="{F57087C1-A827-4C0B-96E9-4E14C81594BF}">
      <dgm:prSet/>
      <dgm:spPr/>
      <dgm:t>
        <a:bodyPr/>
        <a:lstStyle/>
        <a:p>
          <a:endParaRPr lang="en-US"/>
        </a:p>
      </dgm:t>
    </dgm:pt>
    <dgm:pt modelId="{C1AA0C19-3478-4785-9D21-12CD17368289}" type="sibTrans" cxnId="{F57087C1-A827-4C0B-96E9-4E14C81594BF}">
      <dgm:prSet/>
      <dgm:spPr/>
      <dgm:t>
        <a:bodyPr/>
        <a:lstStyle/>
        <a:p>
          <a:endParaRPr lang="en-US"/>
        </a:p>
      </dgm:t>
    </dgm:pt>
    <dgm:pt modelId="{D70FA47E-A19B-489D-A1A1-8F5D03195692}">
      <dgm:prSet/>
      <dgm:spPr/>
      <dgm:t>
        <a:bodyPr/>
        <a:lstStyle/>
        <a:p>
          <a:r>
            <a:rPr lang="en-GB"/>
            <a:t>People who attend vocational training in prison – more likely to secure employment after release.</a:t>
          </a:r>
          <a:endParaRPr lang="en-US"/>
        </a:p>
      </dgm:t>
    </dgm:pt>
    <dgm:pt modelId="{0751E031-329D-4BEE-99AF-E32AB12AF7C4}" type="parTrans" cxnId="{D213A197-5A2E-4AB2-A4D6-D676EBA8DFE4}">
      <dgm:prSet/>
      <dgm:spPr/>
      <dgm:t>
        <a:bodyPr/>
        <a:lstStyle/>
        <a:p>
          <a:endParaRPr lang="en-US"/>
        </a:p>
      </dgm:t>
    </dgm:pt>
    <dgm:pt modelId="{8E43E5C8-E66E-40AC-9579-118BE34980DC}" type="sibTrans" cxnId="{D213A197-5A2E-4AB2-A4D6-D676EBA8DFE4}">
      <dgm:prSet/>
      <dgm:spPr/>
      <dgm:t>
        <a:bodyPr/>
        <a:lstStyle/>
        <a:p>
          <a:endParaRPr lang="en-US"/>
        </a:p>
      </dgm:t>
    </dgm:pt>
    <dgm:pt modelId="{48578A1B-EF1E-46E9-A3D8-BDB7EAF59925}">
      <dgm:prSet/>
      <dgm:spPr/>
      <dgm:t>
        <a:bodyPr/>
        <a:lstStyle/>
        <a:p>
          <a:r>
            <a:rPr lang="en-GB"/>
            <a:t>78,000 adults in the prison system participated in education during 2017-18.</a:t>
          </a:r>
          <a:endParaRPr lang="en-US"/>
        </a:p>
      </dgm:t>
    </dgm:pt>
    <dgm:pt modelId="{81266DF5-B773-47D6-8D87-9C784F9E742C}" type="parTrans" cxnId="{E6A5A2DF-F854-4413-A5EB-7D6CE3A2FCBF}">
      <dgm:prSet/>
      <dgm:spPr/>
      <dgm:t>
        <a:bodyPr/>
        <a:lstStyle/>
        <a:p>
          <a:endParaRPr lang="en-US"/>
        </a:p>
      </dgm:t>
    </dgm:pt>
    <dgm:pt modelId="{47D81DE6-B300-446F-B3A1-B9B8B5EB161D}" type="sibTrans" cxnId="{E6A5A2DF-F854-4413-A5EB-7D6CE3A2FCBF}">
      <dgm:prSet/>
      <dgm:spPr/>
      <dgm:t>
        <a:bodyPr/>
        <a:lstStyle/>
        <a:p>
          <a:endParaRPr lang="en-US"/>
        </a:p>
      </dgm:t>
    </dgm:pt>
    <dgm:pt modelId="{24E1D8E2-3EB6-4DC7-82B9-73CF4530687D}">
      <dgm:prSet/>
      <dgm:spPr/>
      <dgm:t>
        <a:bodyPr/>
        <a:lstStyle/>
        <a:p>
          <a:r>
            <a:rPr lang="en-GB"/>
            <a:t>200 people achieved 3 A level qualifications via mainstream prison learning in the 2017-2018 academic year.</a:t>
          </a:r>
          <a:endParaRPr lang="en-US"/>
        </a:p>
      </dgm:t>
    </dgm:pt>
    <dgm:pt modelId="{5F64C119-B2CC-4A17-B3D1-DD8FAF61F67E}" type="parTrans" cxnId="{7727D618-8FEA-49E1-9216-FD0EED1CF5C6}">
      <dgm:prSet/>
      <dgm:spPr/>
      <dgm:t>
        <a:bodyPr/>
        <a:lstStyle/>
        <a:p>
          <a:endParaRPr lang="en-US"/>
        </a:p>
      </dgm:t>
    </dgm:pt>
    <dgm:pt modelId="{99437A61-4E9F-4167-ADEA-F401AE3E4FE5}" type="sibTrans" cxnId="{7727D618-8FEA-49E1-9216-FD0EED1CF5C6}">
      <dgm:prSet/>
      <dgm:spPr/>
      <dgm:t>
        <a:bodyPr/>
        <a:lstStyle/>
        <a:p>
          <a:endParaRPr lang="en-US"/>
        </a:p>
      </dgm:t>
    </dgm:pt>
    <dgm:pt modelId="{9CFBE309-FE29-1242-9FDF-BE441C64A953}" type="pres">
      <dgm:prSet presAssocID="{0B43F5DE-C5E3-4867-B0AA-246378EB02B6}" presName="vert0" presStyleCnt="0">
        <dgm:presLayoutVars>
          <dgm:dir/>
          <dgm:animOne val="branch"/>
          <dgm:animLvl val="lvl"/>
        </dgm:presLayoutVars>
      </dgm:prSet>
      <dgm:spPr/>
    </dgm:pt>
    <dgm:pt modelId="{CD1319FC-1F45-2243-8107-94EB71C229B1}" type="pres">
      <dgm:prSet presAssocID="{D0C52CE0-B2CF-4229-9131-4B85F96B386C}" presName="thickLine" presStyleLbl="alignNode1" presStyleIdx="0" presStyleCnt="5"/>
      <dgm:spPr/>
    </dgm:pt>
    <dgm:pt modelId="{A47F689A-29E1-9544-AAA2-ED63B1D25716}" type="pres">
      <dgm:prSet presAssocID="{D0C52CE0-B2CF-4229-9131-4B85F96B386C}" presName="horz1" presStyleCnt="0"/>
      <dgm:spPr/>
    </dgm:pt>
    <dgm:pt modelId="{F3765354-F44F-1C41-B3FD-ECC2986E7F6D}" type="pres">
      <dgm:prSet presAssocID="{D0C52CE0-B2CF-4229-9131-4B85F96B386C}" presName="tx1" presStyleLbl="revTx" presStyleIdx="0" presStyleCnt="5"/>
      <dgm:spPr/>
    </dgm:pt>
    <dgm:pt modelId="{B74E5EB4-E6B2-2A4F-87B1-A00E03C5DA7F}" type="pres">
      <dgm:prSet presAssocID="{D0C52CE0-B2CF-4229-9131-4B85F96B386C}" presName="vert1" presStyleCnt="0"/>
      <dgm:spPr/>
    </dgm:pt>
    <dgm:pt modelId="{24AB26E8-1119-7546-A068-47432B8638D8}" type="pres">
      <dgm:prSet presAssocID="{F21D3373-1F18-4814-B84F-3ADE8D997AD2}" presName="thickLine" presStyleLbl="alignNode1" presStyleIdx="1" presStyleCnt="5"/>
      <dgm:spPr/>
    </dgm:pt>
    <dgm:pt modelId="{CF378EDE-98FF-F946-820E-8B43FE1E40EC}" type="pres">
      <dgm:prSet presAssocID="{F21D3373-1F18-4814-B84F-3ADE8D997AD2}" presName="horz1" presStyleCnt="0"/>
      <dgm:spPr/>
    </dgm:pt>
    <dgm:pt modelId="{DDE3D7A0-53E5-E446-BE96-60CB90A2B019}" type="pres">
      <dgm:prSet presAssocID="{F21D3373-1F18-4814-B84F-3ADE8D997AD2}" presName="tx1" presStyleLbl="revTx" presStyleIdx="1" presStyleCnt="5"/>
      <dgm:spPr/>
    </dgm:pt>
    <dgm:pt modelId="{E050710B-C7CD-5447-9E3E-5CD583D0EBD7}" type="pres">
      <dgm:prSet presAssocID="{F21D3373-1F18-4814-B84F-3ADE8D997AD2}" presName="vert1" presStyleCnt="0"/>
      <dgm:spPr/>
    </dgm:pt>
    <dgm:pt modelId="{C280D939-C20F-114F-9CBB-66FFB7E8E0EB}" type="pres">
      <dgm:prSet presAssocID="{D70FA47E-A19B-489D-A1A1-8F5D03195692}" presName="thickLine" presStyleLbl="alignNode1" presStyleIdx="2" presStyleCnt="5"/>
      <dgm:spPr/>
    </dgm:pt>
    <dgm:pt modelId="{57D032E1-C715-DD48-BBBD-5457D46DCAFD}" type="pres">
      <dgm:prSet presAssocID="{D70FA47E-A19B-489D-A1A1-8F5D03195692}" presName="horz1" presStyleCnt="0"/>
      <dgm:spPr/>
    </dgm:pt>
    <dgm:pt modelId="{A4B6E4E2-B843-8F4B-A4B1-EAB178631448}" type="pres">
      <dgm:prSet presAssocID="{D70FA47E-A19B-489D-A1A1-8F5D03195692}" presName="tx1" presStyleLbl="revTx" presStyleIdx="2" presStyleCnt="5"/>
      <dgm:spPr/>
    </dgm:pt>
    <dgm:pt modelId="{03592982-9B73-AE47-A89F-7F8B18173983}" type="pres">
      <dgm:prSet presAssocID="{D70FA47E-A19B-489D-A1A1-8F5D03195692}" presName="vert1" presStyleCnt="0"/>
      <dgm:spPr/>
    </dgm:pt>
    <dgm:pt modelId="{D27A17A2-0D94-594E-A11F-EBD6647FE130}" type="pres">
      <dgm:prSet presAssocID="{48578A1B-EF1E-46E9-A3D8-BDB7EAF59925}" presName="thickLine" presStyleLbl="alignNode1" presStyleIdx="3" presStyleCnt="5"/>
      <dgm:spPr/>
    </dgm:pt>
    <dgm:pt modelId="{AEA130C6-6590-3F4A-BFB5-DCAC49D7D23C}" type="pres">
      <dgm:prSet presAssocID="{48578A1B-EF1E-46E9-A3D8-BDB7EAF59925}" presName="horz1" presStyleCnt="0"/>
      <dgm:spPr/>
    </dgm:pt>
    <dgm:pt modelId="{1F173163-A8FF-814A-B22B-9C3DB7CF84EC}" type="pres">
      <dgm:prSet presAssocID="{48578A1B-EF1E-46E9-A3D8-BDB7EAF59925}" presName="tx1" presStyleLbl="revTx" presStyleIdx="3" presStyleCnt="5"/>
      <dgm:spPr/>
    </dgm:pt>
    <dgm:pt modelId="{ED0DBEA7-C498-044A-AEF1-2F924832AAED}" type="pres">
      <dgm:prSet presAssocID="{48578A1B-EF1E-46E9-A3D8-BDB7EAF59925}" presName="vert1" presStyleCnt="0"/>
      <dgm:spPr/>
    </dgm:pt>
    <dgm:pt modelId="{DA212DBB-9609-144B-8D8F-203696E2DA21}" type="pres">
      <dgm:prSet presAssocID="{24E1D8E2-3EB6-4DC7-82B9-73CF4530687D}" presName="thickLine" presStyleLbl="alignNode1" presStyleIdx="4" presStyleCnt="5"/>
      <dgm:spPr/>
    </dgm:pt>
    <dgm:pt modelId="{0F215972-33BE-664C-ABE5-87478412E983}" type="pres">
      <dgm:prSet presAssocID="{24E1D8E2-3EB6-4DC7-82B9-73CF4530687D}" presName="horz1" presStyleCnt="0"/>
      <dgm:spPr/>
    </dgm:pt>
    <dgm:pt modelId="{23283F81-D900-564F-92CE-3C5899371831}" type="pres">
      <dgm:prSet presAssocID="{24E1D8E2-3EB6-4DC7-82B9-73CF4530687D}" presName="tx1" presStyleLbl="revTx" presStyleIdx="4" presStyleCnt="5"/>
      <dgm:spPr/>
    </dgm:pt>
    <dgm:pt modelId="{CEBA884B-C9CE-084A-8A3E-2F5DD931C04C}" type="pres">
      <dgm:prSet presAssocID="{24E1D8E2-3EB6-4DC7-82B9-73CF4530687D}" presName="vert1" presStyleCnt="0"/>
      <dgm:spPr/>
    </dgm:pt>
  </dgm:ptLst>
  <dgm:cxnLst>
    <dgm:cxn modelId="{750C2310-F229-5142-A18F-515C9D30ED45}" type="presOf" srcId="{48578A1B-EF1E-46E9-A3D8-BDB7EAF59925}" destId="{1F173163-A8FF-814A-B22B-9C3DB7CF84EC}" srcOrd="0" destOrd="0" presId="urn:microsoft.com/office/officeart/2008/layout/LinedList"/>
    <dgm:cxn modelId="{7727D618-8FEA-49E1-9216-FD0EED1CF5C6}" srcId="{0B43F5DE-C5E3-4867-B0AA-246378EB02B6}" destId="{24E1D8E2-3EB6-4DC7-82B9-73CF4530687D}" srcOrd="4" destOrd="0" parTransId="{5F64C119-B2CC-4A17-B3D1-DD8FAF61F67E}" sibTransId="{99437A61-4E9F-4167-ADEA-F401AE3E4FE5}"/>
    <dgm:cxn modelId="{A05E7230-14E0-6B4D-A0F2-DACA39C8C61E}" type="presOf" srcId="{0B43F5DE-C5E3-4867-B0AA-246378EB02B6}" destId="{9CFBE309-FE29-1242-9FDF-BE441C64A953}" srcOrd="0" destOrd="0" presId="urn:microsoft.com/office/officeart/2008/layout/LinedList"/>
    <dgm:cxn modelId="{007CD149-38C0-8142-874F-2A68495BC453}" type="presOf" srcId="{D70FA47E-A19B-489D-A1A1-8F5D03195692}" destId="{A4B6E4E2-B843-8F4B-A4B1-EAB178631448}" srcOrd="0" destOrd="0" presId="urn:microsoft.com/office/officeart/2008/layout/LinedList"/>
    <dgm:cxn modelId="{EB412864-BFC8-8D40-9AFF-C9EB5C9205CB}" type="presOf" srcId="{D0C52CE0-B2CF-4229-9131-4B85F96B386C}" destId="{F3765354-F44F-1C41-B3FD-ECC2986E7F6D}" srcOrd="0" destOrd="0" presId="urn:microsoft.com/office/officeart/2008/layout/LinedList"/>
    <dgm:cxn modelId="{9E0D0785-1505-E14E-B610-F6C01C353972}" type="presOf" srcId="{F21D3373-1F18-4814-B84F-3ADE8D997AD2}" destId="{DDE3D7A0-53E5-E446-BE96-60CB90A2B019}" srcOrd="0" destOrd="0" presId="urn:microsoft.com/office/officeart/2008/layout/LinedList"/>
    <dgm:cxn modelId="{D213A197-5A2E-4AB2-A4D6-D676EBA8DFE4}" srcId="{0B43F5DE-C5E3-4867-B0AA-246378EB02B6}" destId="{D70FA47E-A19B-489D-A1A1-8F5D03195692}" srcOrd="2" destOrd="0" parTransId="{0751E031-329D-4BEE-99AF-E32AB12AF7C4}" sibTransId="{8E43E5C8-E66E-40AC-9579-118BE34980DC}"/>
    <dgm:cxn modelId="{733A96A9-3F17-429A-A5D6-F4B0D5463C3C}" srcId="{0B43F5DE-C5E3-4867-B0AA-246378EB02B6}" destId="{D0C52CE0-B2CF-4229-9131-4B85F96B386C}" srcOrd="0" destOrd="0" parTransId="{5DE5821B-49CE-440B-9AC9-638E36563E91}" sibTransId="{01D9565A-FC8C-4AD2-A7BC-3216BD78B02F}"/>
    <dgm:cxn modelId="{F57087C1-A827-4C0B-96E9-4E14C81594BF}" srcId="{0B43F5DE-C5E3-4867-B0AA-246378EB02B6}" destId="{F21D3373-1F18-4814-B84F-3ADE8D997AD2}" srcOrd="1" destOrd="0" parTransId="{E8B78C3D-21D3-4F25-90CA-E8BA4516ABF8}" sibTransId="{C1AA0C19-3478-4785-9D21-12CD17368289}"/>
    <dgm:cxn modelId="{045516DC-56EF-E645-AFB9-525AF421483F}" type="presOf" srcId="{24E1D8E2-3EB6-4DC7-82B9-73CF4530687D}" destId="{23283F81-D900-564F-92CE-3C5899371831}" srcOrd="0" destOrd="0" presId="urn:microsoft.com/office/officeart/2008/layout/LinedList"/>
    <dgm:cxn modelId="{E6A5A2DF-F854-4413-A5EB-7D6CE3A2FCBF}" srcId="{0B43F5DE-C5E3-4867-B0AA-246378EB02B6}" destId="{48578A1B-EF1E-46E9-A3D8-BDB7EAF59925}" srcOrd="3" destOrd="0" parTransId="{81266DF5-B773-47D6-8D87-9C784F9E742C}" sibTransId="{47D81DE6-B300-446F-B3A1-B9B8B5EB161D}"/>
    <dgm:cxn modelId="{0DFB51B8-38DB-804D-81B0-4E22BEA44E9E}" type="presParOf" srcId="{9CFBE309-FE29-1242-9FDF-BE441C64A953}" destId="{CD1319FC-1F45-2243-8107-94EB71C229B1}" srcOrd="0" destOrd="0" presId="urn:microsoft.com/office/officeart/2008/layout/LinedList"/>
    <dgm:cxn modelId="{1DC4C94B-0EC3-994E-9B4A-865AF89253E9}" type="presParOf" srcId="{9CFBE309-FE29-1242-9FDF-BE441C64A953}" destId="{A47F689A-29E1-9544-AAA2-ED63B1D25716}" srcOrd="1" destOrd="0" presId="urn:microsoft.com/office/officeart/2008/layout/LinedList"/>
    <dgm:cxn modelId="{CFA975B3-7F79-E146-962A-65E9982E050F}" type="presParOf" srcId="{A47F689A-29E1-9544-AAA2-ED63B1D25716}" destId="{F3765354-F44F-1C41-B3FD-ECC2986E7F6D}" srcOrd="0" destOrd="0" presId="urn:microsoft.com/office/officeart/2008/layout/LinedList"/>
    <dgm:cxn modelId="{2BEA2CBF-6BAC-494E-8ED1-8460090AB357}" type="presParOf" srcId="{A47F689A-29E1-9544-AAA2-ED63B1D25716}" destId="{B74E5EB4-E6B2-2A4F-87B1-A00E03C5DA7F}" srcOrd="1" destOrd="0" presId="urn:microsoft.com/office/officeart/2008/layout/LinedList"/>
    <dgm:cxn modelId="{BFE0E987-F56C-8240-A5F2-CCCCE6255DBA}" type="presParOf" srcId="{9CFBE309-FE29-1242-9FDF-BE441C64A953}" destId="{24AB26E8-1119-7546-A068-47432B8638D8}" srcOrd="2" destOrd="0" presId="urn:microsoft.com/office/officeart/2008/layout/LinedList"/>
    <dgm:cxn modelId="{DB4B465E-F9C3-5249-880A-848D6532E870}" type="presParOf" srcId="{9CFBE309-FE29-1242-9FDF-BE441C64A953}" destId="{CF378EDE-98FF-F946-820E-8B43FE1E40EC}" srcOrd="3" destOrd="0" presId="urn:microsoft.com/office/officeart/2008/layout/LinedList"/>
    <dgm:cxn modelId="{F4AA85B5-D974-CD44-B4BB-2627450AE5DD}" type="presParOf" srcId="{CF378EDE-98FF-F946-820E-8B43FE1E40EC}" destId="{DDE3D7A0-53E5-E446-BE96-60CB90A2B019}" srcOrd="0" destOrd="0" presId="urn:microsoft.com/office/officeart/2008/layout/LinedList"/>
    <dgm:cxn modelId="{C85342DB-5945-DE48-B406-39FDB6D83CCA}" type="presParOf" srcId="{CF378EDE-98FF-F946-820E-8B43FE1E40EC}" destId="{E050710B-C7CD-5447-9E3E-5CD583D0EBD7}" srcOrd="1" destOrd="0" presId="urn:microsoft.com/office/officeart/2008/layout/LinedList"/>
    <dgm:cxn modelId="{C5D83993-188C-A743-8037-88DD5F8D042C}" type="presParOf" srcId="{9CFBE309-FE29-1242-9FDF-BE441C64A953}" destId="{C280D939-C20F-114F-9CBB-66FFB7E8E0EB}" srcOrd="4" destOrd="0" presId="urn:microsoft.com/office/officeart/2008/layout/LinedList"/>
    <dgm:cxn modelId="{87D2F23D-96F1-7741-BABA-C5ED02728781}" type="presParOf" srcId="{9CFBE309-FE29-1242-9FDF-BE441C64A953}" destId="{57D032E1-C715-DD48-BBBD-5457D46DCAFD}" srcOrd="5" destOrd="0" presId="urn:microsoft.com/office/officeart/2008/layout/LinedList"/>
    <dgm:cxn modelId="{53E529C6-C77F-8A46-8832-C803136149AD}" type="presParOf" srcId="{57D032E1-C715-DD48-BBBD-5457D46DCAFD}" destId="{A4B6E4E2-B843-8F4B-A4B1-EAB178631448}" srcOrd="0" destOrd="0" presId="urn:microsoft.com/office/officeart/2008/layout/LinedList"/>
    <dgm:cxn modelId="{680BC177-EB4E-BC47-9BE9-71FCCA83142D}" type="presParOf" srcId="{57D032E1-C715-DD48-BBBD-5457D46DCAFD}" destId="{03592982-9B73-AE47-A89F-7F8B18173983}" srcOrd="1" destOrd="0" presId="urn:microsoft.com/office/officeart/2008/layout/LinedList"/>
    <dgm:cxn modelId="{C0B98F9F-4A54-1847-8164-ADAAD3A4342A}" type="presParOf" srcId="{9CFBE309-FE29-1242-9FDF-BE441C64A953}" destId="{D27A17A2-0D94-594E-A11F-EBD6647FE130}" srcOrd="6" destOrd="0" presId="urn:microsoft.com/office/officeart/2008/layout/LinedList"/>
    <dgm:cxn modelId="{CED9A545-F396-F14A-A632-5D7D69FD5052}" type="presParOf" srcId="{9CFBE309-FE29-1242-9FDF-BE441C64A953}" destId="{AEA130C6-6590-3F4A-BFB5-DCAC49D7D23C}" srcOrd="7" destOrd="0" presId="urn:microsoft.com/office/officeart/2008/layout/LinedList"/>
    <dgm:cxn modelId="{DC3E152F-84CB-9242-B18C-7D140A87E65D}" type="presParOf" srcId="{AEA130C6-6590-3F4A-BFB5-DCAC49D7D23C}" destId="{1F173163-A8FF-814A-B22B-9C3DB7CF84EC}" srcOrd="0" destOrd="0" presId="urn:microsoft.com/office/officeart/2008/layout/LinedList"/>
    <dgm:cxn modelId="{60A78219-D0D9-D149-BA00-47A9ED6B23CE}" type="presParOf" srcId="{AEA130C6-6590-3F4A-BFB5-DCAC49D7D23C}" destId="{ED0DBEA7-C498-044A-AEF1-2F924832AAED}" srcOrd="1" destOrd="0" presId="urn:microsoft.com/office/officeart/2008/layout/LinedList"/>
    <dgm:cxn modelId="{089B451D-2527-A746-A448-788D1D37FCA6}" type="presParOf" srcId="{9CFBE309-FE29-1242-9FDF-BE441C64A953}" destId="{DA212DBB-9609-144B-8D8F-203696E2DA21}" srcOrd="8" destOrd="0" presId="urn:microsoft.com/office/officeart/2008/layout/LinedList"/>
    <dgm:cxn modelId="{B4477CF9-E460-C041-9F55-6E2F9D52776A}" type="presParOf" srcId="{9CFBE309-FE29-1242-9FDF-BE441C64A953}" destId="{0F215972-33BE-664C-ABE5-87478412E983}" srcOrd="9" destOrd="0" presId="urn:microsoft.com/office/officeart/2008/layout/LinedList"/>
    <dgm:cxn modelId="{25B0A67B-49AA-FF4C-B1A8-49C33CFD4E12}" type="presParOf" srcId="{0F215972-33BE-664C-ABE5-87478412E983}" destId="{23283F81-D900-564F-92CE-3C5899371831}" srcOrd="0" destOrd="0" presId="urn:microsoft.com/office/officeart/2008/layout/LinedList"/>
    <dgm:cxn modelId="{37EE03ED-7AC5-6548-B2DB-3D29A02B5EDA}" type="presParOf" srcId="{0F215972-33BE-664C-ABE5-87478412E983}" destId="{CEBA884B-C9CE-084A-8A3E-2F5DD931C0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5CC810-5835-4C09-8F0D-28FA462A5034}"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US"/>
        </a:p>
      </dgm:t>
    </dgm:pt>
    <dgm:pt modelId="{96C652D9-E2C8-4724-8008-67DA2FA685C1}">
      <dgm:prSet/>
      <dgm:spPr/>
      <dgm:t>
        <a:bodyPr/>
        <a:lstStyle/>
        <a:p>
          <a:r>
            <a:rPr lang="en-GB"/>
            <a:t>Inspectors found that in too many prisons work was mundane, repetitive and rarely linked to resettlement objectives.</a:t>
          </a:r>
          <a:endParaRPr lang="en-US"/>
        </a:p>
      </dgm:t>
    </dgm:pt>
    <dgm:pt modelId="{438A7880-7693-4E35-A1D6-A9F6318E3BA9}" type="parTrans" cxnId="{12E4D107-D33D-4C5B-AD5B-57D22B5D95A0}">
      <dgm:prSet/>
      <dgm:spPr/>
      <dgm:t>
        <a:bodyPr/>
        <a:lstStyle/>
        <a:p>
          <a:endParaRPr lang="en-US"/>
        </a:p>
      </dgm:t>
    </dgm:pt>
    <dgm:pt modelId="{E7A3A95F-C05B-4B64-9683-09198CCC0492}" type="sibTrans" cxnId="{12E4D107-D33D-4C5B-AD5B-57D22B5D95A0}">
      <dgm:prSet/>
      <dgm:spPr/>
      <dgm:t>
        <a:bodyPr/>
        <a:lstStyle/>
        <a:p>
          <a:endParaRPr lang="en-US"/>
        </a:p>
      </dgm:t>
    </dgm:pt>
    <dgm:pt modelId="{A65039DF-7261-47F5-AA89-23640CE80E39}">
      <dgm:prSet/>
      <dgm:spPr/>
      <dgm:t>
        <a:bodyPr/>
        <a:lstStyle/>
        <a:p>
          <a:r>
            <a:rPr lang="en-GB" dirty="0"/>
            <a:t>20% of people in training prisons said that they were still in their cell for more than 22 hours a day.</a:t>
          </a:r>
          <a:endParaRPr lang="en-US" dirty="0"/>
        </a:p>
      </dgm:t>
    </dgm:pt>
    <dgm:pt modelId="{73634553-0B98-44B4-B79F-74AAF0BBCA3D}" type="parTrans" cxnId="{56884BB1-4AF2-4B18-A011-576EBC948CCE}">
      <dgm:prSet/>
      <dgm:spPr/>
      <dgm:t>
        <a:bodyPr/>
        <a:lstStyle/>
        <a:p>
          <a:endParaRPr lang="en-US"/>
        </a:p>
      </dgm:t>
    </dgm:pt>
    <dgm:pt modelId="{93ABE628-4AF8-41C9-AF2E-87B6AF69682E}" type="sibTrans" cxnId="{56884BB1-4AF2-4B18-A011-576EBC948CCE}">
      <dgm:prSet/>
      <dgm:spPr/>
      <dgm:t>
        <a:bodyPr/>
        <a:lstStyle/>
        <a:p>
          <a:endParaRPr lang="en-US"/>
        </a:p>
      </dgm:t>
    </dgm:pt>
    <dgm:pt modelId="{B6B8DCD4-0EC2-472B-81F0-6284A2A20490}">
      <dgm:prSet/>
      <dgm:spPr/>
      <dgm:t>
        <a:bodyPr/>
        <a:lstStyle/>
        <a:p>
          <a:r>
            <a:rPr lang="en-GB"/>
            <a:t>There have been declines in the number of people participating in learning whilst in prison.</a:t>
          </a:r>
          <a:endParaRPr lang="en-US"/>
        </a:p>
      </dgm:t>
    </dgm:pt>
    <dgm:pt modelId="{1CCE8B8E-D352-4A41-8724-64960F32EB96}" type="parTrans" cxnId="{2BE2EF5C-1CCA-4E76-AB02-FE08E438D34C}">
      <dgm:prSet/>
      <dgm:spPr/>
      <dgm:t>
        <a:bodyPr/>
        <a:lstStyle/>
        <a:p>
          <a:endParaRPr lang="en-US"/>
        </a:p>
      </dgm:t>
    </dgm:pt>
    <dgm:pt modelId="{FCB283BC-58FC-4357-BBB0-DF934C3D4FC9}" type="sibTrans" cxnId="{2BE2EF5C-1CCA-4E76-AB02-FE08E438D34C}">
      <dgm:prSet/>
      <dgm:spPr/>
      <dgm:t>
        <a:bodyPr/>
        <a:lstStyle/>
        <a:p>
          <a:endParaRPr lang="en-US"/>
        </a:p>
      </dgm:t>
    </dgm:pt>
    <dgm:pt modelId="{973165DD-3FD6-438A-9466-76993E3A7615}">
      <dgm:prSet/>
      <dgm:spPr/>
      <dgm:t>
        <a:bodyPr/>
        <a:lstStyle/>
        <a:p>
          <a:r>
            <a:rPr lang="en-GB"/>
            <a:t>In 2018 69,622 people were released from prison – only 17% of people are in PAYE employment a year after leaving prison</a:t>
          </a:r>
          <a:endParaRPr lang="en-US"/>
        </a:p>
      </dgm:t>
    </dgm:pt>
    <dgm:pt modelId="{A37E3191-2438-40F4-B8A5-E21B5676B3A6}" type="parTrans" cxnId="{A3D5E94A-2249-4555-8EF8-9B2E2F3D6B1B}">
      <dgm:prSet/>
      <dgm:spPr/>
      <dgm:t>
        <a:bodyPr/>
        <a:lstStyle/>
        <a:p>
          <a:endParaRPr lang="en-US"/>
        </a:p>
      </dgm:t>
    </dgm:pt>
    <dgm:pt modelId="{D1C2223B-54B2-46B7-9250-4EA804466103}" type="sibTrans" cxnId="{A3D5E94A-2249-4555-8EF8-9B2E2F3D6B1B}">
      <dgm:prSet/>
      <dgm:spPr/>
      <dgm:t>
        <a:bodyPr/>
        <a:lstStyle/>
        <a:p>
          <a:endParaRPr lang="en-US"/>
        </a:p>
      </dgm:t>
    </dgm:pt>
    <dgm:pt modelId="{D911E628-BFDC-40AD-836D-C6CEB8486213}">
      <dgm:prSet/>
      <dgm:spPr/>
      <dgm:t>
        <a:bodyPr/>
        <a:lstStyle/>
        <a:p>
          <a:r>
            <a:rPr lang="en-GB"/>
            <a:t>Over half of the YouGov survey said they wouldn’t consider employing an ex-offender.</a:t>
          </a:r>
          <a:endParaRPr lang="en-US"/>
        </a:p>
      </dgm:t>
    </dgm:pt>
    <dgm:pt modelId="{7717405C-2E00-40BA-A305-91A7D91E0468}" type="parTrans" cxnId="{DB2DEBFE-FC24-4212-B5E9-7B34AF22FAC5}">
      <dgm:prSet/>
      <dgm:spPr/>
      <dgm:t>
        <a:bodyPr/>
        <a:lstStyle/>
        <a:p>
          <a:endParaRPr lang="en-US"/>
        </a:p>
      </dgm:t>
    </dgm:pt>
    <dgm:pt modelId="{9E7952B3-4523-4E5D-9A60-52EE03C4DD09}" type="sibTrans" cxnId="{DB2DEBFE-FC24-4212-B5E9-7B34AF22FAC5}">
      <dgm:prSet/>
      <dgm:spPr/>
      <dgm:t>
        <a:bodyPr/>
        <a:lstStyle/>
        <a:p>
          <a:endParaRPr lang="en-US"/>
        </a:p>
      </dgm:t>
    </dgm:pt>
    <dgm:pt modelId="{84A3980B-7824-40AC-8BE9-B2F17375B3CC}">
      <dgm:prSet/>
      <dgm:spPr/>
      <dgm:t>
        <a:bodyPr/>
        <a:lstStyle/>
        <a:p>
          <a:r>
            <a:rPr lang="en-GB"/>
            <a:t>1 in 7 people who left prison in the year March 2018 were homeless.</a:t>
          </a:r>
          <a:endParaRPr lang="en-US"/>
        </a:p>
      </dgm:t>
    </dgm:pt>
    <dgm:pt modelId="{3D8F722E-A7FD-4024-AFD5-E8B7BFE50DE3}" type="parTrans" cxnId="{1EB17E0A-E106-4F80-A6DC-E9EBC2BA5CDA}">
      <dgm:prSet/>
      <dgm:spPr/>
      <dgm:t>
        <a:bodyPr/>
        <a:lstStyle/>
        <a:p>
          <a:endParaRPr lang="en-US"/>
        </a:p>
      </dgm:t>
    </dgm:pt>
    <dgm:pt modelId="{17FEBAE9-F1F8-46AD-AEE3-957552854AFE}" type="sibTrans" cxnId="{1EB17E0A-E106-4F80-A6DC-E9EBC2BA5CDA}">
      <dgm:prSet/>
      <dgm:spPr/>
      <dgm:t>
        <a:bodyPr/>
        <a:lstStyle/>
        <a:p>
          <a:endParaRPr lang="en-US"/>
        </a:p>
      </dgm:t>
    </dgm:pt>
    <dgm:pt modelId="{C6A095E3-D71B-2A44-B6C1-D580BDB66BB6}" type="pres">
      <dgm:prSet presAssocID="{115CC810-5835-4C09-8F0D-28FA462A5034}" presName="vert0" presStyleCnt="0">
        <dgm:presLayoutVars>
          <dgm:dir/>
          <dgm:animOne val="branch"/>
          <dgm:animLvl val="lvl"/>
        </dgm:presLayoutVars>
      </dgm:prSet>
      <dgm:spPr/>
    </dgm:pt>
    <dgm:pt modelId="{882EB912-D2FF-8A4F-8C27-A02F35C28E46}" type="pres">
      <dgm:prSet presAssocID="{96C652D9-E2C8-4724-8008-67DA2FA685C1}" presName="thickLine" presStyleLbl="alignNode1" presStyleIdx="0" presStyleCnt="6"/>
      <dgm:spPr/>
    </dgm:pt>
    <dgm:pt modelId="{E87786C0-7BDC-AE41-9402-9E5161E057B3}" type="pres">
      <dgm:prSet presAssocID="{96C652D9-E2C8-4724-8008-67DA2FA685C1}" presName="horz1" presStyleCnt="0"/>
      <dgm:spPr/>
    </dgm:pt>
    <dgm:pt modelId="{1A81B45F-11CD-5049-921A-B9044D155B0E}" type="pres">
      <dgm:prSet presAssocID="{96C652D9-E2C8-4724-8008-67DA2FA685C1}" presName="tx1" presStyleLbl="revTx" presStyleIdx="0" presStyleCnt="6"/>
      <dgm:spPr/>
    </dgm:pt>
    <dgm:pt modelId="{05A03D49-6B19-8940-983A-7B8B800C12E6}" type="pres">
      <dgm:prSet presAssocID="{96C652D9-E2C8-4724-8008-67DA2FA685C1}" presName="vert1" presStyleCnt="0"/>
      <dgm:spPr/>
    </dgm:pt>
    <dgm:pt modelId="{2D752402-F8E6-C14E-B4E4-8E7FE8BFF601}" type="pres">
      <dgm:prSet presAssocID="{A65039DF-7261-47F5-AA89-23640CE80E39}" presName="thickLine" presStyleLbl="alignNode1" presStyleIdx="1" presStyleCnt="6"/>
      <dgm:spPr/>
    </dgm:pt>
    <dgm:pt modelId="{B31A1017-EC4F-4548-9B47-0B92BE46B724}" type="pres">
      <dgm:prSet presAssocID="{A65039DF-7261-47F5-AA89-23640CE80E39}" presName="horz1" presStyleCnt="0"/>
      <dgm:spPr/>
    </dgm:pt>
    <dgm:pt modelId="{10B171AC-9378-AA40-AA8A-F3B4A9780727}" type="pres">
      <dgm:prSet presAssocID="{A65039DF-7261-47F5-AA89-23640CE80E39}" presName="tx1" presStyleLbl="revTx" presStyleIdx="1" presStyleCnt="6"/>
      <dgm:spPr/>
    </dgm:pt>
    <dgm:pt modelId="{44E84F8E-55DB-244A-854D-07919DA9D4BF}" type="pres">
      <dgm:prSet presAssocID="{A65039DF-7261-47F5-AA89-23640CE80E39}" presName="vert1" presStyleCnt="0"/>
      <dgm:spPr/>
    </dgm:pt>
    <dgm:pt modelId="{281930D8-EBFE-4A49-896C-A467790DA99C}" type="pres">
      <dgm:prSet presAssocID="{B6B8DCD4-0EC2-472B-81F0-6284A2A20490}" presName="thickLine" presStyleLbl="alignNode1" presStyleIdx="2" presStyleCnt="6"/>
      <dgm:spPr/>
    </dgm:pt>
    <dgm:pt modelId="{CC096931-ADF6-6D4E-B0A4-62367F0FEB1C}" type="pres">
      <dgm:prSet presAssocID="{B6B8DCD4-0EC2-472B-81F0-6284A2A20490}" presName="horz1" presStyleCnt="0"/>
      <dgm:spPr/>
    </dgm:pt>
    <dgm:pt modelId="{935B318A-56EA-0146-9857-90CFB77B4AA2}" type="pres">
      <dgm:prSet presAssocID="{B6B8DCD4-0EC2-472B-81F0-6284A2A20490}" presName="tx1" presStyleLbl="revTx" presStyleIdx="2" presStyleCnt="6"/>
      <dgm:spPr/>
    </dgm:pt>
    <dgm:pt modelId="{97B31CB2-CD72-F64F-9C68-D0A4302673A0}" type="pres">
      <dgm:prSet presAssocID="{B6B8DCD4-0EC2-472B-81F0-6284A2A20490}" presName="vert1" presStyleCnt="0"/>
      <dgm:spPr/>
    </dgm:pt>
    <dgm:pt modelId="{9DBCD86F-3D8F-7748-831D-19BCDAC1C8A0}" type="pres">
      <dgm:prSet presAssocID="{973165DD-3FD6-438A-9466-76993E3A7615}" presName="thickLine" presStyleLbl="alignNode1" presStyleIdx="3" presStyleCnt="6"/>
      <dgm:spPr/>
    </dgm:pt>
    <dgm:pt modelId="{B978835E-DBFB-4E46-BA61-10AE78E0351F}" type="pres">
      <dgm:prSet presAssocID="{973165DD-3FD6-438A-9466-76993E3A7615}" presName="horz1" presStyleCnt="0"/>
      <dgm:spPr/>
    </dgm:pt>
    <dgm:pt modelId="{FE7FC029-6568-084D-B682-7046918DE665}" type="pres">
      <dgm:prSet presAssocID="{973165DD-3FD6-438A-9466-76993E3A7615}" presName="tx1" presStyleLbl="revTx" presStyleIdx="3" presStyleCnt="6"/>
      <dgm:spPr/>
    </dgm:pt>
    <dgm:pt modelId="{541E5945-CFD4-C648-94E7-6BFD11FAD978}" type="pres">
      <dgm:prSet presAssocID="{973165DD-3FD6-438A-9466-76993E3A7615}" presName="vert1" presStyleCnt="0"/>
      <dgm:spPr/>
    </dgm:pt>
    <dgm:pt modelId="{A9CA3BBE-1DBA-3543-99EB-B6AFFCB73902}" type="pres">
      <dgm:prSet presAssocID="{D911E628-BFDC-40AD-836D-C6CEB8486213}" presName="thickLine" presStyleLbl="alignNode1" presStyleIdx="4" presStyleCnt="6"/>
      <dgm:spPr/>
    </dgm:pt>
    <dgm:pt modelId="{5D1922D3-AA11-AD40-8A2D-EF9CBEADCF7C}" type="pres">
      <dgm:prSet presAssocID="{D911E628-BFDC-40AD-836D-C6CEB8486213}" presName="horz1" presStyleCnt="0"/>
      <dgm:spPr/>
    </dgm:pt>
    <dgm:pt modelId="{8E75FD3A-8D03-CC4E-AD70-D99FA2F9D016}" type="pres">
      <dgm:prSet presAssocID="{D911E628-BFDC-40AD-836D-C6CEB8486213}" presName="tx1" presStyleLbl="revTx" presStyleIdx="4" presStyleCnt="6"/>
      <dgm:spPr/>
    </dgm:pt>
    <dgm:pt modelId="{AC48D115-A7AE-9C47-904B-DEC80070AFB3}" type="pres">
      <dgm:prSet presAssocID="{D911E628-BFDC-40AD-836D-C6CEB8486213}" presName="vert1" presStyleCnt="0"/>
      <dgm:spPr/>
    </dgm:pt>
    <dgm:pt modelId="{AD1EC7C9-9EA4-A947-BF63-88A657618D55}" type="pres">
      <dgm:prSet presAssocID="{84A3980B-7824-40AC-8BE9-B2F17375B3CC}" presName="thickLine" presStyleLbl="alignNode1" presStyleIdx="5" presStyleCnt="6"/>
      <dgm:spPr/>
    </dgm:pt>
    <dgm:pt modelId="{FB0DA971-E20A-1049-B872-1CD57C787CD4}" type="pres">
      <dgm:prSet presAssocID="{84A3980B-7824-40AC-8BE9-B2F17375B3CC}" presName="horz1" presStyleCnt="0"/>
      <dgm:spPr/>
    </dgm:pt>
    <dgm:pt modelId="{DA25AAF6-071A-9C43-9EF1-52192921B71F}" type="pres">
      <dgm:prSet presAssocID="{84A3980B-7824-40AC-8BE9-B2F17375B3CC}" presName="tx1" presStyleLbl="revTx" presStyleIdx="5" presStyleCnt="6"/>
      <dgm:spPr/>
    </dgm:pt>
    <dgm:pt modelId="{84F8CAE4-B005-1C4A-9425-9419E9D6ECD0}" type="pres">
      <dgm:prSet presAssocID="{84A3980B-7824-40AC-8BE9-B2F17375B3CC}" presName="vert1" presStyleCnt="0"/>
      <dgm:spPr/>
    </dgm:pt>
  </dgm:ptLst>
  <dgm:cxnLst>
    <dgm:cxn modelId="{12E4D107-D33D-4C5B-AD5B-57D22B5D95A0}" srcId="{115CC810-5835-4C09-8F0D-28FA462A5034}" destId="{96C652D9-E2C8-4724-8008-67DA2FA685C1}" srcOrd="0" destOrd="0" parTransId="{438A7880-7693-4E35-A1D6-A9F6318E3BA9}" sibTransId="{E7A3A95F-C05B-4B64-9683-09198CCC0492}"/>
    <dgm:cxn modelId="{1EB17E0A-E106-4F80-A6DC-E9EBC2BA5CDA}" srcId="{115CC810-5835-4C09-8F0D-28FA462A5034}" destId="{84A3980B-7824-40AC-8BE9-B2F17375B3CC}" srcOrd="5" destOrd="0" parTransId="{3D8F722E-A7FD-4024-AFD5-E8B7BFE50DE3}" sibTransId="{17FEBAE9-F1F8-46AD-AEE3-957552854AFE}"/>
    <dgm:cxn modelId="{BC321115-CFF3-D744-9DFA-7822E157457D}" type="presOf" srcId="{115CC810-5835-4C09-8F0D-28FA462A5034}" destId="{C6A095E3-D71B-2A44-B6C1-D580BDB66BB6}" srcOrd="0" destOrd="0" presId="urn:microsoft.com/office/officeart/2008/layout/LinedList"/>
    <dgm:cxn modelId="{36115D20-CA68-374C-90A7-CA8E91D55EAB}" type="presOf" srcId="{B6B8DCD4-0EC2-472B-81F0-6284A2A20490}" destId="{935B318A-56EA-0146-9857-90CFB77B4AA2}" srcOrd="0" destOrd="0" presId="urn:microsoft.com/office/officeart/2008/layout/LinedList"/>
    <dgm:cxn modelId="{18BF6830-457A-0F43-8FFD-988A82020EBD}" type="presOf" srcId="{A65039DF-7261-47F5-AA89-23640CE80E39}" destId="{10B171AC-9378-AA40-AA8A-F3B4A9780727}" srcOrd="0" destOrd="0" presId="urn:microsoft.com/office/officeart/2008/layout/LinedList"/>
    <dgm:cxn modelId="{D5DB0042-BBD4-2746-B787-7950138FC869}" type="presOf" srcId="{96C652D9-E2C8-4724-8008-67DA2FA685C1}" destId="{1A81B45F-11CD-5049-921A-B9044D155B0E}" srcOrd="0" destOrd="0" presId="urn:microsoft.com/office/officeart/2008/layout/LinedList"/>
    <dgm:cxn modelId="{A3D5E94A-2249-4555-8EF8-9B2E2F3D6B1B}" srcId="{115CC810-5835-4C09-8F0D-28FA462A5034}" destId="{973165DD-3FD6-438A-9466-76993E3A7615}" srcOrd="3" destOrd="0" parTransId="{A37E3191-2438-40F4-B8A5-E21B5676B3A6}" sibTransId="{D1C2223B-54B2-46B7-9250-4EA804466103}"/>
    <dgm:cxn modelId="{2BE2EF5C-1CCA-4E76-AB02-FE08E438D34C}" srcId="{115CC810-5835-4C09-8F0D-28FA462A5034}" destId="{B6B8DCD4-0EC2-472B-81F0-6284A2A20490}" srcOrd="2" destOrd="0" parTransId="{1CCE8B8E-D352-4A41-8724-64960F32EB96}" sibTransId="{FCB283BC-58FC-4357-BBB0-DF934C3D4FC9}"/>
    <dgm:cxn modelId="{E3221F9D-40C7-6B49-ADBC-484C30C9FC21}" type="presOf" srcId="{D911E628-BFDC-40AD-836D-C6CEB8486213}" destId="{8E75FD3A-8D03-CC4E-AD70-D99FA2F9D016}" srcOrd="0" destOrd="0" presId="urn:microsoft.com/office/officeart/2008/layout/LinedList"/>
    <dgm:cxn modelId="{EE280AA9-B2C5-4047-868B-C893C5DA4F86}" type="presOf" srcId="{973165DD-3FD6-438A-9466-76993E3A7615}" destId="{FE7FC029-6568-084D-B682-7046918DE665}" srcOrd="0" destOrd="0" presId="urn:microsoft.com/office/officeart/2008/layout/LinedList"/>
    <dgm:cxn modelId="{56884BB1-4AF2-4B18-A011-576EBC948CCE}" srcId="{115CC810-5835-4C09-8F0D-28FA462A5034}" destId="{A65039DF-7261-47F5-AA89-23640CE80E39}" srcOrd="1" destOrd="0" parTransId="{73634553-0B98-44B4-B79F-74AAF0BBCA3D}" sibTransId="{93ABE628-4AF8-41C9-AF2E-87B6AF69682E}"/>
    <dgm:cxn modelId="{8BC094D6-59B1-C242-9334-5E9FE13B30DF}" type="presOf" srcId="{84A3980B-7824-40AC-8BE9-B2F17375B3CC}" destId="{DA25AAF6-071A-9C43-9EF1-52192921B71F}" srcOrd="0" destOrd="0" presId="urn:microsoft.com/office/officeart/2008/layout/LinedList"/>
    <dgm:cxn modelId="{DB2DEBFE-FC24-4212-B5E9-7B34AF22FAC5}" srcId="{115CC810-5835-4C09-8F0D-28FA462A5034}" destId="{D911E628-BFDC-40AD-836D-C6CEB8486213}" srcOrd="4" destOrd="0" parTransId="{7717405C-2E00-40BA-A305-91A7D91E0468}" sibTransId="{9E7952B3-4523-4E5D-9A60-52EE03C4DD09}"/>
    <dgm:cxn modelId="{66B24DFB-D01E-9949-9947-901DA3BA0086}" type="presParOf" srcId="{C6A095E3-D71B-2A44-B6C1-D580BDB66BB6}" destId="{882EB912-D2FF-8A4F-8C27-A02F35C28E46}" srcOrd="0" destOrd="0" presId="urn:microsoft.com/office/officeart/2008/layout/LinedList"/>
    <dgm:cxn modelId="{4643EC57-3BC3-B442-8B6F-17AB07208EF8}" type="presParOf" srcId="{C6A095E3-D71B-2A44-B6C1-D580BDB66BB6}" destId="{E87786C0-7BDC-AE41-9402-9E5161E057B3}" srcOrd="1" destOrd="0" presId="urn:microsoft.com/office/officeart/2008/layout/LinedList"/>
    <dgm:cxn modelId="{9AB886CF-2C5C-104D-9514-8B56C2871821}" type="presParOf" srcId="{E87786C0-7BDC-AE41-9402-9E5161E057B3}" destId="{1A81B45F-11CD-5049-921A-B9044D155B0E}" srcOrd="0" destOrd="0" presId="urn:microsoft.com/office/officeart/2008/layout/LinedList"/>
    <dgm:cxn modelId="{F0D5A2CB-86D3-434C-927C-3512DEF92999}" type="presParOf" srcId="{E87786C0-7BDC-AE41-9402-9E5161E057B3}" destId="{05A03D49-6B19-8940-983A-7B8B800C12E6}" srcOrd="1" destOrd="0" presId="urn:microsoft.com/office/officeart/2008/layout/LinedList"/>
    <dgm:cxn modelId="{C8A12D68-C428-4944-B19C-F7F24B439CCB}" type="presParOf" srcId="{C6A095E3-D71B-2A44-B6C1-D580BDB66BB6}" destId="{2D752402-F8E6-C14E-B4E4-8E7FE8BFF601}" srcOrd="2" destOrd="0" presId="urn:microsoft.com/office/officeart/2008/layout/LinedList"/>
    <dgm:cxn modelId="{094DF913-8AF3-9944-B9C4-F61189D8E458}" type="presParOf" srcId="{C6A095E3-D71B-2A44-B6C1-D580BDB66BB6}" destId="{B31A1017-EC4F-4548-9B47-0B92BE46B724}" srcOrd="3" destOrd="0" presId="urn:microsoft.com/office/officeart/2008/layout/LinedList"/>
    <dgm:cxn modelId="{090E8F80-3714-0248-9458-73E469E5A2D5}" type="presParOf" srcId="{B31A1017-EC4F-4548-9B47-0B92BE46B724}" destId="{10B171AC-9378-AA40-AA8A-F3B4A9780727}" srcOrd="0" destOrd="0" presId="urn:microsoft.com/office/officeart/2008/layout/LinedList"/>
    <dgm:cxn modelId="{8FDF12F5-7F48-0C4E-80D6-83FC109851E5}" type="presParOf" srcId="{B31A1017-EC4F-4548-9B47-0B92BE46B724}" destId="{44E84F8E-55DB-244A-854D-07919DA9D4BF}" srcOrd="1" destOrd="0" presId="urn:microsoft.com/office/officeart/2008/layout/LinedList"/>
    <dgm:cxn modelId="{63DAFDBD-13CC-A74A-9071-622773EE2E83}" type="presParOf" srcId="{C6A095E3-D71B-2A44-B6C1-D580BDB66BB6}" destId="{281930D8-EBFE-4A49-896C-A467790DA99C}" srcOrd="4" destOrd="0" presId="urn:microsoft.com/office/officeart/2008/layout/LinedList"/>
    <dgm:cxn modelId="{DA809ABB-511B-EF4B-99C5-3FCCECCB762D}" type="presParOf" srcId="{C6A095E3-D71B-2A44-B6C1-D580BDB66BB6}" destId="{CC096931-ADF6-6D4E-B0A4-62367F0FEB1C}" srcOrd="5" destOrd="0" presId="urn:microsoft.com/office/officeart/2008/layout/LinedList"/>
    <dgm:cxn modelId="{F85F8B5A-9AB4-6E44-B5BC-3FB792724CBC}" type="presParOf" srcId="{CC096931-ADF6-6D4E-B0A4-62367F0FEB1C}" destId="{935B318A-56EA-0146-9857-90CFB77B4AA2}" srcOrd="0" destOrd="0" presId="urn:microsoft.com/office/officeart/2008/layout/LinedList"/>
    <dgm:cxn modelId="{6825DCCB-D391-BF49-806B-463D421AD28A}" type="presParOf" srcId="{CC096931-ADF6-6D4E-B0A4-62367F0FEB1C}" destId="{97B31CB2-CD72-F64F-9C68-D0A4302673A0}" srcOrd="1" destOrd="0" presId="urn:microsoft.com/office/officeart/2008/layout/LinedList"/>
    <dgm:cxn modelId="{48EFF3F0-C902-5744-90CC-1188481A8FC5}" type="presParOf" srcId="{C6A095E3-D71B-2A44-B6C1-D580BDB66BB6}" destId="{9DBCD86F-3D8F-7748-831D-19BCDAC1C8A0}" srcOrd="6" destOrd="0" presId="urn:microsoft.com/office/officeart/2008/layout/LinedList"/>
    <dgm:cxn modelId="{7EB3505E-5C20-B348-9ED1-757498EFF059}" type="presParOf" srcId="{C6A095E3-D71B-2A44-B6C1-D580BDB66BB6}" destId="{B978835E-DBFB-4E46-BA61-10AE78E0351F}" srcOrd="7" destOrd="0" presId="urn:microsoft.com/office/officeart/2008/layout/LinedList"/>
    <dgm:cxn modelId="{D01CEEF1-F41D-414A-A0B2-C2B8C8E9F8D6}" type="presParOf" srcId="{B978835E-DBFB-4E46-BA61-10AE78E0351F}" destId="{FE7FC029-6568-084D-B682-7046918DE665}" srcOrd="0" destOrd="0" presId="urn:microsoft.com/office/officeart/2008/layout/LinedList"/>
    <dgm:cxn modelId="{FA6A7388-AE96-9E4D-AF58-1074139BF415}" type="presParOf" srcId="{B978835E-DBFB-4E46-BA61-10AE78E0351F}" destId="{541E5945-CFD4-C648-94E7-6BFD11FAD978}" srcOrd="1" destOrd="0" presId="urn:microsoft.com/office/officeart/2008/layout/LinedList"/>
    <dgm:cxn modelId="{26D667A6-3256-BC4A-87F9-26D220A3AB89}" type="presParOf" srcId="{C6A095E3-D71B-2A44-B6C1-D580BDB66BB6}" destId="{A9CA3BBE-1DBA-3543-99EB-B6AFFCB73902}" srcOrd="8" destOrd="0" presId="urn:microsoft.com/office/officeart/2008/layout/LinedList"/>
    <dgm:cxn modelId="{FBEA9819-D361-3548-8854-297D57320D6B}" type="presParOf" srcId="{C6A095E3-D71B-2A44-B6C1-D580BDB66BB6}" destId="{5D1922D3-AA11-AD40-8A2D-EF9CBEADCF7C}" srcOrd="9" destOrd="0" presId="urn:microsoft.com/office/officeart/2008/layout/LinedList"/>
    <dgm:cxn modelId="{CBC11474-2D66-DE44-8AA5-99834918B9EB}" type="presParOf" srcId="{5D1922D3-AA11-AD40-8A2D-EF9CBEADCF7C}" destId="{8E75FD3A-8D03-CC4E-AD70-D99FA2F9D016}" srcOrd="0" destOrd="0" presId="urn:microsoft.com/office/officeart/2008/layout/LinedList"/>
    <dgm:cxn modelId="{59B7CFD5-E982-B141-BF29-74E168A3537B}" type="presParOf" srcId="{5D1922D3-AA11-AD40-8A2D-EF9CBEADCF7C}" destId="{AC48D115-A7AE-9C47-904B-DEC80070AFB3}" srcOrd="1" destOrd="0" presId="urn:microsoft.com/office/officeart/2008/layout/LinedList"/>
    <dgm:cxn modelId="{A749AA55-1898-084F-B912-3243A5E70D91}" type="presParOf" srcId="{C6A095E3-D71B-2A44-B6C1-D580BDB66BB6}" destId="{AD1EC7C9-9EA4-A947-BF63-88A657618D55}" srcOrd="10" destOrd="0" presId="urn:microsoft.com/office/officeart/2008/layout/LinedList"/>
    <dgm:cxn modelId="{60ED087C-39A5-7B4F-93DB-8D3962D90F52}" type="presParOf" srcId="{C6A095E3-D71B-2A44-B6C1-D580BDB66BB6}" destId="{FB0DA971-E20A-1049-B872-1CD57C787CD4}" srcOrd="11" destOrd="0" presId="urn:microsoft.com/office/officeart/2008/layout/LinedList"/>
    <dgm:cxn modelId="{C790A111-9F82-E64A-8BCD-D505DC1F6D33}" type="presParOf" srcId="{FB0DA971-E20A-1049-B872-1CD57C787CD4}" destId="{DA25AAF6-071A-9C43-9EF1-52192921B71F}" srcOrd="0" destOrd="0" presId="urn:microsoft.com/office/officeart/2008/layout/LinedList"/>
    <dgm:cxn modelId="{4E43A02F-5065-464F-A6C6-4CD198F7D122}" type="presParOf" srcId="{FB0DA971-E20A-1049-B872-1CD57C787CD4}" destId="{84F8CAE4-B005-1C4A-9425-9419E9D6EC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A072A7-C597-40D2-A56D-4D97E77E6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0ECCF7F-0EB5-4084-BB8B-C675AE36E2D3}">
      <dgm:prSet custT="1"/>
      <dgm:spPr/>
      <dgm:t>
        <a:bodyPr/>
        <a:lstStyle/>
        <a:p>
          <a:r>
            <a:rPr lang="en-GB" sz="1800" dirty="0"/>
            <a:t>Defined rehabilitation as a process of behavioural change and encouragement of stopping offending.</a:t>
          </a:r>
          <a:endParaRPr lang="en-US" sz="1800" dirty="0"/>
        </a:p>
      </dgm:t>
    </dgm:pt>
    <dgm:pt modelId="{FB083F71-CD54-4040-91AC-DF9A554A6FCA}" type="parTrans" cxnId="{077DE4E8-08EF-44BB-97C0-68AC62566937}">
      <dgm:prSet/>
      <dgm:spPr/>
      <dgm:t>
        <a:bodyPr/>
        <a:lstStyle/>
        <a:p>
          <a:endParaRPr lang="en-US" sz="1800"/>
        </a:p>
      </dgm:t>
    </dgm:pt>
    <dgm:pt modelId="{B2AFC47A-6BA3-40D9-A2C7-86C5C45890D0}" type="sibTrans" cxnId="{077DE4E8-08EF-44BB-97C0-68AC62566937}">
      <dgm:prSet/>
      <dgm:spPr/>
      <dgm:t>
        <a:bodyPr/>
        <a:lstStyle/>
        <a:p>
          <a:endParaRPr lang="en-US" sz="1800"/>
        </a:p>
      </dgm:t>
    </dgm:pt>
    <dgm:pt modelId="{8FC7F081-5AD5-431A-B0FE-83AEB6099E5E}">
      <dgm:prSet custT="1"/>
      <dgm:spPr/>
      <dgm:t>
        <a:bodyPr/>
        <a:lstStyle/>
        <a:p>
          <a:r>
            <a:rPr lang="en-GB" sz="1800" dirty="0"/>
            <a:t>Established how the UK supports reformed offenders into education (Rehabilitation of Offenders Act 1974) and discussed how long it takes for a conviction to become spent.</a:t>
          </a:r>
          <a:endParaRPr lang="en-US" sz="1800" dirty="0"/>
        </a:p>
      </dgm:t>
    </dgm:pt>
    <dgm:pt modelId="{25606F0A-6194-4BF8-A2CC-394DB2FE404F}" type="parTrans" cxnId="{00E2A571-46C2-41C9-8A74-572516102811}">
      <dgm:prSet/>
      <dgm:spPr/>
      <dgm:t>
        <a:bodyPr/>
        <a:lstStyle/>
        <a:p>
          <a:endParaRPr lang="en-US" sz="1800"/>
        </a:p>
      </dgm:t>
    </dgm:pt>
    <dgm:pt modelId="{80525CC5-C763-4741-BA89-4FCA83DD443E}" type="sibTrans" cxnId="{00E2A571-46C2-41C9-8A74-572516102811}">
      <dgm:prSet/>
      <dgm:spPr/>
      <dgm:t>
        <a:bodyPr/>
        <a:lstStyle/>
        <a:p>
          <a:endParaRPr lang="en-US" sz="1800"/>
        </a:p>
      </dgm:t>
    </dgm:pt>
    <dgm:pt modelId="{5B3D2F1B-C48B-4A32-90A6-62EB33C5D562}">
      <dgm:prSet custT="1"/>
      <dgm:spPr/>
      <dgm:t>
        <a:bodyPr/>
        <a:lstStyle/>
        <a:p>
          <a:r>
            <a:rPr lang="en-GB" sz="1800" dirty="0"/>
            <a:t>Enquired into the factors associated with offending, the imprisonment rate and reoffending rate in the UK</a:t>
          </a:r>
          <a:endParaRPr lang="en-US" sz="1800" dirty="0"/>
        </a:p>
      </dgm:t>
    </dgm:pt>
    <dgm:pt modelId="{20E2335D-42E6-4BDE-B22A-AEBF6D397019}" type="parTrans" cxnId="{B5B2CA0F-6F51-45D2-B773-EEA3F9405A02}">
      <dgm:prSet/>
      <dgm:spPr/>
      <dgm:t>
        <a:bodyPr/>
        <a:lstStyle/>
        <a:p>
          <a:endParaRPr lang="en-US" sz="1800"/>
        </a:p>
      </dgm:t>
    </dgm:pt>
    <dgm:pt modelId="{19CF88B7-5231-4BD3-9E93-8D7F25EF4C1C}" type="sibTrans" cxnId="{B5B2CA0F-6F51-45D2-B773-EEA3F9405A02}">
      <dgm:prSet/>
      <dgm:spPr/>
      <dgm:t>
        <a:bodyPr/>
        <a:lstStyle/>
        <a:p>
          <a:endParaRPr lang="en-US" sz="1800"/>
        </a:p>
      </dgm:t>
    </dgm:pt>
    <dgm:pt modelId="{EBA9E87A-2110-4DAC-85A4-51210F294FAE}">
      <dgm:prSet custT="1"/>
      <dgm:spPr/>
      <dgm:t>
        <a:bodyPr/>
        <a:lstStyle/>
        <a:p>
          <a:r>
            <a:rPr lang="en-GB" sz="1800" dirty="0"/>
            <a:t>Discussed the types of rehabilitation programmes there are in the UK.</a:t>
          </a:r>
          <a:endParaRPr lang="en-US" sz="1800" dirty="0"/>
        </a:p>
      </dgm:t>
    </dgm:pt>
    <dgm:pt modelId="{7B4DE1A9-52E9-45FF-95F6-8195A8C8D58D}" type="parTrans" cxnId="{0D78329E-EDFA-46EA-9FC1-76ED2869D297}">
      <dgm:prSet/>
      <dgm:spPr/>
      <dgm:t>
        <a:bodyPr/>
        <a:lstStyle/>
        <a:p>
          <a:endParaRPr lang="en-US" sz="1800"/>
        </a:p>
      </dgm:t>
    </dgm:pt>
    <dgm:pt modelId="{D0A4AB15-8F93-478A-B892-9C7F8E3C753A}" type="sibTrans" cxnId="{0D78329E-EDFA-46EA-9FC1-76ED2869D297}">
      <dgm:prSet/>
      <dgm:spPr/>
      <dgm:t>
        <a:bodyPr/>
        <a:lstStyle/>
        <a:p>
          <a:endParaRPr lang="en-US" sz="1800"/>
        </a:p>
      </dgm:t>
    </dgm:pt>
    <dgm:pt modelId="{DEEA5CF4-91E1-47A7-BCC9-41FAE520BBC8}">
      <dgm:prSet custT="1"/>
      <dgm:spPr/>
      <dgm:t>
        <a:bodyPr/>
        <a:lstStyle/>
        <a:p>
          <a:r>
            <a:rPr lang="en-GB" sz="1800" dirty="0"/>
            <a:t>Established the theories of rehabilitation and  the five concepts of criminal rehabilitation. </a:t>
          </a:r>
          <a:endParaRPr lang="en-US" sz="1800" dirty="0"/>
        </a:p>
      </dgm:t>
    </dgm:pt>
    <dgm:pt modelId="{18B9D6EC-60C9-4CF1-AAAE-7714AEBA1122}" type="parTrans" cxnId="{FD1F3055-FB20-4931-BAC1-CAA2B531A4BA}">
      <dgm:prSet/>
      <dgm:spPr/>
      <dgm:t>
        <a:bodyPr/>
        <a:lstStyle/>
        <a:p>
          <a:endParaRPr lang="en-US" sz="1800"/>
        </a:p>
      </dgm:t>
    </dgm:pt>
    <dgm:pt modelId="{EFC9A21A-99ED-4559-B709-F034A0B52757}" type="sibTrans" cxnId="{FD1F3055-FB20-4931-BAC1-CAA2B531A4BA}">
      <dgm:prSet/>
      <dgm:spPr/>
      <dgm:t>
        <a:bodyPr/>
        <a:lstStyle/>
        <a:p>
          <a:endParaRPr lang="en-US" sz="1800"/>
        </a:p>
      </dgm:t>
    </dgm:pt>
    <dgm:pt modelId="{A53BE53F-AD01-4BE3-A444-FB088A1BEFB1}">
      <dgm:prSet custT="1"/>
      <dgm:spPr/>
      <dgm:t>
        <a:bodyPr/>
        <a:lstStyle/>
        <a:p>
          <a:r>
            <a:rPr lang="en-GB" sz="1800" dirty="0"/>
            <a:t>Considered the successes and problems with rehabilitation. </a:t>
          </a:r>
          <a:endParaRPr lang="en-US" sz="1800" dirty="0"/>
        </a:p>
      </dgm:t>
    </dgm:pt>
    <dgm:pt modelId="{6A4DB70E-F8ED-4C8B-8B7D-D1E3B795BD43}" type="parTrans" cxnId="{E0600FD9-AE79-4802-8D56-4966ECFFE731}">
      <dgm:prSet/>
      <dgm:spPr/>
      <dgm:t>
        <a:bodyPr/>
        <a:lstStyle/>
        <a:p>
          <a:endParaRPr lang="en-US" sz="1800"/>
        </a:p>
      </dgm:t>
    </dgm:pt>
    <dgm:pt modelId="{2A7B3D28-55C8-4A4A-AC84-B10F28349A09}" type="sibTrans" cxnId="{E0600FD9-AE79-4802-8D56-4966ECFFE731}">
      <dgm:prSet/>
      <dgm:spPr/>
      <dgm:t>
        <a:bodyPr/>
        <a:lstStyle/>
        <a:p>
          <a:endParaRPr lang="en-US" sz="1800"/>
        </a:p>
      </dgm:t>
    </dgm:pt>
    <dgm:pt modelId="{769B106C-2CCE-46AC-ABCC-84868143F262}">
      <dgm:prSet custT="1"/>
      <dgm:spPr/>
      <dgm:t>
        <a:bodyPr/>
        <a:lstStyle/>
        <a:p>
          <a:r>
            <a:rPr lang="en-GB" sz="1800" dirty="0"/>
            <a:t>Discussed whether there should be a punitive or rehabilitative approach to dealing with offenders and whether all offenders can be rehabilitated.</a:t>
          </a:r>
          <a:endParaRPr lang="en-US" sz="1800" dirty="0"/>
        </a:p>
      </dgm:t>
    </dgm:pt>
    <dgm:pt modelId="{F24582EF-EB3F-45FD-A891-7E87F1F57C49}" type="parTrans" cxnId="{843402D4-7767-4365-85D1-017DFD23F7DC}">
      <dgm:prSet/>
      <dgm:spPr/>
      <dgm:t>
        <a:bodyPr/>
        <a:lstStyle/>
        <a:p>
          <a:endParaRPr lang="en-US" sz="1800"/>
        </a:p>
      </dgm:t>
    </dgm:pt>
    <dgm:pt modelId="{7E0D8509-7799-4984-B5F3-299DC496AA77}" type="sibTrans" cxnId="{843402D4-7767-4365-85D1-017DFD23F7DC}">
      <dgm:prSet/>
      <dgm:spPr/>
      <dgm:t>
        <a:bodyPr/>
        <a:lstStyle/>
        <a:p>
          <a:endParaRPr lang="en-US" sz="1800"/>
        </a:p>
      </dgm:t>
    </dgm:pt>
    <dgm:pt modelId="{7EEA04D7-7973-7A4E-9193-DFF8089B24BA}" type="pres">
      <dgm:prSet presAssocID="{49A072A7-C597-40D2-A56D-4D97E77E66F3}" presName="linear" presStyleCnt="0">
        <dgm:presLayoutVars>
          <dgm:animLvl val="lvl"/>
          <dgm:resizeHandles val="exact"/>
        </dgm:presLayoutVars>
      </dgm:prSet>
      <dgm:spPr/>
    </dgm:pt>
    <dgm:pt modelId="{44571E35-79C7-1D40-A1FB-A951C7D5DC1E}" type="pres">
      <dgm:prSet presAssocID="{40ECCF7F-0EB5-4084-BB8B-C675AE36E2D3}" presName="parentText" presStyleLbl="node1" presStyleIdx="0" presStyleCnt="7">
        <dgm:presLayoutVars>
          <dgm:chMax val="0"/>
          <dgm:bulletEnabled val="1"/>
        </dgm:presLayoutVars>
      </dgm:prSet>
      <dgm:spPr/>
    </dgm:pt>
    <dgm:pt modelId="{10F4863F-1883-7E4A-885C-5A4B465741CE}" type="pres">
      <dgm:prSet presAssocID="{B2AFC47A-6BA3-40D9-A2C7-86C5C45890D0}" presName="spacer" presStyleCnt="0"/>
      <dgm:spPr/>
    </dgm:pt>
    <dgm:pt modelId="{4EB7E906-0EDE-D840-8A75-12390226DB98}" type="pres">
      <dgm:prSet presAssocID="{8FC7F081-5AD5-431A-B0FE-83AEB6099E5E}" presName="parentText" presStyleLbl="node1" presStyleIdx="1" presStyleCnt="7">
        <dgm:presLayoutVars>
          <dgm:chMax val="0"/>
          <dgm:bulletEnabled val="1"/>
        </dgm:presLayoutVars>
      </dgm:prSet>
      <dgm:spPr/>
    </dgm:pt>
    <dgm:pt modelId="{A58EC836-FD7F-DF46-8486-5AA581F8839E}" type="pres">
      <dgm:prSet presAssocID="{80525CC5-C763-4741-BA89-4FCA83DD443E}" presName="spacer" presStyleCnt="0"/>
      <dgm:spPr/>
    </dgm:pt>
    <dgm:pt modelId="{8200FAAB-5E05-B84B-B210-971F632CCCB1}" type="pres">
      <dgm:prSet presAssocID="{5B3D2F1B-C48B-4A32-90A6-62EB33C5D562}" presName="parentText" presStyleLbl="node1" presStyleIdx="2" presStyleCnt="7">
        <dgm:presLayoutVars>
          <dgm:chMax val="0"/>
          <dgm:bulletEnabled val="1"/>
        </dgm:presLayoutVars>
      </dgm:prSet>
      <dgm:spPr/>
    </dgm:pt>
    <dgm:pt modelId="{A521BCC4-B8B7-624C-8B86-C298E876562C}" type="pres">
      <dgm:prSet presAssocID="{19CF88B7-5231-4BD3-9E93-8D7F25EF4C1C}" presName="spacer" presStyleCnt="0"/>
      <dgm:spPr/>
    </dgm:pt>
    <dgm:pt modelId="{D022860F-E434-D545-8AEB-06AADF4214F8}" type="pres">
      <dgm:prSet presAssocID="{EBA9E87A-2110-4DAC-85A4-51210F294FAE}" presName="parentText" presStyleLbl="node1" presStyleIdx="3" presStyleCnt="7">
        <dgm:presLayoutVars>
          <dgm:chMax val="0"/>
          <dgm:bulletEnabled val="1"/>
        </dgm:presLayoutVars>
      </dgm:prSet>
      <dgm:spPr/>
    </dgm:pt>
    <dgm:pt modelId="{3A1A4ED9-FA71-A940-A355-0AA773059F6D}" type="pres">
      <dgm:prSet presAssocID="{D0A4AB15-8F93-478A-B892-9C7F8E3C753A}" presName="spacer" presStyleCnt="0"/>
      <dgm:spPr/>
    </dgm:pt>
    <dgm:pt modelId="{C47FEFFB-284F-FA41-84AB-ED8D702CCCAF}" type="pres">
      <dgm:prSet presAssocID="{DEEA5CF4-91E1-47A7-BCC9-41FAE520BBC8}" presName="parentText" presStyleLbl="node1" presStyleIdx="4" presStyleCnt="7">
        <dgm:presLayoutVars>
          <dgm:chMax val="0"/>
          <dgm:bulletEnabled val="1"/>
        </dgm:presLayoutVars>
      </dgm:prSet>
      <dgm:spPr/>
    </dgm:pt>
    <dgm:pt modelId="{EB20F3FE-C534-7A4A-8165-19588B2BA164}" type="pres">
      <dgm:prSet presAssocID="{EFC9A21A-99ED-4559-B709-F034A0B52757}" presName="spacer" presStyleCnt="0"/>
      <dgm:spPr/>
    </dgm:pt>
    <dgm:pt modelId="{AEBEBEED-517F-1642-8074-43C00BEC143A}" type="pres">
      <dgm:prSet presAssocID="{A53BE53F-AD01-4BE3-A444-FB088A1BEFB1}" presName="parentText" presStyleLbl="node1" presStyleIdx="5" presStyleCnt="7">
        <dgm:presLayoutVars>
          <dgm:chMax val="0"/>
          <dgm:bulletEnabled val="1"/>
        </dgm:presLayoutVars>
      </dgm:prSet>
      <dgm:spPr/>
    </dgm:pt>
    <dgm:pt modelId="{022669E1-8950-C64A-BBE3-7119DE96C4B8}" type="pres">
      <dgm:prSet presAssocID="{2A7B3D28-55C8-4A4A-AC84-B10F28349A09}" presName="spacer" presStyleCnt="0"/>
      <dgm:spPr/>
    </dgm:pt>
    <dgm:pt modelId="{4308CA06-BBE8-B544-8237-2640A51D5413}" type="pres">
      <dgm:prSet presAssocID="{769B106C-2CCE-46AC-ABCC-84868143F262}" presName="parentText" presStyleLbl="node1" presStyleIdx="6" presStyleCnt="7">
        <dgm:presLayoutVars>
          <dgm:chMax val="0"/>
          <dgm:bulletEnabled val="1"/>
        </dgm:presLayoutVars>
      </dgm:prSet>
      <dgm:spPr/>
    </dgm:pt>
  </dgm:ptLst>
  <dgm:cxnLst>
    <dgm:cxn modelId="{B0411806-66FF-4145-948D-B8EFD443CEA7}" type="presOf" srcId="{769B106C-2CCE-46AC-ABCC-84868143F262}" destId="{4308CA06-BBE8-B544-8237-2640A51D5413}" srcOrd="0" destOrd="0" presId="urn:microsoft.com/office/officeart/2005/8/layout/vList2"/>
    <dgm:cxn modelId="{8263940B-3397-8840-9D3A-B1BB85960F7A}" type="presOf" srcId="{8FC7F081-5AD5-431A-B0FE-83AEB6099E5E}" destId="{4EB7E906-0EDE-D840-8A75-12390226DB98}" srcOrd="0" destOrd="0" presId="urn:microsoft.com/office/officeart/2005/8/layout/vList2"/>
    <dgm:cxn modelId="{B5B2CA0F-6F51-45D2-B773-EEA3F9405A02}" srcId="{49A072A7-C597-40D2-A56D-4D97E77E66F3}" destId="{5B3D2F1B-C48B-4A32-90A6-62EB33C5D562}" srcOrd="2" destOrd="0" parTransId="{20E2335D-42E6-4BDE-B22A-AEBF6D397019}" sibTransId="{19CF88B7-5231-4BD3-9E93-8D7F25EF4C1C}"/>
    <dgm:cxn modelId="{57028C2F-2DB1-8147-89C8-6CC4F69EE350}" type="presOf" srcId="{DEEA5CF4-91E1-47A7-BCC9-41FAE520BBC8}" destId="{C47FEFFB-284F-FA41-84AB-ED8D702CCCAF}" srcOrd="0" destOrd="0" presId="urn:microsoft.com/office/officeart/2005/8/layout/vList2"/>
    <dgm:cxn modelId="{FD1F3055-FB20-4931-BAC1-CAA2B531A4BA}" srcId="{49A072A7-C597-40D2-A56D-4D97E77E66F3}" destId="{DEEA5CF4-91E1-47A7-BCC9-41FAE520BBC8}" srcOrd="4" destOrd="0" parTransId="{18B9D6EC-60C9-4CF1-AAAE-7714AEBA1122}" sibTransId="{EFC9A21A-99ED-4559-B709-F034A0B52757}"/>
    <dgm:cxn modelId="{89E52171-BCD6-2D42-AB13-2127CAA220CB}" type="presOf" srcId="{40ECCF7F-0EB5-4084-BB8B-C675AE36E2D3}" destId="{44571E35-79C7-1D40-A1FB-A951C7D5DC1E}" srcOrd="0" destOrd="0" presId="urn:microsoft.com/office/officeart/2005/8/layout/vList2"/>
    <dgm:cxn modelId="{00E2A571-46C2-41C9-8A74-572516102811}" srcId="{49A072A7-C597-40D2-A56D-4D97E77E66F3}" destId="{8FC7F081-5AD5-431A-B0FE-83AEB6099E5E}" srcOrd="1" destOrd="0" parTransId="{25606F0A-6194-4BF8-A2CC-394DB2FE404F}" sibTransId="{80525CC5-C763-4741-BA89-4FCA83DD443E}"/>
    <dgm:cxn modelId="{0D78329E-EDFA-46EA-9FC1-76ED2869D297}" srcId="{49A072A7-C597-40D2-A56D-4D97E77E66F3}" destId="{EBA9E87A-2110-4DAC-85A4-51210F294FAE}" srcOrd="3" destOrd="0" parTransId="{7B4DE1A9-52E9-45FF-95F6-8195A8C8D58D}" sibTransId="{D0A4AB15-8F93-478A-B892-9C7F8E3C753A}"/>
    <dgm:cxn modelId="{456C52D0-34D8-BA42-BF18-6C0FCB2404EC}" type="presOf" srcId="{5B3D2F1B-C48B-4A32-90A6-62EB33C5D562}" destId="{8200FAAB-5E05-B84B-B210-971F632CCCB1}" srcOrd="0" destOrd="0" presId="urn:microsoft.com/office/officeart/2005/8/layout/vList2"/>
    <dgm:cxn modelId="{843402D4-7767-4365-85D1-017DFD23F7DC}" srcId="{49A072A7-C597-40D2-A56D-4D97E77E66F3}" destId="{769B106C-2CCE-46AC-ABCC-84868143F262}" srcOrd="6" destOrd="0" parTransId="{F24582EF-EB3F-45FD-A891-7E87F1F57C49}" sibTransId="{7E0D8509-7799-4984-B5F3-299DC496AA77}"/>
    <dgm:cxn modelId="{E0600FD9-AE79-4802-8D56-4966ECFFE731}" srcId="{49A072A7-C597-40D2-A56D-4D97E77E66F3}" destId="{A53BE53F-AD01-4BE3-A444-FB088A1BEFB1}" srcOrd="5" destOrd="0" parTransId="{6A4DB70E-F8ED-4C8B-8B7D-D1E3B795BD43}" sibTransId="{2A7B3D28-55C8-4A4A-AC84-B10F28349A09}"/>
    <dgm:cxn modelId="{077DE4E8-08EF-44BB-97C0-68AC62566937}" srcId="{49A072A7-C597-40D2-A56D-4D97E77E66F3}" destId="{40ECCF7F-0EB5-4084-BB8B-C675AE36E2D3}" srcOrd="0" destOrd="0" parTransId="{FB083F71-CD54-4040-91AC-DF9A554A6FCA}" sibTransId="{B2AFC47A-6BA3-40D9-A2C7-86C5C45890D0}"/>
    <dgm:cxn modelId="{2F4195F0-A67D-8A47-B2DB-A188943A5704}" type="presOf" srcId="{49A072A7-C597-40D2-A56D-4D97E77E66F3}" destId="{7EEA04D7-7973-7A4E-9193-DFF8089B24BA}" srcOrd="0" destOrd="0" presId="urn:microsoft.com/office/officeart/2005/8/layout/vList2"/>
    <dgm:cxn modelId="{F76F94F1-6086-4A41-B653-340F522DAADA}" type="presOf" srcId="{EBA9E87A-2110-4DAC-85A4-51210F294FAE}" destId="{D022860F-E434-D545-8AEB-06AADF4214F8}" srcOrd="0" destOrd="0" presId="urn:microsoft.com/office/officeart/2005/8/layout/vList2"/>
    <dgm:cxn modelId="{BBE90AF3-C638-4541-9B3E-836FE1A07354}" type="presOf" srcId="{A53BE53F-AD01-4BE3-A444-FB088A1BEFB1}" destId="{AEBEBEED-517F-1642-8074-43C00BEC143A}" srcOrd="0" destOrd="0" presId="urn:microsoft.com/office/officeart/2005/8/layout/vList2"/>
    <dgm:cxn modelId="{9473723A-18BC-5C4F-B595-25DA065F06A5}" type="presParOf" srcId="{7EEA04D7-7973-7A4E-9193-DFF8089B24BA}" destId="{44571E35-79C7-1D40-A1FB-A951C7D5DC1E}" srcOrd="0" destOrd="0" presId="urn:microsoft.com/office/officeart/2005/8/layout/vList2"/>
    <dgm:cxn modelId="{FE20C14E-4F00-6742-B8CD-52FFAA2202E0}" type="presParOf" srcId="{7EEA04D7-7973-7A4E-9193-DFF8089B24BA}" destId="{10F4863F-1883-7E4A-885C-5A4B465741CE}" srcOrd="1" destOrd="0" presId="urn:microsoft.com/office/officeart/2005/8/layout/vList2"/>
    <dgm:cxn modelId="{62F1391C-6D6F-254D-8E63-371A3DDC1AD4}" type="presParOf" srcId="{7EEA04D7-7973-7A4E-9193-DFF8089B24BA}" destId="{4EB7E906-0EDE-D840-8A75-12390226DB98}" srcOrd="2" destOrd="0" presId="urn:microsoft.com/office/officeart/2005/8/layout/vList2"/>
    <dgm:cxn modelId="{763D3849-36EB-D944-9E99-9347AB0323B2}" type="presParOf" srcId="{7EEA04D7-7973-7A4E-9193-DFF8089B24BA}" destId="{A58EC836-FD7F-DF46-8486-5AA581F8839E}" srcOrd="3" destOrd="0" presId="urn:microsoft.com/office/officeart/2005/8/layout/vList2"/>
    <dgm:cxn modelId="{68DC4FCA-6236-1748-AD59-5FC10C7F953A}" type="presParOf" srcId="{7EEA04D7-7973-7A4E-9193-DFF8089B24BA}" destId="{8200FAAB-5E05-B84B-B210-971F632CCCB1}" srcOrd="4" destOrd="0" presId="urn:microsoft.com/office/officeart/2005/8/layout/vList2"/>
    <dgm:cxn modelId="{FAC20C71-3902-A348-9A63-28194C618A3C}" type="presParOf" srcId="{7EEA04D7-7973-7A4E-9193-DFF8089B24BA}" destId="{A521BCC4-B8B7-624C-8B86-C298E876562C}" srcOrd="5" destOrd="0" presId="urn:microsoft.com/office/officeart/2005/8/layout/vList2"/>
    <dgm:cxn modelId="{3BA4016A-C311-3C49-AD69-8D1018C96825}" type="presParOf" srcId="{7EEA04D7-7973-7A4E-9193-DFF8089B24BA}" destId="{D022860F-E434-D545-8AEB-06AADF4214F8}" srcOrd="6" destOrd="0" presId="urn:microsoft.com/office/officeart/2005/8/layout/vList2"/>
    <dgm:cxn modelId="{71540744-D4FC-1F40-9BBF-24CBDFC802FA}" type="presParOf" srcId="{7EEA04D7-7973-7A4E-9193-DFF8089B24BA}" destId="{3A1A4ED9-FA71-A940-A355-0AA773059F6D}" srcOrd="7" destOrd="0" presId="urn:microsoft.com/office/officeart/2005/8/layout/vList2"/>
    <dgm:cxn modelId="{C85AE5EA-D8FE-B149-9E42-36C10B938E14}" type="presParOf" srcId="{7EEA04D7-7973-7A4E-9193-DFF8089B24BA}" destId="{C47FEFFB-284F-FA41-84AB-ED8D702CCCAF}" srcOrd="8" destOrd="0" presId="urn:microsoft.com/office/officeart/2005/8/layout/vList2"/>
    <dgm:cxn modelId="{12B8C7B6-0259-B141-A055-4DE17CE08356}" type="presParOf" srcId="{7EEA04D7-7973-7A4E-9193-DFF8089B24BA}" destId="{EB20F3FE-C534-7A4A-8165-19588B2BA164}" srcOrd="9" destOrd="0" presId="urn:microsoft.com/office/officeart/2005/8/layout/vList2"/>
    <dgm:cxn modelId="{9CFF791A-2FBA-064D-B04A-9E23E316D0B7}" type="presParOf" srcId="{7EEA04D7-7973-7A4E-9193-DFF8089B24BA}" destId="{AEBEBEED-517F-1642-8074-43C00BEC143A}" srcOrd="10" destOrd="0" presId="urn:microsoft.com/office/officeart/2005/8/layout/vList2"/>
    <dgm:cxn modelId="{0E3A4AFF-32CC-FD46-B85D-13F24F4E69F3}" type="presParOf" srcId="{7EEA04D7-7973-7A4E-9193-DFF8089B24BA}" destId="{022669E1-8950-C64A-BBE3-7119DE96C4B8}" srcOrd="11" destOrd="0" presId="urn:microsoft.com/office/officeart/2005/8/layout/vList2"/>
    <dgm:cxn modelId="{DC03BC39-674C-234B-9D04-4A31E66F4273}" type="presParOf" srcId="{7EEA04D7-7973-7A4E-9193-DFF8089B24BA}" destId="{4308CA06-BBE8-B544-8237-2640A51D541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557B1-886C-CB44-86F1-D21F5574EEC4}">
      <dsp:nvSpPr>
        <dsp:cNvPr id="0" name=""/>
        <dsp:cNvSpPr/>
      </dsp:nvSpPr>
      <dsp:spPr>
        <a:xfrm>
          <a:off x="0" y="5875836"/>
          <a:ext cx="1812905" cy="771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Classify</a:t>
          </a:r>
        </a:p>
      </dsp:txBody>
      <dsp:txXfrm>
        <a:off x="0" y="5875836"/>
        <a:ext cx="1812905" cy="771200"/>
      </dsp:txXfrm>
    </dsp:sp>
    <dsp:sp modelId="{7CD877FD-A8A2-8943-B787-C807714C2DD8}">
      <dsp:nvSpPr>
        <dsp:cNvPr id="0" name=""/>
        <dsp:cNvSpPr/>
      </dsp:nvSpPr>
      <dsp:spPr>
        <a:xfrm>
          <a:off x="1812905" y="5875836"/>
          <a:ext cx="5438716" cy="77120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problems surrounding rehabilitation and discuss whether all offenders can be rehabilitated.</a:t>
          </a:r>
        </a:p>
      </dsp:txBody>
      <dsp:txXfrm>
        <a:off x="1812905" y="5875836"/>
        <a:ext cx="5438716" cy="771200"/>
      </dsp:txXfrm>
    </dsp:sp>
    <dsp:sp modelId="{699B6372-5A21-D147-A957-0DA8E249683D}">
      <dsp:nvSpPr>
        <dsp:cNvPr id="0" name=""/>
        <dsp:cNvSpPr/>
      </dsp:nvSpPr>
      <dsp:spPr>
        <a:xfrm rot="10800000">
          <a:off x="0" y="4701297"/>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4701297"/>
        <a:ext cx="1812905" cy="770968"/>
      </dsp:txXfrm>
    </dsp:sp>
    <dsp:sp modelId="{E478A9DA-7165-9A45-AAEF-A269CBE47199}">
      <dsp:nvSpPr>
        <dsp:cNvPr id="0" name=""/>
        <dsp:cNvSpPr/>
      </dsp:nvSpPr>
      <dsp:spPr>
        <a:xfrm>
          <a:off x="1812905" y="4701297"/>
          <a:ext cx="5438716" cy="77096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theories surrounding rehabilitation.</a:t>
          </a:r>
        </a:p>
      </dsp:txBody>
      <dsp:txXfrm>
        <a:off x="1812905" y="4701297"/>
        <a:ext cx="5438716" cy="770968"/>
      </dsp:txXfrm>
    </dsp:sp>
    <dsp:sp modelId="{A5317AA8-7BB6-B346-BDAA-A2156C12D453}">
      <dsp:nvSpPr>
        <dsp:cNvPr id="0" name=""/>
        <dsp:cNvSpPr/>
      </dsp:nvSpPr>
      <dsp:spPr>
        <a:xfrm rot="10800000">
          <a:off x="0" y="3526759"/>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Consider</a:t>
          </a:r>
          <a:endParaRPr lang="en-US" sz="2300" kern="1200" dirty="0"/>
        </a:p>
      </dsp:txBody>
      <dsp:txXfrm rot="-10800000">
        <a:off x="0" y="3526759"/>
        <a:ext cx="1812905" cy="770968"/>
      </dsp:txXfrm>
    </dsp:sp>
    <dsp:sp modelId="{0E3A0369-8EF0-5644-A21A-A45F55548676}">
      <dsp:nvSpPr>
        <dsp:cNvPr id="0" name=""/>
        <dsp:cNvSpPr/>
      </dsp:nvSpPr>
      <dsp:spPr>
        <a:xfrm>
          <a:off x="1812905" y="3526759"/>
          <a:ext cx="5438716" cy="77096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Whether punishment or rehabilitation is better and identify the types of rehabilitation.</a:t>
          </a:r>
        </a:p>
      </dsp:txBody>
      <dsp:txXfrm>
        <a:off x="1812905" y="3526759"/>
        <a:ext cx="5438716" cy="770968"/>
      </dsp:txXfrm>
    </dsp:sp>
    <dsp:sp modelId="{49033D31-CCCE-8247-9ACA-C34D92D9EAD7}">
      <dsp:nvSpPr>
        <dsp:cNvPr id="0" name=""/>
        <dsp:cNvSpPr/>
      </dsp:nvSpPr>
      <dsp:spPr>
        <a:xfrm rot="10800000">
          <a:off x="0" y="2352221"/>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2352221"/>
        <a:ext cx="1812905" cy="770968"/>
      </dsp:txXfrm>
    </dsp:sp>
    <dsp:sp modelId="{CFF3D92C-92A9-BD49-82D7-AE80D2F24F61}">
      <dsp:nvSpPr>
        <dsp:cNvPr id="0" name=""/>
        <dsp:cNvSpPr/>
      </dsp:nvSpPr>
      <dsp:spPr>
        <a:xfrm>
          <a:off x="1812905" y="2352221"/>
          <a:ext cx="5438716" cy="77096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factors associated with offenders and illustrate the imprisonment and reoffending rates in the UK.</a:t>
          </a:r>
        </a:p>
      </dsp:txBody>
      <dsp:txXfrm>
        <a:off x="1812905" y="2352221"/>
        <a:ext cx="5438716" cy="770968"/>
      </dsp:txXfrm>
    </dsp:sp>
    <dsp:sp modelId="{00819D96-B39A-8344-A17B-A510379E3DE4}">
      <dsp:nvSpPr>
        <dsp:cNvPr id="0" name=""/>
        <dsp:cNvSpPr/>
      </dsp:nvSpPr>
      <dsp:spPr>
        <a:xfrm rot="10800000">
          <a:off x="0" y="1177683"/>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Distinguish</a:t>
          </a:r>
        </a:p>
      </dsp:txBody>
      <dsp:txXfrm rot="-10800000">
        <a:off x="0" y="1177683"/>
        <a:ext cx="1812905" cy="770968"/>
      </dsp:txXfrm>
    </dsp:sp>
    <dsp:sp modelId="{2CED0484-DF5B-7942-8A63-2B9C6A1D97BA}">
      <dsp:nvSpPr>
        <dsp:cNvPr id="0" name=""/>
        <dsp:cNvSpPr/>
      </dsp:nvSpPr>
      <dsp:spPr>
        <a:xfrm>
          <a:off x="1812905" y="1177683"/>
          <a:ext cx="5438716" cy="77096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How the UK aims to support rehabilitation of offenders through exploration </a:t>
          </a:r>
          <a:r>
            <a:rPr lang="en-US" sz="1800" kern="1200" dirty="0"/>
            <a:t>of</a:t>
          </a:r>
          <a:r>
            <a:rPr lang="en-US" sz="1600" kern="1200" dirty="0"/>
            <a:t> the ‘Rehabilitation of Offenders Act 1974’.</a:t>
          </a:r>
        </a:p>
      </dsp:txBody>
      <dsp:txXfrm>
        <a:off x="1812905" y="1177683"/>
        <a:ext cx="5438716" cy="770968"/>
      </dsp:txXfrm>
    </dsp:sp>
    <dsp:sp modelId="{941578B2-67A5-B347-A4AB-8EFC4EF7F704}">
      <dsp:nvSpPr>
        <dsp:cNvPr id="0" name=""/>
        <dsp:cNvSpPr/>
      </dsp:nvSpPr>
      <dsp:spPr>
        <a:xfrm rot="10800000">
          <a:off x="0" y="3145"/>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Define</a:t>
          </a:r>
        </a:p>
      </dsp:txBody>
      <dsp:txXfrm rot="-10800000">
        <a:off x="0" y="3145"/>
        <a:ext cx="1812905" cy="770968"/>
      </dsp:txXfrm>
    </dsp:sp>
    <dsp:sp modelId="{10EB23E2-5A95-B944-A538-3F7498158BFA}">
      <dsp:nvSpPr>
        <dsp:cNvPr id="0" name=""/>
        <dsp:cNvSpPr/>
      </dsp:nvSpPr>
      <dsp:spPr>
        <a:xfrm>
          <a:off x="1812905" y="3145"/>
          <a:ext cx="5438716" cy="77096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Rehabilitation.</a:t>
          </a:r>
        </a:p>
      </dsp:txBody>
      <dsp:txXfrm>
        <a:off x="1812905" y="3145"/>
        <a:ext cx="5438716" cy="770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6370F-53A3-2C41-B173-C3CF2AF96C1E}">
      <dsp:nvSpPr>
        <dsp:cNvPr id="0" name=""/>
        <dsp:cNvSpPr/>
      </dsp:nvSpPr>
      <dsp:spPr>
        <a:xfrm>
          <a:off x="383429" y="1305"/>
          <a:ext cx="2987004" cy="1792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Overall proven reoffending rate for July-September 2019 was 26.0%.</a:t>
          </a:r>
          <a:endParaRPr lang="en-US" sz="2200" kern="1200"/>
        </a:p>
      </dsp:txBody>
      <dsp:txXfrm>
        <a:off x="383429" y="1305"/>
        <a:ext cx="2987004" cy="1792202"/>
      </dsp:txXfrm>
    </dsp:sp>
    <dsp:sp modelId="{95E1937B-5A35-AF4D-B998-B1B69E7C6F62}">
      <dsp:nvSpPr>
        <dsp:cNvPr id="0" name=""/>
        <dsp:cNvSpPr/>
      </dsp:nvSpPr>
      <dsp:spPr>
        <a:xfrm>
          <a:off x="3669134" y="1305"/>
          <a:ext cx="2987004" cy="1792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Adult recidivism rate was 25.6%</a:t>
          </a:r>
          <a:endParaRPr lang="en-US" sz="2200" kern="1200"/>
        </a:p>
      </dsp:txBody>
      <dsp:txXfrm>
        <a:off x="3669134" y="1305"/>
        <a:ext cx="2987004" cy="1792202"/>
      </dsp:txXfrm>
    </dsp:sp>
    <dsp:sp modelId="{1A87647A-A4BF-B841-AE8C-084F689AA3C6}">
      <dsp:nvSpPr>
        <dsp:cNvPr id="0" name=""/>
        <dsp:cNvSpPr/>
      </dsp:nvSpPr>
      <dsp:spPr>
        <a:xfrm>
          <a:off x="383429" y="2092208"/>
          <a:ext cx="2987004" cy="1792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Adults released from custodial sentence of less than 12 months had a proven reoffending rate of 59.7%</a:t>
          </a:r>
          <a:endParaRPr lang="en-US" sz="2200" kern="1200"/>
        </a:p>
      </dsp:txBody>
      <dsp:txXfrm>
        <a:off x="383429" y="2092208"/>
        <a:ext cx="2987004" cy="1792202"/>
      </dsp:txXfrm>
    </dsp:sp>
    <dsp:sp modelId="{A117365B-0A5D-DC41-A340-C584BD99A1D4}">
      <dsp:nvSpPr>
        <dsp:cNvPr id="0" name=""/>
        <dsp:cNvSpPr/>
      </dsp:nvSpPr>
      <dsp:spPr>
        <a:xfrm>
          <a:off x="3669134" y="2092208"/>
          <a:ext cx="2987004" cy="1792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Juvenile offenders had a proven reoffending rate of 33.0%</a:t>
          </a:r>
          <a:endParaRPr lang="en-US" sz="2200" kern="1200"/>
        </a:p>
      </dsp:txBody>
      <dsp:txXfrm>
        <a:off x="3669134" y="2092208"/>
        <a:ext cx="2987004" cy="1792202"/>
      </dsp:txXfrm>
    </dsp:sp>
    <dsp:sp modelId="{4A99F4C5-30DC-2A45-950B-FB434858C6F7}">
      <dsp:nvSpPr>
        <dsp:cNvPr id="0" name=""/>
        <dsp:cNvSpPr/>
      </dsp:nvSpPr>
      <dsp:spPr>
        <a:xfrm>
          <a:off x="2026281" y="4183111"/>
          <a:ext cx="2987004" cy="1792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Recidivism rates are, however, decreasing.</a:t>
          </a:r>
          <a:endParaRPr lang="en-US" sz="2200" kern="1200"/>
        </a:p>
      </dsp:txBody>
      <dsp:txXfrm>
        <a:off x="2026281" y="4183111"/>
        <a:ext cx="2987004" cy="17922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0C207-9FC2-6448-8BCA-884E5260E63D}">
      <dsp:nvSpPr>
        <dsp:cNvPr id="0" name=""/>
        <dsp:cNvSpPr/>
      </dsp:nvSpPr>
      <dsp:spPr>
        <a:xfrm>
          <a:off x="0" y="1205598"/>
          <a:ext cx="6814240" cy="20487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Read this </a:t>
          </a:r>
          <a:r>
            <a:rPr lang="en-GB" sz="1800" kern="1200" dirty="0">
              <a:solidFill>
                <a:srgbClr val="F7B7FF"/>
              </a:solidFill>
              <a:hlinkClick xmlns:r="http://schemas.openxmlformats.org/officeDocument/2006/relationships" r:id="rId1">
                <a:extLst>
                  <a:ext uri="{A12FA001-AC4F-418D-AE19-62706E023703}">
                    <ahyp:hlinkClr xmlns:ahyp="http://schemas.microsoft.com/office/drawing/2018/hyperlinkcolor" val="tx"/>
                  </a:ext>
                </a:extLst>
              </a:hlinkClick>
            </a:rPr>
            <a:t>https://assets.publishing.service.gov.uk/government/uploads/system/uploads/attachment_data/file/449290/glossary-of-programmes.pdf</a:t>
          </a:r>
          <a:r>
            <a:rPr lang="en-GB" sz="1800" kern="1200" dirty="0">
              <a:solidFill>
                <a:srgbClr val="F7B7FF"/>
              </a:solidFill>
            </a:rPr>
            <a:t> </a:t>
          </a:r>
          <a:endParaRPr lang="en-US" sz="1800" kern="1200" dirty="0">
            <a:solidFill>
              <a:srgbClr val="F7B7FF"/>
            </a:solidFill>
          </a:endParaRPr>
        </a:p>
      </dsp:txBody>
      <dsp:txXfrm>
        <a:off x="100011" y="1305609"/>
        <a:ext cx="6614218" cy="1848706"/>
      </dsp:txXfrm>
    </dsp:sp>
    <dsp:sp modelId="{B5225325-CDAB-264F-A9B9-9474B68F7041}">
      <dsp:nvSpPr>
        <dsp:cNvPr id="0" name=""/>
        <dsp:cNvSpPr/>
      </dsp:nvSpPr>
      <dsp:spPr>
        <a:xfrm>
          <a:off x="0" y="3438647"/>
          <a:ext cx="6814240" cy="16682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What types of programmes are available to help rehabilitate offenders?</a:t>
          </a:r>
        </a:p>
        <a:p>
          <a:pPr marL="0" lvl="0" indent="0" algn="l" defTabSz="800100">
            <a:lnSpc>
              <a:spcPct val="90000"/>
            </a:lnSpc>
            <a:spcBef>
              <a:spcPct val="0"/>
            </a:spcBef>
            <a:spcAft>
              <a:spcPct val="35000"/>
            </a:spcAft>
            <a:buNone/>
          </a:pPr>
          <a:r>
            <a:rPr lang="en-GB" sz="1800" kern="1200" dirty="0"/>
            <a:t>Within the community and prison settings.</a:t>
          </a:r>
          <a:endParaRPr lang="en-US" sz="1800" kern="1200" dirty="0"/>
        </a:p>
      </dsp:txBody>
      <dsp:txXfrm>
        <a:off x="81435" y="3520082"/>
        <a:ext cx="6651370" cy="15053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09523-2884-D74F-9468-F58043E7A62B}">
      <dsp:nvSpPr>
        <dsp:cNvPr id="0" name=""/>
        <dsp:cNvSpPr/>
      </dsp:nvSpPr>
      <dsp:spPr>
        <a:xfrm>
          <a:off x="1073449" y="1105"/>
          <a:ext cx="4921992" cy="29531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Kicks </a:t>
          </a:r>
          <a:r>
            <a:rPr lang="en-GB" sz="2800" kern="1200" dirty="0"/>
            <a:t>– a community-based intervention in areas where offending between individuals aged 12-18 was prominent. Had a positive impact on reducing reoffending rates. </a:t>
          </a:r>
          <a:endParaRPr lang="en-US" sz="2800" kern="1200" dirty="0"/>
        </a:p>
      </dsp:txBody>
      <dsp:txXfrm>
        <a:off x="1073449" y="1105"/>
        <a:ext cx="4921992" cy="2953195"/>
      </dsp:txXfrm>
    </dsp:sp>
    <dsp:sp modelId="{38C8112A-3D36-864C-B581-E946B42AF165}">
      <dsp:nvSpPr>
        <dsp:cNvPr id="0" name=""/>
        <dsp:cNvSpPr/>
      </dsp:nvSpPr>
      <dsp:spPr>
        <a:xfrm>
          <a:off x="1073449" y="3446499"/>
          <a:ext cx="4921992" cy="29531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Boxing Academy </a:t>
          </a:r>
          <a:r>
            <a:rPr lang="en-GB" sz="2800" kern="1200" dirty="0"/>
            <a:t>– ‘’functional alternative to violent and aggressive behaviour’’ to allow people to ‘’release aggression… in a socially acceptable way’’. </a:t>
          </a:r>
          <a:br>
            <a:rPr lang="en-GB" sz="2800" kern="1200" dirty="0"/>
          </a:br>
          <a:r>
            <a:rPr lang="en-GB" sz="2800" kern="1200" dirty="0"/>
            <a:t>			</a:t>
          </a:r>
          <a:br>
            <a:rPr lang="en-GB" sz="2800" kern="1200" dirty="0"/>
          </a:br>
          <a:r>
            <a:rPr lang="en-GB" sz="2800" kern="1200" dirty="0"/>
            <a:t>(Mutz and Baur, 2009. p. 308).</a:t>
          </a:r>
          <a:endParaRPr lang="en-US" sz="2800" kern="1200" dirty="0"/>
        </a:p>
      </dsp:txBody>
      <dsp:txXfrm>
        <a:off x="1073449" y="3446499"/>
        <a:ext cx="4921992" cy="29531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8B7FA-BD2D-934A-B40E-E2414C50D6E9}">
      <dsp:nvSpPr>
        <dsp:cNvPr id="0" name=""/>
        <dsp:cNvSpPr/>
      </dsp:nvSpPr>
      <dsp:spPr>
        <a:xfrm>
          <a:off x="0" y="0"/>
          <a:ext cx="5734249" cy="1732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Do you think offenders should be imprisoned for their wrongdoings? </a:t>
          </a:r>
          <a:br>
            <a:rPr lang="en-GB" sz="2400" kern="1200"/>
          </a:br>
          <a:endParaRPr lang="en-US" sz="2400" kern="1200"/>
        </a:p>
      </dsp:txBody>
      <dsp:txXfrm>
        <a:off x="50729" y="50729"/>
        <a:ext cx="3865259" cy="1630568"/>
      </dsp:txXfrm>
    </dsp:sp>
    <dsp:sp modelId="{A0456E93-2091-2A47-86D2-219ECE4436BD}">
      <dsp:nvSpPr>
        <dsp:cNvPr id="0" name=""/>
        <dsp:cNvSpPr/>
      </dsp:nvSpPr>
      <dsp:spPr>
        <a:xfrm>
          <a:off x="505963" y="2020696"/>
          <a:ext cx="5734249" cy="1732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Do you think community rehabilitation is a more effective approach?</a:t>
          </a:r>
          <a:br>
            <a:rPr lang="en-GB" sz="2400" kern="1200"/>
          </a:br>
          <a:endParaRPr lang="en-US" sz="2400" kern="1200"/>
        </a:p>
      </dsp:txBody>
      <dsp:txXfrm>
        <a:off x="556692" y="2071425"/>
        <a:ext cx="4001011" cy="1630568"/>
      </dsp:txXfrm>
    </dsp:sp>
    <dsp:sp modelId="{A28A735E-0504-554D-BA1F-8238B9FE5786}">
      <dsp:nvSpPr>
        <dsp:cNvPr id="0" name=""/>
        <dsp:cNvSpPr/>
      </dsp:nvSpPr>
      <dsp:spPr>
        <a:xfrm>
          <a:off x="1011926" y="4041393"/>
          <a:ext cx="5734249" cy="1732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Why do you think rehabilitation may result in lower recidivism rates than just imprisoning the individual?</a:t>
          </a:r>
          <a:endParaRPr lang="en-US" sz="2400" kern="1200"/>
        </a:p>
      </dsp:txBody>
      <dsp:txXfrm>
        <a:off x="1062655" y="4092122"/>
        <a:ext cx="4001011" cy="1630568"/>
      </dsp:txXfrm>
    </dsp:sp>
    <dsp:sp modelId="{ED1D16E5-D7B1-A84C-A4DC-20ECB12C65F3}">
      <dsp:nvSpPr>
        <dsp:cNvPr id="0" name=""/>
        <dsp:cNvSpPr/>
      </dsp:nvSpPr>
      <dsp:spPr>
        <a:xfrm>
          <a:off x="4890033" y="1562100"/>
          <a:ext cx="562615" cy="73011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16621" y="1562100"/>
        <a:ext cx="309439" cy="590867"/>
      </dsp:txXfrm>
    </dsp:sp>
    <dsp:sp modelId="{1E1BB324-B7C2-A540-A97A-A9D15BA3FD43}">
      <dsp:nvSpPr>
        <dsp:cNvPr id="0" name=""/>
        <dsp:cNvSpPr/>
      </dsp:nvSpPr>
      <dsp:spPr>
        <a:xfrm>
          <a:off x="5452647" y="3695704"/>
          <a:ext cx="566691" cy="63362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580152" y="3695704"/>
        <a:ext cx="311681" cy="4933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319FC-1F45-2243-8107-94EB71C229B1}">
      <dsp:nvSpPr>
        <dsp:cNvPr id="0" name=""/>
        <dsp:cNvSpPr/>
      </dsp:nvSpPr>
      <dsp:spPr>
        <a:xfrm>
          <a:off x="0" y="748"/>
          <a:ext cx="6670951"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765354-F44F-1C41-B3FD-ECC2986E7F6D}">
      <dsp:nvSpPr>
        <dsp:cNvPr id="0" name=""/>
        <dsp:cNvSpPr/>
      </dsp:nvSpPr>
      <dsp:spPr>
        <a:xfrm>
          <a:off x="0" y="748"/>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Engagement with education significantly reduce reoffending.</a:t>
          </a:r>
          <a:endParaRPr lang="en-US" sz="2500" kern="1200"/>
        </a:p>
      </dsp:txBody>
      <dsp:txXfrm>
        <a:off x="0" y="748"/>
        <a:ext cx="6670951" cy="1225581"/>
      </dsp:txXfrm>
    </dsp:sp>
    <dsp:sp modelId="{24AB26E8-1119-7546-A068-47432B8638D8}">
      <dsp:nvSpPr>
        <dsp:cNvPr id="0" name=""/>
        <dsp:cNvSpPr/>
      </dsp:nvSpPr>
      <dsp:spPr>
        <a:xfrm>
          <a:off x="0" y="1226330"/>
          <a:ext cx="6670951"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D7A0-53E5-E446-BE96-60CB90A2B019}">
      <dsp:nvSpPr>
        <dsp:cNvPr id="0" name=""/>
        <dsp:cNvSpPr/>
      </dsp:nvSpPr>
      <dsp:spPr>
        <a:xfrm>
          <a:off x="0" y="1226330"/>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An average of 10,200 prisoners are working in the public prison estate, a further 2,100 are working in private prisons.</a:t>
          </a:r>
          <a:endParaRPr lang="en-US" sz="2500" kern="1200"/>
        </a:p>
      </dsp:txBody>
      <dsp:txXfrm>
        <a:off x="0" y="1226330"/>
        <a:ext cx="6670951" cy="1225581"/>
      </dsp:txXfrm>
    </dsp:sp>
    <dsp:sp modelId="{C280D939-C20F-114F-9CBB-66FFB7E8E0EB}">
      <dsp:nvSpPr>
        <dsp:cNvPr id="0" name=""/>
        <dsp:cNvSpPr/>
      </dsp:nvSpPr>
      <dsp:spPr>
        <a:xfrm>
          <a:off x="0" y="2451912"/>
          <a:ext cx="6670951"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6E4E2-B843-8F4B-A4B1-EAB178631448}">
      <dsp:nvSpPr>
        <dsp:cNvPr id="0" name=""/>
        <dsp:cNvSpPr/>
      </dsp:nvSpPr>
      <dsp:spPr>
        <a:xfrm>
          <a:off x="0" y="2451912"/>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People who attend vocational training in prison – more likely to secure employment after release.</a:t>
          </a:r>
          <a:endParaRPr lang="en-US" sz="2500" kern="1200"/>
        </a:p>
      </dsp:txBody>
      <dsp:txXfrm>
        <a:off x="0" y="2451912"/>
        <a:ext cx="6670951" cy="1225581"/>
      </dsp:txXfrm>
    </dsp:sp>
    <dsp:sp modelId="{D27A17A2-0D94-594E-A11F-EBD6647FE130}">
      <dsp:nvSpPr>
        <dsp:cNvPr id="0" name=""/>
        <dsp:cNvSpPr/>
      </dsp:nvSpPr>
      <dsp:spPr>
        <a:xfrm>
          <a:off x="0" y="3677493"/>
          <a:ext cx="6670951"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173163-A8FF-814A-B22B-9C3DB7CF84EC}">
      <dsp:nvSpPr>
        <dsp:cNvPr id="0" name=""/>
        <dsp:cNvSpPr/>
      </dsp:nvSpPr>
      <dsp:spPr>
        <a:xfrm>
          <a:off x="0" y="3677493"/>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78,000 adults in the prison system participated in education during 2017-18.</a:t>
          </a:r>
          <a:endParaRPr lang="en-US" sz="2500" kern="1200"/>
        </a:p>
      </dsp:txBody>
      <dsp:txXfrm>
        <a:off x="0" y="3677493"/>
        <a:ext cx="6670951" cy="1225581"/>
      </dsp:txXfrm>
    </dsp:sp>
    <dsp:sp modelId="{DA212DBB-9609-144B-8D8F-203696E2DA21}">
      <dsp:nvSpPr>
        <dsp:cNvPr id="0" name=""/>
        <dsp:cNvSpPr/>
      </dsp:nvSpPr>
      <dsp:spPr>
        <a:xfrm>
          <a:off x="0" y="4903075"/>
          <a:ext cx="6670951"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283F81-D900-564F-92CE-3C5899371831}">
      <dsp:nvSpPr>
        <dsp:cNvPr id="0" name=""/>
        <dsp:cNvSpPr/>
      </dsp:nvSpPr>
      <dsp:spPr>
        <a:xfrm>
          <a:off x="0" y="4903075"/>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200 people achieved 3 A level qualifications via mainstream prison learning in the 2017-2018 academic year.</a:t>
          </a:r>
          <a:endParaRPr lang="en-US" sz="2500" kern="1200"/>
        </a:p>
      </dsp:txBody>
      <dsp:txXfrm>
        <a:off x="0" y="4903075"/>
        <a:ext cx="6670951" cy="1225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EB912-D2FF-8A4F-8C27-A02F35C28E46}">
      <dsp:nvSpPr>
        <dsp:cNvPr id="0" name=""/>
        <dsp:cNvSpPr/>
      </dsp:nvSpPr>
      <dsp:spPr>
        <a:xfrm>
          <a:off x="0" y="3039"/>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81B45F-11CD-5049-921A-B9044D155B0E}">
      <dsp:nvSpPr>
        <dsp:cNvPr id="0" name=""/>
        <dsp:cNvSpPr/>
      </dsp:nvSpPr>
      <dsp:spPr>
        <a:xfrm>
          <a:off x="0" y="3039"/>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Inspectors found that in too many prisons work was mundane, repetitive and rarely linked to resettlement objectives.</a:t>
          </a:r>
          <a:endParaRPr lang="en-US" sz="2200" kern="1200"/>
        </a:p>
      </dsp:txBody>
      <dsp:txXfrm>
        <a:off x="0" y="3039"/>
        <a:ext cx="7532976" cy="1036429"/>
      </dsp:txXfrm>
    </dsp:sp>
    <dsp:sp modelId="{2D752402-F8E6-C14E-B4E4-8E7FE8BFF601}">
      <dsp:nvSpPr>
        <dsp:cNvPr id="0" name=""/>
        <dsp:cNvSpPr/>
      </dsp:nvSpPr>
      <dsp:spPr>
        <a:xfrm>
          <a:off x="0" y="1039468"/>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B171AC-9378-AA40-AA8A-F3B4A9780727}">
      <dsp:nvSpPr>
        <dsp:cNvPr id="0" name=""/>
        <dsp:cNvSpPr/>
      </dsp:nvSpPr>
      <dsp:spPr>
        <a:xfrm>
          <a:off x="0" y="103946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20% of people in training prisons said that they were still in their cell for more than 22 hours a day.</a:t>
          </a:r>
          <a:endParaRPr lang="en-US" sz="2200" kern="1200" dirty="0"/>
        </a:p>
      </dsp:txBody>
      <dsp:txXfrm>
        <a:off x="0" y="1039468"/>
        <a:ext cx="7532976" cy="1036429"/>
      </dsp:txXfrm>
    </dsp:sp>
    <dsp:sp modelId="{281930D8-EBFE-4A49-896C-A467790DA99C}">
      <dsp:nvSpPr>
        <dsp:cNvPr id="0" name=""/>
        <dsp:cNvSpPr/>
      </dsp:nvSpPr>
      <dsp:spPr>
        <a:xfrm>
          <a:off x="0" y="2075898"/>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B318A-56EA-0146-9857-90CFB77B4AA2}">
      <dsp:nvSpPr>
        <dsp:cNvPr id="0" name=""/>
        <dsp:cNvSpPr/>
      </dsp:nvSpPr>
      <dsp:spPr>
        <a:xfrm>
          <a:off x="0" y="207589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have been declines in the number of people participating in learning whilst in prison.</a:t>
          </a:r>
          <a:endParaRPr lang="en-US" sz="2200" kern="1200"/>
        </a:p>
      </dsp:txBody>
      <dsp:txXfrm>
        <a:off x="0" y="2075898"/>
        <a:ext cx="7532976" cy="1036429"/>
      </dsp:txXfrm>
    </dsp:sp>
    <dsp:sp modelId="{9DBCD86F-3D8F-7748-831D-19BCDAC1C8A0}">
      <dsp:nvSpPr>
        <dsp:cNvPr id="0" name=""/>
        <dsp:cNvSpPr/>
      </dsp:nvSpPr>
      <dsp:spPr>
        <a:xfrm>
          <a:off x="0" y="3112328"/>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FC029-6568-084D-B682-7046918DE665}">
      <dsp:nvSpPr>
        <dsp:cNvPr id="0" name=""/>
        <dsp:cNvSpPr/>
      </dsp:nvSpPr>
      <dsp:spPr>
        <a:xfrm>
          <a:off x="0" y="311232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2018 69,622 people were released from prison – only 17% of people are in PAYE employment a year after leaving prison</a:t>
          </a:r>
          <a:endParaRPr lang="en-US" sz="2200" kern="1200"/>
        </a:p>
      </dsp:txBody>
      <dsp:txXfrm>
        <a:off x="0" y="3112328"/>
        <a:ext cx="7532976" cy="1036429"/>
      </dsp:txXfrm>
    </dsp:sp>
    <dsp:sp modelId="{A9CA3BBE-1DBA-3543-99EB-B6AFFCB73902}">
      <dsp:nvSpPr>
        <dsp:cNvPr id="0" name=""/>
        <dsp:cNvSpPr/>
      </dsp:nvSpPr>
      <dsp:spPr>
        <a:xfrm>
          <a:off x="0" y="4148757"/>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75FD3A-8D03-CC4E-AD70-D99FA2F9D016}">
      <dsp:nvSpPr>
        <dsp:cNvPr id="0" name=""/>
        <dsp:cNvSpPr/>
      </dsp:nvSpPr>
      <dsp:spPr>
        <a:xfrm>
          <a:off x="0" y="414875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Over half of the YouGov survey said they wouldn’t consider employing an ex-offender.</a:t>
          </a:r>
          <a:endParaRPr lang="en-US" sz="2200" kern="1200"/>
        </a:p>
      </dsp:txBody>
      <dsp:txXfrm>
        <a:off x="0" y="4148757"/>
        <a:ext cx="7532976" cy="1036429"/>
      </dsp:txXfrm>
    </dsp:sp>
    <dsp:sp modelId="{AD1EC7C9-9EA4-A947-BF63-88A657618D55}">
      <dsp:nvSpPr>
        <dsp:cNvPr id="0" name=""/>
        <dsp:cNvSpPr/>
      </dsp:nvSpPr>
      <dsp:spPr>
        <a:xfrm>
          <a:off x="0" y="5185187"/>
          <a:ext cx="75329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5AAF6-071A-9C43-9EF1-52192921B71F}">
      <dsp:nvSpPr>
        <dsp:cNvPr id="0" name=""/>
        <dsp:cNvSpPr/>
      </dsp:nvSpPr>
      <dsp:spPr>
        <a:xfrm>
          <a:off x="0" y="518518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1 in 7 people who left prison in the year March 2018 were homeless.</a:t>
          </a:r>
          <a:endParaRPr lang="en-US" sz="2200" kern="1200"/>
        </a:p>
      </dsp:txBody>
      <dsp:txXfrm>
        <a:off x="0" y="5185187"/>
        <a:ext cx="7532976" cy="10364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71E35-79C7-1D40-A1FB-A951C7D5DC1E}">
      <dsp:nvSpPr>
        <dsp:cNvPr id="0" name=""/>
        <dsp:cNvSpPr/>
      </dsp:nvSpPr>
      <dsp:spPr>
        <a:xfrm>
          <a:off x="0" y="20531"/>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Defined rehabilitation as a process of behavioural change and encouragement of stopping offending.</a:t>
          </a:r>
          <a:endParaRPr lang="en-US" sz="1800" kern="1200" dirty="0"/>
        </a:p>
      </dsp:txBody>
      <dsp:txXfrm>
        <a:off x="46334" y="66865"/>
        <a:ext cx="7108232" cy="856494"/>
      </dsp:txXfrm>
    </dsp:sp>
    <dsp:sp modelId="{4EB7E906-0EDE-D840-8A75-12390226DB98}">
      <dsp:nvSpPr>
        <dsp:cNvPr id="0" name=""/>
        <dsp:cNvSpPr/>
      </dsp:nvSpPr>
      <dsp:spPr>
        <a:xfrm>
          <a:off x="0" y="998493"/>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how the UK supports reformed offenders into education (Rehabilitation of Offenders Act 1974) and discussed how long it takes for a conviction to become spent.</a:t>
          </a:r>
          <a:endParaRPr lang="en-US" sz="1800" kern="1200" dirty="0"/>
        </a:p>
      </dsp:txBody>
      <dsp:txXfrm>
        <a:off x="46334" y="1044827"/>
        <a:ext cx="7108232" cy="856494"/>
      </dsp:txXfrm>
    </dsp:sp>
    <dsp:sp modelId="{8200FAAB-5E05-B84B-B210-971F632CCCB1}">
      <dsp:nvSpPr>
        <dsp:cNvPr id="0" name=""/>
        <dsp:cNvSpPr/>
      </dsp:nvSpPr>
      <dsp:spPr>
        <a:xfrm>
          <a:off x="0" y="1976456"/>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Enquired into the factors associated with offending, the imprisonment rate and reoffending rate in the UK</a:t>
          </a:r>
          <a:endParaRPr lang="en-US" sz="1800" kern="1200" dirty="0"/>
        </a:p>
      </dsp:txBody>
      <dsp:txXfrm>
        <a:off x="46334" y="2022790"/>
        <a:ext cx="7108232" cy="856494"/>
      </dsp:txXfrm>
    </dsp:sp>
    <dsp:sp modelId="{D022860F-E434-D545-8AEB-06AADF4214F8}">
      <dsp:nvSpPr>
        <dsp:cNvPr id="0" name=""/>
        <dsp:cNvSpPr/>
      </dsp:nvSpPr>
      <dsp:spPr>
        <a:xfrm>
          <a:off x="0" y="2954418"/>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Discussed the types of rehabilitation programmes there are in the UK.</a:t>
          </a:r>
          <a:endParaRPr lang="en-US" sz="1800" kern="1200" dirty="0"/>
        </a:p>
      </dsp:txBody>
      <dsp:txXfrm>
        <a:off x="46334" y="3000752"/>
        <a:ext cx="7108232" cy="856494"/>
      </dsp:txXfrm>
    </dsp:sp>
    <dsp:sp modelId="{C47FEFFB-284F-FA41-84AB-ED8D702CCCAF}">
      <dsp:nvSpPr>
        <dsp:cNvPr id="0" name=""/>
        <dsp:cNvSpPr/>
      </dsp:nvSpPr>
      <dsp:spPr>
        <a:xfrm>
          <a:off x="0" y="3932381"/>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the theories of rehabilitation and  the five concepts of criminal rehabilitation. </a:t>
          </a:r>
          <a:endParaRPr lang="en-US" sz="1800" kern="1200" dirty="0"/>
        </a:p>
      </dsp:txBody>
      <dsp:txXfrm>
        <a:off x="46334" y="3978715"/>
        <a:ext cx="7108232" cy="856494"/>
      </dsp:txXfrm>
    </dsp:sp>
    <dsp:sp modelId="{AEBEBEED-517F-1642-8074-43C00BEC143A}">
      <dsp:nvSpPr>
        <dsp:cNvPr id="0" name=""/>
        <dsp:cNvSpPr/>
      </dsp:nvSpPr>
      <dsp:spPr>
        <a:xfrm>
          <a:off x="0" y="4910343"/>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Considered the successes and problems with rehabilitation. </a:t>
          </a:r>
          <a:endParaRPr lang="en-US" sz="1800" kern="1200" dirty="0"/>
        </a:p>
      </dsp:txBody>
      <dsp:txXfrm>
        <a:off x="46334" y="4956677"/>
        <a:ext cx="7108232" cy="856494"/>
      </dsp:txXfrm>
    </dsp:sp>
    <dsp:sp modelId="{4308CA06-BBE8-B544-8237-2640A51D5413}">
      <dsp:nvSpPr>
        <dsp:cNvPr id="0" name=""/>
        <dsp:cNvSpPr/>
      </dsp:nvSpPr>
      <dsp:spPr>
        <a:xfrm>
          <a:off x="0" y="5888306"/>
          <a:ext cx="7200900" cy="949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Discussed whether there should be a punitive or rehabilitative approach to dealing with offenders and whether all offenders can be rehabilitated.</a:t>
          </a:r>
          <a:endParaRPr lang="en-US" sz="1800" kern="1200" dirty="0"/>
        </a:p>
      </dsp:txBody>
      <dsp:txXfrm>
        <a:off x="46334" y="5934640"/>
        <a:ext cx="7108232" cy="85649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4548F7-0D9F-C240-85F0-ECFB63FFECE2}"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816CC3-5769-8A49-AAD7-67535F590CB6}" type="slidenum">
              <a:rPr lang="en-GB" smtClean="0"/>
              <a:t>‹#›</a:t>
            </a:fld>
            <a:endParaRPr lang="en-GB"/>
          </a:p>
        </p:txBody>
      </p:sp>
    </p:spTree>
    <p:extLst>
      <p:ext uri="{BB962C8B-B14F-4D97-AF65-F5344CB8AC3E}">
        <p14:creationId xmlns:p14="http://schemas.microsoft.com/office/powerpoint/2010/main" val="2278572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a:t>
            </a:fld>
            <a:endParaRPr lang="en-GB"/>
          </a:p>
        </p:txBody>
      </p:sp>
    </p:spTree>
    <p:extLst>
      <p:ext uri="{BB962C8B-B14F-4D97-AF65-F5344CB8AC3E}">
        <p14:creationId xmlns:p14="http://schemas.microsoft.com/office/powerpoint/2010/main" val="3790350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a:t>
            </a:fld>
            <a:endParaRPr lang="en-GB"/>
          </a:p>
        </p:txBody>
      </p:sp>
    </p:spTree>
    <p:extLst>
      <p:ext uri="{BB962C8B-B14F-4D97-AF65-F5344CB8AC3E}">
        <p14:creationId xmlns:p14="http://schemas.microsoft.com/office/powerpoint/2010/main" val="1377146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3</a:t>
            </a:fld>
            <a:endParaRPr lang="en-GB"/>
          </a:p>
        </p:txBody>
      </p:sp>
    </p:spTree>
    <p:extLst>
      <p:ext uri="{BB962C8B-B14F-4D97-AF65-F5344CB8AC3E}">
        <p14:creationId xmlns:p14="http://schemas.microsoft.com/office/powerpoint/2010/main" val="627883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rehabilitation is surprisingly difficult to pin down, due to the fact theorists and legal practitioners refer to it in different ways. Often rehabilitation can be referred to as ‘reform’, ’redemption’, ‘reintegration’, ‘resettlement’ and ‘re-entry’. In the clear sense rehabilitation involves assisting individuals to get ‘back to normal’ through changing behaviour. </a:t>
            </a:r>
          </a:p>
          <a:p>
            <a:endParaRPr lang="en-GB" dirty="0"/>
          </a:p>
          <a:p>
            <a:r>
              <a:rPr lang="en-GB" dirty="0" err="1"/>
              <a:t>Coomber</a:t>
            </a:r>
            <a:r>
              <a:rPr lang="en-GB" dirty="0"/>
              <a:t> et al 2015 states that rehabilitation is one of the key objectives of criminal justice and aims to bring positive behaviour changes and stop further offending. They go further to suggest that rehabilitation is a symbiotic process where negative labels surrounding their offending are </a:t>
            </a:r>
            <a:r>
              <a:rPr lang="en-GB" dirty="0" err="1"/>
              <a:t>shedand</a:t>
            </a:r>
            <a:r>
              <a:rPr lang="en-GB" dirty="0"/>
              <a:t> they are then reintegrated with the law-abiding community.</a:t>
            </a:r>
          </a:p>
        </p:txBody>
      </p:sp>
      <p:sp>
        <p:nvSpPr>
          <p:cNvPr id="4" name="Slide Number Placeholder 3"/>
          <p:cNvSpPr>
            <a:spLocks noGrp="1"/>
          </p:cNvSpPr>
          <p:nvPr>
            <p:ph type="sldNum" sz="quarter" idx="5"/>
          </p:nvPr>
        </p:nvSpPr>
        <p:spPr/>
        <p:txBody>
          <a:bodyPr/>
          <a:lstStyle/>
          <a:p>
            <a:fld id="{8E816CC3-5769-8A49-AAD7-67535F590CB6}" type="slidenum">
              <a:rPr lang="en-GB" smtClean="0"/>
              <a:t>4</a:t>
            </a:fld>
            <a:endParaRPr lang="en-GB"/>
          </a:p>
        </p:txBody>
      </p:sp>
    </p:spTree>
    <p:extLst>
      <p:ext uri="{BB962C8B-B14F-4D97-AF65-F5344CB8AC3E}">
        <p14:creationId xmlns:p14="http://schemas.microsoft.com/office/powerpoint/2010/main" val="3508562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of Offenders Act 1974) exists to support the rehabilitation into employment of reformed offenders who have continued to be lawful citizens. For the purpose of the 1974 Act, rehabilitated offenders are treated as they have never committed, or been charged with or prosecuted with an offence – meaning that they no longer need to declare their spent convictions. </a:t>
            </a:r>
          </a:p>
          <a:p>
            <a:endParaRPr lang="en-GB" dirty="0"/>
          </a:p>
          <a:p>
            <a:r>
              <a:rPr lang="en-GB" dirty="0"/>
              <a:t>All cautions and convictions may eventually become spent, with the exception of prison sentences, or sentences of detention for young offenders that consist of over four years. </a:t>
            </a:r>
          </a:p>
        </p:txBody>
      </p:sp>
      <p:sp>
        <p:nvSpPr>
          <p:cNvPr id="4" name="Slide Number Placeholder 3"/>
          <p:cNvSpPr>
            <a:spLocks noGrp="1"/>
          </p:cNvSpPr>
          <p:nvPr>
            <p:ph type="sldNum" sz="quarter" idx="5"/>
          </p:nvPr>
        </p:nvSpPr>
        <p:spPr/>
        <p:txBody>
          <a:bodyPr/>
          <a:lstStyle/>
          <a:p>
            <a:fld id="{8E816CC3-5769-8A49-AAD7-67535F590CB6}" type="slidenum">
              <a:rPr lang="en-GB" smtClean="0"/>
              <a:t>5</a:t>
            </a:fld>
            <a:endParaRPr lang="en-GB"/>
          </a:p>
        </p:txBody>
      </p:sp>
    </p:spTree>
    <p:extLst>
      <p:ext uri="{BB962C8B-B14F-4D97-AF65-F5344CB8AC3E}">
        <p14:creationId xmlns:p14="http://schemas.microsoft.com/office/powerpoint/2010/main" val="77368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period (the length of time before a caution or conviction becomes spent) is determined by the type of disposal administered or the length of sentenced imposed. Rehabilitations periods that run beyond the sentence are made up of the total sentence length plus an additional period that runs from the end of the sentence which is called the buffer period.</a:t>
            </a:r>
          </a:p>
          <a:p>
            <a:endParaRPr lang="en-GB" dirty="0"/>
          </a:p>
          <a:p>
            <a:r>
              <a:rPr lang="en-GB" dirty="0"/>
              <a:t>It is illustrated on the table that if you have a custodial sentence of over 4 years or a public protection sentence then this means that your conviction, caution and sentence is never spent.</a:t>
            </a:r>
          </a:p>
          <a:p>
            <a:r>
              <a:rPr lang="en-GB" dirty="0"/>
              <a:t>However, if you are sentenced to 2&amp;1/2 – 4 years in prison then the rehabilitative period you sever before your conviction is spent is 7 years. </a:t>
            </a:r>
          </a:p>
          <a:p>
            <a:r>
              <a:rPr lang="en-GB" dirty="0"/>
              <a:t>4 years until your conviction is spent if your custodial sentence ranges between 6 months to 2&amp;1/2 years. </a:t>
            </a:r>
          </a:p>
          <a:p>
            <a:r>
              <a:rPr lang="en-GB" dirty="0"/>
              <a:t>These periods are halved for offenders under age of 18 at the time of conviction or the time the disposal is ordered.</a:t>
            </a:r>
          </a:p>
        </p:txBody>
      </p:sp>
      <p:sp>
        <p:nvSpPr>
          <p:cNvPr id="4" name="Slide Number Placeholder 3"/>
          <p:cNvSpPr>
            <a:spLocks noGrp="1"/>
          </p:cNvSpPr>
          <p:nvPr>
            <p:ph type="sldNum" sz="quarter" idx="5"/>
          </p:nvPr>
        </p:nvSpPr>
        <p:spPr/>
        <p:txBody>
          <a:bodyPr/>
          <a:lstStyle/>
          <a:p>
            <a:fld id="{8E816CC3-5769-8A49-AAD7-67535F590CB6}" type="slidenum">
              <a:rPr lang="en-GB" smtClean="0"/>
              <a:t>6</a:t>
            </a:fld>
            <a:endParaRPr lang="en-GB"/>
          </a:p>
        </p:txBody>
      </p:sp>
    </p:spTree>
    <p:extLst>
      <p:ext uri="{BB962C8B-B14F-4D97-AF65-F5344CB8AC3E}">
        <p14:creationId xmlns:p14="http://schemas.microsoft.com/office/powerpoint/2010/main" val="3914978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illustrates the rehabilitative periods for sentences that do not have a buffer period. </a:t>
            </a:r>
          </a:p>
          <a:p>
            <a:endParaRPr lang="en-GB" dirty="0"/>
          </a:p>
          <a:p>
            <a:r>
              <a:rPr lang="en-GB" dirty="0"/>
              <a:t>If you are fined – the rehabilitative period is 1 year for adult offenders and 6 months for offenders under the ages of 18. A conditional discharge depends on the period of the other for both adult and youth offenders. A conditional caution has a rehabilitation period of 3 months or when the caution no longer holds effect.</a:t>
            </a:r>
          </a:p>
        </p:txBody>
      </p:sp>
      <p:sp>
        <p:nvSpPr>
          <p:cNvPr id="4" name="Slide Number Placeholder 3"/>
          <p:cNvSpPr>
            <a:spLocks noGrp="1"/>
          </p:cNvSpPr>
          <p:nvPr>
            <p:ph type="sldNum" sz="quarter" idx="5"/>
          </p:nvPr>
        </p:nvSpPr>
        <p:spPr/>
        <p:txBody>
          <a:bodyPr/>
          <a:lstStyle/>
          <a:p>
            <a:fld id="{8E816CC3-5769-8A49-AAD7-67535F590CB6}" type="slidenum">
              <a:rPr lang="en-GB" smtClean="0"/>
              <a:t>7</a:t>
            </a:fld>
            <a:endParaRPr lang="en-GB"/>
          </a:p>
        </p:txBody>
      </p:sp>
    </p:spTree>
    <p:extLst>
      <p:ext uri="{BB962C8B-B14F-4D97-AF65-F5344CB8AC3E}">
        <p14:creationId xmlns:p14="http://schemas.microsoft.com/office/powerpoint/2010/main" val="2649123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4 years rehabilitative period. Total of 6 years before conviction becomes spent.</a:t>
            </a:r>
          </a:p>
          <a:p>
            <a:pPr marL="228600" indent="-228600">
              <a:buAutoNum type="arabicPeriod"/>
            </a:pPr>
            <a:r>
              <a:rPr lang="en-GB" dirty="0"/>
              <a:t>6 months. Total of two years before it becomes spent.</a:t>
            </a:r>
          </a:p>
          <a:p>
            <a:pPr marL="228600" indent="-228600">
              <a:buAutoNum type="arabicPeriod"/>
            </a:pPr>
            <a:r>
              <a:rPr lang="en-GB" dirty="0"/>
              <a:t>7 years. Total of 10 and a ½ years before the conviction becomes spent.</a:t>
            </a:r>
          </a:p>
        </p:txBody>
      </p:sp>
      <p:sp>
        <p:nvSpPr>
          <p:cNvPr id="4" name="Slide Number Placeholder 3"/>
          <p:cNvSpPr>
            <a:spLocks noGrp="1"/>
          </p:cNvSpPr>
          <p:nvPr>
            <p:ph type="sldNum" sz="quarter" idx="5"/>
          </p:nvPr>
        </p:nvSpPr>
        <p:spPr/>
        <p:txBody>
          <a:bodyPr/>
          <a:lstStyle/>
          <a:p>
            <a:fld id="{8E816CC3-5769-8A49-AAD7-67535F590CB6}" type="slidenum">
              <a:rPr lang="en-GB" smtClean="0"/>
              <a:t>8</a:t>
            </a:fld>
            <a:endParaRPr lang="en-GB"/>
          </a:p>
        </p:txBody>
      </p:sp>
    </p:spTree>
    <p:extLst>
      <p:ext uri="{BB962C8B-B14F-4D97-AF65-F5344CB8AC3E}">
        <p14:creationId xmlns:p14="http://schemas.microsoft.com/office/powerpoint/2010/main" val="4275412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well established links between drug misuse and offending. Drug misuse is also associated with reoffending with higher reconviction rates being seen in offenders who misuse drugs compared to those who don’t. </a:t>
            </a:r>
            <a:r>
              <a:rPr lang="en-GB" b="1" dirty="0"/>
              <a:t>Why do you think this is? How can this be prevented?</a:t>
            </a:r>
          </a:p>
          <a:p>
            <a:endParaRPr lang="en-GB" b="1" dirty="0"/>
          </a:p>
          <a:p>
            <a:r>
              <a:rPr lang="en-GB" b="0" dirty="0"/>
              <a:t>Alcohol consumption is highly associated with crime and there is a link between alcohol misuse and reoffending – for example, prisoners who had drunk alcohol everyday prior to custody were more likely to be reconvicted within a year following their release than those who had not. </a:t>
            </a:r>
            <a:r>
              <a:rPr lang="en-GB" b="1" dirty="0"/>
              <a:t>What do you think can be done to prevent reoffending amongst those with alcohol issues?</a:t>
            </a:r>
            <a:br>
              <a:rPr lang="en-GB" b="1" dirty="0"/>
            </a:b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9</a:t>
            </a:fld>
            <a:endParaRPr lang="en-GB"/>
          </a:p>
        </p:txBody>
      </p:sp>
    </p:spTree>
    <p:extLst>
      <p:ext uri="{BB962C8B-B14F-4D97-AF65-F5344CB8AC3E}">
        <p14:creationId xmlns:p14="http://schemas.microsoft.com/office/powerpoint/2010/main" val="2707390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There is a complex interplay between employment, offending and reoffending – evidence points to employment status affecting and influencing offending. Studies have shown that the extent and frequency of offending diminishes when offenders gain employment and have stable/quality employment significantly reduces the likelihood of reoffending. </a:t>
            </a:r>
            <a:r>
              <a:rPr lang="en-GB" b="1" dirty="0"/>
              <a:t>Why do you think this is?</a:t>
            </a:r>
            <a:endParaRPr lang="en-GB" b="0" dirty="0"/>
          </a:p>
          <a:p>
            <a:endParaRPr lang="en-GB" b="0" dirty="0"/>
          </a:p>
          <a:p>
            <a:r>
              <a:rPr lang="en-GB" b="0" dirty="0"/>
              <a:t>When offenders have accommodation issues there is increased likelihood of reoffending. Access to stable accommodation is important in enabling access to employment, training and support. Accommodation needs can also have an impact on family relationships. Also, placing ex-offenders in the same accommodation/area where offending occurred may increase recidivism rates. </a:t>
            </a:r>
            <a:r>
              <a:rPr lang="en-GB" b="1" dirty="0"/>
              <a:t>What do you think can be done to ensure that people don’t reoffend in this situation?</a:t>
            </a:r>
            <a:endParaRPr lang="en-GB" b="0" dirty="0"/>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10</a:t>
            </a:fld>
            <a:endParaRPr lang="en-GB"/>
          </a:p>
        </p:txBody>
      </p:sp>
    </p:spTree>
    <p:extLst>
      <p:ext uri="{BB962C8B-B14F-4D97-AF65-F5344CB8AC3E}">
        <p14:creationId xmlns:p14="http://schemas.microsoft.com/office/powerpoint/2010/main" val="3999841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bar graph on the top left illustrates how Scotland, England and Wales have the highest imprisonment rates in Western Europe. Per 100,000 Scotland has 133 individuals imprisoned and England and Wales have 130, compared to only 93 in France, 73 in Northern Ireland and 69 in Germany.</a:t>
            </a:r>
          </a:p>
          <a:p>
            <a:endParaRPr lang="en-GB" dirty="0"/>
          </a:p>
          <a:p>
            <a:r>
              <a:rPr lang="en-GB" dirty="0"/>
              <a:t>The prison population has risen by 74% in the last 30 years. For example, in 1990 there were approximately 44,000 individual in prison in England and Wales compared to 78,037 as of June 11</a:t>
            </a:r>
            <a:r>
              <a:rPr lang="en-GB" baseline="30000" dirty="0"/>
              <a:t>th</a:t>
            </a:r>
            <a:r>
              <a:rPr lang="en-GB" dirty="0"/>
              <a:t> 2021. </a:t>
            </a:r>
          </a:p>
          <a:p>
            <a:endParaRPr lang="en-GB" dirty="0"/>
          </a:p>
          <a:p>
            <a:r>
              <a:rPr lang="en-GB" dirty="0"/>
              <a:t>In 2020 - over 40,000 people were sent to prison sentence, 63% of these had committed a non-violent offence and 44% of these were sentenced to served six months or less. </a:t>
            </a:r>
            <a:r>
              <a:rPr lang="en-GB" b="1" dirty="0"/>
              <a:t>Do you think this is necessary? What alternative forms of punishment could be utilised?</a:t>
            </a:r>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11</a:t>
            </a:fld>
            <a:endParaRPr lang="en-GB"/>
          </a:p>
        </p:txBody>
      </p:sp>
    </p:spTree>
    <p:extLst>
      <p:ext uri="{BB962C8B-B14F-4D97-AF65-F5344CB8AC3E}">
        <p14:creationId xmlns:p14="http://schemas.microsoft.com/office/powerpoint/2010/main" val="2674071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Between June to September 2019 the overall proven reoffending was 26.0%. </a:t>
            </a:r>
          </a:p>
          <a:p>
            <a:r>
              <a:rPr lang="en-GB" dirty="0"/>
              <a:t>Adult offenders had a proven reoffending rate of 25.6%, adults released from custody or starting court orders had a proven reoffending rate of 33.4% and adults released from custodial sentences of less than 12 months had a proven reoffending rate of 59.7%.</a:t>
            </a:r>
          </a:p>
          <a:p>
            <a:r>
              <a:rPr lang="en-GB" dirty="0"/>
              <a:t>Juvenile offenders had a proven reoffending rate of 33.0%. </a:t>
            </a:r>
          </a:p>
          <a:p>
            <a:endParaRPr lang="en-GB" dirty="0"/>
          </a:p>
          <a:p>
            <a:r>
              <a:rPr lang="en-GB" dirty="0"/>
              <a:t>Despite the fact recidivism rates are significantly decreasing the reoffending rates are still an issue. </a:t>
            </a:r>
          </a:p>
          <a:p>
            <a:r>
              <a:rPr lang="en-GB" b="1" dirty="0"/>
              <a:t>Why do you think there is a 59.7% reoffending rate for adults who have been released from custodial sentences of less than 12 months? </a:t>
            </a:r>
          </a:p>
          <a:p>
            <a:r>
              <a:rPr lang="en-GB" b="1" dirty="0"/>
              <a:t>Do you think rehabilitation would help decrease the reoffending rates?</a:t>
            </a:r>
          </a:p>
        </p:txBody>
      </p:sp>
      <p:sp>
        <p:nvSpPr>
          <p:cNvPr id="4" name="Slide Number Placeholder 3"/>
          <p:cNvSpPr>
            <a:spLocks noGrp="1"/>
          </p:cNvSpPr>
          <p:nvPr>
            <p:ph type="sldNum" sz="quarter" idx="5"/>
          </p:nvPr>
        </p:nvSpPr>
        <p:spPr/>
        <p:txBody>
          <a:bodyPr/>
          <a:lstStyle/>
          <a:p>
            <a:fld id="{8E816CC3-5769-8A49-AAD7-67535F590CB6}" type="slidenum">
              <a:rPr lang="en-GB" smtClean="0"/>
              <a:t>12</a:t>
            </a:fld>
            <a:endParaRPr lang="en-GB"/>
          </a:p>
        </p:txBody>
      </p:sp>
    </p:spTree>
    <p:extLst>
      <p:ext uri="{BB962C8B-B14F-4D97-AF65-F5344CB8AC3E}">
        <p14:creationId xmlns:p14="http://schemas.microsoft.com/office/powerpoint/2010/main" val="2156470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13</a:t>
            </a:fld>
            <a:endParaRPr lang="en-GB"/>
          </a:p>
        </p:txBody>
      </p:sp>
    </p:spTree>
    <p:extLst>
      <p:ext uri="{BB962C8B-B14F-4D97-AF65-F5344CB8AC3E}">
        <p14:creationId xmlns:p14="http://schemas.microsoft.com/office/powerpoint/2010/main" val="3636963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Sport based interventions have been supported by various politicians as a way to deter young people from engaging in crime and help create social inclusion of youths within the community. </a:t>
            </a:r>
          </a:p>
          <a:p>
            <a:endParaRPr lang="en-GB" sz="1000" dirty="0"/>
          </a:p>
          <a:p>
            <a:r>
              <a:rPr lang="en-GB" sz="1000" dirty="0"/>
              <a:t>One example of sports based interventions is Kicks which was funded by the Premier League and Metropolitan Police which uses football as a tool to deter young people from offending in deprived areas. This scheme focuses on individuals aged 12-18 in community areas where offending is prominent. Individuals are mentored by police and support workers to support young individuals who engage in criminal activities to prevent further offending. Moreover the Kicks scheme uses football as a tool for young people to build positive relationships and has had proven success in decreasing crime levels. According to McMahon and </a:t>
            </a:r>
            <a:r>
              <a:rPr lang="en-GB" sz="1000" dirty="0" err="1"/>
              <a:t>Belur</a:t>
            </a:r>
            <a:r>
              <a:rPr lang="en-GB" sz="1000" dirty="0"/>
              <a:t> (2013) the Kicks scheme reduced youth crime ‘’23% for robbery, 13% for criminal damage, 8% for anti-social behaviour and 4% for violence’’ which illustrates how sports based interventions can have a positive impact on the prevention of crime and reoffending.</a:t>
            </a:r>
          </a:p>
          <a:p>
            <a:endParaRPr lang="en-GB" sz="1000" dirty="0"/>
          </a:p>
          <a:p>
            <a:r>
              <a:rPr lang="en-GB" sz="1000" dirty="0"/>
              <a:t>Moreover, Mutz and Baur (209, 308) state how sport-based interventions are beneficial as they can be seen as a ‘’functional alternative to violent and aggressive behaviour’’ and how suppressive behaviour in sports in controlled and supervised which means ’’release of aggression can be achieved in a socially acceptable way’’. The Boxing Academy has had positive outcomes, for example the Boxing Academy has had positive outcomes – the case of Nick expressed how ‘’boxes teaches you discipline’’ and ‘’to avoid fighting’’. This highlights how sports based interventions can be used as a positive outlet and alternative to criminal activity.</a:t>
            </a:r>
          </a:p>
        </p:txBody>
      </p:sp>
      <p:sp>
        <p:nvSpPr>
          <p:cNvPr id="4" name="Slide Number Placeholder 3"/>
          <p:cNvSpPr>
            <a:spLocks noGrp="1"/>
          </p:cNvSpPr>
          <p:nvPr>
            <p:ph type="sldNum" sz="quarter" idx="5"/>
          </p:nvPr>
        </p:nvSpPr>
        <p:spPr/>
        <p:txBody>
          <a:bodyPr/>
          <a:lstStyle/>
          <a:p>
            <a:fld id="{8E816CC3-5769-8A49-AAD7-67535F590CB6}" type="slidenum">
              <a:rPr lang="en-GB" smtClean="0"/>
              <a:t>14</a:t>
            </a:fld>
            <a:endParaRPr lang="en-GB"/>
          </a:p>
        </p:txBody>
      </p:sp>
    </p:spTree>
    <p:extLst>
      <p:ext uri="{BB962C8B-B14F-4D97-AF65-F5344CB8AC3E}">
        <p14:creationId xmlns:p14="http://schemas.microsoft.com/office/powerpoint/2010/main" val="1146307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15</a:t>
            </a:fld>
            <a:endParaRPr lang="en-GB"/>
          </a:p>
        </p:txBody>
      </p:sp>
    </p:spTree>
    <p:extLst>
      <p:ext uri="{BB962C8B-B14F-4D97-AF65-F5344CB8AC3E}">
        <p14:creationId xmlns:p14="http://schemas.microsoft.com/office/powerpoint/2010/main" val="3022319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16</a:t>
            </a:fld>
            <a:endParaRPr lang="en-GB"/>
          </a:p>
        </p:txBody>
      </p:sp>
    </p:spTree>
    <p:extLst>
      <p:ext uri="{BB962C8B-B14F-4D97-AF65-F5344CB8AC3E}">
        <p14:creationId xmlns:p14="http://schemas.microsoft.com/office/powerpoint/2010/main" val="4617964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50" dirty="0"/>
              <a:t>Many academics speculate upon the question as to why individuals engage in criminal activity and reoffend. Most academic literature focuses on why someone may turn to crime in their lifetime, however, Hirschi’s social bond theory focuses primarily on why people do not engage in crime.</a:t>
            </a:r>
          </a:p>
          <a:p>
            <a:endParaRPr lang="en-GB" sz="750" dirty="0"/>
          </a:p>
          <a:p>
            <a:r>
              <a:rPr lang="en-GB" sz="750" dirty="0"/>
              <a:t>Hirschi identifies four elements of social bonds which explains why people conform to the norm and do not engage in criminal activity.</a:t>
            </a:r>
          </a:p>
          <a:p>
            <a:endParaRPr lang="en-GB" sz="750" dirty="0"/>
          </a:p>
          <a:p>
            <a:pPr marL="228600" indent="-228600">
              <a:buAutoNum type="arabicPeriod"/>
            </a:pPr>
            <a:r>
              <a:rPr lang="en-GB" sz="750" dirty="0">
                <a:solidFill>
                  <a:srgbClr val="404040"/>
                </a:solidFill>
              </a:rPr>
              <a:t>Attachment – how much we are concerned about what others think of us and how they react to us. Attachment is crucial because if a person does not care about the wishes and expectations of other people then he is not bound by the norms of society and is free to deviate. Thinking about the factors associated with offending ‘lack of family and intimate relationships’ is one of that has correlations with offending. Therefore, it is important in the rehabilitative process that strong relationships are built with support workers dealing with the offender and networks are put in place so that the offender has a sense of belonging and attachments that are preventative to offending.</a:t>
            </a:r>
          </a:p>
          <a:p>
            <a:pPr marL="228600" indent="-228600">
              <a:buAutoNum type="arabicPeriod"/>
            </a:pPr>
            <a:r>
              <a:rPr lang="en-GB" sz="750" dirty="0">
                <a:solidFill>
                  <a:srgbClr val="404040"/>
                </a:solidFill>
              </a:rPr>
              <a:t>Commitment – investment of time and energy that individuals put into particular activities. Often, people weigh up the investment that one is making and the consequences before one acts. Hirschi states that people are less likely to do things that go against conventional society if we have commitment to the social order. Another factor associated with offending is lack of employment – employment can give individuals a sense of commitment to conventional norms and goals of society. Therefore, ensuring that ex-offenders feel committed to upholding conventional norms and values of society is important in rehabilitative process. </a:t>
            </a:r>
          </a:p>
          <a:p>
            <a:pPr marL="228600" indent="-228600">
              <a:buAutoNum type="arabicPeriod"/>
            </a:pPr>
            <a:r>
              <a:rPr lang="en-GB" sz="750" dirty="0">
                <a:solidFill>
                  <a:srgbClr val="404040"/>
                </a:solidFill>
              </a:rPr>
              <a:t>Involvement – how much people are involved in conventional and non-deviant activities.  Hirschi suggests that people are so bound to conventional activities that they have no time or opportunity for delinquent activity. Therefore, much like the above point employment opportunities as part of a persons rehabilitative process is somewhat essential in ensuring that they are effectively rehabilitated into society.</a:t>
            </a:r>
          </a:p>
          <a:p>
            <a:pPr marL="228600" indent="-228600">
              <a:buAutoNum type="arabicPeriod"/>
            </a:pPr>
            <a:r>
              <a:rPr lang="en-GB" sz="750" dirty="0">
                <a:solidFill>
                  <a:srgbClr val="404040"/>
                </a:solidFill>
              </a:rPr>
              <a:t>Belief – the strength of our commitment to particular beliefs and cultural goals. To put it simply the stronger our belief in conventional values, the less likely will be to offend. Linking back again to the factors of offending ‘social networks’ is a mitigating factor into offending. Therefore, if a person who has been released from custody is released back into society and placed back into the same social networks that they had previously then they will be more likely to offend as deviant norms and values are being enforced. Therefore, as part of their rehabilitation it is essential that they are removed from those networks so they can change their norms and values.</a:t>
            </a:r>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17</a:t>
            </a:fld>
            <a:endParaRPr lang="en-GB"/>
          </a:p>
        </p:txBody>
      </p:sp>
    </p:spTree>
    <p:extLst>
      <p:ext uri="{BB962C8B-B14F-4D97-AF65-F5344CB8AC3E}">
        <p14:creationId xmlns:p14="http://schemas.microsoft.com/office/powerpoint/2010/main" val="2578059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18</a:t>
            </a:fld>
            <a:endParaRPr lang="en-GB"/>
          </a:p>
        </p:txBody>
      </p:sp>
    </p:spTree>
    <p:extLst>
      <p:ext uri="{BB962C8B-B14F-4D97-AF65-F5344CB8AC3E}">
        <p14:creationId xmlns:p14="http://schemas.microsoft.com/office/powerpoint/2010/main" val="22292519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Bromley Briefing of 2019 by the Prison Reform Trust states that engagement with education programmes can significantly reduce reoffending. In 2019 the proven one year re-offending rate was 34% for prisoner learners compared to a 43% recidivism rate for those who do not engage in learning activities.</a:t>
            </a:r>
          </a:p>
          <a:p>
            <a:endParaRPr lang="en-GB" dirty="0"/>
          </a:p>
          <a:p>
            <a:r>
              <a:rPr lang="en-GB" dirty="0"/>
              <a:t>An average of 10,200 prisoners are working in public prison estate and a further 2,100 were working in private prisons. Working a total of 17 million hours between 2017-2018. </a:t>
            </a:r>
            <a:r>
              <a:rPr lang="en-GB" b="1" dirty="0"/>
              <a:t>How does this help individuals upon release?</a:t>
            </a:r>
          </a:p>
          <a:p>
            <a:r>
              <a:rPr lang="en-GB" b="0" dirty="0"/>
              <a:t>People who attended vocational training in prisons are more likely to secure employment after release.</a:t>
            </a:r>
          </a:p>
          <a:p>
            <a:endParaRPr lang="en-GB" b="0" dirty="0"/>
          </a:p>
          <a:p>
            <a:r>
              <a:rPr lang="en-GB" b="0" dirty="0"/>
              <a:t>78,000 adults in the prison system participated in education in the 2017-2018 academic year, which was a 12% drop from the year 2016-2017. 200 people achieved 3 A Level Qualifications via mainstream prison learning in 2017-2018. </a:t>
            </a:r>
            <a:r>
              <a:rPr lang="en-GB" b="1" dirty="0"/>
              <a:t>How is this beneficial to individuals upon release of prison?</a:t>
            </a: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19</a:t>
            </a:fld>
            <a:endParaRPr lang="en-GB"/>
          </a:p>
        </p:txBody>
      </p:sp>
    </p:spTree>
    <p:extLst>
      <p:ext uri="{BB962C8B-B14F-4D97-AF65-F5344CB8AC3E}">
        <p14:creationId xmlns:p14="http://schemas.microsoft.com/office/powerpoint/2010/main" val="1280172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fact there were approximately 12,3000 individuals working in both public and private prisons, inspectors found that in too many prisons, work remains mundane, repetitive and is rarely linked to resettlement objectives. Even in training prisoners, where people serve most of their sentence and work to reduce the risk of reoffending, 20% of prisoners said that they were locked up for more than 22 hours a day. </a:t>
            </a:r>
            <a:r>
              <a:rPr lang="en-GB" b="1" dirty="0"/>
              <a:t>What is the problem here?</a:t>
            </a:r>
            <a:endParaRPr lang="en-GB" dirty="0"/>
          </a:p>
          <a:p>
            <a:endParaRPr lang="en-GB" dirty="0"/>
          </a:p>
          <a:p>
            <a:r>
              <a:rPr lang="en-GB" dirty="0"/>
              <a:t>In 2018, there were 69,622 people released from prison and statistics show that only 17% of people are in PAYE employment a year after leaving prison. This means that only 11,863 out of the 69,622 individuals were in PAYE employment a year following their release. </a:t>
            </a:r>
            <a:r>
              <a:rPr lang="en-GB" b="1" dirty="0"/>
              <a:t>How is this problematic?</a:t>
            </a:r>
          </a:p>
          <a:p>
            <a:endParaRPr lang="en-GB" b="1" dirty="0"/>
          </a:p>
          <a:p>
            <a:r>
              <a:rPr lang="en-GB" b="0" dirty="0"/>
              <a:t>Over half of the YouGov survey said that they would not consider employing an ex-offender. </a:t>
            </a:r>
            <a:r>
              <a:rPr lang="en-GB" b="1" dirty="0"/>
              <a:t>Thinking back to the factors associated with offending and the theory discussed how is this problematic and affect the rehabilitative process?</a:t>
            </a:r>
            <a:endParaRPr lang="en-GB" b="0" dirty="0"/>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There has also been a declines in the number of people in prison participating in learning whilst in prison. Moreover, 1 in 7 people who left prison in the year ending March 2018 where homeless.</a:t>
            </a:r>
            <a:r>
              <a:rPr lang="en-GB" b="1" dirty="0"/>
              <a:t> Thinking back to the factors associated with offending and the theory discussed how is this problematic and affect the rehabilitative process?</a:t>
            </a:r>
            <a:endParaRPr lang="en-GB" b="0" dirty="0"/>
          </a:p>
          <a:p>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20</a:t>
            </a:fld>
            <a:endParaRPr lang="en-GB"/>
          </a:p>
        </p:txBody>
      </p:sp>
    </p:spTree>
    <p:extLst>
      <p:ext uri="{BB962C8B-B14F-4D97-AF65-F5344CB8AC3E}">
        <p14:creationId xmlns:p14="http://schemas.microsoft.com/office/powerpoint/2010/main" val="14096203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21</a:t>
            </a:fld>
            <a:endParaRPr lang="en-GB"/>
          </a:p>
        </p:txBody>
      </p:sp>
    </p:spTree>
    <p:extLst>
      <p:ext uri="{BB962C8B-B14F-4D97-AF65-F5344CB8AC3E}">
        <p14:creationId xmlns:p14="http://schemas.microsoft.com/office/powerpoint/2010/main" val="27522827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22</a:t>
            </a:fld>
            <a:endParaRPr lang="en-GB"/>
          </a:p>
        </p:txBody>
      </p:sp>
    </p:spTree>
    <p:extLst>
      <p:ext uri="{BB962C8B-B14F-4D97-AF65-F5344CB8AC3E}">
        <p14:creationId xmlns:p14="http://schemas.microsoft.com/office/powerpoint/2010/main" val="42397152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23</a:t>
            </a:fld>
            <a:endParaRPr lang="en-GB"/>
          </a:p>
        </p:txBody>
      </p:sp>
    </p:spTree>
    <p:extLst>
      <p:ext uri="{BB962C8B-B14F-4D97-AF65-F5344CB8AC3E}">
        <p14:creationId xmlns:p14="http://schemas.microsoft.com/office/powerpoint/2010/main" val="2826415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24</a:t>
            </a:fld>
            <a:endParaRPr lang="en-GB"/>
          </a:p>
        </p:txBody>
      </p:sp>
    </p:spTree>
    <p:extLst>
      <p:ext uri="{BB962C8B-B14F-4D97-AF65-F5344CB8AC3E}">
        <p14:creationId xmlns:p14="http://schemas.microsoft.com/office/powerpoint/2010/main" val="540730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pPr/>
              <a:t>12/6/21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7861824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844498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pPr/>
              <a:t>12/6/21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3805715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7DE6118-2437-4B30-8E3C-4D2BE6020583}" type="datetimeFigureOut">
              <a:rPr lang="en-US" smtClean="0"/>
              <a:t>12/6/21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287525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pPr/>
              <a:t>12/6/21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6399531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344256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12/6/21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1486501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7DE6118-2437-4B30-8E3C-4D2BE6020583}" type="datetimeFigureOut">
              <a:rPr lang="en-US" smtClean="0"/>
              <a:pPr/>
              <a:t>12/6/21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212377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7DE6118-2437-4B30-8E3C-4D2BE6020583}" type="datetimeFigureOut">
              <a:rPr lang="en-US" smtClean="0"/>
              <a:pPr/>
              <a:t>12/6/21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8008985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594582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9940614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7DE6118-2437-4B30-8E3C-4D2BE6020583}" type="datetimeFigureOut">
              <a:rPr lang="en-US" smtClean="0"/>
              <a:pPr/>
              <a:t>12/6/21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6132634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theguardian.com/commentisfree/poll/2008/dec/01/ukcrime-justic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ccwater.org.uk/aboutus/our-aim/"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ink.springer.com/content/pdf/10.1007/s11572-020-09547-4.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statistics/proven-reoffending-statistics-july-to-september-2019/proven-reoffending-statistics-july-to-september-2019#further-information" TargetMode="External"/><Relationship Id="rId7" Type="http://schemas.openxmlformats.org/officeDocument/2006/relationships/hyperlink" Target="http://www.prisonreformtrust.org.uk/Portals/0/Documents/Bromley%20Briefings/Summer%202021%20briefing%20web%20FINAL.pdf"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prisonreformtrust.org.uk/Portals/0/Documents/Bromley%20Briefings/Prison%20the%20facts%20Summer%202019.pdf" TargetMode="External"/><Relationship Id="rId5" Type="http://schemas.openxmlformats.org/officeDocument/2006/relationships/hyperlink" Target="https://assets.publishing.service.gov.uk/government/uploads/system/uploads/attachment_data/file/243718/evidence-reduce-reoffending.pdf" TargetMode="External"/><Relationship Id="rId4" Type="http://schemas.openxmlformats.org/officeDocument/2006/relationships/hyperlink" Target="https://www.gov.uk/government/publications/new-guidance-on-the-rehabilitation-of-offenders-act-19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A group of people stand near each other&#10;&#10;Description automatically generated with low confidence">
            <a:extLst>
              <a:ext uri="{FF2B5EF4-FFF2-40B4-BE49-F238E27FC236}">
                <a16:creationId xmlns:a16="http://schemas.microsoft.com/office/drawing/2014/main" id="{418D2311-A842-164E-B295-C8132491FDF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6249"/>
          <a:stretch/>
        </p:blipFill>
        <p:spPr>
          <a:xfrm>
            <a:off x="20" y="10"/>
            <a:ext cx="12191980" cy="6857990"/>
          </a:xfrm>
          <a:prstGeom prst="rect">
            <a:avLst/>
          </a:prstGeom>
        </p:spPr>
      </p:pic>
      <p:sp>
        <p:nvSpPr>
          <p:cNvPr id="2" name="Title 1">
            <a:extLst>
              <a:ext uri="{FF2B5EF4-FFF2-40B4-BE49-F238E27FC236}">
                <a16:creationId xmlns:a16="http://schemas.microsoft.com/office/drawing/2014/main" id="{BC0AFB9D-0C51-BF46-B874-078F9A25B103}"/>
              </a:ext>
            </a:extLst>
          </p:cNvPr>
          <p:cNvSpPr>
            <a:spLocks noGrp="1"/>
          </p:cNvSpPr>
          <p:nvPr>
            <p:ph type="ctrTitle"/>
          </p:nvPr>
        </p:nvSpPr>
        <p:spPr>
          <a:xfrm>
            <a:off x="1601724" y="2606040"/>
            <a:ext cx="8988552" cy="1645920"/>
          </a:xfrm>
          <a:solidFill>
            <a:srgbClr val="FFFFFF">
              <a:alpha val="80000"/>
            </a:srgbClr>
          </a:solidFill>
        </p:spPr>
        <p:txBody>
          <a:bodyPr vert="horz" lIns="182880" tIns="182880" rIns="182880" bIns="182880" rtlCol="0" anchor="ctr">
            <a:normAutofit/>
          </a:bodyPr>
          <a:lstStyle/>
          <a:p>
            <a:r>
              <a:rPr lang="en-US" kern="1200" cap="all" spc="200" baseline="0">
                <a:solidFill>
                  <a:srgbClr val="262626"/>
                </a:solidFill>
                <a:latin typeface="+mj-lt"/>
                <a:ea typeface="+mj-ea"/>
                <a:cs typeface="+mj-cs"/>
              </a:rPr>
              <a:t>Rehabilitation</a:t>
            </a:r>
          </a:p>
        </p:txBody>
      </p:sp>
    </p:spTree>
    <p:extLst>
      <p:ext uri="{BB962C8B-B14F-4D97-AF65-F5344CB8AC3E}">
        <p14:creationId xmlns:p14="http://schemas.microsoft.com/office/powerpoint/2010/main" val="20355582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close-up of a wind turbine&#10;&#10;Description automatically generated with low confidence">
            <a:extLst>
              <a:ext uri="{FF2B5EF4-FFF2-40B4-BE49-F238E27FC236}">
                <a16:creationId xmlns:a16="http://schemas.microsoft.com/office/drawing/2014/main" id="{F2577E00-ECB6-8C47-AFB7-6E553FE79721}"/>
              </a:ext>
            </a:extLst>
          </p:cNvPr>
          <p:cNvPicPr>
            <a:picLocks noChangeAspect="1"/>
          </p:cNvPicPr>
          <p:nvPr/>
        </p:nvPicPr>
        <p:blipFill rotWithShape="1">
          <a:blip r:embed="rId3">
            <a:duotone>
              <a:schemeClr val="accent2">
                <a:shade val="45000"/>
                <a:satMod val="135000"/>
              </a:schemeClr>
              <a:prstClr val="white"/>
            </a:duotone>
            <a:alphaModFix amt="50000"/>
            <a:extLst>
              <a:ext uri="{837473B0-CC2E-450A-ABE3-18F120FF3D39}">
                <a1611:picAttrSrcUrl xmlns:a1611="http://schemas.microsoft.com/office/drawing/2016/11/main" r:id="rId4"/>
              </a:ext>
            </a:extLst>
          </a:blip>
          <a:srcRect l="10038" r="2685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600200" y="2386744"/>
            <a:ext cx="8991600" cy="1645920"/>
          </a:xfrm>
        </p:spPr>
        <p:txBody>
          <a:bodyPr vert="horz" lIns="274320" tIns="182880" rIns="274320" bIns="182880" rtlCol="0" anchor="ctr" anchorCtr="1">
            <a:normAutofit/>
          </a:bodyPr>
          <a:lstStyle/>
          <a:p>
            <a:r>
              <a:rPr lang="en-US" sz="3800"/>
              <a:t>Aim</a:t>
            </a:r>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2695194" y="4352544"/>
            <a:ext cx="6801612" cy="1239894"/>
          </a:xfrm>
        </p:spPr>
        <p:txBody>
          <a:bodyPr vert="horz" lIns="91440" tIns="45720" rIns="91440" bIns="45720" rtlCol="0">
            <a:normAutofit/>
          </a:bodyPr>
          <a:lstStyle/>
          <a:p>
            <a:pPr marL="0" indent="0" algn="ctr">
              <a:buNone/>
            </a:pPr>
            <a:r>
              <a:rPr lang="en-US" sz="2000"/>
              <a:t>To establish what rehabilitation is and its effectiveness within the criminal justice system</a:t>
            </a:r>
          </a:p>
        </p:txBody>
      </p:sp>
    </p:spTree>
    <p:extLst>
      <p:ext uri="{BB962C8B-B14F-4D97-AF65-F5344CB8AC3E}">
        <p14:creationId xmlns:p14="http://schemas.microsoft.com/office/powerpoint/2010/main" val="11047622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AEA4BB13-315F-4251-A1F4-FF2836E3AE18}"/>
              </a:ext>
            </a:extLst>
          </p:cNvPr>
          <p:cNvGraphicFramePr>
            <a:graphicFrameLocks noGrp="1"/>
          </p:cNvGraphicFramePr>
          <p:nvPr>
            <p:ph idx="1"/>
            <p:extLst>
              <p:ext uri="{D42A27DB-BD31-4B8C-83A1-F6EECF244321}">
                <p14:modId xmlns:p14="http://schemas.microsoft.com/office/powerpoint/2010/main" val="3478288792"/>
              </p:ext>
            </p:extLst>
          </p:nvPr>
        </p:nvGraphicFramePr>
        <p:xfrm>
          <a:off x="281354" y="106878"/>
          <a:ext cx="7251622" cy="665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Objectives</a:t>
            </a:r>
          </a:p>
        </p:txBody>
      </p:sp>
    </p:spTree>
    <p:extLst>
      <p:ext uri="{BB962C8B-B14F-4D97-AF65-F5344CB8AC3E}">
        <p14:creationId xmlns:p14="http://schemas.microsoft.com/office/powerpoint/2010/main" val="26676849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413658" y="640080"/>
            <a:ext cx="7163060" cy="5392824"/>
          </a:xfrm>
        </p:spPr>
        <p:txBody>
          <a:bodyPr anchor="ctr">
            <a:normAutofit/>
          </a:bodyPr>
          <a:lstStyle/>
          <a:p>
            <a:pPr marL="228600" lvl="1" indent="0">
              <a:buNone/>
            </a:pPr>
            <a:r>
              <a:rPr lang="en-GB" sz="2600" dirty="0">
                <a:solidFill>
                  <a:srgbClr val="404040"/>
                </a:solidFill>
              </a:rPr>
              <a:t>Rehabilitation is one of the key objectives of criminal justice and aims to bring about positive behavioural changes within offenders, encouraging a cessation of offending. The individual is thus transformed in the public and/or private perception from having the identity or image of a criminal to that of a non-criminal or ‘normal’ citizen.</a:t>
            </a:r>
            <a:br>
              <a:rPr lang="en-GB" sz="2600" dirty="0">
                <a:solidFill>
                  <a:srgbClr val="404040"/>
                </a:solidFill>
              </a:rPr>
            </a:br>
            <a:r>
              <a:rPr lang="en-GB" sz="2600" dirty="0">
                <a:solidFill>
                  <a:srgbClr val="404040"/>
                </a:solidFill>
              </a:rPr>
              <a:t>			(</a:t>
            </a:r>
            <a:r>
              <a:rPr lang="en-GB" sz="2600" dirty="0" err="1">
                <a:solidFill>
                  <a:srgbClr val="404040"/>
                </a:solidFill>
              </a:rPr>
              <a:t>Coomber</a:t>
            </a:r>
            <a:r>
              <a:rPr lang="en-GB" sz="2600" dirty="0">
                <a:solidFill>
                  <a:srgbClr val="404040"/>
                </a:solidFill>
              </a:rPr>
              <a:t> et al, 2015, p.176).</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a:solidFill>
                  <a:srgbClr val="FFFFFF"/>
                </a:solidFill>
              </a:rPr>
              <a:t>Defining Rehabilitation</a:t>
            </a:r>
          </a:p>
        </p:txBody>
      </p:sp>
    </p:spTree>
    <p:extLst>
      <p:ext uri="{BB962C8B-B14F-4D97-AF65-F5344CB8AC3E}">
        <p14:creationId xmlns:p14="http://schemas.microsoft.com/office/powerpoint/2010/main" val="4556660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391886" y="326571"/>
            <a:ext cx="6641015" cy="5891349"/>
          </a:xfrm>
        </p:spPr>
        <p:txBody>
          <a:bodyPr anchor="ctr">
            <a:normAutofit/>
          </a:bodyPr>
          <a:lstStyle/>
          <a:p>
            <a:r>
              <a:rPr lang="en-GB" sz="2600" dirty="0">
                <a:solidFill>
                  <a:srgbClr val="404040"/>
                </a:solidFill>
              </a:rPr>
              <a:t>Support the rehabilitation into employment of reformed offenders.</a:t>
            </a:r>
          </a:p>
          <a:p>
            <a:r>
              <a:rPr lang="en-GB" sz="2600" dirty="0">
                <a:solidFill>
                  <a:srgbClr val="404040"/>
                </a:solidFill>
              </a:rPr>
              <a:t>Following a specific period of time – which varies accordingly – a conviction, caution and conviction may become spent.</a:t>
            </a:r>
          </a:p>
          <a:p>
            <a:r>
              <a:rPr lang="en-GB" sz="2600" dirty="0">
                <a:solidFill>
                  <a:srgbClr val="404040"/>
                </a:solidFill>
              </a:rPr>
              <a:t>Meaning that the rehabilitated person is treated as if they never were charged or committed the offence - they are no longer required to declare their spent cautions or convictions.</a:t>
            </a:r>
          </a:p>
          <a:p>
            <a:r>
              <a:rPr lang="en-GB" sz="2600" dirty="0">
                <a:solidFill>
                  <a:srgbClr val="404040"/>
                </a:solidFill>
              </a:rPr>
              <a:t>Applies to England, Wales and Scotland – however there are some differences with how it operates in Scotland.</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Rehabilitation of Offenders Act 1974</a:t>
            </a:r>
          </a:p>
        </p:txBody>
      </p:sp>
    </p:spTree>
    <p:extLst>
      <p:ext uri="{BB962C8B-B14F-4D97-AF65-F5344CB8AC3E}">
        <p14:creationId xmlns:p14="http://schemas.microsoft.com/office/powerpoint/2010/main" val="36332783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a:solidFill>
                  <a:srgbClr val="FFFFFF"/>
                </a:solidFill>
              </a:rPr>
              <a:t>Rehabilitation of Offenders Act 1974</a:t>
            </a:r>
          </a:p>
        </p:txBody>
      </p:sp>
      <p:sp>
        <p:nvSpPr>
          <p:cNvPr id="10" name="Flowchart: Document 9">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987834B4-AA0A-EA41-BB14-3BBB9102EC20}"/>
              </a:ext>
            </a:extLst>
          </p:cNvPr>
          <p:cNvPicPr>
            <a:picLocks noGrp="1" noChangeAspect="1"/>
          </p:cNvPicPr>
          <p:nvPr>
            <p:ph idx="1"/>
          </p:nvPr>
        </p:nvPicPr>
        <p:blipFill>
          <a:blip r:embed="rId3"/>
          <a:stretch>
            <a:fillRect/>
          </a:stretch>
        </p:blipFill>
        <p:spPr>
          <a:xfrm>
            <a:off x="3859409" y="640080"/>
            <a:ext cx="7662672" cy="5263134"/>
          </a:xfrm>
          <a:prstGeom prst="rect">
            <a:avLst/>
          </a:prstGeom>
        </p:spPr>
      </p:pic>
    </p:spTree>
    <p:extLst>
      <p:ext uri="{BB962C8B-B14F-4D97-AF65-F5344CB8AC3E}">
        <p14:creationId xmlns:p14="http://schemas.microsoft.com/office/powerpoint/2010/main" val="22381230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93E7-EB46-F947-B2A5-2AE0395054FC}"/>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1600" dirty="0">
                <a:solidFill>
                  <a:srgbClr val="FFFFFF"/>
                </a:solidFill>
              </a:rPr>
              <a:t>Rehabilitation of Offenders Act 1974</a:t>
            </a:r>
            <a:endParaRPr lang="en-US" sz="1600" dirty="0">
              <a:solidFill>
                <a:srgbClr val="FFFFFF"/>
              </a:solidFill>
            </a:endParaRPr>
          </a:p>
        </p:txBody>
      </p:sp>
      <p:sp>
        <p:nvSpPr>
          <p:cNvPr id="10" name="Flowchart: Document 9">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E47585A1-945E-EA49-9071-C8C7050464CE}"/>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37663172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EC219C-CD8B-C647-8205-A5CC2B056234}"/>
              </a:ext>
            </a:extLst>
          </p:cNvPr>
          <p:cNvSpPr>
            <a:spLocks noGrp="1"/>
          </p:cNvSpPr>
          <p:nvPr>
            <p:ph idx="1"/>
          </p:nvPr>
        </p:nvSpPr>
        <p:spPr>
          <a:xfrm>
            <a:off x="962526" y="825096"/>
            <a:ext cx="6470742" cy="4830965"/>
          </a:xfrm>
        </p:spPr>
        <p:txBody>
          <a:bodyPr anchor="ctr">
            <a:normAutofit/>
          </a:bodyPr>
          <a:lstStyle/>
          <a:p>
            <a:r>
              <a:rPr lang="en-GB" dirty="0">
                <a:solidFill>
                  <a:srgbClr val="404040"/>
                </a:solidFill>
              </a:rPr>
              <a:t>A adult offender is given a </a:t>
            </a:r>
            <a:r>
              <a:rPr lang="en-GB" u="sng" dirty="0">
                <a:solidFill>
                  <a:srgbClr val="404040"/>
                </a:solidFill>
              </a:rPr>
              <a:t>two year </a:t>
            </a:r>
            <a:r>
              <a:rPr lang="en-GB" dirty="0">
                <a:solidFill>
                  <a:srgbClr val="404040"/>
                </a:solidFill>
              </a:rPr>
              <a:t>custodial sentence:</a:t>
            </a:r>
            <a:br>
              <a:rPr lang="en-GB" dirty="0">
                <a:solidFill>
                  <a:srgbClr val="404040"/>
                </a:solidFill>
              </a:rPr>
            </a:br>
            <a:r>
              <a:rPr lang="en-GB" dirty="0">
                <a:solidFill>
                  <a:srgbClr val="404040"/>
                </a:solidFill>
              </a:rPr>
              <a:t>1. How long is their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 young offender is given </a:t>
            </a:r>
            <a:r>
              <a:rPr lang="en-GB" u="sng" dirty="0">
                <a:solidFill>
                  <a:srgbClr val="404040"/>
                </a:solidFill>
              </a:rPr>
              <a:t>18 month community </a:t>
            </a:r>
            <a:r>
              <a:rPr lang="en-GB" dirty="0">
                <a:solidFill>
                  <a:srgbClr val="404040"/>
                </a:solidFill>
              </a:rPr>
              <a:t>order:</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An adult offender is given a </a:t>
            </a:r>
            <a:r>
              <a:rPr lang="en-GB" u="sng" dirty="0">
                <a:solidFill>
                  <a:srgbClr val="404040"/>
                </a:solidFill>
              </a:rPr>
              <a:t>3 and a half year </a:t>
            </a:r>
            <a:r>
              <a:rPr lang="en-GB" dirty="0">
                <a:solidFill>
                  <a:srgbClr val="404040"/>
                </a:solidFill>
              </a:rPr>
              <a:t>custodial sentence:</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E685E5-B2CD-E041-AD2E-580B6FE96EAF}"/>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Examples</a:t>
            </a:r>
          </a:p>
        </p:txBody>
      </p:sp>
    </p:spTree>
    <p:extLst>
      <p:ext uri="{BB962C8B-B14F-4D97-AF65-F5344CB8AC3E}">
        <p14:creationId xmlns:p14="http://schemas.microsoft.com/office/powerpoint/2010/main" val="27616670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956B-9368-3049-B2AD-9526F5A5E3F6}"/>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a:solidFill>
                  <a:srgbClr val="FFFFFF"/>
                </a:solidFill>
              </a:rPr>
              <a:t>Factors Associated with Offending</a:t>
            </a:r>
          </a:p>
        </p:txBody>
      </p:sp>
      <p:sp>
        <p:nvSpPr>
          <p:cNvPr id="26" name="Flowchart: Document 25">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6F703E1E-8216-6441-B13F-4DE85F6BC880}"/>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40674581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7F32-37D9-7945-B491-BF8B77A0F29B}"/>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a:solidFill>
                  <a:srgbClr val="FFFFFF"/>
                </a:solidFill>
              </a:rPr>
              <a:t>Factors associated with offending</a:t>
            </a:r>
          </a:p>
        </p:txBody>
      </p:sp>
      <p:sp>
        <p:nvSpPr>
          <p:cNvPr id="17" name="Flowchart: Document 16">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2476F20D-2B7E-AA43-AF5A-55B41F07D683}"/>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3790055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A27E4-47E9-3C4A-B240-5D58B45CED1F}"/>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dirty="0">
                <a:solidFill>
                  <a:srgbClr val="FFFFFF"/>
                </a:solidFill>
              </a:rPr>
              <a:t>Imprisonment Rates in UK</a:t>
            </a:r>
          </a:p>
        </p:txBody>
      </p:sp>
      <p:sp>
        <p:nvSpPr>
          <p:cNvPr id="26" name="Flowchart: Document 25">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art&#10;&#10;Description automatically generated">
            <a:extLst>
              <a:ext uri="{FF2B5EF4-FFF2-40B4-BE49-F238E27FC236}">
                <a16:creationId xmlns:a16="http://schemas.microsoft.com/office/drawing/2014/main" id="{348CC6B4-7140-8545-A164-4817D764B8DF}"/>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37611453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F47A1091-135A-4035-AF80-395B48AC6833}"/>
              </a:ext>
            </a:extLst>
          </p:cNvPr>
          <p:cNvGraphicFramePr>
            <a:graphicFrameLocks noGrp="1"/>
          </p:cNvGraphicFramePr>
          <p:nvPr>
            <p:ph idx="1"/>
            <p:extLst>
              <p:ext uri="{D42A27DB-BD31-4B8C-83A1-F6EECF244321}">
                <p14:modId xmlns:p14="http://schemas.microsoft.com/office/powerpoint/2010/main" val="1464487291"/>
              </p:ext>
            </p:extLst>
          </p:nvPr>
        </p:nvGraphicFramePr>
        <p:xfrm>
          <a:off x="393701" y="241300"/>
          <a:ext cx="7039568" cy="5976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CAD69-5B66-124A-84CB-812E7C91858D}"/>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000" dirty="0">
                <a:solidFill>
                  <a:srgbClr val="FFFFFF"/>
                </a:solidFill>
              </a:rPr>
              <a:t>Reoffending Rates UK</a:t>
            </a:r>
          </a:p>
        </p:txBody>
      </p:sp>
    </p:spTree>
    <p:extLst>
      <p:ext uri="{BB962C8B-B14F-4D97-AF65-F5344CB8AC3E}">
        <p14:creationId xmlns:p14="http://schemas.microsoft.com/office/powerpoint/2010/main" val="36262774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AE1DE94F-9325-4FE8-8438-821561AA9F41}"/>
              </a:ext>
            </a:extLst>
          </p:cNvPr>
          <p:cNvGraphicFramePr>
            <a:graphicFrameLocks noGrp="1"/>
          </p:cNvGraphicFramePr>
          <p:nvPr>
            <p:ph idx="1"/>
            <p:extLst>
              <p:ext uri="{D42A27DB-BD31-4B8C-83A1-F6EECF244321}">
                <p14:modId xmlns:p14="http://schemas.microsoft.com/office/powerpoint/2010/main" val="3896830730"/>
              </p:ext>
            </p:extLst>
          </p:nvPr>
        </p:nvGraphicFramePr>
        <p:xfrm>
          <a:off x="218662" y="366644"/>
          <a:ext cx="6814240" cy="6312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Types of Rehabilitation – 15 Minutes.</a:t>
            </a:r>
          </a:p>
        </p:txBody>
      </p:sp>
    </p:spTree>
    <p:extLst>
      <p:ext uri="{BB962C8B-B14F-4D97-AF65-F5344CB8AC3E}">
        <p14:creationId xmlns:p14="http://schemas.microsoft.com/office/powerpoint/2010/main" val="28105195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E0C531A3-55DE-445F-A5D1-7D9088FF081E}"/>
              </a:ext>
            </a:extLst>
          </p:cNvPr>
          <p:cNvGraphicFramePr>
            <a:graphicFrameLocks noGrp="1"/>
          </p:cNvGraphicFramePr>
          <p:nvPr>
            <p:ph idx="1"/>
            <p:extLst>
              <p:ext uri="{D42A27DB-BD31-4B8C-83A1-F6EECF244321}">
                <p14:modId xmlns:p14="http://schemas.microsoft.com/office/powerpoint/2010/main" val="1484206337"/>
              </p:ext>
            </p:extLst>
          </p:nvPr>
        </p:nvGraphicFramePr>
        <p:xfrm>
          <a:off x="320634" y="249382"/>
          <a:ext cx="7068892" cy="640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F3360-C21F-2A4E-B4E6-A19FFE9C847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Autofit/>
          </a:bodyPr>
          <a:lstStyle/>
          <a:p>
            <a:r>
              <a:rPr lang="en-GB" sz="2000" dirty="0">
                <a:solidFill>
                  <a:srgbClr val="FFFFFF"/>
                </a:solidFill>
              </a:rPr>
              <a:t>Sport based interventions to prevent youth crime</a:t>
            </a:r>
          </a:p>
        </p:txBody>
      </p:sp>
    </p:spTree>
    <p:extLst>
      <p:ext uri="{BB962C8B-B14F-4D97-AF65-F5344CB8AC3E}">
        <p14:creationId xmlns:p14="http://schemas.microsoft.com/office/powerpoint/2010/main" val="38028225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ACDFA27D-038A-4DB1-A98F-31887B5F26C2}"/>
              </a:ext>
            </a:extLst>
          </p:cNvPr>
          <p:cNvGraphicFramePr>
            <a:graphicFrameLocks noGrp="1"/>
          </p:cNvGraphicFramePr>
          <p:nvPr>
            <p:ph idx="1"/>
            <p:extLst>
              <p:ext uri="{D42A27DB-BD31-4B8C-83A1-F6EECF244321}">
                <p14:modId xmlns:p14="http://schemas.microsoft.com/office/powerpoint/2010/main" val="1587763828"/>
              </p:ext>
            </p:extLst>
          </p:nvPr>
        </p:nvGraphicFramePr>
        <p:xfrm>
          <a:off x="643350" y="444500"/>
          <a:ext cx="6746176" cy="5773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a:solidFill>
                  <a:srgbClr val="FFFFFF"/>
                </a:solidFill>
              </a:rPr>
              <a:t>Punishment or Rehabilitation?</a:t>
            </a:r>
          </a:p>
        </p:txBody>
      </p:sp>
    </p:spTree>
    <p:extLst>
      <p:ext uri="{BB962C8B-B14F-4D97-AF65-F5344CB8AC3E}">
        <p14:creationId xmlns:p14="http://schemas.microsoft.com/office/powerpoint/2010/main" val="6741516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ffee on white background">
            <a:extLst>
              <a:ext uri="{FF2B5EF4-FFF2-40B4-BE49-F238E27FC236}">
                <a16:creationId xmlns:a16="http://schemas.microsoft.com/office/drawing/2014/main" id="{B777840F-DB44-4F98-8ED7-E48480B65A31}"/>
              </a:ext>
            </a:extLst>
          </p:cNvPr>
          <p:cNvPicPr>
            <a:picLocks noChangeAspect="1"/>
          </p:cNvPicPr>
          <p:nvPr/>
        </p:nvPicPr>
        <p:blipFill rotWithShape="1">
          <a:blip r:embed="rId3"/>
          <a:srcRect t="8778" b="6952"/>
          <a:stretch/>
        </p:blipFill>
        <p:spPr>
          <a:xfrm>
            <a:off x="20" y="10"/>
            <a:ext cx="12191980" cy="6857990"/>
          </a:xfrm>
          <a:prstGeom prst="rect">
            <a:avLst/>
          </a:prstGeom>
        </p:spPr>
      </p:pic>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600200" y="2386744"/>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a:solidFill>
                  <a:schemeClr val="tx1"/>
                </a:solidFill>
              </a:rPr>
              <a:t>Break</a:t>
            </a:r>
          </a:p>
        </p:txBody>
      </p:sp>
    </p:spTree>
    <p:extLst>
      <p:ext uri="{BB962C8B-B14F-4D97-AF65-F5344CB8AC3E}">
        <p14:creationId xmlns:p14="http://schemas.microsoft.com/office/powerpoint/2010/main" val="8323936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285750" y="640080"/>
            <a:ext cx="7247226" cy="5844462"/>
          </a:xfrm>
        </p:spPr>
        <p:txBody>
          <a:bodyPr anchor="ctr">
            <a:normAutofit/>
          </a:bodyPr>
          <a:lstStyle/>
          <a:p>
            <a:pPr marL="0" indent="0">
              <a:buNone/>
            </a:pPr>
            <a:r>
              <a:rPr lang="en-GB" sz="2800" i="1" dirty="0">
                <a:solidFill>
                  <a:srgbClr val="404040"/>
                </a:solidFill>
              </a:rPr>
              <a:t>Four elements to social bonds:</a:t>
            </a:r>
            <a:br>
              <a:rPr lang="en-GB" sz="2800" i="1" dirty="0">
                <a:solidFill>
                  <a:srgbClr val="404040"/>
                </a:solidFill>
              </a:rPr>
            </a:br>
            <a:br>
              <a:rPr lang="en-GB" sz="2800" i="1" dirty="0">
                <a:solidFill>
                  <a:srgbClr val="404040"/>
                </a:solidFill>
              </a:rPr>
            </a:br>
            <a:r>
              <a:rPr lang="en-GB" sz="2800" dirty="0">
                <a:solidFill>
                  <a:srgbClr val="404040"/>
                </a:solidFill>
              </a:rPr>
              <a:t>1. </a:t>
            </a:r>
            <a:r>
              <a:rPr lang="en-GB" sz="2800" u="sng" dirty="0">
                <a:solidFill>
                  <a:srgbClr val="404040"/>
                </a:solidFill>
              </a:rPr>
              <a:t>Attachment </a:t>
            </a:r>
            <a:r>
              <a:rPr lang="en-GB" sz="2800" dirty="0">
                <a:solidFill>
                  <a:srgbClr val="404040"/>
                </a:solidFill>
              </a:rPr>
              <a:t>– how much we are concerned about what others think of us and how they react to us.</a:t>
            </a:r>
          </a:p>
          <a:p>
            <a:pPr marL="0" indent="0">
              <a:buNone/>
            </a:pPr>
            <a:r>
              <a:rPr lang="en-GB" sz="2800" dirty="0">
                <a:solidFill>
                  <a:srgbClr val="404040"/>
                </a:solidFill>
              </a:rPr>
              <a:t>2. </a:t>
            </a:r>
            <a:r>
              <a:rPr lang="en-GB" sz="2800" u="sng" dirty="0">
                <a:solidFill>
                  <a:srgbClr val="404040"/>
                </a:solidFill>
              </a:rPr>
              <a:t>Commitment</a:t>
            </a:r>
            <a:r>
              <a:rPr lang="en-GB" sz="2800" dirty="0">
                <a:solidFill>
                  <a:srgbClr val="404040"/>
                </a:solidFill>
              </a:rPr>
              <a:t> – investment of time and energy that individuals put into particular activities.</a:t>
            </a:r>
          </a:p>
          <a:p>
            <a:pPr marL="0" indent="0">
              <a:buNone/>
            </a:pPr>
            <a:r>
              <a:rPr lang="en-GB" sz="2800" dirty="0">
                <a:solidFill>
                  <a:srgbClr val="404040"/>
                </a:solidFill>
              </a:rPr>
              <a:t>3. </a:t>
            </a:r>
            <a:r>
              <a:rPr lang="en-GB" sz="2800" u="sng" dirty="0">
                <a:solidFill>
                  <a:srgbClr val="404040"/>
                </a:solidFill>
              </a:rPr>
              <a:t>Involvement</a:t>
            </a:r>
            <a:r>
              <a:rPr lang="en-GB" sz="2800" dirty="0">
                <a:solidFill>
                  <a:srgbClr val="404040"/>
                </a:solidFill>
              </a:rPr>
              <a:t> – how much people are involved in conventional and non-deviant activities. </a:t>
            </a:r>
          </a:p>
          <a:p>
            <a:pPr marL="0" indent="0">
              <a:buNone/>
            </a:pPr>
            <a:r>
              <a:rPr lang="en-GB" sz="2800" dirty="0">
                <a:solidFill>
                  <a:srgbClr val="404040"/>
                </a:solidFill>
              </a:rPr>
              <a:t>4. </a:t>
            </a:r>
            <a:r>
              <a:rPr lang="en-GB" sz="2800" u="sng" dirty="0">
                <a:solidFill>
                  <a:srgbClr val="404040"/>
                </a:solidFill>
              </a:rPr>
              <a:t>Belief </a:t>
            </a:r>
            <a:r>
              <a:rPr lang="en-GB" sz="2800" dirty="0">
                <a:solidFill>
                  <a:srgbClr val="404040"/>
                </a:solidFill>
              </a:rPr>
              <a:t>– the strength of out commitment to particular beliefs and cultural goals. </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Hirschi (1969) Social bond Theory</a:t>
            </a:r>
          </a:p>
        </p:txBody>
      </p:sp>
    </p:spTree>
    <p:extLst>
      <p:ext uri="{BB962C8B-B14F-4D97-AF65-F5344CB8AC3E}">
        <p14:creationId xmlns:p14="http://schemas.microsoft.com/office/powerpoint/2010/main" val="30508630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971550" y="825096"/>
            <a:ext cx="6561426" cy="4830965"/>
          </a:xfrm>
        </p:spPr>
        <p:txBody>
          <a:bodyPr anchor="ctr">
            <a:normAutofit/>
          </a:bodyPr>
          <a:lstStyle/>
          <a:p>
            <a:r>
              <a:rPr lang="en-GB" sz="2400" b="1" dirty="0">
                <a:solidFill>
                  <a:srgbClr val="404040"/>
                </a:solidFill>
              </a:rPr>
              <a:t>What are the five concepts of Criminal Rehabilitation?</a:t>
            </a:r>
          </a:p>
          <a:p>
            <a:pPr marL="0" indent="0">
              <a:buNone/>
            </a:pPr>
            <a:r>
              <a:rPr lang="en-GB" sz="2400" dirty="0">
                <a:solidFill>
                  <a:srgbClr val="404040"/>
                </a:solidFill>
                <a:hlinkClick r:id="rId3"/>
              </a:rPr>
              <a:t>https://link.springer.com/content/pdf/10.1007/s11572-020-09547-4.pdf</a:t>
            </a:r>
            <a:endParaRPr lang="en-GB" sz="2400" dirty="0">
              <a:solidFill>
                <a:srgbClr val="404040"/>
              </a:solidFill>
            </a:endParaRPr>
          </a:p>
          <a:p>
            <a:pPr marL="0" indent="0">
              <a:buNone/>
            </a:pPr>
            <a:r>
              <a:rPr lang="en-GB" sz="2400" u="sng" dirty="0">
                <a:solidFill>
                  <a:srgbClr val="404040"/>
                </a:solidFill>
              </a:rPr>
              <a:t>Group 1:  </a:t>
            </a:r>
            <a:r>
              <a:rPr lang="en-GB" sz="2400" dirty="0">
                <a:solidFill>
                  <a:srgbClr val="404040"/>
                </a:solidFill>
              </a:rPr>
              <a:t>Anti Recidivism</a:t>
            </a:r>
          </a:p>
          <a:p>
            <a:pPr marL="0" indent="0">
              <a:buNone/>
            </a:pPr>
            <a:r>
              <a:rPr lang="en-GB" sz="2400" u="sng" dirty="0">
                <a:solidFill>
                  <a:srgbClr val="404040"/>
                </a:solidFill>
              </a:rPr>
              <a:t>Group 2: </a:t>
            </a:r>
            <a:r>
              <a:rPr lang="en-GB" sz="2400" dirty="0">
                <a:solidFill>
                  <a:srgbClr val="404040"/>
                </a:solidFill>
              </a:rPr>
              <a:t>Harm Reduction</a:t>
            </a:r>
          </a:p>
          <a:p>
            <a:pPr marL="0" indent="0">
              <a:buNone/>
            </a:pPr>
            <a:r>
              <a:rPr lang="en-GB" sz="2400" u="sng" dirty="0">
                <a:solidFill>
                  <a:srgbClr val="404040"/>
                </a:solidFill>
              </a:rPr>
              <a:t>Group 3:  </a:t>
            </a:r>
            <a:r>
              <a:rPr lang="en-GB" sz="2400" dirty="0">
                <a:solidFill>
                  <a:srgbClr val="404040"/>
                </a:solidFill>
              </a:rPr>
              <a:t>Therapy</a:t>
            </a:r>
          </a:p>
          <a:p>
            <a:pPr marL="0" indent="0">
              <a:buNone/>
            </a:pPr>
            <a:r>
              <a:rPr lang="en-GB" sz="2400" u="sng" dirty="0">
                <a:solidFill>
                  <a:srgbClr val="404040"/>
                </a:solidFill>
              </a:rPr>
              <a:t>Group 4: </a:t>
            </a:r>
            <a:r>
              <a:rPr lang="en-GB" sz="2400" dirty="0">
                <a:solidFill>
                  <a:srgbClr val="404040"/>
                </a:solidFill>
              </a:rPr>
              <a:t>Moral Improvement </a:t>
            </a:r>
          </a:p>
          <a:p>
            <a:pPr marL="0" indent="0">
              <a:buNone/>
            </a:pPr>
            <a:r>
              <a:rPr lang="en-GB" sz="2400" u="sng" dirty="0">
                <a:solidFill>
                  <a:srgbClr val="404040"/>
                </a:solidFill>
              </a:rPr>
              <a:t>Group 5: </a:t>
            </a:r>
            <a:r>
              <a:rPr lang="en-GB" sz="2400" dirty="0">
                <a:solidFill>
                  <a:srgbClr val="404040"/>
                </a:solidFill>
              </a:rPr>
              <a:t>Restoration</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Task – 30 Minutes</a:t>
            </a:r>
          </a:p>
        </p:txBody>
      </p:sp>
    </p:spTree>
    <p:extLst>
      <p:ext uri="{BB962C8B-B14F-4D97-AF65-F5344CB8AC3E}">
        <p14:creationId xmlns:p14="http://schemas.microsoft.com/office/powerpoint/2010/main" val="32582976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DF9D2E95-96B0-4BB9-ACEF-9C06C18BF189}"/>
              </a:ext>
            </a:extLst>
          </p:cNvPr>
          <p:cNvGraphicFramePr>
            <a:graphicFrameLocks noGrp="1"/>
          </p:cNvGraphicFramePr>
          <p:nvPr>
            <p:ph idx="1"/>
            <p:extLst>
              <p:ext uri="{D42A27DB-BD31-4B8C-83A1-F6EECF244321}">
                <p14:modId xmlns:p14="http://schemas.microsoft.com/office/powerpoint/2010/main" val="783031876"/>
              </p:ext>
            </p:extLst>
          </p:nvPr>
        </p:nvGraphicFramePr>
        <p:xfrm>
          <a:off x="361950" y="366644"/>
          <a:ext cx="6670951" cy="6129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F17E5-F558-284F-9BA2-A11B238FB228}"/>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800" dirty="0">
                <a:solidFill>
                  <a:srgbClr val="FFFFFF"/>
                </a:solidFill>
              </a:rPr>
              <a:t>Successes in rehabilitation</a:t>
            </a:r>
          </a:p>
        </p:txBody>
      </p:sp>
    </p:spTree>
    <p:extLst>
      <p:ext uri="{BB962C8B-B14F-4D97-AF65-F5344CB8AC3E}">
        <p14:creationId xmlns:p14="http://schemas.microsoft.com/office/powerpoint/2010/main" val="1847170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727482F4-CC6F-42A3-96F9-4C4B410684B7}"/>
              </a:ext>
            </a:extLst>
          </p:cNvPr>
          <p:cNvGraphicFramePr>
            <a:graphicFrameLocks noGrp="1"/>
          </p:cNvGraphicFramePr>
          <p:nvPr>
            <p:ph idx="1"/>
            <p:extLst>
              <p:ext uri="{D42A27DB-BD31-4B8C-83A1-F6EECF244321}">
                <p14:modId xmlns:p14="http://schemas.microsoft.com/office/powerpoint/2010/main" val="4205111539"/>
              </p:ext>
            </p:extLst>
          </p:nvPr>
        </p:nvGraphicFramePr>
        <p:xfrm>
          <a:off x="0" y="366644"/>
          <a:ext cx="7532976" cy="6224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Problems in Rehabilitation</a:t>
            </a:r>
          </a:p>
        </p:txBody>
      </p:sp>
    </p:spTree>
    <p:extLst>
      <p:ext uri="{BB962C8B-B14F-4D97-AF65-F5344CB8AC3E}">
        <p14:creationId xmlns:p14="http://schemas.microsoft.com/office/powerpoint/2010/main" val="8094648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262729" y="1289303"/>
            <a:ext cx="9638443" cy="3339303"/>
          </a:xfrm>
          <a:prstGeom prst="ellipse">
            <a:avLst/>
          </a:prstGeom>
          <a:ln>
            <a:noFill/>
          </a:ln>
        </p:spPr>
        <p:txBody>
          <a:bodyPr vert="horz" lIns="274320" tIns="182880" rIns="274320" bIns="182880" rtlCol="0" anchor="ctr" anchorCtr="1">
            <a:normAutofit/>
          </a:bodyPr>
          <a:lstStyle/>
          <a:p>
            <a:r>
              <a:rPr lang="en-US" sz="4600" kern="1200" cap="all" spc="200" baseline="0" dirty="0">
                <a:solidFill>
                  <a:srgbClr val="262626"/>
                </a:solidFill>
                <a:latin typeface="+mj-lt"/>
                <a:ea typeface="+mj-ea"/>
                <a:cs typeface="+mj-cs"/>
              </a:rPr>
              <a:t>Can all offenders be rehabilitated?</a:t>
            </a:r>
          </a:p>
        </p:txBody>
      </p:sp>
    </p:spTree>
    <p:extLst>
      <p:ext uri="{BB962C8B-B14F-4D97-AF65-F5344CB8AC3E}">
        <p14:creationId xmlns:p14="http://schemas.microsoft.com/office/powerpoint/2010/main" val="12414816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CFB53533-B030-4073-8F2F-5EB402491532}"/>
              </a:ext>
            </a:extLst>
          </p:cNvPr>
          <p:cNvGraphicFramePr>
            <a:graphicFrameLocks noGrp="1"/>
          </p:cNvGraphicFramePr>
          <p:nvPr>
            <p:ph idx="1"/>
            <p:extLst>
              <p:ext uri="{D42A27DB-BD31-4B8C-83A1-F6EECF244321}">
                <p14:modId xmlns:p14="http://schemas.microsoft.com/office/powerpoint/2010/main" val="3114925403"/>
              </p:ext>
            </p:extLst>
          </p:nvPr>
        </p:nvGraphicFramePr>
        <p:xfrm>
          <a:off x="100013" y="0"/>
          <a:ext cx="72009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Conclusion</a:t>
            </a:r>
          </a:p>
        </p:txBody>
      </p:sp>
    </p:spTree>
    <p:extLst>
      <p:ext uri="{BB962C8B-B14F-4D97-AF65-F5344CB8AC3E}">
        <p14:creationId xmlns:p14="http://schemas.microsoft.com/office/powerpoint/2010/main" val="23715947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3" descr="Many question marks on black background">
            <a:extLst>
              <a:ext uri="{FF2B5EF4-FFF2-40B4-BE49-F238E27FC236}">
                <a16:creationId xmlns:a16="http://schemas.microsoft.com/office/drawing/2014/main" id="{C8E38B20-3A7C-4BC0-B100-588A239F38D3}"/>
              </a:ext>
            </a:extLst>
          </p:cNvPr>
          <p:cNvPicPr>
            <a:picLocks noChangeAspect="1"/>
          </p:cNvPicPr>
          <p:nvPr/>
        </p:nvPicPr>
        <p:blipFill rotWithShape="1">
          <a:blip r:embed="rId3"/>
          <a:srcRect t="7787"/>
          <a:stretch/>
        </p:blipFill>
        <p:spPr>
          <a:xfrm>
            <a:off x="20" y="10"/>
            <a:ext cx="12191980" cy="6857990"/>
          </a:xfrm>
          <a:prstGeom prst="rect">
            <a:avLst/>
          </a:prstGeom>
        </p:spPr>
      </p:pic>
      <p:sp>
        <p:nvSpPr>
          <p:cNvPr id="2" name="Title 1">
            <a:extLst>
              <a:ext uri="{FF2B5EF4-FFF2-40B4-BE49-F238E27FC236}">
                <a16:creationId xmlns:a16="http://schemas.microsoft.com/office/drawing/2014/main" id="{1EE494FE-A0BD-1F42-A33B-97A6A47685E7}"/>
              </a:ext>
            </a:extLst>
          </p:cNvPr>
          <p:cNvSpPr>
            <a:spLocks noGrp="1"/>
          </p:cNvSpPr>
          <p:nvPr>
            <p:ph type="title"/>
          </p:nvPr>
        </p:nvSpPr>
        <p:spPr>
          <a:xfrm>
            <a:off x="1600200" y="2386744"/>
            <a:ext cx="8991600" cy="1645920"/>
          </a:xfrm>
          <a:prstGeom prst="ellipse">
            <a:avLst/>
          </a:prstGeo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a:solidFill>
                  <a:schemeClr val="tx1"/>
                </a:solidFill>
              </a:rPr>
              <a:t>Questions</a:t>
            </a:r>
          </a:p>
        </p:txBody>
      </p:sp>
    </p:spTree>
    <p:extLst>
      <p:ext uri="{BB962C8B-B14F-4D97-AF65-F5344CB8AC3E}">
        <p14:creationId xmlns:p14="http://schemas.microsoft.com/office/powerpoint/2010/main" val="7487586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2231136" y="467418"/>
            <a:ext cx="7729728" cy="763140"/>
          </a:xfrm>
          <a:prstGeom prst="ellipse">
            <a:avLst/>
          </a:prstGeom>
          <a:solidFill>
            <a:srgbClr val="FFFFFF"/>
          </a:solidFill>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1249680" y="1418010"/>
            <a:ext cx="9692640" cy="4361688"/>
          </a:xfrm>
        </p:spPr>
        <p:txBody>
          <a:bodyPr>
            <a:normAutofit fontScale="92500" lnSpcReduction="20000"/>
          </a:bodyPr>
          <a:lstStyle/>
          <a:p>
            <a:pPr>
              <a:lnSpc>
                <a:spcPct val="90000"/>
              </a:lnSpc>
            </a:pPr>
            <a:r>
              <a:rPr lang="en-GB" sz="1600" dirty="0" err="1">
                <a:solidFill>
                  <a:srgbClr val="404040"/>
                </a:solidFill>
              </a:rPr>
              <a:t>Coomber</a:t>
            </a:r>
            <a:r>
              <a:rPr lang="en-GB" sz="1600" dirty="0">
                <a:solidFill>
                  <a:srgbClr val="404040"/>
                </a:solidFill>
              </a:rPr>
              <a:t>, R., </a:t>
            </a:r>
            <a:r>
              <a:rPr lang="en-GB" sz="1600" dirty="0" err="1">
                <a:solidFill>
                  <a:srgbClr val="404040"/>
                </a:solidFill>
              </a:rPr>
              <a:t>Donnermeyer</a:t>
            </a:r>
            <a:r>
              <a:rPr lang="en-GB" sz="1600" dirty="0">
                <a:solidFill>
                  <a:srgbClr val="404040"/>
                </a:solidFill>
              </a:rPr>
              <a:t>,  J.F.,  McElrath, K., and Scott, J. (2015) </a:t>
            </a:r>
            <a:r>
              <a:rPr lang="en-GB" sz="1600" i="1" dirty="0">
                <a:solidFill>
                  <a:srgbClr val="404040"/>
                </a:solidFill>
              </a:rPr>
              <a:t>Key Concepts in Crime and Society. </a:t>
            </a:r>
            <a:r>
              <a:rPr lang="en-GB" sz="1600" dirty="0">
                <a:solidFill>
                  <a:srgbClr val="404040"/>
                </a:solidFill>
              </a:rPr>
              <a:t>London: SAGE Publications Ltd.</a:t>
            </a:r>
          </a:p>
          <a:p>
            <a:pPr>
              <a:lnSpc>
                <a:spcPct val="90000"/>
              </a:lnSpc>
            </a:pPr>
            <a:r>
              <a:rPr lang="en-GB" sz="1600" dirty="0">
                <a:solidFill>
                  <a:srgbClr val="404040"/>
                </a:solidFill>
              </a:rPr>
              <a:t>Ministry of Justice (2021). </a:t>
            </a:r>
            <a:r>
              <a:rPr lang="en-GB" sz="1600" i="1" dirty="0">
                <a:solidFill>
                  <a:srgbClr val="404040"/>
                </a:solidFill>
              </a:rPr>
              <a:t>National Statistics: Proven reoffending statistics: July to September 2019.</a:t>
            </a:r>
            <a:r>
              <a:rPr lang="en-GB" sz="1600" dirty="0">
                <a:solidFill>
                  <a:srgbClr val="404040"/>
                </a:solidFill>
              </a:rPr>
              <a:t> Available at: </a:t>
            </a:r>
            <a:r>
              <a:rPr lang="en-GB" sz="1600" dirty="0">
                <a:solidFill>
                  <a:srgbClr val="404040"/>
                </a:solidFill>
                <a:hlinkClick r:id="rId3"/>
              </a:rPr>
              <a:t>https://www.gov.uk/government/statistics/proven-reoffending-statistics-july-to-september-2019/proven-reoffending-statistics-july-to-september-2019#further-information</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Ministry of Justice. (2014) </a:t>
            </a:r>
            <a:r>
              <a:rPr lang="en-GB" sz="1600" i="1" dirty="0">
                <a:solidFill>
                  <a:srgbClr val="404040"/>
                </a:solidFill>
              </a:rPr>
              <a:t>Guidance on the Rehabilitation of Offenders Act 1974 and the Exceptions Order 1975. </a:t>
            </a:r>
            <a:r>
              <a:rPr lang="en-GB" sz="1600" dirty="0">
                <a:solidFill>
                  <a:srgbClr val="404040"/>
                </a:solidFill>
              </a:rPr>
              <a:t>Available at: </a:t>
            </a:r>
            <a:r>
              <a:rPr lang="en-GB" sz="1600" dirty="0">
                <a:solidFill>
                  <a:srgbClr val="404040"/>
                </a:solidFill>
                <a:hlinkClick r:id="rId4"/>
              </a:rPr>
              <a:t>https://www.gov.uk/government/publications/new-guidance-on-the-rehabilitation-of-offenders-act-1974</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Ministry of Justice Analytical Series (2013).  </a:t>
            </a:r>
            <a:r>
              <a:rPr lang="en-GB" sz="1600" i="1" dirty="0">
                <a:solidFill>
                  <a:srgbClr val="404040"/>
                </a:solidFill>
              </a:rPr>
              <a:t>Transforming Rehabilitation: a summary of evidence on reducing reoffending. </a:t>
            </a:r>
            <a:r>
              <a:rPr lang="en-GB" sz="1600" dirty="0">
                <a:solidFill>
                  <a:srgbClr val="404040"/>
                </a:solidFill>
              </a:rPr>
              <a:t>Available at: </a:t>
            </a:r>
            <a:r>
              <a:rPr lang="en-GB" sz="1600" dirty="0">
                <a:solidFill>
                  <a:srgbClr val="404040"/>
                </a:solidFill>
                <a:hlinkClick r:id="rId5"/>
              </a:rPr>
              <a:t>https://assets.publishing.service.gov.uk/government/uploads/system/uploads/attachment_data/file/243718/evidence-reduce-reoffending.pdf</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a:t>
            </a:r>
          </a:p>
          <a:p>
            <a:pPr>
              <a:lnSpc>
                <a:spcPct val="90000"/>
              </a:lnSpc>
            </a:pPr>
            <a:r>
              <a:rPr lang="en-GB" sz="1600" dirty="0">
                <a:solidFill>
                  <a:srgbClr val="404040"/>
                </a:solidFill>
              </a:rPr>
              <a:t>Mutz, M., and Baur, G. (2009) ‘The role of sports for violence prevention: sport club participation and violent behaviour among adolescents.’ </a:t>
            </a:r>
            <a:r>
              <a:rPr lang="en-GB" sz="1600" i="1" dirty="0">
                <a:solidFill>
                  <a:srgbClr val="404040"/>
                </a:solidFill>
              </a:rPr>
              <a:t>International Journal of Sport Policy, </a:t>
            </a:r>
            <a:r>
              <a:rPr lang="en-GB" sz="1600" dirty="0">
                <a:solidFill>
                  <a:srgbClr val="404040"/>
                </a:solidFill>
              </a:rPr>
              <a:t>1(3), pp. 305-321.  DOI: 10.1080/19406940903265582</a:t>
            </a:r>
          </a:p>
          <a:p>
            <a:pPr>
              <a:lnSpc>
                <a:spcPct val="90000"/>
              </a:lnSpc>
            </a:pPr>
            <a:r>
              <a:rPr lang="en-GB" sz="1600" dirty="0">
                <a:solidFill>
                  <a:srgbClr val="404040"/>
                </a:solidFill>
              </a:rPr>
              <a:t>Prison Reform Trust (2019) </a:t>
            </a:r>
            <a:r>
              <a:rPr lang="en-GB" sz="1600" i="1" dirty="0">
                <a:solidFill>
                  <a:srgbClr val="404040"/>
                </a:solidFill>
              </a:rPr>
              <a:t>Prison: the facts. </a:t>
            </a:r>
            <a:r>
              <a:rPr lang="en-GB" sz="1600" dirty="0">
                <a:solidFill>
                  <a:srgbClr val="404040"/>
                </a:solidFill>
              </a:rPr>
              <a:t> Available at: </a:t>
            </a:r>
            <a:r>
              <a:rPr lang="en-GB" sz="1600" dirty="0">
                <a:solidFill>
                  <a:srgbClr val="404040"/>
                </a:solidFill>
                <a:hlinkClick r:id="rId6"/>
              </a:rPr>
              <a:t>http://www.prisonreformtrust.org.uk/Portals/0/Documents/Bromley%20Briefings/Prison%20the%20facts%20Summer%202019.pdf</a:t>
            </a:r>
            <a:r>
              <a:rPr lang="en-GB" sz="1600" dirty="0">
                <a:solidFill>
                  <a:srgbClr val="404040"/>
                </a:solidFill>
              </a:rPr>
              <a:t> (Accessed: 8</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Prison Reform Trust (2021) </a:t>
            </a:r>
            <a:r>
              <a:rPr lang="en-GB" sz="1600" i="1" dirty="0">
                <a:solidFill>
                  <a:srgbClr val="404040"/>
                </a:solidFill>
              </a:rPr>
              <a:t>Prison: the facts. </a:t>
            </a:r>
            <a:r>
              <a:rPr lang="en-GB" sz="1600" dirty="0">
                <a:solidFill>
                  <a:srgbClr val="404040"/>
                </a:solidFill>
              </a:rPr>
              <a:t> Available at: </a:t>
            </a:r>
            <a:r>
              <a:rPr lang="en-GB" sz="1600" dirty="0">
                <a:solidFill>
                  <a:srgbClr val="404040"/>
                </a:solidFill>
                <a:hlinkClick r:id="rId7"/>
              </a:rPr>
              <a:t>http://www.prisonreformtrust.org.uk/Portals/0/Documents/Bromley%20Briefings/Summer%202021%20briefing%20web%20FINAL.pdf</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p:txBody>
      </p:sp>
    </p:spTree>
    <p:extLst>
      <p:ext uri="{BB962C8B-B14F-4D97-AF65-F5344CB8AC3E}">
        <p14:creationId xmlns:p14="http://schemas.microsoft.com/office/powerpoint/2010/main" val="35381792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3017</TotalTime>
  <Words>3617</Words>
  <Application>Microsoft Macintosh PowerPoint</Application>
  <PresentationFormat>Widescreen</PresentationFormat>
  <Paragraphs>180</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Gill Sans MT</vt:lpstr>
      <vt:lpstr>Parcel</vt:lpstr>
      <vt:lpstr>Rehabilitation</vt:lpstr>
      <vt:lpstr>Aim</vt:lpstr>
      <vt:lpstr>Objectives</vt:lpstr>
      <vt:lpstr>Defining Rehabilitation</vt:lpstr>
      <vt:lpstr>Rehabilitation of Offenders Act 1974</vt:lpstr>
      <vt:lpstr>Rehabilitation of Offenders Act 1974</vt:lpstr>
      <vt:lpstr>Rehabilitation of Offenders Act 1974</vt:lpstr>
      <vt:lpstr>Examples</vt:lpstr>
      <vt:lpstr>Factors Associated with Offending</vt:lpstr>
      <vt:lpstr>Factors associated with offending</vt:lpstr>
      <vt:lpstr>Imprisonment Rates in UK</vt:lpstr>
      <vt:lpstr>Reoffending Rates UK</vt:lpstr>
      <vt:lpstr>Types of Rehabilitation – 15 Minutes.</vt:lpstr>
      <vt:lpstr>Sport based interventions to prevent youth crime</vt:lpstr>
      <vt:lpstr>Punishment or Rehabilitation?</vt:lpstr>
      <vt:lpstr>Break</vt:lpstr>
      <vt:lpstr>Hirschi (1969) Social bond Theory</vt:lpstr>
      <vt:lpstr>Task – 30 Minutes</vt:lpstr>
      <vt:lpstr>Successes in rehabilitation</vt:lpstr>
      <vt:lpstr>Problems in Rehabilitation</vt:lpstr>
      <vt:lpstr>Can all offenders be rehabilitated?</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Rehabilitation</dc:title>
  <dc:creator>Sian Clare Wall (2110786)</dc:creator>
  <cp:lastModifiedBy>Sian Clare Wall (2110786)</cp:lastModifiedBy>
  <cp:revision>11</cp:revision>
  <cp:lastPrinted>2021-12-08T13:35:53Z</cp:lastPrinted>
  <dcterms:created xsi:type="dcterms:W3CDTF">2021-12-03T14:56:03Z</dcterms:created>
  <dcterms:modified xsi:type="dcterms:W3CDTF">2021-12-08T18:35:04Z</dcterms:modified>
</cp:coreProperties>
</file>