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2" r:id="rId6"/>
  </p:sldMasterIdLst>
  <p:notesMasterIdLst>
    <p:notesMasterId r:id="rId58"/>
  </p:notesMasterIdLst>
  <p:handoutMasterIdLst>
    <p:handoutMasterId r:id="rId59"/>
  </p:handoutMasterIdLst>
  <p:sldIdLst>
    <p:sldId id="257" r:id="rId7"/>
    <p:sldId id="615" r:id="rId8"/>
    <p:sldId id="539" r:id="rId9"/>
    <p:sldId id="613" r:id="rId10"/>
    <p:sldId id="594" r:id="rId11"/>
    <p:sldId id="614" r:id="rId12"/>
    <p:sldId id="595" r:id="rId13"/>
    <p:sldId id="596" r:id="rId14"/>
    <p:sldId id="597" r:id="rId15"/>
    <p:sldId id="540" r:id="rId16"/>
    <p:sldId id="573" r:id="rId17"/>
    <p:sldId id="541" r:id="rId18"/>
    <p:sldId id="574" r:id="rId19"/>
    <p:sldId id="575" r:id="rId20"/>
    <p:sldId id="576" r:id="rId21"/>
    <p:sldId id="577" r:id="rId22"/>
    <p:sldId id="578" r:id="rId23"/>
    <p:sldId id="579" r:id="rId24"/>
    <p:sldId id="580" r:id="rId25"/>
    <p:sldId id="581" r:id="rId26"/>
    <p:sldId id="582" r:id="rId27"/>
    <p:sldId id="617" r:id="rId28"/>
    <p:sldId id="592" r:id="rId29"/>
    <p:sldId id="591" r:id="rId30"/>
    <p:sldId id="572" r:id="rId31"/>
    <p:sldId id="571" r:id="rId32"/>
    <p:sldId id="542" r:id="rId33"/>
    <p:sldId id="570" r:id="rId34"/>
    <p:sldId id="583" r:id="rId35"/>
    <p:sldId id="584" r:id="rId36"/>
    <p:sldId id="585" r:id="rId37"/>
    <p:sldId id="586" r:id="rId38"/>
    <p:sldId id="587" r:id="rId39"/>
    <p:sldId id="588" r:id="rId40"/>
    <p:sldId id="618" r:id="rId41"/>
    <p:sldId id="598" r:id="rId42"/>
    <p:sldId id="600" r:id="rId43"/>
    <p:sldId id="599" r:id="rId44"/>
    <p:sldId id="602" r:id="rId45"/>
    <p:sldId id="601" r:id="rId46"/>
    <p:sldId id="603" r:id="rId47"/>
    <p:sldId id="593" r:id="rId48"/>
    <p:sldId id="589" r:id="rId49"/>
    <p:sldId id="590" r:id="rId50"/>
    <p:sldId id="607" r:id="rId51"/>
    <p:sldId id="619" r:id="rId52"/>
    <p:sldId id="604" r:id="rId53"/>
    <p:sldId id="612" r:id="rId54"/>
    <p:sldId id="536" r:id="rId55"/>
    <p:sldId id="616" r:id="rId56"/>
    <p:sldId id="259" r:id="rId57"/>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BDF9E-9194-4202-8D90-D9C71FAE8D6D}" v="73" dt="2022-06-06T10:27:56.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21"/>
    <p:restoredTop sz="81070"/>
  </p:normalViewPr>
  <p:slideViewPr>
    <p:cSldViewPr>
      <p:cViewPr varScale="1">
        <p:scale>
          <a:sx n="69" d="100"/>
          <a:sy n="69" d="100"/>
        </p:scale>
        <p:origin x="167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microsoft.com/office/2016/11/relationships/changesInfo" Target="changesInfos/changesInfo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handoutMaster" Target="handoutMasters/handoutMaster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thomas" userId="247bd49e70cd239e" providerId="LiveId" clId="{348F30D6-B8C9-454F-9F4B-84F443AB6750}"/>
    <pc:docChg chg="custSel addSld delSld modSld sldOrd modNotesMaster modHandout">
      <pc:chgData name="huw thomas" userId="247bd49e70cd239e" providerId="LiveId" clId="{348F30D6-B8C9-454F-9F4B-84F443AB6750}" dt="2021-11-03T16:28:36.357" v="1269"/>
      <pc:docMkLst>
        <pc:docMk/>
      </pc:docMkLst>
      <pc:sldChg chg="addSp delSp modSp del mod">
        <pc:chgData name="huw thomas" userId="247bd49e70cd239e" providerId="LiveId" clId="{348F30D6-B8C9-454F-9F4B-84F443AB6750}" dt="2021-11-01T14:32:53.229" v="587" actId="2696"/>
        <pc:sldMkLst>
          <pc:docMk/>
          <pc:sldMk cId="3408955283" sldId="256"/>
        </pc:sldMkLst>
        <pc:spChg chg="del mod">
          <ac:chgData name="huw thomas" userId="247bd49e70cd239e" providerId="LiveId" clId="{348F30D6-B8C9-454F-9F4B-84F443AB6750}" dt="2021-11-01T14:32:22.891" v="580" actId="21"/>
          <ac:spMkLst>
            <pc:docMk/>
            <pc:sldMk cId="3408955283" sldId="256"/>
            <ac:spMk id="2" creationId="{00000000-0000-0000-0000-000000000000}"/>
          </ac:spMkLst>
        </pc:spChg>
        <pc:spChg chg="add mod">
          <ac:chgData name="huw thomas" userId="247bd49e70cd239e" providerId="LiveId" clId="{348F30D6-B8C9-454F-9F4B-84F443AB6750}" dt="2021-11-01T14:32:22.891" v="580" actId="21"/>
          <ac:spMkLst>
            <pc:docMk/>
            <pc:sldMk cId="3408955283" sldId="256"/>
            <ac:spMk id="4" creationId="{28FEB758-169C-41CC-AA04-F3B7D76B44A0}"/>
          </ac:spMkLst>
        </pc:spChg>
      </pc:sldChg>
      <pc:sldChg chg="addSp delSp modSp mod">
        <pc:chgData name="huw thomas" userId="247bd49e70cd239e" providerId="LiveId" clId="{348F30D6-B8C9-454F-9F4B-84F443AB6750}" dt="2021-11-01T14:32:43.342" v="586" actId="114"/>
        <pc:sldMkLst>
          <pc:docMk/>
          <pc:sldMk cId="1370600217" sldId="257"/>
        </pc:sldMkLst>
        <pc:spChg chg="del">
          <ac:chgData name="huw thomas" userId="247bd49e70cd239e" providerId="LiveId" clId="{348F30D6-B8C9-454F-9F4B-84F443AB6750}" dt="2021-11-01T14:32:31.722" v="583" actId="21"/>
          <ac:spMkLst>
            <pc:docMk/>
            <pc:sldMk cId="1370600217" sldId="257"/>
            <ac:spMk id="2" creationId="{A6E9004F-BFD6-4ADC-A0B5-89A9E2C7C48E}"/>
          </ac:spMkLst>
        </pc:spChg>
        <pc:spChg chg="add mod">
          <ac:chgData name="huw thomas" userId="247bd49e70cd239e" providerId="LiveId" clId="{348F30D6-B8C9-454F-9F4B-84F443AB6750}" dt="2021-11-01T14:32:43.342" v="586" actId="114"/>
          <ac:spMkLst>
            <pc:docMk/>
            <pc:sldMk cId="1370600217" sldId="257"/>
            <ac:spMk id="3" creationId="{E3E9CB68-6052-4221-AC35-0D969A83B8C1}"/>
          </ac:spMkLst>
        </pc:spChg>
      </pc:sldChg>
      <pc:sldChg chg="del">
        <pc:chgData name="huw thomas" userId="247bd49e70cd239e" providerId="LiveId" clId="{348F30D6-B8C9-454F-9F4B-84F443AB6750}" dt="2021-11-01T14:30:22.807" v="574" actId="2696"/>
        <pc:sldMkLst>
          <pc:docMk/>
          <pc:sldMk cId="1947463288" sldId="257"/>
        </pc:sldMkLst>
      </pc:sldChg>
      <pc:sldChg chg="del">
        <pc:chgData name="huw thomas" userId="247bd49e70cd239e" providerId="LiveId" clId="{348F30D6-B8C9-454F-9F4B-84F443AB6750}" dt="2021-11-01T14:46:24.680" v="757"/>
        <pc:sldMkLst>
          <pc:docMk/>
          <pc:sldMk cId="1643495520" sldId="258"/>
        </pc:sldMkLst>
      </pc:sldChg>
      <pc:sldChg chg="addSp delSp modSp mod modAnim">
        <pc:chgData name="huw thomas" userId="247bd49e70cd239e" providerId="LiveId" clId="{348F30D6-B8C9-454F-9F4B-84F443AB6750}" dt="2021-11-01T14:34:45.475" v="601" actId="1076"/>
        <pc:sldMkLst>
          <pc:docMk/>
          <pc:sldMk cId="2537598040" sldId="259"/>
        </pc:sldMkLst>
        <pc:spChg chg="del">
          <ac:chgData name="huw thomas" userId="247bd49e70cd239e" providerId="LiveId" clId="{348F30D6-B8C9-454F-9F4B-84F443AB6750}" dt="2021-11-01T14:34:08.460" v="594" actId="21"/>
          <ac:spMkLst>
            <pc:docMk/>
            <pc:sldMk cId="2537598040" sldId="259"/>
            <ac:spMk id="2" creationId="{4B33F933-F88F-4632-9695-080E7ACD6589}"/>
          </ac:spMkLst>
        </pc:spChg>
        <pc:spChg chg="del">
          <ac:chgData name="huw thomas" userId="247bd49e70cd239e" providerId="LiveId" clId="{348F30D6-B8C9-454F-9F4B-84F443AB6750}" dt="2021-11-01T14:34:04.877" v="593" actId="21"/>
          <ac:spMkLst>
            <pc:docMk/>
            <pc:sldMk cId="2537598040" sldId="259"/>
            <ac:spMk id="3" creationId="{0B093274-6B36-4383-9A8B-5257AE1E734F}"/>
          </ac:spMkLst>
        </pc:spChg>
        <pc:spChg chg="add mod">
          <ac:chgData name="huw thomas" userId="247bd49e70cd239e" providerId="LiveId" clId="{348F30D6-B8C9-454F-9F4B-84F443AB6750}" dt="2021-11-01T14:34:42.024" v="600" actId="1076"/>
          <ac:spMkLst>
            <pc:docMk/>
            <pc:sldMk cId="2537598040" sldId="259"/>
            <ac:spMk id="4" creationId="{7FB65C75-1D08-4ACB-8EB0-E03C4D8F2DCA}"/>
          </ac:spMkLst>
        </pc:spChg>
        <pc:picChg chg="add mod">
          <ac:chgData name="huw thomas" userId="247bd49e70cd239e" providerId="LiveId" clId="{348F30D6-B8C9-454F-9F4B-84F443AB6750}" dt="2021-11-01T14:34:45.475" v="601" actId="1076"/>
          <ac:picMkLst>
            <pc:docMk/>
            <pc:sldMk cId="2537598040" sldId="259"/>
            <ac:picMk id="5" creationId="{E905AC8E-2BD7-4201-8EC6-F12EF782C655}"/>
          </ac:picMkLst>
        </pc:picChg>
      </pc:sldChg>
      <pc:sldChg chg="addSp modSp mod">
        <pc:chgData name="huw thomas" userId="247bd49e70cd239e" providerId="LiveId" clId="{348F30D6-B8C9-454F-9F4B-84F443AB6750}" dt="2021-11-03T16:28:12.046" v="1268" actId="1076"/>
        <pc:sldMkLst>
          <pc:docMk/>
          <pc:sldMk cId="2660639252" sldId="536"/>
        </pc:sldMkLst>
        <pc:spChg chg="mod">
          <ac:chgData name="huw thomas" userId="247bd49e70cd239e" providerId="LiveId" clId="{348F30D6-B8C9-454F-9F4B-84F443AB6750}" dt="2021-11-01T14:48:29.870" v="816" actId="255"/>
          <ac:spMkLst>
            <pc:docMk/>
            <pc:sldMk cId="2660639252" sldId="536"/>
            <ac:spMk id="2" creationId="{00000000-0000-0000-0000-000000000000}"/>
          </ac:spMkLst>
        </pc:spChg>
        <pc:spChg chg="add mod">
          <ac:chgData name="huw thomas" userId="247bd49e70cd239e" providerId="LiveId" clId="{348F30D6-B8C9-454F-9F4B-84F443AB6750}" dt="2021-11-01T14:48:17.133" v="815" actId="1076"/>
          <ac:spMkLst>
            <pc:docMk/>
            <pc:sldMk cId="2660639252" sldId="536"/>
            <ac:spMk id="3" creationId="{9A209260-0E06-4662-A69F-7584E6CD66D4}"/>
          </ac:spMkLst>
        </pc:spChg>
        <pc:picChg chg="mod">
          <ac:chgData name="huw thomas" userId="247bd49e70cd239e" providerId="LiveId" clId="{348F30D6-B8C9-454F-9F4B-84F443AB6750}" dt="2021-11-03T16:28:12.046" v="1268" actId="1076"/>
          <ac:picMkLst>
            <pc:docMk/>
            <pc:sldMk cId="2660639252" sldId="536"/>
            <ac:picMk id="6" creationId="{707D95DC-664B-F54F-88CA-37037D116462}"/>
          </ac:picMkLst>
        </pc:picChg>
      </pc:sldChg>
      <pc:sldChg chg="modSp mod">
        <pc:chgData name="huw thomas" userId="247bd49e70cd239e" providerId="LiveId" clId="{348F30D6-B8C9-454F-9F4B-84F443AB6750}" dt="2021-11-03T15:56:17.411" v="1194" actId="20577"/>
        <pc:sldMkLst>
          <pc:docMk/>
          <pc:sldMk cId="285158909" sldId="540"/>
        </pc:sldMkLst>
        <pc:spChg chg="mod">
          <ac:chgData name="huw thomas" userId="247bd49e70cd239e" providerId="LiveId" clId="{348F30D6-B8C9-454F-9F4B-84F443AB6750}" dt="2021-11-03T15:56:17.411" v="1194" actId="20577"/>
          <ac:spMkLst>
            <pc:docMk/>
            <pc:sldMk cId="285158909" sldId="540"/>
            <ac:spMk id="3" creationId="{EB835D8B-15A3-0E4B-B3ED-4B32C6DFA7F6}"/>
          </ac:spMkLst>
        </pc:spChg>
      </pc:sldChg>
      <pc:sldChg chg="ord">
        <pc:chgData name="huw thomas" userId="247bd49e70cd239e" providerId="LiveId" clId="{348F30D6-B8C9-454F-9F4B-84F443AB6750}" dt="2021-11-03T16:10:07.966" v="1264"/>
        <pc:sldMkLst>
          <pc:docMk/>
          <pc:sldMk cId="1556207265" sldId="571"/>
        </pc:sldMkLst>
      </pc:sldChg>
      <pc:sldChg chg="addSp modSp mod">
        <pc:chgData name="huw thomas" userId="247bd49e70cd239e" providerId="LiveId" clId="{348F30D6-B8C9-454F-9F4B-84F443AB6750}" dt="2021-11-03T16:02:52.701" v="1258" actId="20577"/>
        <pc:sldMkLst>
          <pc:docMk/>
          <pc:sldMk cId="2053476855" sldId="582"/>
        </pc:sldMkLst>
        <pc:spChg chg="add mod">
          <ac:chgData name="huw thomas" userId="247bd49e70cd239e" providerId="LiveId" clId="{348F30D6-B8C9-454F-9F4B-84F443AB6750}" dt="2021-11-03T16:02:52.701" v="1258" actId="20577"/>
          <ac:spMkLst>
            <pc:docMk/>
            <pc:sldMk cId="2053476855" sldId="582"/>
            <ac:spMk id="2" creationId="{28777E6E-C80C-4F2B-B1C6-3D108821DF18}"/>
          </ac:spMkLst>
        </pc:spChg>
        <pc:spChg chg="mod">
          <ac:chgData name="huw thomas" userId="247bd49e70cd239e" providerId="LiveId" clId="{348F30D6-B8C9-454F-9F4B-84F443AB6750}" dt="2021-11-03T16:01:06.976" v="1198" actId="1076"/>
          <ac:spMkLst>
            <pc:docMk/>
            <pc:sldMk cId="2053476855" sldId="582"/>
            <ac:spMk id="4" creationId="{1BBE6871-2785-5945-A5A0-3C1D03D13323}"/>
          </ac:spMkLst>
        </pc:spChg>
      </pc:sldChg>
      <pc:sldChg chg="modSp mod ord">
        <pc:chgData name="huw thomas" userId="247bd49e70cd239e" providerId="LiveId" clId="{348F30D6-B8C9-454F-9F4B-84F443AB6750}" dt="2021-11-03T16:03:59.928" v="1262"/>
        <pc:sldMkLst>
          <pc:docMk/>
          <pc:sldMk cId="2245776522" sldId="592"/>
        </pc:sldMkLst>
        <pc:picChg chg="mod">
          <ac:chgData name="huw thomas" userId="247bd49e70cd239e" providerId="LiveId" clId="{348F30D6-B8C9-454F-9F4B-84F443AB6750}" dt="2021-11-03T16:03:25.501" v="1260" actId="14100"/>
          <ac:picMkLst>
            <pc:docMk/>
            <pc:sldMk cId="2245776522" sldId="592"/>
            <ac:picMk id="5" creationId="{76369DA0-C0CA-8F4E-8BEE-7DCE3AAB5DF6}"/>
          </ac:picMkLst>
        </pc:picChg>
      </pc:sldChg>
      <pc:sldChg chg="modSp mod">
        <pc:chgData name="huw thomas" userId="247bd49e70cd239e" providerId="LiveId" clId="{348F30D6-B8C9-454F-9F4B-84F443AB6750}" dt="2021-11-03T15:40:14.510" v="896" actId="14100"/>
        <pc:sldMkLst>
          <pc:docMk/>
          <pc:sldMk cId="2850695781" sldId="594"/>
        </pc:sldMkLst>
        <pc:picChg chg="mod">
          <ac:chgData name="huw thomas" userId="247bd49e70cd239e" providerId="LiveId" clId="{348F30D6-B8C9-454F-9F4B-84F443AB6750}" dt="2021-11-03T15:40:14.510" v="896" actId="14100"/>
          <ac:picMkLst>
            <pc:docMk/>
            <pc:sldMk cId="2850695781" sldId="594"/>
            <ac:picMk id="5" creationId="{EC164F0F-52C1-8449-9292-576B469EE9F0}"/>
          </ac:picMkLst>
        </pc:picChg>
      </pc:sldChg>
      <pc:sldChg chg="addSp delSp modSp mod">
        <pc:chgData name="huw thomas" userId="247bd49e70cd239e" providerId="LiveId" clId="{348F30D6-B8C9-454F-9F4B-84F443AB6750}" dt="2021-11-03T15:52:27.309" v="1158" actId="14100"/>
        <pc:sldMkLst>
          <pc:docMk/>
          <pc:sldMk cId="1072225410" sldId="595"/>
        </pc:sldMkLst>
        <pc:picChg chg="add del mod">
          <ac:chgData name="huw thomas" userId="247bd49e70cd239e" providerId="LiveId" clId="{348F30D6-B8C9-454F-9F4B-84F443AB6750}" dt="2021-11-03T15:49:57.103" v="955" actId="21"/>
          <ac:picMkLst>
            <pc:docMk/>
            <pc:sldMk cId="1072225410" sldId="595"/>
            <ac:picMk id="5" creationId="{63FE61B6-9168-4481-884C-077507FF686C}"/>
          </ac:picMkLst>
        </pc:picChg>
        <pc:picChg chg="mod">
          <ac:chgData name="huw thomas" userId="247bd49e70cd239e" providerId="LiveId" clId="{348F30D6-B8C9-454F-9F4B-84F443AB6750}" dt="2021-11-03T15:52:27.309" v="1158" actId="14100"/>
          <ac:picMkLst>
            <pc:docMk/>
            <pc:sldMk cId="1072225410" sldId="595"/>
            <ac:picMk id="6" creationId="{F635101A-529B-D548-85D2-F9F9A75A5AAC}"/>
          </ac:picMkLst>
        </pc:picChg>
        <pc:picChg chg="del">
          <ac:chgData name="huw thomas" userId="247bd49e70cd239e" providerId="LiveId" clId="{348F30D6-B8C9-454F-9F4B-84F443AB6750}" dt="2021-11-03T15:46:42.073" v="924" actId="21"/>
          <ac:picMkLst>
            <pc:docMk/>
            <pc:sldMk cId="1072225410" sldId="595"/>
            <ac:picMk id="8" creationId="{6A911AB3-5E53-EA41-822E-999E2C8D2B3A}"/>
          </ac:picMkLst>
        </pc:picChg>
        <pc:picChg chg="del mod">
          <ac:chgData name="huw thomas" userId="247bd49e70cd239e" providerId="LiveId" clId="{348F30D6-B8C9-454F-9F4B-84F443AB6750}" dt="2021-11-03T15:49:26.847" v="948" actId="21"/>
          <ac:picMkLst>
            <pc:docMk/>
            <pc:sldMk cId="1072225410" sldId="595"/>
            <ac:picMk id="10" creationId="{10C68A77-114B-AB47-AAC0-807A9A901380}"/>
          </ac:picMkLst>
        </pc:picChg>
      </pc:sldChg>
      <pc:sldChg chg="addSp delSp modSp mod">
        <pc:chgData name="huw thomas" userId="247bd49e70cd239e" providerId="LiveId" clId="{348F30D6-B8C9-454F-9F4B-84F443AB6750}" dt="2021-11-01T14:29:10.654" v="571" actId="1076"/>
        <pc:sldMkLst>
          <pc:docMk/>
          <pc:sldMk cId="1376127458" sldId="597"/>
        </pc:sldMkLst>
        <pc:spChg chg="add mod">
          <ac:chgData name="huw thomas" userId="247bd49e70cd239e" providerId="LiveId" clId="{348F30D6-B8C9-454F-9F4B-84F443AB6750}" dt="2021-11-01T14:29:08.403" v="570" actId="1076"/>
          <ac:spMkLst>
            <pc:docMk/>
            <pc:sldMk cId="1376127458" sldId="597"/>
            <ac:spMk id="2" creationId="{9F03831D-193A-4775-A4FB-8315E65A83FF}"/>
          </ac:spMkLst>
        </pc:spChg>
        <pc:picChg chg="mod">
          <ac:chgData name="huw thomas" userId="247bd49e70cd239e" providerId="LiveId" clId="{348F30D6-B8C9-454F-9F4B-84F443AB6750}" dt="2021-11-01T14:29:10.654" v="571" actId="1076"/>
          <ac:picMkLst>
            <pc:docMk/>
            <pc:sldMk cId="1376127458" sldId="597"/>
            <ac:picMk id="5" creationId="{C6211C48-A6DB-A143-B884-0246821E6FFB}"/>
          </ac:picMkLst>
        </pc:picChg>
        <pc:picChg chg="del">
          <ac:chgData name="huw thomas" userId="247bd49e70cd239e" providerId="LiveId" clId="{348F30D6-B8C9-454F-9F4B-84F443AB6750}" dt="2021-11-01T14:28:48.892" v="547" actId="21"/>
          <ac:picMkLst>
            <pc:docMk/>
            <pc:sldMk cId="1376127458" sldId="597"/>
            <ac:picMk id="9" creationId="{DEEE4836-E8A2-6449-A89F-C889C92B2BBD}"/>
          </ac:picMkLst>
        </pc:picChg>
      </pc:sldChg>
      <pc:sldChg chg="modSp mod">
        <pc:chgData name="huw thomas" userId="247bd49e70cd239e" providerId="LiveId" clId="{348F30D6-B8C9-454F-9F4B-84F443AB6750}" dt="2021-11-01T14:56:38.025" v="895" actId="1076"/>
        <pc:sldMkLst>
          <pc:docMk/>
          <pc:sldMk cId="4118277649" sldId="604"/>
        </pc:sldMkLst>
        <pc:spChg chg="mod">
          <ac:chgData name="huw thomas" userId="247bd49e70cd239e" providerId="LiveId" clId="{348F30D6-B8C9-454F-9F4B-84F443AB6750}" dt="2021-11-01T14:55:07.818" v="887" actId="14100"/>
          <ac:spMkLst>
            <pc:docMk/>
            <pc:sldMk cId="4118277649" sldId="604"/>
            <ac:spMk id="2" creationId="{9D2184CB-539A-E74E-85CC-370607D4A3D2}"/>
          </ac:spMkLst>
        </pc:spChg>
        <pc:spChg chg="mod">
          <ac:chgData name="huw thomas" userId="247bd49e70cd239e" providerId="LiveId" clId="{348F30D6-B8C9-454F-9F4B-84F443AB6750}" dt="2021-11-01T14:56:38.025" v="895" actId="1076"/>
          <ac:spMkLst>
            <pc:docMk/>
            <pc:sldMk cId="4118277649" sldId="604"/>
            <ac:spMk id="3" creationId="{31FAD304-899F-8345-858D-7A8AA91B9C24}"/>
          </ac:spMkLst>
        </pc:spChg>
      </pc:sldChg>
      <pc:sldChg chg="modSp mod">
        <pc:chgData name="huw thomas" userId="247bd49e70cd239e" providerId="LiveId" clId="{348F30D6-B8C9-454F-9F4B-84F443AB6750}" dt="2021-11-03T16:27:21.798" v="1266" actId="14100"/>
        <pc:sldMkLst>
          <pc:docMk/>
          <pc:sldMk cId="4181064647" sldId="606"/>
        </pc:sldMkLst>
        <pc:picChg chg="mod">
          <ac:chgData name="huw thomas" userId="247bd49e70cd239e" providerId="LiveId" clId="{348F30D6-B8C9-454F-9F4B-84F443AB6750}" dt="2021-11-03T16:27:21.798" v="1266" actId="14100"/>
          <ac:picMkLst>
            <pc:docMk/>
            <pc:sldMk cId="4181064647" sldId="606"/>
            <ac:picMk id="5" creationId="{CBB9E696-A750-D14A-8FF2-CBCC75FC237D}"/>
          </ac:picMkLst>
        </pc:picChg>
      </pc:sldChg>
      <pc:sldChg chg="del">
        <pc:chgData name="huw thomas" userId="247bd49e70cd239e" providerId="LiveId" clId="{348F30D6-B8C9-454F-9F4B-84F443AB6750}" dt="2021-11-01T14:37:33.023" v="614" actId="2696"/>
        <pc:sldMkLst>
          <pc:docMk/>
          <pc:sldMk cId="943618292" sldId="608"/>
        </pc:sldMkLst>
      </pc:sldChg>
      <pc:sldChg chg="del">
        <pc:chgData name="huw thomas" userId="247bd49e70cd239e" providerId="LiveId" clId="{348F30D6-B8C9-454F-9F4B-84F443AB6750}" dt="2021-11-01T14:37:12.950" v="613" actId="2696"/>
        <pc:sldMkLst>
          <pc:docMk/>
          <pc:sldMk cId="3548647079" sldId="608"/>
        </pc:sldMkLst>
      </pc:sldChg>
      <pc:sldChg chg="addSp delSp modSp new del mod delAnim modAnim">
        <pc:chgData name="huw thomas" userId="247bd49e70cd239e" providerId="LiveId" clId="{348F30D6-B8C9-454F-9F4B-84F443AB6750}" dt="2021-11-01T14:34:58.918" v="602" actId="2696"/>
        <pc:sldMkLst>
          <pc:docMk/>
          <pc:sldMk cId="2835232091" sldId="609"/>
        </pc:sldMkLst>
        <pc:spChg chg="del mod">
          <ac:chgData name="huw thomas" userId="247bd49e70cd239e" providerId="LiveId" clId="{348F30D6-B8C9-454F-9F4B-84F443AB6750}" dt="2021-11-01T14:33:57.659" v="590" actId="21"/>
          <ac:spMkLst>
            <pc:docMk/>
            <pc:sldMk cId="2835232091" sldId="609"/>
            <ac:spMk id="2" creationId="{37FAABBF-6942-453C-A3FF-7592E0830C69}"/>
          </ac:spMkLst>
        </pc:spChg>
        <pc:spChg chg="del mod">
          <ac:chgData name="huw thomas" userId="247bd49e70cd239e" providerId="LiveId" clId="{348F30D6-B8C9-454F-9F4B-84F443AB6750}" dt="2021-11-01T14:14:08.012" v="53" actId="21"/>
          <ac:spMkLst>
            <pc:docMk/>
            <pc:sldMk cId="2835232091" sldId="609"/>
            <ac:spMk id="3" creationId="{1CE9F6B2-992F-4EBE-925C-CBD785FB5290}"/>
          </ac:spMkLst>
        </pc:spChg>
        <pc:spChg chg="add del mod">
          <ac:chgData name="huw thomas" userId="247bd49e70cd239e" providerId="LiveId" clId="{348F30D6-B8C9-454F-9F4B-84F443AB6750}" dt="2021-11-01T14:14:12.869" v="54" actId="21"/>
          <ac:spMkLst>
            <pc:docMk/>
            <pc:sldMk cId="2835232091" sldId="609"/>
            <ac:spMk id="6" creationId="{2CDD985C-AE8E-4544-9686-B65F27E79612}"/>
          </ac:spMkLst>
        </pc:spChg>
        <pc:spChg chg="add mod">
          <ac:chgData name="huw thomas" userId="247bd49e70cd239e" providerId="LiveId" clId="{348F30D6-B8C9-454F-9F4B-84F443AB6750}" dt="2021-11-01T14:33:57.659" v="590" actId="21"/>
          <ac:spMkLst>
            <pc:docMk/>
            <pc:sldMk cId="2835232091" sldId="609"/>
            <ac:spMk id="8" creationId="{AA9F47D7-D7DE-4A58-923D-35145C6724C3}"/>
          </ac:spMkLst>
        </pc:spChg>
        <pc:picChg chg="add del mod">
          <ac:chgData name="huw thomas" userId="247bd49e70cd239e" providerId="LiveId" clId="{348F30D6-B8C9-454F-9F4B-84F443AB6750}" dt="2021-11-01T14:34:14.438" v="595" actId="21"/>
          <ac:picMkLst>
            <pc:docMk/>
            <pc:sldMk cId="2835232091" sldId="609"/>
            <ac:picMk id="4" creationId="{05AB739C-D499-4AC8-829B-F3C8ED0FF5AD}"/>
          </ac:picMkLst>
        </pc:picChg>
      </pc:sldChg>
      <pc:sldChg chg="addSp delSp modSp del mod delAnim">
        <pc:chgData name="huw thomas" userId="247bd49e70cd239e" providerId="LiveId" clId="{348F30D6-B8C9-454F-9F4B-84F443AB6750}" dt="2021-11-01T14:37:00.726" v="612" actId="2696"/>
        <pc:sldMkLst>
          <pc:docMk/>
          <pc:sldMk cId="3230425814" sldId="610"/>
        </pc:sldMkLst>
        <pc:spChg chg="del mod">
          <ac:chgData name="huw thomas" userId="247bd49e70cd239e" providerId="LiveId" clId="{348F30D6-B8C9-454F-9F4B-84F443AB6750}" dt="2021-11-01T14:35:53.391" v="607" actId="21"/>
          <ac:spMkLst>
            <pc:docMk/>
            <pc:sldMk cId="3230425814" sldId="610"/>
            <ac:spMk id="2" creationId="{37FAABBF-6942-453C-A3FF-7592E0830C69}"/>
          </ac:spMkLst>
        </pc:spChg>
        <pc:spChg chg="add mod">
          <ac:chgData name="huw thomas" userId="247bd49e70cd239e" providerId="LiveId" clId="{348F30D6-B8C9-454F-9F4B-84F443AB6750}" dt="2021-11-01T14:35:53.391" v="607" actId="21"/>
          <ac:spMkLst>
            <pc:docMk/>
            <pc:sldMk cId="3230425814" sldId="610"/>
            <ac:spMk id="5" creationId="{C98DD690-F799-41B0-8A6C-BC5FF8C4CEB7}"/>
          </ac:spMkLst>
        </pc:spChg>
        <pc:picChg chg="del">
          <ac:chgData name="huw thomas" userId="247bd49e70cd239e" providerId="LiveId" clId="{348F30D6-B8C9-454F-9F4B-84F443AB6750}" dt="2021-11-01T14:19:04.786" v="321" actId="21"/>
          <ac:picMkLst>
            <pc:docMk/>
            <pc:sldMk cId="3230425814" sldId="610"/>
            <ac:picMk id="4" creationId="{05AB739C-D499-4AC8-829B-F3C8ED0FF5AD}"/>
          </ac:picMkLst>
        </pc:picChg>
      </pc:sldChg>
      <pc:sldChg chg="addSp delSp modSp add mod">
        <pc:chgData name="huw thomas" userId="247bd49e70cd239e" providerId="LiveId" clId="{348F30D6-B8C9-454F-9F4B-84F443AB6750}" dt="2021-11-01T14:36:09.860" v="611" actId="21"/>
        <pc:sldMkLst>
          <pc:docMk/>
          <pc:sldMk cId="1942037432" sldId="611"/>
        </pc:sldMkLst>
        <pc:spChg chg="del">
          <ac:chgData name="huw thomas" userId="247bd49e70cd239e" providerId="LiveId" clId="{348F30D6-B8C9-454F-9F4B-84F443AB6750}" dt="2021-11-01T14:36:09.860" v="611" actId="21"/>
          <ac:spMkLst>
            <pc:docMk/>
            <pc:sldMk cId="1942037432" sldId="611"/>
            <ac:spMk id="2" creationId="{4B33F933-F88F-4632-9695-080E7ACD6589}"/>
          </ac:spMkLst>
        </pc:spChg>
        <pc:spChg chg="del">
          <ac:chgData name="huw thomas" userId="247bd49e70cd239e" providerId="LiveId" clId="{348F30D6-B8C9-454F-9F4B-84F443AB6750}" dt="2021-11-01T14:36:06.691" v="610" actId="21"/>
          <ac:spMkLst>
            <pc:docMk/>
            <pc:sldMk cId="1942037432" sldId="611"/>
            <ac:spMk id="3" creationId="{0B093274-6B36-4383-9A8B-5257AE1E734F}"/>
          </ac:spMkLst>
        </pc:spChg>
        <pc:spChg chg="add mod">
          <ac:chgData name="huw thomas" userId="247bd49e70cd239e" providerId="LiveId" clId="{348F30D6-B8C9-454F-9F4B-84F443AB6750}" dt="2021-11-01T14:36:01.279" v="609" actId="27636"/>
          <ac:spMkLst>
            <pc:docMk/>
            <pc:sldMk cId="1942037432" sldId="611"/>
            <ac:spMk id="4" creationId="{C688FC51-A591-46EB-BD00-6EFB0CDCE53E}"/>
          </ac:spMkLst>
        </pc:spChg>
      </pc:sldChg>
      <pc:sldChg chg="delSp del mod">
        <pc:chgData name="huw thomas" userId="247bd49e70cd239e" providerId="LiveId" clId="{348F30D6-B8C9-454F-9F4B-84F443AB6750}" dt="2021-11-01T14:47:09.587" v="760" actId="2696"/>
        <pc:sldMkLst>
          <pc:docMk/>
          <pc:sldMk cId="118760932" sldId="612"/>
        </pc:sldMkLst>
        <pc:spChg chg="del">
          <ac:chgData name="huw thomas" userId="247bd49e70cd239e" providerId="LiveId" clId="{348F30D6-B8C9-454F-9F4B-84F443AB6750}" dt="2021-11-01T14:46:52.297" v="758" actId="21"/>
          <ac:spMkLst>
            <pc:docMk/>
            <pc:sldMk cId="118760932" sldId="612"/>
            <ac:spMk id="2" creationId="{4B33F933-F88F-4632-9695-080E7ACD6589}"/>
          </ac:spMkLst>
        </pc:spChg>
        <pc:spChg chg="del">
          <ac:chgData name="huw thomas" userId="247bd49e70cd239e" providerId="LiveId" clId="{348F30D6-B8C9-454F-9F4B-84F443AB6750}" dt="2021-11-01T14:46:59.509" v="759" actId="21"/>
          <ac:spMkLst>
            <pc:docMk/>
            <pc:sldMk cId="118760932" sldId="612"/>
            <ac:spMk id="3" creationId="{0B093274-6B36-4383-9A8B-5257AE1E734F}"/>
          </ac:spMkLst>
        </pc:spChg>
      </pc:sldChg>
      <pc:sldChg chg="modSp mod">
        <pc:chgData name="huw thomas" userId="247bd49e70cd239e" providerId="LiveId" clId="{348F30D6-B8C9-454F-9F4B-84F443AB6750}" dt="2021-11-01T14:56:19.689" v="894" actId="113"/>
        <pc:sldMkLst>
          <pc:docMk/>
          <pc:sldMk cId="3255647664" sldId="612"/>
        </pc:sldMkLst>
        <pc:spChg chg="mod">
          <ac:chgData name="huw thomas" userId="247bd49e70cd239e" providerId="LiveId" clId="{348F30D6-B8C9-454F-9F4B-84F443AB6750}" dt="2021-11-01T14:53:01.217" v="872" actId="27636"/>
          <ac:spMkLst>
            <pc:docMk/>
            <pc:sldMk cId="3255647664" sldId="612"/>
            <ac:spMk id="2" creationId="{9D2184CB-539A-E74E-85CC-370607D4A3D2}"/>
          </ac:spMkLst>
        </pc:spChg>
        <pc:spChg chg="mod">
          <ac:chgData name="huw thomas" userId="247bd49e70cd239e" providerId="LiveId" clId="{348F30D6-B8C9-454F-9F4B-84F443AB6750}" dt="2021-11-01T14:56:19.689" v="894" actId="113"/>
          <ac:spMkLst>
            <pc:docMk/>
            <pc:sldMk cId="3255647664" sldId="612"/>
            <ac:spMk id="3" creationId="{31FAD304-899F-8345-858D-7A8AA91B9C24}"/>
          </ac:spMkLst>
        </pc:spChg>
      </pc:sldChg>
      <pc:sldChg chg="addSp delSp modSp new mod">
        <pc:chgData name="huw thomas" userId="247bd49e70cd239e" providerId="LiveId" clId="{348F30D6-B8C9-454F-9F4B-84F443AB6750}" dt="2021-11-03T15:46:50.040" v="926" actId="21"/>
        <pc:sldMkLst>
          <pc:docMk/>
          <pc:sldMk cId="1479112902" sldId="613"/>
        </pc:sldMkLst>
        <pc:spChg chg="del">
          <ac:chgData name="huw thomas" userId="247bd49e70cd239e" providerId="LiveId" clId="{348F30D6-B8C9-454F-9F4B-84F443AB6750}" dt="2021-11-03T15:40:31.202" v="899" actId="21"/>
          <ac:spMkLst>
            <pc:docMk/>
            <pc:sldMk cId="1479112902" sldId="613"/>
            <ac:spMk id="2" creationId="{AC1F8C80-7EF2-4258-94A0-F60B85A07C8D}"/>
          </ac:spMkLst>
        </pc:spChg>
        <pc:spChg chg="del">
          <ac:chgData name="huw thomas" userId="247bd49e70cd239e" providerId="LiveId" clId="{348F30D6-B8C9-454F-9F4B-84F443AB6750}" dt="2021-11-03T15:40:29.142" v="898" actId="21"/>
          <ac:spMkLst>
            <pc:docMk/>
            <pc:sldMk cId="1479112902" sldId="613"/>
            <ac:spMk id="3" creationId="{60972080-D369-40F9-9E8B-7A595EC89387}"/>
          </ac:spMkLst>
        </pc:spChg>
        <pc:picChg chg="add mod">
          <ac:chgData name="huw thomas" userId="247bd49e70cd239e" providerId="LiveId" clId="{348F30D6-B8C9-454F-9F4B-84F443AB6750}" dt="2021-11-03T15:46:47.925" v="925"/>
          <ac:picMkLst>
            <pc:docMk/>
            <pc:sldMk cId="1479112902" sldId="613"/>
            <ac:picMk id="9" creationId="{A061F766-9BE8-4539-AD74-A974F5E50450}"/>
          </ac:picMkLst>
        </pc:picChg>
        <pc:picChg chg="add mod">
          <ac:chgData name="huw thomas" userId="247bd49e70cd239e" providerId="LiveId" clId="{348F30D6-B8C9-454F-9F4B-84F443AB6750}" dt="2021-11-03T15:41:27.738" v="902" actId="1076"/>
          <ac:picMkLst>
            <pc:docMk/>
            <pc:sldMk cId="1479112902" sldId="613"/>
            <ac:picMk id="1026" creationId="{63276A19-01BF-4E42-B06C-7E471CD24C47}"/>
          </ac:picMkLst>
        </pc:picChg>
        <pc:picChg chg="add mod">
          <ac:chgData name="huw thomas" userId="247bd49e70cd239e" providerId="LiveId" clId="{348F30D6-B8C9-454F-9F4B-84F443AB6750}" dt="2021-11-03T15:44:42.612" v="918" actId="1076"/>
          <ac:picMkLst>
            <pc:docMk/>
            <pc:sldMk cId="1479112902" sldId="613"/>
            <ac:picMk id="1028" creationId="{D72844FA-0F9D-42B9-92A0-33B802FD204D}"/>
          </ac:picMkLst>
        </pc:picChg>
        <pc:picChg chg="add mod">
          <ac:chgData name="huw thomas" userId="247bd49e70cd239e" providerId="LiveId" clId="{348F30D6-B8C9-454F-9F4B-84F443AB6750}" dt="2021-11-03T15:44:38.118" v="917" actId="14100"/>
          <ac:picMkLst>
            <pc:docMk/>
            <pc:sldMk cId="1479112902" sldId="613"/>
            <ac:picMk id="1030" creationId="{BBF20E5F-8270-45CB-A728-898578C31CFC}"/>
          </ac:picMkLst>
        </pc:picChg>
        <pc:picChg chg="add mod">
          <ac:chgData name="huw thomas" userId="247bd49e70cd239e" providerId="LiveId" clId="{348F30D6-B8C9-454F-9F4B-84F443AB6750}" dt="2021-11-03T15:45:29.558" v="920" actId="1076"/>
          <ac:picMkLst>
            <pc:docMk/>
            <pc:sldMk cId="1479112902" sldId="613"/>
            <ac:picMk id="1032" creationId="{E7ADF173-3F1D-4654-AAFC-BDF3C72F4764}"/>
          </ac:picMkLst>
        </pc:picChg>
        <pc:picChg chg="add del mod">
          <ac:chgData name="huw thomas" userId="247bd49e70cd239e" providerId="LiveId" clId="{348F30D6-B8C9-454F-9F4B-84F443AB6750}" dt="2021-11-03T15:46:50.040" v="926" actId="21"/>
          <ac:picMkLst>
            <pc:docMk/>
            <pc:sldMk cId="1479112902" sldId="613"/>
            <ac:picMk id="1034" creationId="{E202C246-34B1-4524-A1B4-220D48A71EA3}"/>
          </ac:picMkLst>
        </pc:picChg>
      </pc:sldChg>
      <pc:sldChg chg="addSp delSp modSp new mod">
        <pc:chgData name="huw thomas" userId="247bd49e70cd239e" providerId="LiveId" clId="{348F30D6-B8C9-454F-9F4B-84F443AB6750}" dt="2021-11-03T15:52:19.623" v="1157" actId="1076"/>
        <pc:sldMkLst>
          <pc:docMk/>
          <pc:sldMk cId="354454614" sldId="614"/>
        </pc:sldMkLst>
        <pc:spChg chg="del">
          <ac:chgData name="huw thomas" userId="247bd49e70cd239e" providerId="LiveId" clId="{348F30D6-B8C9-454F-9F4B-84F443AB6750}" dt="2021-11-03T15:49:19.815" v="947" actId="21"/>
          <ac:spMkLst>
            <pc:docMk/>
            <pc:sldMk cId="354454614" sldId="614"/>
            <ac:spMk id="2" creationId="{9FE1BD1C-9E7A-4CAC-A886-7BC3EABD91B1}"/>
          </ac:spMkLst>
        </pc:spChg>
        <pc:spChg chg="del">
          <ac:chgData name="huw thomas" userId="247bd49e70cd239e" providerId="LiveId" clId="{348F30D6-B8C9-454F-9F4B-84F443AB6750}" dt="2021-11-03T15:49:16.470" v="946" actId="21"/>
          <ac:spMkLst>
            <pc:docMk/>
            <pc:sldMk cId="354454614" sldId="614"/>
            <ac:spMk id="3" creationId="{C4A4BB1B-74BF-44BC-B724-15FC8DD52A6F}"/>
          </ac:spMkLst>
        </pc:spChg>
        <pc:spChg chg="add mod">
          <ac:chgData name="huw thomas" userId="247bd49e70cd239e" providerId="LiveId" clId="{348F30D6-B8C9-454F-9F4B-84F443AB6750}" dt="2021-11-03T15:52:13.093" v="1154" actId="1076"/>
          <ac:spMkLst>
            <pc:docMk/>
            <pc:sldMk cId="354454614" sldId="614"/>
            <ac:spMk id="6" creationId="{7B00715A-9B14-46B1-9E85-E50824CAEB61}"/>
          </ac:spMkLst>
        </pc:spChg>
        <pc:picChg chg="add del mod">
          <ac:chgData name="huw thomas" userId="247bd49e70cd239e" providerId="LiveId" clId="{348F30D6-B8C9-454F-9F4B-84F443AB6750}" dt="2021-11-03T15:51:45.989" v="1149" actId="21"/>
          <ac:picMkLst>
            <pc:docMk/>
            <pc:sldMk cId="354454614" sldId="614"/>
            <ac:picMk id="4" creationId="{F9153DB3-315D-4A8C-9F75-D5E2976E1108}"/>
          </ac:picMkLst>
        </pc:picChg>
        <pc:picChg chg="add mod">
          <ac:chgData name="huw thomas" userId="247bd49e70cd239e" providerId="LiveId" clId="{348F30D6-B8C9-454F-9F4B-84F443AB6750}" dt="2021-11-03T15:52:19.623" v="1157" actId="1076"/>
          <ac:picMkLst>
            <pc:docMk/>
            <pc:sldMk cId="354454614" sldId="614"/>
            <ac:picMk id="5" creationId="{60402A82-4E7D-4D1B-95BB-3924EFAE2838}"/>
          </ac:picMkLst>
        </pc:picChg>
      </pc:sldChg>
    </pc:docChg>
  </pc:docChgLst>
  <pc:docChgLst>
    <pc:chgData name="huw thomas" userId="247bd49e70cd239e" providerId="LiveId" clId="{000BDF9E-9194-4202-8D90-D9C71FAE8D6D}"/>
    <pc:docChg chg="undo custSel addSld delSld modSld sldOrd">
      <pc:chgData name="huw thomas" userId="247bd49e70cd239e" providerId="LiveId" clId="{000BDF9E-9194-4202-8D90-D9C71FAE8D6D}" dt="2022-06-06T10:27:50.564" v="709" actId="2696"/>
      <pc:docMkLst>
        <pc:docMk/>
      </pc:docMkLst>
      <pc:sldChg chg="modSp mod">
        <pc:chgData name="huw thomas" userId="247bd49e70cd239e" providerId="LiveId" clId="{000BDF9E-9194-4202-8D90-D9C71FAE8D6D}" dt="2022-06-06T09:16:46.607" v="376" actId="14100"/>
        <pc:sldMkLst>
          <pc:docMk/>
          <pc:sldMk cId="1370600217" sldId="257"/>
        </pc:sldMkLst>
        <pc:spChg chg="mod">
          <ac:chgData name="huw thomas" userId="247bd49e70cd239e" providerId="LiveId" clId="{000BDF9E-9194-4202-8D90-D9C71FAE8D6D}" dt="2022-06-06T09:16:46.607" v="376" actId="14100"/>
          <ac:spMkLst>
            <pc:docMk/>
            <pc:sldMk cId="1370600217" sldId="257"/>
            <ac:spMk id="3" creationId="{E3E9CB68-6052-4221-AC35-0D969A83B8C1}"/>
          </ac:spMkLst>
        </pc:spChg>
      </pc:sldChg>
      <pc:sldChg chg="del">
        <pc:chgData name="huw thomas" userId="247bd49e70cd239e" providerId="LiveId" clId="{000BDF9E-9194-4202-8D90-D9C71FAE8D6D}" dt="2022-06-06T09:14:21.082" v="345" actId="2696"/>
        <pc:sldMkLst>
          <pc:docMk/>
          <pc:sldMk cId="2537598040" sldId="259"/>
        </pc:sldMkLst>
      </pc:sldChg>
      <pc:sldChg chg="ord">
        <pc:chgData name="huw thomas" userId="247bd49e70cd239e" providerId="LiveId" clId="{000BDF9E-9194-4202-8D90-D9C71FAE8D6D}" dt="2022-06-06T09:25:43.362" v="436"/>
        <pc:sldMkLst>
          <pc:docMk/>
          <pc:sldMk cId="3667670632" sldId="573"/>
        </pc:sldMkLst>
      </pc:sldChg>
      <pc:sldChg chg="delSp modSp mod">
        <pc:chgData name="huw thomas" userId="247bd49e70cd239e" providerId="LiveId" clId="{000BDF9E-9194-4202-8D90-D9C71FAE8D6D}" dt="2022-06-06T09:35:27.012" v="532" actId="20577"/>
        <pc:sldMkLst>
          <pc:docMk/>
          <pc:sldMk cId="2053476855" sldId="582"/>
        </pc:sldMkLst>
        <pc:spChg chg="mod">
          <ac:chgData name="huw thomas" userId="247bd49e70cd239e" providerId="LiveId" clId="{000BDF9E-9194-4202-8D90-D9C71FAE8D6D}" dt="2022-06-06T09:35:27.012" v="532" actId="20577"/>
          <ac:spMkLst>
            <pc:docMk/>
            <pc:sldMk cId="2053476855" sldId="582"/>
            <ac:spMk id="2" creationId="{28777E6E-C80C-4F2B-B1C6-3D108821DF18}"/>
          </ac:spMkLst>
        </pc:spChg>
        <pc:spChg chg="del">
          <ac:chgData name="huw thomas" userId="247bd49e70cd239e" providerId="LiveId" clId="{000BDF9E-9194-4202-8D90-D9C71FAE8D6D}" dt="2022-06-06T09:32:37.248" v="439" actId="21"/>
          <ac:spMkLst>
            <pc:docMk/>
            <pc:sldMk cId="2053476855" sldId="582"/>
            <ac:spMk id="4" creationId="{1BBE6871-2785-5945-A5A0-3C1D03D13323}"/>
          </ac:spMkLst>
        </pc:spChg>
      </pc:sldChg>
      <pc:sldChg chg="delSp mod">
        <pc:chgData name="huw thomas" userId="247bd49e70cd239e" providerId="LiveId" clId="{000BDF9E-9194-4202-8D90-D9C71FAE8D6D}" dt="2022-06-06T10:16:27.339" v="567" actId="21"/>
        <pc:sldMkLst>
          <pc:docMk/>
          <pc:sldMk cId="1878099246" sldId="590"/>
        </pc:sldMkLst>
        <pc:spChg chg="del">
          <ac:chgData name="huw thomas" userId="247bd49e70cd239e" providerId="LiveId" clId="{000BDF9E-9194-4202-8D90-D9C71FAE8D6D}" dt="2022-06-06T10:16:27.339" v="567" actId="21"/>
          <ac:spMkLst>
            <pc:docMk/>
            <pc:sldMk cId="1878099246" sldId="590"/>
            <ac:spMk id="7" creationId="{8DFC5E91-5C14-4554-881F-BCE450B98794}"/>
          </ac:spMkLst>
        </pc:spChg>
      </pc:sldChg>
      <pc:sldChg chg="modSp mod">
        <pc:chgData name="huw thomas" userId="247bd49e70cd239e" providerId="LiveId" clId="{000BDF9E-9194-4202-8D90-D9C71FAE8D6D}" dt="2022-06-06T09:40:35.010" v="533" actId="1076"/>
        <pc:sldMkLst>
          <pc:docMk/>
          <pc:sldMk cId="2245776522" sldId="592"/>
        </pc:sldMkLst>
        <pc:picChg chg="mod">
          <ac:chgData name="huw thomas" userId="247bd49e70cd239e" providerId="LiveId" clId="{000BDF9E-9194-4202-8D90-D9C71FAE8D6D}" dt="2022-06-06T09:40:35.010" v="533" actId="1076"/>
          <ac:picMkLst>
            <pc:docMk/>
            <pc:sldMk cId="2245776522" sldId="592"/>
            <ac:picMk id="5" creationId="{76369DA0-C0CA-8F4E-8BEE-7DCE3AAB5DF6}"/>
          </ac:picMkLst>
        </pc:picChg>
      </pc:sldChg>
      <pc:sldChg chg="modSp">
        <pc:chgData name="huw thomas" userId="247bd49e70cd239e" providerId="LiveId" clId="{000BDF9E-9194-4202-8D90-D9C71FAE8D6D}" dt="2022-06-06T10:15:58.588" v="566" actId="14100"/>
        <pc:sldMkLst>
          <pc:docMk/>
          <pc:sldMk cId="3111870695" sldId="603"/>
        </pc:sldMkLst>
        <pc:picChg chg="mod">
          <ac:chgData name="huw thomas" userId="247bd49e70cd239e" providerId="LiveId" clId="{000BDF9E-9194-4202-8D90-D9C71FAE8D6D}" dt="2022-06-06T10:15:58.588" v="566" actId="14100"/>
          <ac:picMkLst>
            <pc:docMk/>
            <pc:sldMk cId="3111870695" sldId="603"/>
            <ac:picMk id="21506" creationId="{157ADAC3-55AA-114B-B7A1-EBC8D7D5AAB1}"/>
          </ac:picMkLst>
        </pc:picChg>
      </pc:sldChg>
      <pc:sldChg chg="modSp mod ord modAnim">
        <pc:chgData name="huw thomas" userId="247bd49e70cd239e" providerId="LiveId" clId="{000BDF9E-9194-4202-8D90-D9C71FAE8D6D}" dt="2022-06-06T10:22:45.924" v="650"/>
        <pc:sldMkLst>
          <pc:docMk/>
          <pc:sldMk cId="4118277649" sldId="604"/>
        </pc:sldMkLst>
        <pc:spChg chg="mod">
          <ac:chgData name="huw thomas" userId="247bd49e70cd239e" providerId="LiveId" clId="{000BDF9E-9194-4202-8D90-D9C71FAE8D6D}" dt="2022-06-06T10:18:32.785" v="625" actId="20577"/>
          <ac:spMkLst>
            <pc:docMk/>
            <pc:sldMk cId="4118277649" sldId="604"/>
            <ac:spMk id="2" creationId="{9D2184CB-539A-E74E-85CC-370607D4A3D2}"/>
          </ac:spMkLst>
        </pc:spChg>
        <pc:spChg chg="mod">
          <ac:chgData name="huw thomas" userId="247bd49e70cd239e" providerId="LiveId" clId="{000BDF9E-9194-4202-8D90-D9C71FAE8D6D}" dt="2022-06-06T10:21:22.913" v="644" actId="1076"/>
          <ac:spMkLst>
            <pc:docMk/>
            <pc:sldMk cId="4118277649" sldId="604"/>
            <ac:spMk id="3" creationId="{31FAD304-899F-8345-858D-7A8AA91B9C24}"/>
          </ac:spMkLst>
        </pc:spChg>
      </pc:sldChg>
      <pc:sldChg chg="del">
        <pc:chgData name="huw thomas" userId="247bd49e70cd239e" providerId="LiveId" clId="{000BDF9E-9194-4202-8D90-D9C71FAE8D6D}" dt="2022-06-06T10:27:38.116" v="708" actId="2696"/>
        <pc:sldMkLst>
          <pc:docMk/>
          <pc:sldMk cId="3610567047" sldId="605"/>
        </pc:sldMkLst>
      </pc:sldChg>
      <pc:sldChg chg="addSp delSp modSp del mod">
        <pc:chgData name="huw thomas" userId="247bd49e70cd239e" providerId="LiveId" clId="{000BDF9E-9194-4202-8D90-D9C71FAE8D6D}" dt="2022-06-06T10:27:22.797" v="707" actId="2696"/>
        <pc:sldMkLst>
          <pc:docMk/>
          <pc:sldMk cId="4181064647" sldId="606"/>
        </pc:sldMkLst>
        <pc:spChg chg="del">
          <ac:chgData name="huw thomas" userId="247bd49e70cd239e" providerId="LiveId" clId="{000BDF9E-9194-4202-8D90-D9C71FAE8D6D}" dt="2022-06-06T10:24:38.612" v="651" actId="21"/>
          <ac:spMkLst>
            <pc:docMk/>
            <pc:sldMk cId="4181064647" sldId="606"/>
            <ac:spMk id="2" creationId="{7ACCB830-FE9B-6442-AD0E-3CAA6DF43178}"/>
          </ac:spMkLst>
        </pc:spChg>
        <pc:spChg chg="add mod">
          <ac:chgData name="huw thomas" userId="247bd49e70cd239e" providerId="LiveId" clId="{000BDF9E-9194-4202-8D90-D9C71FAE8D6D}" dt="2022-06-06T10:24:38.612" v="651" actId="21"/>
          <ac:spMkLst>
            <pc:docMk/>
            <pc:sldMk cId="4181064647" sldId="606"/>
            <ac:spMk id="4" creationId="{2218C006-BC00-7F3C-C716-00F0F38AAA3E}"/>
          </ac:spMkLst>
        </pc:spChg>
      </pc:sldChg>
      <pc:sldChg chg="addSp delSp modSp del mod">
        <pc:chgData name="huw thomas" userId="247bd49e70cd239e" providerId="LiveId" clId="{000BDF9E-9194-4202-8D90-D9C71FAE8D6D}" dt="2022-06-06T10:27:50.564" v="709" actId="2696"/>
        <pc:sldMkLst>
          <pc:docMk/>
          <pc:sldMk cId="2453360248" sldId="607"/>
        </pc:sldMkLst>
        <pc:spChg chg="del">
          <ac:chgData name="huw thomas" userId="247bd49e70cd239e" providerId="LiveId" clId="{000BDF9E-9194-4202-8D90-D9C71FAE8D6D}" dt="2022-06-06T10:24:56.435" v="653"/>
          <ac:spMkLst>
            <pc:docMk/>
            <pc:sldMk cId="2453360248" sldId="607"/>
            <ac:spMk id="2" creationId="{179BE43B-3F78-3C45-91B7-93E64125B29D}"/>
          </ac:spMkLst>
        </pc:spChg>
        <pc:spChg chg="add mod">
          <ac:chgData name="huw thomas" userId="247bd49e70cd239e" providerId="LiveId" clId="{000BDF9E-9194-4202-8D90-D9C71FAE8D6D}" dt="2022-06-06T10:26:54.263" v="706" actId="255"/>
          <ac:spMkLst>
            <pc:docMk/>
            <pc:sldMk cId="2453360248" sldId="607"/>
            <ac:spMk id="4" creationId="{949E7497-EF30-1076-F9E6-AD841CF7744A}"/>
          </ac:spMkLst>
        </pc:spChg>
        <pc:picChg chg="mod">
          <ac:chgData name="huw thomas" userId="247bd49e70cd239e" providerId="LiveId" clId="{000BDF9E-9194-4202-8D90-D9C71FAE8D6D}" dt="2022-06-06T10:26:29.552" v="703" actId="1076"/>
          <ac:picMkLst>
            <pc:docMk/>
            <pc:sldMk cId="2453360248" sldId="607"/>
            <ac:picMk id="5" creationId="{6739EC0D-399D-024B-B82D-B13C54E0B7B3}"/>
          </ac:picMkLst>
        </pc:picChg>
      </pc:sldChg>
      <pc:sldChg chg="del">
        <pc:chgData name="huw thomas" userId="247bd49e70cd239e" providerId="LiveId" clId="{000BDF9E-9194-4202-8D90-D9C71FAE8D6D}" dt="2022-06-06T09:15:21.177" v="347" actId="2696"/>
        <pc:sldMkLst>
          <pc:docMk/>
          <pc:sldMk cId="1942037432" sldId="611"/>
        </pc:sldMkLst>
      </pc:sldChg>
      <pc:sldChg chg="modSp mod">
        <pc:chgData name="huw thomas" userId="247bd49e70cd239e" providerId="LiveId" clId="{000BDF9E-9194-4202-8D90-D9C71FAE8D6D}" dt="2022-06-06T10:18:15.872" v="597" actId="20577"/>
        <pc:sldMkLst>
          <pc:docMk/>
          <pc:sldMk cId="3255647664" sldId="612"/>
        </pc:sldMkLst>
        <pc:spChg chg="mod">
          <ac:chgData name="huw thomas" userId="247bd49e70cd239e" providerId="LiveId" clId="{000BDF9E-9194-4202-8D90-D9C71FAE8D6D}" dt="2022-06-06T10:18:15.872" v="597" actId="20577"/>
          <ac:spMkLst>
            <pc:docMk/>
            <pc:sldMk cId="3255647664" sldId="612"/>
            <ac:spMk id="2" creationId="{9D2184CB-539A-E74E-85CC-370607D4A3D2}"/>
          </ac:spMkLst>
        </pc:spChg>
        <pc:spChg chg="mod">
          <ac:chgData name="huw thomas" userId="247bd49e70cd239e" providerId="LiveId" clId="{000BDF9E-9194-4202-8D90-D9C71FAE8D6D}" dt="2022-06-06T10:17:23.527" v="569" actId="113"/>
          <ac:spMkLst>
            <pc:docMk/>
            <pc:sldMk cId="3255647664" sldId="612"/>
            <ac:spMk id="3" creationId="{31FAD304-899F-8345-858D-7A8AA91B9C24}"/>
          </ac:spMkLst>
        </pc:spChg>
      </pc:sldChg>
      <pc:sldChg chg="modSp">
        <pc:chgData name="huw thomas" userId="247bd49e70cd239e" providerId="LiveId" clId="{000BDF9E-9194-4202-8D90-D9C71FAE8D6D}" dt="2022-06-06T09:23:38.517" v="434" actId="14100"/>
        <pc:sldMkLst>
          <pc:docMk/>
          <pc:sldMk cId="354454614" sldId="614"/>
        </pc:sldMkLst>
        <pc:picChg chg="mod">
          <ac:chgData name="huw thomas" userId="247bd49e70cd239e" providerId="LiveId" clId="{000BDF9E-9194-4202-8D90-D9C71FAE8D6D}" dt="2022-06-06T09:23:38.517" v="434" actId="14100"/>
          <ac:picMkLst>
            <pc:docMk/>
            <pc:sldMk cId="354454614" sldId="614"/>
            <ac:picMk id="5" creationId="{60402A82-4E7D-4D1B-95BB-3924EFAE2838}"/>
          </ac:picMkLst>
        </pc:picChg>
      </pc:sldChg>
      <pc:sldChg chg="addSp delSp modSp mod delAnim modAnim">
        <pc:chgData name="huw thomas" userId="247bd49e70cd239e" providerId="LiveId" clId="{000BDF9E-9194-4202-8D90-D9C71FAE8D6D}" dt="2022-06-06T09:17:46.319" v="433" actId="1076"/>
        <pc:sldMkLst>
          <pc:docMk/>
          <pc:sldMk cId="2035557269" sldId="615"/>
        </pc:sldMkLst>
        <pc:spChg chg="del">
          <ac:chgData name="huw thomas" userId="247bd49e70cd239e" providerId="LiveId" clId="{000BDF9E-9194-4202-8D90-D9C71FAE8D6D}" dt="2022-06-06T09:06:46.907" v="65" actId="21"/>
          <ac:spMkLst>
            <pc:docMk/>
            <pc:sldMk cId="2035557269" sldId="615"/>
            <ac:spMk id="2" creationId="{5F510537-D085-4F07-A763-6359E9AE4A6D}"/>
          </ac:spMkLst>
        </pc:spChg>
        <pc:spChg chg="add mod">
          <ac:chgData name="huw thomas" userId="247bd49e70cd239e" providerId="LiveId" clId="{000BDF9E-9194-4202-8D90-D9C71FAE8D6D}" dt="2022-06-06T09:17:46.319" v="433" actId="1076"/>
          <ac:spMkLst>
            <pc:docMk/>
            <pc:sldMk cId="2035557269" sldId="615"/>
            <ac:spMk id="3" creationId="{724AB23D-74FC-A48B-2492-74E7883088F0}"/>
          </ac:spMkLst>
        </pc:spChg>
        <pc:spChg chg="mod">
          <ac:chgData name="huw thomas" userId="247bd49e70cd239e" providerId="LiveId" clId="{000BDF9E-9194-4202-8D90-D9C71FAE8D6D}" dt="2022-06-06T09:17:42.999" v="432" actId="1076"/>
          <ac:spMkLst>
            <pc:docMk/>
            <pc:sldMk cId="2035557269" sldId="615"/>
            <ac:spMk id="4" creationId="{7FB65C75-1D08-4ACB-8EB0-E03C4D8F2DCA}"/>
          </ac:spMkLst>
        </pc:spChg>
        <pc:picChg chg="del">
          <ac:chgData name="huw thomas" userId="247bd49e70cd239e" providerId="LiveId" clId="{000BDF9E-9194-4202-8D90-D9C71FAE8D6D}" dt="2022-06-06T09:06:39.874" v="63" actId="21"/>
          <ac:picMkLst>
            <pc:docMk/>
            <pc:sldMk cId="2035557269" sldId="615"/>
            <ac:picMk id="1026" creationId="{B0758806-5107-4392-89CD-B666ABDFF9E1}"/>
          </ac:picMkLst>
        </pc:picChg>
        <pc:picChg chg="del">
          <ac:chgData name="huw thomas" userId="247bd49e70cd239e" providerId="LiveId" clId="{000BDF9E-9194-4202-8D90-D9C71FAE8D6D}" dt="2022-06-06T09:06:37.850" v="62" actId="21"/>
          <ac:picMkLst>
            <pc:docMk/>
            <pc:sldMk cId="2035557269" sldId="615"/>
            <ac:picMk id="1028" creationId="{E202B933-33E6-43FC-A776-158C1F0B4F04}"/>
          </ac:picMkLst>
        </pc:picChg>
        <pc:picChg chg="del">
          <ac:chgData name="huw thomas" userId="247bd49e70cd239e" providerId="LiveId" clId="{000BDF9E-9194-4202-8D90-D9C71FAE8D6D}" dt="2022-06-06T09:06:42.079" v="64" actId="21"/>
          <ac:picMkLst>
            <pc:docMk/>
            <pc:sldMk cId="2035557269" sldId="615"/>
            <ac:picMk id="1030" creationId="{A9EF2E35-B7F2-44B7-8D10-BC66A4FEB548}"/>
          </ac:picMkLst>
        </pc:picChg>
        <pc:picChg chg="del">
          <ac:chgData name="huw thomas" userId="247bd49e70cd239e" providerId="LiveId" clId="{000BDF9E-9194-4202-8D90-D9C71FAE8D6D}" dt="2022-06-06T09:06:34.750" v="61" actId="21"/>
          <ac:picMkLst>
            <pc:docMk/>
            <pc:sldMk cId="2035557269" sldId="615"/>
            <ac:picMk id="1032" creationId="{0BB7251B-2A14-4837-89BC-3BEB0B192313}"/>
          </ac:picMkLst>
        </pc:picChg>
      </pc:sldChg>
      <pc:sldChg chg="del">
        <pc:chgData name="huw thomas" userId="247bd49e70cd239e" providerId="LiveId" clId="{000BDF9E-9194-4202-8D90-D9C71FAE8D6D}" dt="2022-06-06T09:02:47.027" v="60"/>
        <pc:sldMkLst>
          <pc:docMk/>
          <pc:sldMk cId="1965661803" sldId="616"/>
        </pc:sldMkLst>
      </pc:sldChg>
      <pc:sldChg chg="add">
        <pc:chgData name="huw thomas" userId="247bd49e70cd239e" providerId="LiveId" clId="{000BDF9E-9194-4202-8D90-D9C71FAE8D6D}" dt="2022-06-06T09:32:14.197" v="437" actId="2890"/>
        <pc:sldMkLst>
          <pc:docMk/>
          <pc:sldMk cId="2671836605" sldId="617"/>
        </pc:sldMkLst>
      </pc:sldChg>
      <pc:sldChg chg="modSp new del mod">
        <pc:chgData name="huw thomas" userId="247bd49e70cd239e" providerId="LiveId" clId="{000BDF9E-9194-4202-8D90-D9C71FAE8D6D}" dt="2022-06-06T09:59:52.732" v="537" actId="2696"/>
        <pc:sldMkLst>
          <pc:docMk/>
          <pc:sldMk cId="2986288156" sldId="618"/>
        </pc:sldMkLst>
        <pc:spChg chg="mod">
          <ac:chgData name="huw thomas" userId="247bd49e70cd239e" providerId="LiveId" clId="{000BDF9E-9194-4202-8D90-D9C71FAE8D6D}" dt="2022-06-06T09:59:46.150" v="536" actId="27636"/>
          <ac:spMkLst>
            <pc:docMk/>
            <pc:sldMk cId="2986288156" sldId="618"/>
            <ac:spMk id="3" creationId="{51BAE880-4A6C-B987-7596-B83FAE843710}"/>
          </ac:spMkLst>
        </pc:spChg>
      </pc:sldChg>
      <pc:sldChg chg="addSp delSp modSp new mod">
        <pc:chgData name="huw thomas" userId="247bd49e70cd239e" providerId="LiveId" clId="{000BDF9E-9194-4202-8D90-D9C71FAE8D6D}" dt="2022-06-06T10:02:47.684" v="564" actId="14100"/>
        <pc:sldMkLst>
          <pc:docMk/>
          <pc:sldMk cId="3264971622" sldId="618"/>
        </pc:sldMkLst>
        <pc:spChg chg="del">
          <ac:chgData name="huw thomas" userId="247bd49e70cd239e" providerId="LiveId" clId="{000BDF9E-9194-4202-8D90-D9C71FAE8D6D}" dt="2022-06-06T10:00:03.301" v="539" actId="21"/>
          <ac:spMkLst>
            <pc:docMk/>
            <pc:sldMk cId="3264971622" sldId="618"/>
            <ac:spMk id="2" creationId="{F67A3E00-EACC-2CD5-2C22-49F6CE2C98B2}"/>
          </ac:spMkLst>
        </pc:spChg>
        <pc:spChg chg="del">
          <ac:chgData name="huw thomas" userId="247bd49e70cd239e" providerId="LiveId" clId="{000BDF9E-9194-4202-8D90-D9C71FAE8D6D}" dt="2022-06-06T10:00:11.007" v="540" actId="21"/>
          <ac:spMkLst>
            <pc:docMk/>
            <pc:sldMk cId="3264971622" sldId="618"/>
            <ac:spMk id="3" creationId="{F4DE9CE3-8853-64A6-4278-721B7BC31FBD}"/>
          </ac:spMkLst>
        </pc:spChg>
        <pc:spChg chg="add del mod">
          <ac:chgData name="huw thomas" userId="247bd49e70cd239e" providerId="LiveId" clId="{000BDF9E-9194-4202-8D90-D9C71FAE8D6D}" dt="2022-06-06T10:02:41.322" v="562" actId="22"/>
          <ac:spMkLst>
            <pc:docMk/>
            <pc:sldMk cId="3264971622" sldId="618"/>
            <ac:spMk id="7" creationId="{2BEBB2A6-B141-6577-6AA0-6EB23290103E}"/>
          </ac:spMkLst>
        </pc:spChg>
        <pc:picChg chg="add mod modCrop">
          <ac:chgData name="huw thomas" userId="247bd49e70cd239e" providerId="LiveId" clId="{000BDF9E-9194-4202-8D90-D9C71FAE8D6D}" dt="2022-06-06T10:02:47.684" v="564" actId="14100"/>
          <ac:picMkLst>
            <pc:docMk/>
            <pc:sldMk cId="3264971622" sldId="618"/>
            <ac:picMk id="5" creationId="{1A2758D0-7F91-A0DF-4273-A9F8104A1220}"/>
          </ac:picMkLst>
        </pc:picChg>
      </pc:sldChg>
      <pc:sldChg chg="modSp add mod modAnim">
        <pc:chgData name="huw thomas" userId="247bd49e70cd239e" providerId="LiveId" clId="{000BDF9E-9194-4202-8D90-D9C71FAE8D6D}" dt="2022-06-06T10:22:16.438" v="647"/>
        <pc:sldMkLst>
          <pc:docMk/>
          <pc:sldMk cId="2753053050" sldId="619"/>
        </pc:sldMkLst>
        <pc:spChg chg="mod">
          <ac:chgData name="huw thomas" userId="247bd49e70cd239e" providerId="LiveId" clId="{000BDF9E-9194-4202-8D90-D9C71FAE8D6D}" dt="2022-06-06T10:20:41.280" v="638" actId="14100"/>
          <ac:spMkLst>
            <pc:docMk/>
            <pc:sldMk cId="2753053050" sldId="619"/>
            <ac:spMk id="3" creationId="{31FAD304-899F-8345-858D-7A8AA91B9C24}"/>
          </ac:spMkLst>
        </pc:spChg>
      </pc:sldChg>
    </pc:docChg>
  </pc:docChgLst>
  <pc:docChgLst>
    <pc:chgData name="huw thomas" userId="247bd49e70cd239e" providerId="LiveId" clId="{17694AF0-D58C-4D13-9866-1F12388067A5}"/>
    <pc:docChg chg="custSel modSld sldOrd">
      <pc:chgData name="huw thomas" userId="247bd49e70cd239e" providerId="LiveId" clId="{17694AF0-D58C-4D13-9866-1F12388067A5}" dt="2022-02-24T09:45:00.337" v="338"/>
      <pc:docMkLst>
        <pc:docMk/>
      </pc:docMkLst>
      <pc:sldChg chg="modSp mod">
        <pc:chgData name="huw thomas" userId="247bd49e70cd239e" providerId="LiveId" clId="{17694AF0-D58C-4D13-9866-1F12388067A5}" dt="2022-02-23T16:55:04.133" v="323" actId="20577"/>
        <pc:sldMkLst>
          <pc:docMk/>
          <pc:sldMk cId="2537598040" sldId="259"/>
        </pc:sldMkLst>
        <pc:spChg chg="mod">
          <ac:chgData name="huw thomas" userId="247bd49e70cd239e" providerId="LiveId" clId="{17694AF0-D58C-4D13-9866-1F12388067A5}" dt="2022-02-23T16:55:04.133" v="323" actId="20577"/>
          <ac:spMkLst>
            <pc:docMk/>
            <pc:sldMk cId="2537598040" sldId="259"/>
            <ac:spMk id="4" creationId="{7FB65C75-1D08-4ACB-8EB0-E03C4D8F2DCA}"/>
          </ac:spMkLst>
        </pc:spChg>
      </pc:sldChg>
      <pc:sldChg chg="delSp modSp mod">
        <pc:chgData name="huw thomas" userId="247bd49e70cd239e" providerId="LiveId" clId="{17694AF0-D58C-4D13-9866-1F12388067A5}" dt="2022-02-23T16:13:22.366" v="80" actId="1076"/>
        <pc:sldMkLst>
          <pc:docMk/>
          <pc:sldMk cId="2660639252" sldId="536"/>
        </pc:sldMkLst>
        <pc:spChg chg="mod">
          <ac:chgData name="huw thomas" userId="247bd49e70cd239e" providerId="LiveId" clId="{17694AF0-D58C-4D13-9866-1F12388067A5}" dt="2022-02-23T16:13:18.179" v="79" actId="1076"/>
          <ac:spMkLst>
            <pc:docMk/>
            <pc:sldMk cId="2660639252" sldId="536"/>
            <ac:spMk id="2" creationId="{00000000-0000-0000-0000-000000000000}"/>
          </ac:spMkLst>
        </pc:spChg>
        <pc:spChg chg="del">
          <ac:chgData name="huw thomas" userId="247bd49e70cd239e" providerId="LiveId" clId="{17694AF0-D58C-4D13-9866-1F12388067A5}" dt="2022-02-23T16:13:00.496" v="76" actId="21"/>
          <ac:spMkLst>
            <pc:docMk/>
            <pc:sldMk cId="2660639252" sldId="536"/>
            <ac:spMk id="3" creationId="{9A209260-0E06-4662-A69F-7584E6CD66D4}"/>
          </ac:spMkLst>
        </pc:spChg>
        <pc:picChg chg="mod">
          <ac:chgData name="huw thomas" userId="247bd49e70cd239e" providerId="LiveId" clId="{17694AF0-D58C-4D13-9866-1F12388067A5}" dt="2022-02-23T16:13:22.366" v="80" actId="1076"/>
          <ac:picMkLst>
            <pc:docMk/>
            <pc:sldMk cId="2660639252" sldId="536"/>
            <ac:picMk id="6" creationId="{707D95DC-664B-F54F-88CA-37037D116462}"/>
          </ac:picMkLst>
        </pc:picChg>
      </pc:sldChg>
      <pc:sldChg chg="addSp delSp modSp mod">
        <pc:chgData name="huw thomas" userId="247bd49e70cd239e" providerId="LiveId" clId="{17694AF0-D58C-4D13-9866-1F12388067A5}" dt="2022-02-23T16:33:48.670" v="176" actId="14100"/>
        <pc:sldMkLst>
          <pc:docMk/>
          <pc:sldMk cId="1878099246" sldId="590"/>
        </pc:sldMkLst>
        <pc:spChg chg="del">
          <ac:chgData name="huw thomas" userId="247bd49e70cd239e" providerId="LiveId" clId="{17694AF0-D58C-4D13-9866-1F12388067A5}" dt="2022-02-23T16:31:29.455" v="132" actId="21"/>
          <ac:spMkLst>
            <pc:docMk/>
            <pc:sldMk cId="1878099246" sldId="590"/>
            <ac:spMk id="5" creationId="{DF757E65-B33C-1141-9708-40AA223190CB}"/>
          </ac:spMkLst>
        </pc:spChg>
        <pc:spChg chg="add mod">
          <ac:chgData name="huw thomas" userId="247bd49e70cd239e" providerId="LiveId" clId="{17694AF0-D58C-4D13-9866-1F12388067A5}" dt="2022-02-23T16:33:48.670" v="176" actId="14100"/>
          <ac:spMkLst>
            <pc:docMk/>
            <pc:sldMk cId="1878099246" sldId="590"/>
            <ac:spMk id="6" creationId="{34F43874-97F0-4F9D-B4D7-082572E8DA77}"/>
          </ac:spMkLst>
        </pc:spChg>
        <pc:spChg chg="add mod">
          <ac:chgData name="huw thomas" userId="247bd49e70cd239e" providerId="LiveId" clId="{17694AF0-D58C-4D13-9866-1F12388067A5}" dt="2022-02-23T16:31:29.455" v="132" actId="21"/>
          <ac:spMkLst>
            <pc:docMk/>
            <pc:sldMk cId="1878099246" sldId="590"/>
            <ac:spMk id="7" creationId="{8DFC5E91-5C14-4554-881F-BCE450B98794}"/>
          </ac:spMkLst>
        </pc:spChg>
      </pc:sldChg>
      <pc:sldChg chg="modSp mod">
        <pc:chgData name="huw thomas" userId="247bd49e70cd239e" providerId="LiveId" clId="{17694AF0-D58C-4D13-9866-1F12388067A5}" dt="2022-02-23T16:19:05.186" v="103" actId="20577"/>
        <pc:sldMkLst>
          <pc:docMk/>
          <pc:sldMk cId="4118277649" sldId="604"/>
        </pc:sldMkLst>
        <pc:spChg chg="mod">
          <ac:chgData name="huw thomas" userId="247bd49e70cd239e" providerId="LiveId" clId="{17694AF0-D58C-4D13-9866-1F12388067A5}" dt="2022-02-23T16:19:05.186" v="103" actId="20577"/>
          <ac:spMkLst>
            <pc:docMk/>
            <pc:sldMk cId="4118277649" sldId="604"/>
            <ac:spMk id="2" creationId="{9D2184CB-539A-E74E-85CC-370607D4A3D2}"/>
          </ac:spMkLst>
        </pc:spChg>
      </pc:sldChg>
      <pc:sldChg chg="modSp mod">
        <pc:chgData name="huw thomas" userId="247bd49e70cd239e" providerId="LiveId" clId="{17694AF0-D58C-4D13-9866-1F12388067A5}" dt="2022-02-23T16:12:29.895" v="75" actId="1076"/>
        <pc:sldMkLst>
          <pc:docMk/>
          <pc:sldMk cId="4181064647" sldId="606"/>
        </pc:sldMkLst>
        <pc:spChg chg="mod">
          <ac:chgData name="huw thomas" userId="247bd49e70cd239e" providerId="LiveId" clId="{17694AF0-D58C-4D13-9866-1F12388067A5}" dt="2022-02-23T16:12:29.895" v="75" actId="1076"/>
          <ac:spMkLst>
            <pc:docMk/>
            <pc:sldMk cId="4181064647" sldId="606"/>
            <ac:spMk id="2" creationId="{7ACCB830-FE9B-6442-AD0E-3CAA6DF43178}"/>
          </ac:spMkLst>
        </pc:spChg>
        <pc:picChg chg="mod">
          <ac:chgData name="huw thomas" userId="247bd49e70cd239e" providerId="LiveId" clId="{17694AF0-D58C-4D13-9866-1F12388067A5}" dt="2022-02-23T16:11:07.072" v="3" actId="1076"/>
          <ac:picMkLst>
            <pc:docMk/>
            <pc:sldMk cId="4181064647" sldId="606"/>
            <ac:picMk id="5" creationId="{CBB9E696-A750-D14A-8FF2-CBCC75FC237D}"/>
          </ac:picMkLst>
        </pc:picChg>
      </pc:sldChg>
      <pc:sldChg chg="modSp mod ord">
        <pc:chgData name="huw thomas" userId="247bd49e70cd239e" providerId="LiveId" clId="{17694AF0-D58C-4D13-9866-1F12388067A5}" dt="2022-02-23T16:20:36.431" v="129"/>
        <pc:sldMkLst>
          <pc:docMk/>
          <pc:sldMk cId="3255647664" sldId="612"/>
        </pc:sldMkLst>
        <pc:spChg chg="mod">
          <ac:chgData name="huw thomas" userId="247bd49e70cd239e" providerId="LiveId" clId="{17694AF0-D58C-4D13-9866-1F12388067A5}" dt="2022-02-23T16:19:23.023" v="126" actId="20577"/>
          <ac:spMkLst>
            <pc:docMk/>
            <pc:sldMk cId="3255647664" sldId="612"/>
            <ac:spMk id="2" creationId="{9D2184CB-539A-E74E-85CC-370607D4A3D2}"/>
          </ac:spMkLst>
        </pc:spChg>
        <pc:spChg chg="mod">
          <ac:chgData name="huw thomas" userId="247bd49e70cd239e" providerId="LiveId" clId="{17694AF0-D58C-4D13-9866-1F12388067A5}" dt="2022-02-23T16:20:06.814" v="127" actId="113"/>
          <ac:spMkLst>
            <pc:docMk/>
            <pc:sldMk cId="3255647664" sldId="612"/>
            <ac:spMk id="3" creationId="{31FAD304-899F-8345-858D-7A8AA91B9C24}"/>
          </ac:spMkLst>
        </pc:spChg>
      </pc:sldChg>
      <pc:sldChg chg="modSp mod">
        <pc:chgData name="huw thomas" userId="247bd49e70cd239e" providerId="LiveId" clId="{17694AF0-D58C-4D13-9866-1F12388067A5}" dt="2022-02-23T16:06:32.265" v="1" actId="1076"/>
        <pc:sldMkLst>
          <pc:docMk/>
          <pc:sldMk cId="1479112902" sldId="613"/>
        </pc:sldMkLst>
        <pc:picChg chg="mod">
          <ac:chgData name="huw thomas" userId="247bd49e70cd239e" providerId="LiveId" clId="{17694AF0-D58C-4D13-9866-1F12388067A5}" dt="2022-02-23T16:06:32.265" v="1" actId="1076"/>
          <ac:picMkLst>
            <pc:docMk/>
            <pc:sldMk cId="1479112902" sldId="613"/>
            <ac:picMk id="9" creationId="{A061F766-9BE8-4539-AD74-A974F5E50450}"/>
          </ac:picMkLst>
        </pc:picChg>
        <pc:picChg chg="mod">
          <ac:chgData name="huw thomas" userId="247bd49e70cd239e" providerId="LiveId" clId="{17694AF0-D58C-4D13-9866-1F12388067A5}" dt="2022-02-23T16:06:08.776" v="0" actId="14100"/>
          <ac:picMkLst>
            <pc:docMk/>
            <pc:sldMk cId="1479112902" sldId="613"/>
            <ac:picMk id="1032" creationId="{E7ADF173-3F1D-4654-AAFC-BDF3C72F4764}"/>
          </ac:picMkLst>
        </pc:picChg>
      </pc:sldChg>
      <pc:sldChg chg="addSp delSp modSp mod delAnim modAnim">
        <pc:chgData name="huw thomas" userId="247bd49e70cd239e" providerId="LiveId" clId="{17694AF0-D58C-4D13-9866-1F12388067A5}" dt="2022-02-24T09:45:00.337" v="338"/>
        <pc:sldMkLst>
          <pc:docMk/>
          <pc:sldMk cId="2035557269" sldId="615"/>
        </pc:sldMkLst>
        <pc:spChg chg="add mod">
          <ac:chgData name="huw thomas" userId="247bd49e70cd239e" providerId="LiveId" clId="{17694AF0-D58C-4D13-9866-1F12388067A5}" dt="2022-02-24T09:44:26.260" v="335" actId="1076"/>
          <ac:spMkLst>
            <pc:docMk/>
            <pc:sldMk cId="2035557269" sldId="615"/>
            <ac:spMk id="2" creationId="{5F510537-D085-4F07-A763-6359E9AE4A6D}"/>
          </ac:spMkLst>
        </pc:spChg>
        <pc:spChg chg="mod">
          <ac:chgData name="huw thomas" userId="247bd49e70cd239e" providerId="LiveId" clId="{17694AF0-D58C-4D13-9866-1F12388067A5}" dt="2022-02-24T09:43:50.135" v="331" actId="27636"/>
          <ac:spMkLst>
            <pc:docMk/>
            <pc:sldMk cId="2035557269" sldId="615"/>
            <ac:spMk id="4" creationId="{7FB65C75-1D08-4ACB-8EB0-E03C4D8F2DCA}"/>
          </ac:spMkLst>
        </pc:spChg>
        <pc:picChg chg="del">
          <ac:chgData name="huw thomas" userId="247bd49e70cd239e" providerId="LiveId" clId="{17694AF0-D58C-4D13-9866-1F12388067A5}" dt="2022-02-23T16:48:58.319" v="282" actId="21"/>
          <ac:picMkLst>
            <pc:docMk/>
            <pc:sldMk cId="2035557269" sldId="615"/>
            <ac:picMk id="5" creationId="{E905AC8E-2BD7-4201-8EC6-F12EF782C655}"/>
          </ac:picMkLst>
        </pc:picChg>
        <pc:picChg chg="add mod">
          <ac:chgData name="huw thomas" userId="247bd49e70cd239e" providerId="LiveId" clId="{17694AF0-D58C-4D13-9866-1F12388067A5}" dt="2022-02-23T16:51:00.578" v="302" actId="14100"/>
          <ac:picMkLst>
            <pc:docMk/>
            <pc:sldMk cId="2035557269" sldId="615"/>
            <ac:picMk id="1026" creationId="{B0758806-5107-4392-89CD-B666ABDFF9E1}"/>
          </ac:picMkLst>
        </pc:picChg>
        <pc:picChg chg="add mod">
          <ac:chgData name="huw thomas" userId="247bd49e70cd239e" providerId="LiveId" clId="{17694AF0-D58C-4D13-9866-1F12388067A5}" dt="2022-02-23T16:51:05.548" v="304" actId="1076"/>
          <ac:picMkLst>
            <pc:docMk/>
            <pc:sldMk cId="2035557269" sldId="615"/>
            <ac:picMk id="1028" creationId="{E202B933-33E6-43FC-A776-158C1F0B4F04}"/>
          </ac:picMkLst>
        </pc:picChg>
        <pc:picChg chg="add mod">
          <ac:chgData name="huw thomas" userId="247bd49e70cd239e" providerId="LiveId" clId="{17694AF0-D58C-4D13-9866-1F12388067A5}" dt="2022-02-23T16:52:35.078" v="308" actId="14100"/>
          <ac:picMkLst>
            <pc:docMk/>
            <pc:sldMk cId="2035557269" sldId="615"/>
            <ac:picMk id="1030" creationId="{A9EF2E35-B7F2-44B7-8D10-BC66A4FEB548}"/>
          </ac:picMkLst>
        </pc:picChg>
        <pc:picChg chg="add mod">
          <ac:chgData name="huw thomas" userId="247bd49e70cd239e" providerId="LiveId" clId="{17694AF0-D58C-4D13-9866-1F12388067A5}" dt="2022-02-23T16:53:58.701" v="312" actId="1076"/>
          <ac:picMkLst>
            <pc:docMk/>
            <pc:sldMk cId="2035557269" sldId="615"/>
            <ac:picMk id="1032" creationId="{0BB7251B-2A14-4837-89BC-3BEB0B19231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06/06/2022</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7ACFA33-DD99-D445-BBF2-692ED867A9DB}" type="datetimeFigureOut">
              <a:rPr lang="en-US" smtClean="0"/>
              <a:t>6/6/2022</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tourismteacher.com/types-of-tourist-attractions/" TargetMode="External"/><Relationship Id="rId3" Type="http://schemas.openxmlformats.org/officeDocument/2006/relationships/hyperlink" Target="https://tourismteacher.com/sustainable-tourism/" TargetMode="External"/><Relationship Id="rId7" Type="http://schemas.openxmlformats.org/officeDocument/2006/relationships/hyperlink" Target="https://tourismteacher.com/types-of-tourist-destination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tourismteacher.com/stakeholders-in-tourism/" TargetMode="External"/><Relationship Id="rId5" Type="http://schemas.openxmlformats.org/officeDocument/2006/relationships/hyperlink" Target="https://www.birmingham.ac.uk/staff/profiles/gees/butler-richard.aspx" TargetMode="External"/><Relationship Id="rId4" Type="http://schemas.openxmlformats.org/officeDocument/2006/relationships/hyperlink" Target="https://tourismteacher.com/why-tourism-development-planning-is-important/"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tourismteacher.com/tourism-policy-and-planni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tourismteacher.com/what-is-globalisation/"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tourismteacher.com/social-impacts-of-tourism/" TargetMode="External"/><Relationship Id="rId4" Type="http://schemas.openxmlformats.org/officeDocument/2006/relationships/hyperlink" Target="https://tourismteacher.com/economic-leakage-tourism/"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ourismteacher.com/overtouris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tourismteacher.com/sustainable-touris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 this has to be a team effort!</a:t>
            </a:r>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2579207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Prof. Richard Butler’s Tourism Area Life Cycle Model is a core theoretical underpinning for many tourism research and analyses. It is also a core component of many travel and tourism management curriculums. But what does it mean?</a:t>
            </a:r>
          </a:p>
          <a:p>
            <a:endParaRPr lang="en-GB" sz="1300" dirty="0"/>
          </a:p>
          <a:p>
            <a:r>
              <a:rPr lang="en-GB" sz="1300" dirty="0"/>
              <a:t>Today, I will give you a simple explanation of Butler’s Tourism Area Life Cycle Model. By the end of the session, you will understand exactly how this model works and why it is so important in travel and tourism management.</a:t>
            </a:r>
            <a:endParaRPr lang="en-GB" dirty="0"/>
          </a:p>
          <a:p>
            <a:pPr fontAlgn="base"/>
            <a:endParaRPr lang="en-GB" sz="1300" dirty="0"/>
          </a:p>
          <a:p>
            <a:pPr fontAlgn="base"/>
            <a:r>
              <a:rPr lang="en-GB" sz="1300" dirty="0"/>
              <a:t>Butler’s Tourism Area Life Cycle Model is a simplistic linear model. Using a graph, it plots the different stages in tourism development in accordance with the x and y axis of tourist number growth and time. Within this, Butler’s model demonstrates 6 stages of tourism development.</a:t>
            </a:r>
          </a:p>
          <a:p>
            <a:pPr fontAlgn="base"/>
            <a:r>
              <a:rPr lang="en-GB" sz="1300" dirty="0"/>
              <a:t>OK, enough with the complicated terminology- lets break this down further. What is Butler’s Tourism Area Life Cycle Model in SIMPLE language?</a:t>
            </a:r>
          </a:p>
          <a:p>
            <a:pPr fontAlgn="base"/>
            <a:r>
              <a:rPr lang="en-GB" sz="1300" dirty="0"/>
              <a:t>To put it simply; </a:t>
            </a:r>
            <a:r>
              <a:rPr lang="en-GB" sz="1300" i="1" dirty="0"/>
              <a:t>Butler’s Tourism Area Life Cycle Model is a line graph that shows the different stages in tourism development over time.</a:t>
            </a: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Butler outlined six specific stages of tourism development. Well, actually it’s five specific stages and the last ‘stage offers a variety of outcomes.</a:t>
            </a:r>
          </a:p>
          <a:p>
            <a:pPr fontAlgn="base"/>
            <a:endParaRPr lang="en-GB" sz="1300" dirty="0"/>
          </a:p>
          <a:p>
            <a:pPr fontAlgn="base"/>
            <a:r>
              <a:rPr lang="en-GB" sz="1300" dirty="0"/>
              <a:t>Butler wanted to demonstrate that tourism development, like many things in life, is not a static process. It experiences change. Changes happens for many reasons- growth in tourism numbers, changes in taste, marketing and the media, external influences such as natural disasters or terrorism.</a:t>
            </a:r>
          </a:p>
          <a:p>
            <a:pPr fontAlgn="base"/>
            <a:endParaRPr lang="en-GB" sz="1300" dirty="0"/>
          </a:p>
          <a:p>
            <a:pPr fontAlgn="base"/>
            <a:r>
              <a:rPr lang="en-GB" sz="1300" dirty="0"/>
              <a:t>Butler’s model demonstrates that tourism destinations or attractions will typically follow the path outlined, experiencing each of the six stages. This will happen at different paces and at different times for different types of tourism development.</a:t>
            </a:r>
          </a:p>
          <a:p>
            <a:pPr fontAlgn="base"/>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2665166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t>How did the Tourism Area Life Cycle Model come about?</a:t>
            </a:r>
          </a:p>
          <a:p>
            <a:pPr fontAlgn="base"/>
            <a:endParaRPr lang="en-GB" sz="1300" b="1" dirty="0"/>
          </a:p>
          <a:p>
            <a:pPr fontAlgn="base"/>
            <a:r>
              <a:rPr lang="en-GB" sz="1300" dirty="0"/>
              <a:t>Whilst </a:t>
            </a:r>
            <a:r>
              <a:rPr lang="en-GB" sz="1300" u="sng" dirty="0">
                <a:hlinkClick r:id="rId3"/>
              </a:rPr>
              <a:t>sustainable tourism</a:t>
            </a:r>
            <a:r>
              <a:rPr lang="en-GB" sz="1300" dirty="0"/>
              <a:t> has been a buzz word for a while now, it wasn’t always the focus of </a:t>
            </a:r>
            <a:r>
              <a:rPr lang="en-GB" sz="1300" u="sng" dirty="0">
                <a:hlinkClick r:id="rId4"/>
              </a:rPr>
              <a:t>tourism planning and development</a:t>
            </a:r>
            <a:r>
              <a:rPr lang="en-GB" sz="1300" dirty="0"/>
              <a:t>.</a:t>
            </a:r>
          </a:p>
          <a:p>
            <a:pPr fontAlgn="base"/>
            <a:r>
              <a:rPr lang="en-GB" sz="1300" dirty="0"/>
              <a:t>Back in the 1970s and 1980s many tourism entrepreneurs and developers were not thinking about the longevity of their businesses (this still happens a lot, particularly in developing countries, where education and training may be limited).These business men and women simply saw Dollar signs and jumped right in.</a:t>
            </a:r>
          </a:p>
          <a:p>
            <a:pPr fontAlgn="base"/>
            <a:endParaRPr lang="en-GB" sz="1300" dirty="0"/>
          </a:p>
          <a:p>
            <a:pPr fontAlgn="base"/>
            <a:r>
              <a:rPr lang="en-GB" sz="1300" dirty="0"/>
              <a:t>The result? Ill-thought out plans and unsustainable tourism endeavours.</a:t>
            </a:r>
          </a:p>
          <a:p>
            <a:pPr fontAlgn="base"/>
            <a:endParaRPr lang="en-GB" sz="1300" dirty="0"/>
          </a:p>
          <a:p>
            <a:pPr fontAlgn="base"/>
            <a:r>
              <a:rPr lang="en-GB" sz="1300" b="1" dirty="0"/>
              <a:t>Examples of unsustainable tourism with ill-thought out long term plans include: </a:t>
            </a:r>
            <a:r>
              <a:rPr lang="en-GB" sz="1300" dirty="0"/>
              <a:t>Littering on Mount Everest and the building of unsightly high-rise hotels in Benidorm. Or </a:t>
            </a:r>
            <a:r>
              <a:rPr lang="en-GB" sz="1300" dirty="0" err="1"/>
              <a:t>overtourism</a:t>
            </a:r>
            <a:r>
              <a:rPr lang="en-GB" sz="1300" dirty="0"/>
              <a:t> in Maya Bay, Thailand. We will take a look at that in a little while.</a:t>
            </a:r>
          </a:p>
          <a:p>
            <a:pPr fontAlgn="base"/>
            <a:endParaRPr lang="en-GB" sz="1300" dirty="0"/>
          </a:p>
          <a:p>
            <a:pPr fontAlgn="base"/>
            <a:r>
              <a:rPr lang="en-GB" sz="1300" u="sng" dirty="0">
                <a:hlinkClick r:id="rId5"/>
              </a:rPr>
              <a:t>Professor Richard Butler</a:t>
            </a:r>
            <a:r>
              <a:rPr lang="en-GB" sz="1300" dirty="0"/>
              <a:t> wanted to give </a:t>
            </a:r>
            <a:r>
              <a:rPr lang="en-GB" sz="1300" u="sng" dirty="0">
                <a:hlinkClick r:id="rId6"/>
              </a:rPr>
              <a:t>stakeholders in tourism</a:t>
            </a:r>
            <a:r>
              <a:rPr lang="en-GB" sz="1300" dirty="0"/>
              <a:t> some guidance. Something generic enough that it could be applied to a range of tourism development scenarios; whether this be a </a:t>
            </a:r>
            <a:r>
              <a:rPr lang="en-GB" sz="1300" u="sng" dirty="0">
                <a:hlinkClick r:id="rId7"/>
              </a:rPr>
              <a:t>destination</a:t>
            </a:r>
            <a:r>
              <a:rPr lang="en-GB" sz="1300" dirty="0"/>
              <a:t>, resort, or </a:t>
            </a:r>
            <a:r>
              <a:rPr lang="en-GB" sz="1300" u="sng" dirty="0">
                <a:hlinkClick r:id="rId8"/>
              </a:rPr>
              <a:t>tourist attraction</a:t>
            </a:r>
            <a:r>
              <a:rPr lang="en-GB" sz="1300" dirty="0"/>
              <a:t>.</a:t>
            </a:r>
          </a:p>
          <a:p>
            <a:pPr fontAlgn="base"/>
            <a:r>
              <a:rPr lang="en-GB" sz="1300" dirty="0"/>
              <a:t>This saw the birth of Butler’s Tourism Area Life Cycle Model (TALC) in 1980.</a:t>
            </a:r>
          </a:p>
          <a:p>
            <a:endParaRPr lang="en-GB" sz="1300" dirty="0"/>
          </a:p>
          <a:p>
            <a:pPr fontAlgn="base"/>
            <a:r>
              <a:rPr lang="en-GB" sz="1300" dirty="0"/>
              <a:t>Butler’s Tourism Area Life Cycle Model: How does it work?</a:t>
            </a:r>
          </a:p>
          <a:p>
            <a:pPr fontAlgn="base"/>
            <a:r>
              <a:rPr lang="en-GB" dirty="0">
                <a:effectLst/>
              </a:rPr>
              <a:t>OK, lets get down to it- how does this theory actually work?</a:t>
            </a:r>
          </a:p>
          <a:p>
            <a:pPr fontAlgn="base"/>
            <a:r>
              <a:rPr lang="en-GB" dirty="0">
                <a:effectLst/>
              </a:rPr>
              <a:t>Well, actually it’s pretty simple.</a:t>
            </a:r>
          </a:p>
          <a:p>
            <a:pPr fontAlgn="base"/>
            <a:r>
              <a:rPr lang="en-GB" dirty="0">
                <a:effectLst/>
              </a:rPr>
              <a:t>Butler created a visual, graphical depiction of tourism development.</a:t>
            </a:r>
          </a:p>
          <a:p>
            <a:pPr fontAlgn="base"/>
            <a:r>
              <a:rPr lang="en-GB" dirty="0">
                <a:effectLst/>
              </a:rPr>
              <a:t>People like visuals- it helps us to understand. You can see this on the screen.</a:t>
            </a:r>
          </a:p>
          <a:p>
            <a:pPr fontAlgn="base"/>
            <a:endParaRPr lang="en-GB" dirty="0">
              <a:effectLst/>
            </a:endParaRPr>
          </a:p>
          <a:p>
            <a:pPr fontAlgn="base"/>
            <a:r>
              <a:rPr lang="en-GB" sz="1300" dirty="0"/>
              <a:t>Butler identified six stages of tourist area evolution.</a:t>
            </a:r>
          </a:p>
          <a:p>
            <a:pPr fontAlgn="base"/>
            <a:r>
              <a:rPr lang="en-GB" sz="1300" dirty="0"/>
              <a:t>The axis do not have any specific numbers, which means that this model can easily be applied to a number of different situations and contexts.</a:t>
            </a:r>
          </a:p>
          <a:p>
            <a:pPr fontAlgn="base"/>
            <a:r>
              <a:rPr lang="en-GB" sz="1300" dirty="0"/>
              <a:t>The intention is for those who are involved with tourism planning and development to use this model as a guide. This can encourage critical thinking and the development of alternative and contingency plans. It helps to develop sustainable tourism practices.</a:t>
            </a:r>
          </a:p>
          <a:p>
            <a:pPr fontAlgn="base"/>
            <a:endParaRPr lang="en-GB" dirty="0">
              <a:effectLst/>
            </a:endParaRPr>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exploration stage marks the beginning.</a:t>
            </a:r>
          </a:p>
          <a:p>
            <a:pPr fontAlgn="base"/>
            <a:r>
              <a:rPr lang="en-GB" sz="1300" dirty="0"/>
              <a:t>Tourism is limited. The social and economic benefits are small.</a:t>
            </a:r>
          </a:p>
          <a:p>
            <a:pPr fontAlgn="base"/>
            <a:r>
              <a:rPr lang="en-GB" sz="1300" dirty="0"/>
              <a:t>Tourist attractions are likely to be focused on nature or culture.</a:t>
            </a:r>
          </a:p>
          <a:p>
            <a:pPr fontAlgn="base"/>
            <a:r>
              <a:rPr lang="en-GB" sz="1300" dirty="0"/>
              <a:t>This is the primary phase when Governments and local people are beginning to think about tourism and how they could capitalise and maximise their opportunities in this industry.</a:t>
            </a:r>
          </a:p>
          <a:p>
            <a:pPr fontAlgn="base"/>
            <a:r>
              <a:rPr lang="en-GB" sz="1300" dirty="0"/>
              <a:t>This is the start of </a:t>
            </a:r>
            <a:r>
              <a:rPr lang="en-GB" sz="1300" u="sng" dirty="0">
                <a:hlinkClick r:id="rId3"/>
              </a:rPr>
              <a:t>tourism planning</a:t>
            </a:r>
            <a:r>
              <a:rPr lang="en-GB" sz="1300" dirty="0"/>
              <a:t>.</a:t>
            </a:r>
          </a:p>
          <a:p>
            <a:pPr fontAlgn="base"/>
            <a:endParaRPr lang="en-GB" sz="1300" dirty="0"/>
          </a:p>
          <a:p>
            <a:pPr defTabSz="964418" fontAlgn="base">
              <a:defRPr/>
            </a:pPr>
            <a:r>
              <a:rPr lang="en-GB" sz="1300" dirty="0"/>
              <a:t>The first stage is the exploration stage [8]. It is present when individual tourists start to appear in small numbers in a given area, attracted by natural or cultural aspects. These are the tourists who organize their stay independently and do not use common patterns of holidays, and they have a minimal influence on the lives of locals and the local economy. </a:t>
            </a:r>
            <a:endParaRPr lang="en-GB" dirty="0"/>
          </a:p>
          <a:p>
            <a:pPr fontAlgn="base"/>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1045493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involvement stage marks the beginning of tourism development.</a:t>
            </a:r>
          </a:p>
          <a:p>
            <a:pPr fontAlgn="base"/>
            <a:r>
              <a:rPr lang="en-GB" sz="1300" dirty="0"/>
              <a:t>Guest houses may start to open. Foreign investors may start to show an interest in development. Governments may be under pressure to develop transport infrastructure and community resources, such as airports, road layouts and healthcare provision.</a:t>
            </a:r>
          </a:p>
          <a:p>
            <a:pPr fontAlgn="base"/>
            <a:r>
              <a:rPr lang="en-GB" sz="1300" dirty="0"/>
              <a:t>The involvement stage may mark the emergence of seasonality in tourism.</a:t>
            </a:r>
          </a:p>
          <a:p>
            <a:endParaRPr lang="en-GB" dirty="0"/>
          </a:p>
          <a:p>
            <a:pPr defTabSz="964418">
              <a:defRPr/>
            </a:pPr>
            <a:r>
              <a:rPr lang="en-GB" sz="1300" dirty="0"/>
              <a:t>the involvement stage is when tourists visit a given area more often and some locals begin to profit from accommodations, catering, medical services, etc. The engagement of locals takes place by participating in the economic activity envisaged for tourists or by directing services mainly or solely toward visitors. In a tourist town, expectations emerge for organized forms of leisure, and pressure can be felt to improve transportation and facilities for tourists. </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2104279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During the development stage there will be lots of building and planning.</a:t>
            </a:r>
          </a:p>
          <a:p>
            <a:pPr fontAlgn="base"/>
            <a:r>
              <a:rPr lang="en-GB" sz="1300" dirty="0"/>
              <a:t>New roads, train stations and airports may be built. New tourist attractions may emerge. Hotels and hospitality provisions will be put in place.</a:t>
            </a:r>
          </a:p>
          <a:p>
            <a:pPr fontAlgn="base"/>
            <a:r>
              <a:rPr lang="en-GB" sz="1300" dirty="0"/>
              <a:t>During the development phase there will likely be an increase in marketing and promotion of the destination. There could be increased media and social media coverage.</a:t>
            </a:r>
          </a:p>
          <a:p>
            <a:pPr fontAlgn="base"/>
            <a:r>
              <a:rPr lang="en-GB" sz="1300" dirty="0"/>
              <a:t>During this time the tourist population may begin to out-number the local population. Local control becomes less common and top-down processes and international organisations begin to play a key role in the management of tourism.</a:t>
            </a:r>
          </a:p>
          <a:p>
            <a:endParaRPr lang="en-GB" dirty="0"/>
          </a:p>
          <a:p>
            <a:pPr defTabSz="964418">
              <a:defRPr/>
            </a:pPr>
            <a:r>
              <a:rPr lang="en-GB" sz="1300" dirty="0"/>
              <a:t>The moment when tourism becomes one of the main sources of income in a given area and the number of tourists is equal to or exceeds the number of locals, the development stage begins. This is the stage that signifies that the tourist market is well-defined. Local services are replaced by tourist organizations outside of the tourist area, and as a result, modern and complex services and products appear, the locals lose control over the development of tourist functions, local engagement decreases, and even antagonism on the part of the locals emerges. </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848472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During the consolidation stage tourism growth slows. This may be intentional, to limit tourist numbers or to keep tourism products and services exclusive, or it may be unintentional.</a:t>
            </a:r>
          </a:p>
          <a:p>
            <a:pPr fontAlgn="base"/>
            <a:r>
              <a:rPr lang="en-GB" sz="1300" dirty="0"/>
              <a:t>There will generally be a close tie between the destination’s economy and the tourism industry. In some cases, destinations have come to rely on tourism as a dominant or their main source of income.</a:t>
            </a:r>
          </a:p>
          <a:p>
            <a:pPr fontAlgn="base"/>
            <a:r>
              <a:rPr lang="en-GB" sz="1300" dirty="0"/>
              <a:t>Many international chains will likely be represented in the tourism area.</a:t>
            </a:r>
          </a:p>
          <a:p>
            <a:endParaRPr lang="en-GB" dirty="0"/>
          </a:p>
          <a:p>
            <a:pPr fontAlgn="base"/>
            <a:r>
              <a:rPr lang="en-GB" sz="1300" dirty="0"/>
              <a:t>This represents </a:t>
            </a:r>
            <a:r>
              <a:rPr lang="en-GB" sz="1300" u="sng" dirty="0">
                <a:hlinkClick r:id="rId3"/>
              </a:rPr>
              <a:t>globalisation</a:t>
            </a:r>
            <a:r>
              <a:rPr lang="en-GB" sz="1300" dirty="0"/>
              <a:t> and can have a negative impact on the economy of the destination as a result of </a:t>
            </a:r>
            <a:r>
              <a:rPr lang="en-GB" sz="1300" u="sng" dirty="0">
                <a:hlinkClick r:id="rId4"/>
              </a:rPr>
              <a:t>economic leakage</a:t>
            </a:r>
            <a:r>
              <a:rPr lang="en-GB" sz="1300" dirty="0"/>
              <a:t>.</a:t>
            </a:r>
          </a:p>
          <a:p>
            <a:pPr fontAlgn="base"/>
            <a:r>
              <a:rPr lang="en-GB" sz="1300" dirty="0"/>
              <a:t>It is during this stage that discontent from the local people may become evident. This is one of the negative </a:t>
            </a:r>
            <a:r>
              <a:rPr lang="en-GB" sz="1300" u="sng" dirty="0">
                <a:hlinkClick r:id="rId5"/>
              </a:rPr>
              <a:t>social impacts of tourism</a:t>
            </a:r>
            <a:r>
              <a:rPr lang="en-GB" sz="1300" dirty="0"/>
              <a:t>.</a:t>
            </a:r>
          </a:p>
          <a:p>
            <a:pPr fontAlgn="base"/>
            <a:endParaRPr lang="en-GB" sz="1300" dirty="0"/>
          </a:p>
          <a:p>
            <a:pPr defTabSz="964418" fontAlgn="base">
              <a:defRPr/>
            </a:pPr>
            <a:r>
              <a:rPr lang="en-GB" sz="1300" dirty="0"/>
              <a:t>The consolidation stage means full development of the tourist function in a given area. This is characterized by a decrease in the growth rate of the number of tourists, and tourism becomes the main area of the local economy. Next, the separation of therapeutic and tourist functions (health resorts, hotels, restaurants) from social functions (for example, households) takes place in the city space. Attempts are made to extend the tourist season and expand the territory in which the services are rendered. Antagonism on the part of locals can intensify, along with an intensification of obstacles to carrying out business. </a:t>
            </a:r>
            <a:endParaRPr lang="en-GB" dirty="0"/>
          </a:p>
          <a:p>
            <a:pPr fontAlgn="base"/>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1803521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stagnation stage represents the beginning of a decline in tourism.</a:t>
            </a:r>
          </a:p>
          <a:p>
            <a:pPr fontAlgn="base"/>
            <a:endParaRPr lang="en-GB" sz="1300" dirty="0"/>
          </a:p>
          <a:p>
            <a:pPr fontAlgn="base"/>
            <a:r>
              <a:rPr lang="en-GB" sz="1300" dirty="0"/>
              <a:t>During this time visitor numbers may have reached their peak and varying capacities may be met.</a:t>
            </a:r>
          </a:p>
          <a:p>
            <a:pPr fontAlgn="base"/>
            <a:r>
              <a:rPr lang="en-GB" sz="1300" dirty="0"/>
              <a:t>The destination may simply be no longer desirable or fashionable.</a:t>
            </a:r>
          </a:p>
          <a:p>
            <a:pPr fontAlgn="base"/>
            <a:r>
              <a:rPr lang="en-GB" sz="1300" dirty="0"/>
              <a:t>It is during this time that we start to see the negative impacts of </a:t>
            </a:r>
            <a:r>
              <a:rPr lang="en-GB" sz="1300" u="sng" dirty="0">
                <a:hlinkClick r:id="rId3"/>
              </a:rPr>
              <a:t>overtourism</a:t>
            </a:r>
            <a:r>
              <a:rPr lang="en-GB" sz="1300" dirty="0"/>
              <a:t>. There will likely be economic, environmental and social consequences.</a:t>
            </a:r>
          </a:p>
          <a:p>
            <a:endParaRPr lang="en-GB" dirty="0"/>
          </a:p>
          <a:p>
            <a:pPr defTabSz="964418">
              <a:defRPr/>
            </a:pPr>
            <a:r>
              <a:rPr lang="en-GB" sz="1300" dirty="0"/>
              <a:t>Next is the stagnation stage, which is characterized by a steady inhibition of the growth dynamics of increased numbers of tourists, achievement of a peak number of tourists in a given area, and then a resulting decrease in visitor numbers. The tourist infrastructure, excessively burdened by too many users based on its technical capacity, starts to malfunction, which leads to economic difficulties as well as social and ecological problems. The area has well-defined but old-fashioned offerings and its image does not match the region. The development has reached the outskirts, and properties change owners. </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1490518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final stage of Butler’s Tourism Area Life Cycle Model represents a range of possible outcomes for the destinations along the spectrum between rejuvenation and decline.</a:t>
            </a:r>
          </a:p>
          <a:p>
            <a:pPr fontAlgn="base"/>
            <a:r>
              <a:rPr lang="en-GB" sz="1300" dirty="0"/>
              <a:t>The outcome of this will depend upon the plans and actions of the stakeholders of said tourism development project.</a:t>
            </a:r>
          </a:p>
          <a:p>
            <a:pPr fontAlgn="base"/>
            <a:r>
              <a:rPr lang="en-GB" sz="1300" dirty="0"/>
              <a:t>Complete rejuvenation can occur through major redevelopments. Perhaps new attractions are added, </a:t>
            </a:r>
            <a:r>
              <a:rPr lang="en-GB" sz="1300" u="sng" dirty="0">
                <a:hlinkClick r:id="rId3"/>
              </a:rPr>
              <a:t>sustainable tourism</a:t>
            </a:r>
            <a:r>
              <a:rPr lang="en-GB" sz="1300" dirty="0"/>
              <a:t> approaches are adopted or there is a change in the target market.</a:t>
            </a:r>
          </a:p>
          <a:p>
            <a:pPr fontAlgn="base"/>
            <a:r>
              <a:rPr lang="en-GB" sz="1300" dirty="0"/>
              <a:t>Modest rejuvenation may occur with some smaller adjustments and improvements to the general tourism infrastructure and provision.</a:t>
            </a:r>
          </a:p>
          <a:p>
            <a:pPr fontAlgn="base"/>
            <a:r>
              <a:rPr lang="en-GB" sz="1300" dirty="0"/>
              <a:t>If changes do not occur, there may be a slow continuation of tourism decline.</a:t>
            </a:r>
          </a:p>
          <a:p>
            <a:pPr fontAlgn="base"/>
            <a:r>
              <a:rPr lang="en-GB" sz="1300" dirty="0"/>
              <a:t>In severe circumstances, there may be a rapid decline of the tourism provision. This is likely due to a life-changing event such as war, a natural disaster or a pandemic.</a:t>
            </a:r>
          </a:p>
          <a:p>
            <a:pPr fontAlgn="base"/>
            <a:endParaRPr lang="en-GB" sz="1300" dirty="0"/>
          </a:p>
          <a:p>
            <a:pPr defTabSz="964418" fontAlgn="base">
              <a:defRPr/>
            </a:pPr>
            <a:r>
              <a:rPr lang="en-GB" sz="1300" dirty="0"/>
              <a:t>If, however, the decline stage takes place, it is characterized by a decrease in the number of tourists and closure of unprofitable hotels and spas, transforming them to other entities (for example, nursing homes, private apartments). The area cannot compete for tourists with other, more attractive towns. The service offerings decrease, and the town becomes less attractive and attracts fewer tourists. If the town has a sufficiently large infrastructure, then weekend or one-day tourists start to arrive. Engagement of the locals emerges, this time often generating demand by purchasing services that are now available at more affordable prices. The decline stage can end with total or partial disappearance of the tourist function in a given area. </a:t>
            </a:r>
            <a:endParaRPr lang="en-GB" dirty="0"/>
          </a:p>
          <a:p>
            <a:pPr fontAlgn="base"/>
            <a:endParaRPr lang="en-GB" sz="1300" dirty="0"/>
          </a:p>
          <a:p>
            <a:pPr defTabSz="964418" fontAlgn="base">
              <a:defRPr/>
            </a:pPr>
            <a:r>
              <a:rPr lang="en-GB" sz="1300" dirty="0"/>
              <a:t>The town may, however, enter the rejuvenation stage, but this is not possible without sensible and complex activities that aim to expose features that determine the attractiveness of the area. </a:t>
            </a:r>
            <a:endParaRPr lang="en-GB" dirty="0"/>
          </a:p>
          <a:p>
            <a:pPr fontAlgn="base"/>
            <a:endParaRPr lang="en-GB" sz="1300" dirty="0"/>
          </a:p>
          <a:p>
            <a:pPr defTabSz="964418" fontAlgn="base">
              <a:defRPr/>
            </a:pPr>
            <a:r>
              <a:rPr lang="en-GB" sz="1300" dirty="0"/>
              <a:t>The concept also assumes a critical point of tourist absorption and capacity, which, once reached, results in development of the area in a steady direction toward decline. It is, therefore, a symbolic point of overcrowding of the tourist area that, once achieved, degrades the tourist area and its attractiveness and, as a result, its popularity. </a:t>
            </a:r>
            <a:endParaRPr lang="en-GB" dirty="0"/>
          </a:p>
          <a:p>
            <a:pPr fontAlgn="base"/>
            <a:endParaRPr lang="en-GB" sz="1300" dirty="0"/>
          </a:p>
          <a:p>
            <a:pPr fontAlgn="base"/>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265291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positive aspects of Butler’s Tourism Area Life Cycle Model</a:t>
            </a:r>
          </a:p>
          <a:p>
            <a:pPr fontAlgn="base"/>
            <a:r>
              <a:rPr lang="en-GB" sz="1300" dirty="0"/>
              <a:t>Butler’s Tourism Area Life Cycle Model is great because it provides simplistic theoretical guidance to tourism stakeholders.</a:t>
            </a:r>
          </a:p>
          <a:p>
            <a:pPr fontAlgn="base"/>
            <a:r>
              <a:rPr lang="en-GB" sz="1300" dirty="0"/>
              <a:t>Those who are just starting out can use this model to plan their tourism infrastructure and development. It encourages critical thinking and long-term thinking.</a:t>
            </a:r>
          </a:p>
          <a:p>
            <a:endParaRPr lang="en-GB" dirty="0"/>
          </a:p>
          <a:p>
            <a:pPr fontAlgn="base"/>
            <a:r>
              <a:rPr lang="en-GB" sz="1300" dirty="0"/>
              <a:t>The negative aspects of Butler’s Tourism Area Life Cycle Model</a:t>
            </a:r>
          </a:p>
          <a:p>
            <a:pPr fontAlgn="base"/>
            <a:r>
              <a:rPr lang="en-GB" sz="1300" dirty="0"/>
              <a:t>However, Butler’s Tourism Area Life Cycle Model can also be criticised for its simplicity.</a:t>
            </a:r>
          </a:p>
          <a:p>
            <a:pPr fontAlgn="base"/>
            <a:r>
              <a:rPr lang="en-GB" sz="1300" dirty="0"/>
              <a:t>Without sufficient knowledge and training, tourism stakeholders may not understand this model and therefore may not adequately utilise it.</a:t>
            </a:r>
          </a:p>
          <a:p>
            <a:pPr fontAlgn="base"/>
            <a:r>
              <a:rPr lang="en-GB" sz="1300" dirty="0"/>
              <a:t>The linear approach taken with this module does not account for unique and unaccounted for occurrences. In other words, not every destination or attractions may follow these stages in this way.</a:t>
            </a:r>
          </a:p>
          <a:p>
            <a:endParaRPr lang="en-GB" dirty="0"/>
          </a:p>
          <a:p>
            <a:pPr fontAlgn="base"/>
            <a:r>
              <a:rPr lang="en-GB" sz="1300" dirty="0"/>
              <a:t>Lastly, being developed back in 1980, Butler’s model fails to account for many of the complexities of today’s travel and tourism industry. The biggest downfall is the redundancy of references to sustainability.</a:t>
            </a:r>
          </a:p>
          <a:p>
            <a:pPr fontAlgn="base"/>
            <a:r>
              <a:rPr lang="en-GB" sz="1300" dirty="0"/>
              <a:t>Sustainability is at the core of everything that we do in today’s world, so it is perhaps outdated thinking to assume that all destinations will reach consolidation in the way that it is represented in Butler’s model.</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194339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What stages of development has this destination gone through from 1950 to the present day and what impacts has this made? Let’s take a look at </a:t>
            </a:r>
            <a:r>
              <a:rPr lang="en-GB" sz="1300" dirty="0" err="1"/>
              <a:t>Ubud</a:t>
            </a:r>
            <a:r>
              <a:rPr lang="en-GB" sz="1300" dirty="0"/>
              <a:t>, Bali.</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3546185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What is a tourist / destination hotspot?</a:t>
            </a:r>
          </a:p>
          <a:p>
            <a:r>
              <a:rPr lang="en-GB" sz="1300" dirty="0"/>
              <a:t>A tourist hotspot is a destination which attracts an especially large number of visitors. A hotpot is likely to be fairly localised, </a:t>
            </a:r>
            <a:r>
              <a:rPr lang="en-GB" sz="1300" dirty="0" err="1"/>
              <a:t>eg</a:t>
            </a:r>
            <a:r>
              <a:rPr lang="en-GB" sz="1300" dirty="0"/>
              <a:t> a particular building (</a:t>
            </a:r>
            <a:r>
              <a:rPr lang="en-GB" sz="1300" dirty="0" err="1"/>
              <a:t>eg</a:t>
            </a:r>
            <a:r>
              <a:rPr lang="en-GB" sz="1300" dirty="0"/>
              <a:t> Taj Mahal) or historic site (</a:t>
            </a:r>
            <a:r>
              <a:rPr lang="en-GB" sz="1300" dirty="0" err="1"/>
              <a:t>eg</a:t>
            </a:r>
            <a:r>
              <a:rPr lang="en-GB" sz="1300" dirty="0"/>
              <a:t> The Great Pyramids of Giza), a beach (</a:t>
            </a:r>
            <a:r>
              <a:rPr lang="en-GB" sz="1300" dirty="0" err="1"/>
              <a:t>eg</a:t>
            </a:r>
            <a:r>
              <a:rPr lang="en-GB" sz="1300" dirty="0"/>
              <a:t> Maya Bay) or mountain path (</a:t>
            </a:r>
            <a:r>
              <a:rPr lang="en-GB" sz="1300" dirty="0" err="1"/>
              <a:t>eg</a:t>
            </a:r>
            <a:r>
              <a:rPr lang="en-GB" sz="1300" dirty="0"/>
              <a:t> The Inca Trail), an area of a city (The Las Vegas Strip) or a theme park (</a:t>
            </a:r>
            <a:r>
              <a:rPr lang="en-GB" sz="1300" dirty="0" err="1"/>
              <a:t>eg</a:t>
            </a:r>
            <a:r>
              <a:rPr lang="en-GB" sz="1300" dirty="0"/>
              <a:t> Disney World).</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2876713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What is a tourist / destination hotspot?</a:t>
            </a:r>
          </a:p>
          <a:p>
            <a:r>
              <a:rPr lang="en-GB" sz="1300" dirty="0"/>
              <a:t>A tourist hotspot is a destination which attracts an especially large number of visitors. A hotpot is likely to be fairly localised, </a:t>
            </a:r>
            <a:r>
              <a:rPr lang="en-GB" sz="1300" dirty="0" err="1"/>
              <a:t>eg</a:t>
            </a:r>
            <a:r>
              <a:rPr lang="en-GB" sz="1300" dirty="0"/>
              <a:t> a particular building (</a:t>
            </a:r>
            <a:r>
              <a:rPr lang="en-GB" sz="1300" dirty="0" err="1"/>
              <a:t>eg</a:t>
            </a:r>
            <a:r>
              <a:rPr lang="en-GB" sz="1300" dirty="0"/>
              <a:t> Taj Mahal) or historic site (</a:t>
            </a:r>
            <a:r>
              <a:rPr lang="en-GB" sz="1300" dirty="0" err="1"/>
              <a:t>eg</a:t>
            </a:r>
            <a:r>
              <a:rPr lang="en-GB" sz="1300" dirty="0"/>
              <a:t> The Great Pyramids of Giza), a beach (</a:t>
            </a:r>
            <a:r>
              <a:rPr lang="en-GB" sz="1300" dirty="0" err="1"/>
              <a:t>eg</a:t>
            </a:r>
            <a:r>
              <a:rPr lang="en-GB" sz="1300" dirty="0"/>
              <a:t> Maya Bay) or mountain path (</a:t>
            </a:r>
            <a:r>
              <a:rPr lang="en-GB" sz="1300" dirty="0" err="1"/>
              <a:t>eg</a:t>
            </a:r>
            <a:r>
              <a:rPr lang="en-GB" sz="1300" dirty="0"/>
              <a:t> The Inca Trail), an area of a city (The Las Vegas Strip) or a theme park (</a:t>
            </a:r>
            <a:r>
              <a:rPr lang="en-GB" sz="1300" dirty="0" err="1"/>
              <a:t>eg</a:t>
            </a:r>
            <a:r>
              <a:rPr lang="en-GB" sz="1300" dirty="0"/>
              <a:t> Disney World).</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774177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Maya Beach as an example…</a:t>
            </a:r>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1127638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82298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39135932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Maya Bay is just the latest spot in Thailand to face temporary closure because of the damaging effects of mass tourism. Thai authorities have previously banned tourists from parts of the popular Koh Kai islands and Koh </a:t>
            </a:r>
            <a:r>
              <a:rPr lang="en-GB" sz="1300" dirty="0" err="1"/>
              <a:t>Tachai</a:t>
            </a:r>
            <a:r>
              <a:rPr lang="en-GB" sz="1300" dirty="0"/>
              <a:t>.</a:t>
            </a:r>
          </a:p>
          <a:p>
            <a:endParaRPr lang="en-GB" sz="1300" dirty="0"/>
          </a:p>
          <a:p>
            <a:r>
              <a:rPr lang="en-GB" sz="1300" dirty="0"/>
              <a:t>At its peak, Maya Bay was welcoming </a:t>
            </a:r>
            <a:r>
              <a:rPr lang="en-GB" sz="1300" dirty="0" err="1"/>
              <a:t>yp</a:t>
            </a:r>
            <a:r>
              <a:rPr lang="en-GB" sz="1300" dirty="0"/>
              <a:t> to 6000 </a:t>
            </a:r>
            <a:r>
              <a:rPr lang="en-GB" sz="1300" dirty="0" err="1"/>
              <a:t>visitios</a:t>
            </a:r>
            <a:r>
              <a:rPr lang="en-GB" sz="1300" dirty="0"/>
              <a:t> a day.</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23057409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Maya Bay in Thailand, famed for its starring role in </a:t>
            </a:r>
            <a:r>
              <a:rPr lang="en-GB" sz="1300" i="1" dirty="0"/>
              <a:t>The Beach</a:t>
            </a:r>
            <a:r>
              <a:rPr lang="en-GB" sz="1300" dirty="0"/>
              <a:t>, closed to tourists in 2018, in a bid to reverse damage to the surrounding coral reef.</a:t>
            </a:r>
          </a:p>
          <a:p>
            <a:r>
              <a:rPr lang="en-GB" sz="1300" dirty="0"/>
              <a:t>The idyllic cove in the once little-known Phi Phi Islands has become a victim of its own popularity since Danny Boyle's 2000 movie adaptation of Alex Garland's novel about a backpacker's search for sandy utopia. </a:t>
            </a:r>
          </a:p>
          <a:p>
            <a:r>
              <a:rPr lang="en-GB" sz="1300" dirty="0"/>
              <a:t>Some 5000 people each day would descend on Maya Bay to live out their own beach fantasies, many on day trips from the tourist hubs of Phuket and Krabi. </a:t>
            </a:r>
          </a:p>
          <a:p>
            <a:endParaRPr lang="en-GB" sz="1300" dirty="0"/>
          </a:p>
          <a:p>
            <a:r>
              <a:rPr lang="en-GB" sz="1300" dirty="0"/>
              <a:t>Concerned about the damage to the local reef, Thai authorities decided to close the beach for an initial period of three months during the summer low season, from June to September in 2018, to help it recover. Authorities have now extended the ban on visitors by three years to give more time for Maya Bay's ecology to recover. It still remains closed to this day.</a:t>
            </a:r>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20389207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26927902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Maya Bay.</a:t>
            </a:r>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2498626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recognise this? Where is this located? Have you seen this place before?</a:t>
            </a:r>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21882733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a:t>
            </a:r>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31409814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what you can expect when you get there…</a:t>
            </a:r>
          </a:p>
          <a:p>
            <a:endParaRPr lang="en-GB" dirty="0"/>
          </a:p>
          <a:p>
            <a:r>
              <a:rPr lang="en-GB" dirty="0"/>
              <a:t>https://</a:t>
            </a:r>
            <a:r>
              <a:rPr lang="en-GB" dirty="0" err="1"/>
              <a:t>www.theyworkforyou.com</a:t>
            </a:r>
            <a:r>
              <a:rPr lang="en-GB" dirty="0"/>
              <a:t>/</a:t>
            </a:r>
            <a:r>
              <a:rPr lang="en-GB" dirty="0" err="1"/>
              <a:t>ni</a:t>
            </a:r>
            <a:r>
              <a:rPr lang="en-GB" dirty="0"/>
              <a:t>/?id=2016-09-26.4.14</a:t>
            </a: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14795617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look at how Venice is marketed….</a:t>
            </a:r>
          </a:p>
        </p:txBody>
      </p:sp>
      <p:sp>
        <p:nvSpPr>
          <p:cNvPr id="4" name="Slide Number Placeholder 3"/>
          <p:cNvSpPr>
            <a:spLocks noGrp="1"/>
          </p:cNvSpPr>
          <p:nvPr>
            <p:ph type="sldNum" sz="quarter" idx="5"/>
          </p:nvPr>
        </p:nvSpPr>
        <p:spPr/>
        <p:txBody>
          <a:bodyPr/>
          <a:lstStyle/>
          <a:p>
            <a:fld id="{FE08C8D7-18E8-2C4F-967C-29C09C3D1F6E}" type="slidenum">
              <a:rPr lang="en-US" smtClean="0"/>
              <a:t>36</a:t>
            </a:fld>
            <a:endParaRPr lang="en-US"/>
          </a:p>
        </p:txBody>
      </p:sp>
    </p:spTree>
    <p:extLst>
      <p:ext uri="{BB962C8B-B14F-4D97-AF65-F5344CB8AC3E}">
        <p14:creationId xmlns:p14="http://schemas.microsoft.com/office/powerpoint/2010/main" val="23962384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Venice is ruined. At least you'd be forgiven for thinking that if you have been following the news in recent months. Barely a week goes by without another </a:t>
            </a:r>
            <a:r>
              <a:rPr lang="en-GB" sz="1300" dirty="0" err="1"/>
              <a:t>overtourism</a:t>
            </a:r>
            <a:r>
              <a:rPr lang="en-GB" sz="1300" dirty="0"/>
              <a:t> story emerging from the Lagoon. In 2018 the city mayor Luigi </a:t>
            </a:r>
            <a:r>
              <a:rPr lang="en-GB" sz="1300" dirty="0" err="1"/>
              <a:t>Brugnaro</a:t>
            </a:r>
            <a:r>
              <a:rPr lang="en-GB" sz="1300" dirty="0"/>
              <a:t> proposed a cap on day-trippers. Over Easter, controversial crowd-control gates were installed at pinch-points to distribute the flow of tourists. Just a few weeks ago there was outrage when a cafe charged €38 for two coffees and water. In a brand new Telegraph Travel documentary, Greg Dickinson travels to Venice at peak season to find out if it has really been loved to death.</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38</a:t>
            </a:fld>
            <a:endParaRPr lang="en-US"/>
          </a:p>
        </p:txBody>
      </p:sp>
    </p:spTree>
    <p:extLst>
      <p:ext uri="{BB962C8B-B14F-4D97-AF65-F5344CB8AC3E}">
        <p14:creationId xmlns:p14="http://schemas.microsoft.com/office/powerpoint/2010/main" val="37459190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Prior to butler’s model, came </a:t>
            </a:r>
            <a:r>
              <a:rPr lang="en-GB" sz="1300" dirty="0" err="1"/>
              <a:t>Doxey’s</a:t>
            </a:r>
            <a:r>
              <a:rPr lang="en-GB" sz="1300" dirty="0"/>
              <a:t> </a:t>
            </a:r>
            <a:r>
              <a:rPr lang="en-GB" sz="1300" dirty="0" err="1"/>
              <a:t>Irridex</a:t>
            </a:r>
            <a:r>
              <a:rPr lang="en-GB" sz="1300" dirty="0"/>
              <a:t> model, 5 years earlier in 1975.</a:t>
            </a:r>
          </a:p>
          <a:p>
            <a:endParaRPr lang="en-GB" sz="1300" dirty="0"/>
          </a:p>
          <a:p>
            <a:r>
              <a:rPr lang="en-GB" sz="1300" dirty="0"/>
              <a:t>The </a:t>
            </a:r>
            <a:r>
              <a:rPr lang="en-GB" sz="1300" dirty="0" err="1"/>
              <a:t>Irridex</a:t>
            </a:r>
            <a:r>
              <a:rPr lang="en-GB" sz="1300" dirty="0"/>
              <a:t> Model explains the main causes of the anti-tourist sentiment of the local community as a result of mass tourism. The significant increase in tourist activity was always a topic of great interest for </a:t>
            </a:r>
            <a:r>
              <a:rPr lang="en-GB" sz="1300" dirty="0" err="1"/>
              <a:t>Doxey</a:t>
            </a:r>
            <a:r>
              <a:rPr lang="en-GB" sz="1300" dirty="0"/>
              <a:t>, who </a:t>
            </a:r>
            <a:r>
              <a:rPr lang="en-GB" sz="1300" dirty="0" err="1"/>
              <a:t>analyzed</a:t>
            </a:r>
            <a:r>
              <a:rPr lang="en-GB" sz="1300" dirty="0"/>
              <a:t> how overdevelopment and over-visitation affect the behaviour of locals and visitors. </a:t>
            </a:r>
          </a:p>
          <a:p>
            <a:pPr defTabSz="964418">
              <a:defRPr/>
            </a:pPr>
            <a:endParaRPr lang="en-GB" sz="1300" dirty="0"/>
          </a:p>
          <a:p>
            <a:r>
              <a:rPr lang="en-GB" sz="1300" dirty="0"/>
              <a:t>The model describes across four stages the emotional states that residents go through, due to the steady rise in tourist arrivals (Pile, 2018) and the social, environmental and economic impacts of that increase. </a:t>
            </a:r>
            <a:endParaRPr lang="en-GB" dirty="0"/>
          </a:p>
          <a:p>
            <a:pPr defTabSz="964418">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35761823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When the region barely has any touristic activity, tourists are very welcome as the residents are curious. During this stage, called </a:t>
            </a:r>
            <a:r>
              <a:rPr lang="en-GB" sz="1300" b="1" i="1" dirty="0"/>
              <a:t>Euphoria</a:t>
            </a:r>
            <a:r>
              <a:rPr lang="en-GB" sz="1300" i="1" dirty="0"/>
              <a:t>, </a:t>
            </a:r>
            <a:r>
              <a:rPr lang="en-GB" sz="1300" dirty="0"/>
              <a:t>the contact with tourists is informal. As the number of tourists increases, the relationship between the local community and visitors becomes </a:t>
            </a:r>
            <a:endParaRPr lang="en-GB" dirty="0"/>
          </a:p>
          <a:p>
            <a:r>
              <a:rPr lang="en-GB" sz="1300" dirty="0"/>
              <a:t>more formal. Therefore, at this stage of </a:t>
            </a:r>
            <a:r>
              <a:rPr lang="en-GB" sz="1300" b="1" i="1" dirty="0"/>
              <a:t>Apathy</a:t>
            </a:r>
            <a:r>
              <a:rPr lang="en-GB" sz="1300" dirty="0"/>
              <a:t>, visitors are seen as a simple source of income. During the </a:t>
            </a:r>
            <a:r>
              <a:rPr lang="en-GB" sz="1300" b="1" i="1" dirty="0"/>
              <a:t>Irritation</a:t>
            </a:r>
            <a:r>
              <a:rPr lang="en-GB" sz="1300" i="1" dirty="0"/>
              <a:t> </a:t>
            </a:r>
            <a:r>
              <a:rPr lang="en-GB" sz="1300" dirty="0"/>
              <a:t>stage, the number of tourists reaches the utmost level and, consequently, the development of tourism achieves the saturation stage. At this point, the host community does not see any economic gain from hosting tourists. The scenario worsens when tourists are blamed for wrongdoings in the community and are seen as lacking human values. Residents perceive tourists as the main cause of the problem and express their irritation and annoyance both verbally and physically. This last stage is known as </a:t>
            </a:r>
            <a:r>
              <a:rPr lang="en-GB" sz="1300" b="1" i="1" dirty="0"/>
              <a:t>Antagonism.</a:t>
            </a:r>
          </a:p>
          <a:p>
            <a:endParaRPr lang="en-GB" sz="1300" b="1" i="1" dirty="0"/>
          </a:p>
          <a:p>
            <a:r>
              <a:rPr lang="en-GB" sz="1300" dirty="0"/>
              <a:t>Even though the model provides a clear vision of how residents' perceptions of tourism change over time, several authors have criticized the </a:t>
            </a:r>
            <a:r>
              <a:rPr lang="en-GB" sz="1300" dirty="0" err="1"/>
              <a:t>Irridex</a:t>
            </a:r>
            <a:r>
              <a:rPr lang="en-GB" sz="1300" dirty="0"/>
              <a:t> Model for being simplistic, as the perception and attitude of the host community can vary greatly. This led to the development of Butler’s model, which is still widely used today.</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40</a:t>
            </a:fld>
            <a:endParaRPr lang="en-US"/>
          </a:p>
        </p:txBody>
      </p:sp>
    </p:spTree>
    <p:extLst>
      <p:ext uri="{BB962C8B-B14F-4D97-AF65-F5344CB8AC3E}">
        <p14:creationId xmlns:p14="http://schemas.microsoft.com/office/powerpoint/2010/main" val="5916167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see here Blackpool’s tourism history plotted against the Butler model. Let’s hear from a local historian.</a:t>
            </a:r>
          </a:p>
          <a:p>
            <a:endParaRPr lang="en-GB" dirty="0"/>
          </a:p>
          <a:p>
            <a:r>
              <a:rPr lang="en-GB" dirty="0"/>
              <a:t>Click the movie link to watch the Blackpool story.</a:t>
            </a:r>
          </a:p>
        </p:txBody>
      </p:sp>
      <p:sp>
        <p:nvSpPr>
          <p:cNvPr id="4" name="Slide Number Placeholder 3"/>
          <p:cNvSpPr>
            <a:spLocks noGrp="1"/>
          </p:cNvSpPr>
          <p:nvPr>
            <p:ph type="sldNum" sz="quarter" idx="5"/>
          </p:nvPr>
        </p:nvSpPr>
        <p:spPr/>
        <p:txBody>
          <a:bodyPr/>
          <a:lstStyle/>
          <a:p>
            <a:fld id="{FE08C8D7-18E8-2C4F-967C-29C09C3D1F6E}" type="slidenum">
              <a:rPr lang="en-US" smtClean="0"/>
              <a:t>43</a:t>
            </a:fld>
            <a:endParaRPr lang="en-US"/>
          </a:p>
        </p:txBody>
      </p:sp>
    </p:spTree>
    <p:extLst>
      <p:ext uri="{BB962C8B-B14F-4D97-AF65-F5344CB8AC3E}">
        <p14:creationId xmlns:p14="http://schemas.microsoft.com/office/powerpoint/2010/main" val="35549438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Transportation links</a:t>
            </a:r>
          </a:p>
        </p:txBody>
      </p:sp>
      <p:sp>
        <p:nvSpPr>
          <p:cNvPr id="4" name="Slide Number Placeholder 3"/>
          <p:cNvSpPr>
            <a:spLocks noGrp="1"/>
          </p:cNvSpPr>
          <p:nvPr>
            <p:ph type="sldNum" sz="quarter" idx="5"/>
          </p:nvPr>
        </p:nvSpPr>
        <p:spPr/>
        <p:txBody>
          <a:bodyPr/>
          <a:lstStyle/>
          <a:p>
            <a:fld id="{FE08C8D7-18E8-2C4F-967C-29C09C3D1F6E}" type="slidenum">
              <a:rPr lang="en-US" smtClean="0"/>
              <a:t>49</a:t>
            </a:fld>
            <a:endParaRPr lang="en-US"/>
          </a:p>
        </p:txBody>
      </p:sp>
    </p:spTree>
    <p:extLst>
      <p:ext uri="{BB962C8B-B14F-4D97-AF65-F5344CB8AC3E}">
        <p14:creationId xmlns:p14="http://schemas.microsoft.com/office/powerpoint/2010/main" val="36018448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936500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775968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9792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53338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73151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2519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66225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07239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010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94059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1466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9006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4.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4205060"/>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85078990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interest.com/pin/27014567762518394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colaningenieria.com/en/environmental-engineering/sustainable-development.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ourismvancouver.com/meetings/articles/post/sustainable-destination-development-the-benefits-of-hiring-an-eco-exper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resortrastasandhotelhula.wordpress.com/case-study-jamaica/"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openwho.org/channels/covid-19" TargetMode="Externa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lP-3LGyqo4A?feature=oembed" TargetMode="Externa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t99_nC_tYVM?feature=oembed" TargetMode="Externa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37.svg"/><Relationship Id="rId2" Type="http://schemas.openxmlformats.org/officeDocument/2006/relationships/slideLayout" Target="../slideLayouts/slideLayout2.xml"/><Relationship Id="rId1" Type="http://schemas.openxmlformats.org/officeDocument/2006/relationships/video" Target="https://www.youtube.com/embed/O-dZ-g_OAIg?feature=oembed" TargetMode="External"/><Relationship Id="rId6" Type="http://schemas.openxmlformats.org/officeDocument/2006/relationships/image" Target="../media/image36.png"/><Relationship Id="rId5" Type="http://schemas.openxmlformats.org/officeDocument/2006/relationships/hyperlink" Target="https://www.bbc.co.uk/news/newsbeat-44303616" TargetMode="External"/><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www.youtube.com/embed/lvDzBAy2wN8?feature=oembed" TargetMode="External"/><Relationship Id="rId6" Type="http://schemas.openxmlformats.org/officeDocument/2006/relationships/hyperlink" Target="https://logos-download.com/9617-game-of-thrones-logo-download.html" TargetMode="External"/><Relationship Id="rId5" Type="http://schemas.openxmlformats.org/officeDocument/2006/relationships/image" Target="../media/image41.png"/><Relationship Id="rId4" Type="http://schemas.openxmlformats.org/officeDocument/2006/relationships/image" Target="../media/image40.jpeg"/></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hyperlink" Target="https://logos-download.com/9617-game-of-thrones-logo-download.html" TargetMode="External"/><Relationship Id="rId5" Type="http://schemas.openxmlformats.org/officeDocument/2006/relationships/image" Target="../media/image46.png"/><Relationship Id="rId4" Type="http://schemas.openxmlformats.org/officeDocument/2006/relationships/image" Target="../media/image45.png"/></Relationships>
</file>

<file path=ppt/slides/_rels/slide3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ka-ZgwCXKho?feature=oembed" TargetMode="External"/><Relationship Id="rId4" Type="http://schemas.openxmlformats.org/officeDocument/2006/relationships/image" Target="../media/image48.jpeg"/></Relationships>
</file>

<file path=ppt/slides/_rels/slide37.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50.png"/><Relationship Id="rId7" Type="http://schemas.openxmlformats.org/officeDocument/2006/relationships/hyperlink" Target="https://www.wallpaperup.com/247342/venice_italy_venezia.html" TargetMode="External"/><Relationship Id="rId2"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hyperlink" Target="https://www.mirror.co.uk/travel/europe/venice-city-breaks-2019-currently-13714207" TargetMode="External"/><Relationship Id="rId4" Type="http://schemas.openxmlformats.org/officeDocument/2006/relationships/image" Target="../media/image51.jpg"/><Relationship Id="rId9" Type="http://schemas.openxmlformats.org/officeDocument/2006/relationships/hyperlink" Target="https://artteacherblog.wordpress.com/2014/09/19/principles-of-design/"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Bx_a_aDoD0I?feature=oembed" TargetMode="External"/><Relationship Id="rId6" Type="http://schemas.openxmlformats.org/officeDocument/2006/relationships/hyperlink" Target="https://www.glassdoor.com/Interview/Social-Factor-Interview-Questions-E756416.htm" TargetMode="External"/><Relationship Id="rId5" Type="http://schemas.openxmlformats.org/officeDocument/2006/relationships/image" Target="../media/image55.png"/><Relationship Id="rId4" Type="http://schemas.openxmlformats.org/officeDocument/2006/relationships/image" Target="../media/image54.jpeg"/></Relationships>
</file>

<file path=ppt/slides/_rels/slide39.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ukminibusestravel.co.uk/minibus-hire-blackpool/" TargetMode="External"/><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wiG4uDr998c"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62.jpeg"/><Relationship Id="rId5" Type="http://schemas.openxmlformats.org/officeDocument/2006/relationships/image" Target="../media/image61.svg"/><Relationship Id="rId4" Type="http://schemas.openxmlformats.org/officeDocument/2006/relationships/image" Target="../media/image60.png"/></Relationships>
</file>

<file path=ppt/slides/_rels/slide44.xml.rels><?xml version="1.0" encoding="UTF-8" standalone="yes"?>
<Relationships xmlns="http://schemas.openxmlformats.org/package/2006/relationships"><Relationship Id="rId3" Type="http://schemas.openxmlformats.org/officeDocument/2006/relationships/hyperlink" Target="https://www.blackpool.gov.uk/Your-Council/Creating-a-better-Blackpool/A-better-Blackpool.aspx" TargetMode="External"/><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hyperlink" Target="https://www.ebay.com/itm/GRETA-THUNBERG-HOW-DARE-YOU-FRIDGE-MAGNET-5-X-3-5-/223797315952"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13.xml"/><Relationship Id="rId5" Type="http://schemas.openxmlformats.org/officeDocument/2006/relationships/image" Target="../media/image69.jpeg"/><Relationship Id="rId4" Type="http://schemas.openxmlformats.org/officeDocument/2006/relationships/image" Target="../media/image68.jpeg"/></Relationships>
</file>

<file path=ppt/slides/_rels/slide5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slideLayout" Target="../slideLayouts/slideLayout13.xml"/><Relationship Id="rId1" Type="http://schemas.openxmlformats.org/officeDocument/2006/relationships/video" Target="https://www.youtube.com/embed/dHQZErtwA3E?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E9CB68-6052-4221-AC35-0D969A83B8C1}"/>
              </a:ext>
            </a:extLst>
          </p:cNvPr>
          <p:cNvSpPr txBox="1">
            <a:spLocks/>
          </p:cNvSpPr>
          <p:nvPr/>
        </p:nvSpPr>
        <p:spPr>
          <a:xfrm>
            <a:off x="395536" y="2060848"/>
            <a:ext cx="4032448" cy="3126209"/>
          </a:xfrm>
          <a:prstGeom prst="rect">
            <a:avLst/>
          </a:prstGeom>
        </p:spPr>
        <p:txBody>
          <a:bodyPr>
            <a:normAutofit fontScale="97500"/>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b="1" dirty="0"/>
              <a:t>Sustainable Hospitality &amp;</a:t>
            </a:r>
            <a:br>
              <a:rPr lang="en-GB" b="1" dirty="0"/>
            </a:br>
            <a:r>
              <a:rPr lang="en-GB" b="1" dirty="0"/>
              <a:t>Tourism Management</a:t>
            </a:r>
            <a:br>
              <a:rPr lang="en-GB" b="1" dirty="0"/>
            </a:br>
            <a:r>
              <a:rPr lang="en-GB" dirty="0"/>
              <a:t>BMIH5006</a:t>
            </a:r>
            <a:br>
              <a:rPr lang="en-GB" dirty="0"/>
            </a:br>
            <a:r>
              <a:rPr lang="en-GB" dirty="0"/>
              <a:t>Week 7</a:t>
            </a:r>
          </a:p>
          <a:p>
            <a:endParaRPr lang="en-GB" sz="3600" dirty="0">
              <a:ea typeface="Brush Script MT" panose="03060802040406070304" pitchFamily="66" charset="-122"/>
            </a:endParaRPr>
          </a:p>
          <a:p>
            <a:r>
              <a:rPr lang="en-GB" sz="3600" dirty="0">
                <a:ea typeface="Brush Script MT" panose="03060802040406070304" pitchFamily="66" charset="-122"/>
              </a:rPr>
              <a:t>Destination </a:t>
            </a:r>
          </a:p>
          <a:p>
            <a:r>
              <a:rPr lang="en-GB" sz="3600" dirty="0">
                <a:ea typeface="Brush Script MT" panose="03060802040406070304" pitchFamily="66" charset="-122"/>
              </a:rPr>
              <a:t>Management</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FB65C75-1D08-4ACB-8EB0-E03C4D8F2DCA}"/>
              </a:ext>
            </a:extLst>
          </p:cNvPr>
          <p:cNvSpPr txBox="1">
            <a:spLocks/>
          </p:cNvSpPr>
          <p:nvPr/>
        </p:nvSpPr>
        <p:spPr>
          <a:xfrm>
            <a:off x="611560" y="908720"/>
            <a:ext cx="8064896" cy="3168352"/>
          </a:xfrm>
          <a:prstGeom prst="rect">
            <a:avLst/>
          </a:prstGeom>
        </p:spPr>
        <p:txBody>
          <a:bodyPr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1" u="none" strike="noStrike" kern="1200" cap="none" spc="0" normalizeH="0" baseline="0" noProof="0" dirty="0">
                <a:ln>
                  <a:noFill/>
                </a:ln>
                <a:solidFill>
                  <a:prstClr val="black"/>
                </a:solidFill>
                <a:effectLst/>
                <a:uLnTx/>
                <a:uFillTx/>
                <a:latin typeface="Calibri Light" panose="020F0302020204030204"/>
                <a:ea typeface="+mj-ea"/>
                <a:cs typeface="+mj-cs"/>
              </a:rPr>
              <a:t>First let’s look again at one aspect of  Sustainable tourism – what do we mean by cultural </a:t>
            </a:r>
            <a:r>
              <a:rPr lang="en-GB" sz="3600" b="1" i="1" dirty="0">
                <a:solidFill>
                  <a:prstClr val="black"/>
                </a:solidFill>
                <a:latin typeface="Calibri Light" panose="020F0302020204030204"/>
              </a:rPr>
              <a:t>authenticity</a:t>
            </a:r>
            <a:r>
              <a:rPr kumimoji="0" lang="en-GB" sz="3600" b="1" i="1" u="none" strike="noStrike" kern="1200" cap="none" spc="0" normalizeH="0" baseline="0" noProof="0" dirty="0">
                <a:ln>
                  <a:noFill/>
                </a:ln>
                <a:solidFill>
                  <a:prstClr val="black"/>
                </a:solidFill>
                <a:effectLst/>
                <a:uLnTx/>
                <a:uFillTx/>
                <a:latin typeface="Calibri Light" panose="020F0302020204030204"/>
                <a:ea typeface="+mj-ea"/>
                <a:cs typeface="+mj-cs"/>
              </a:rPr>
              <a:t>?  Think about…</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600" b="1" i="0" u="none" strike="noStrike" kern="1200" cap="none" spc="0" normalizeH="0" baseline="0" noProof="0" dirty="0">
              <a:ln>
                <a:noFill/>
              </a:ln>
              <a:solidFill>
                <a:prstClr val="black"/>
              </a:solidFill>
              <a:effectLst/>
              <a:uLnTx/>
              <a:uFillTx/>
              <a:latin typeface="Calibri Light" panose="020F0302020204030204"/>
              <a:ea typeface="+mj-ea"/>
              <a:cs typeface="+mj-cs"/>
            </a:endParaRPr>
          </a:p>
          <a:p>
            <a:pPr marL="571500" marR="0" lvl="0" indent="-5715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lang="en-GB" sz="3600" dirty="0">
                <a:solidFill>
                  <a:prstClr val="black"/>
                </a:solidFill>
                <a:latin typeface="Calibri Light" panose="020F0302020204030204"/>
              </a:rPr>
              <a:t>Platinum Jubilee events and images of ‘Britishness’ </a:t>
            </a:r>
          </a:p>
          <a:p>
            <a:pPr marL="571500" marR="0" lvl="0" indent="-5715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GB" sz="3600" i="0" u="none" strike="noStrike" kern="1200" cap="none" spc="0" normalizeH="0" baseline="0" noProof="0" dirty="0">
                <a:ln>
                  <a:noFill/>
                </a:ln>
                <a:solidFill>
                  <a:prstClr val="black"/>
                </a:solidFill>
                <a:effectLst/>
                <a:uLnTx/>
                <a:uFillTx/>
                <a:latin typeface="Calibri Light" panose="020F0302020204030204"/>
              </a:rPr>
              <a:t>What did you do over the weekend?!</a:t>
            </a:r>
          </a:p>
        </p:txBody>
      </p:sp>
      <p:sp>
        <p:nvSpPr>
          <p:cNvPr id="3" name="TextBox 2">
            <a:extLst>
              <a:ext uri="{FF2B5EF4-FFF2-40B4-BE49-F238E27FC236}">
                <a16:creationId xmlns:a16="http://schemas.microsoft.com/office/drawing/2014/main" id="{724AB23D-74FC-A48B-2492-74E7883088F0}"/>
              </a:ext>
            </a:extLst>
          </p:cNvPr>
          <p:cNvSpPr txBox="1"/>
          <p:nvPr/>
        </p:nvSpPr>
        <p:spPr>
          <a:xfrm>
            <a:off x="611807" y="4509120"/>
            <a:ext cx="8208912" cy="584775"/>
          </a:xfrm>
          <a:prstGeom prst="rect">
            <a:avLst/>
          </a:prstGeom>
          <a:noFill/>
        </p:spPr>
        <p:txBody>
          <a:bodyPr wrap="square" rtlCol="0">
            <a:spAutoFit/>
          </a:bodyPr>
          <a:lstStyle/>
          <a:p>
            <a:r>
              <a:rPr lang="en-GB" sz="3200" dirty="0"/>
              <a:t>Oh yes, and Wales are in the World Cup!!!</a:t>
            </a:r>
          </a:p>
        </p:txBody>
      </p:sp>
    </p:spTree>
    <p:extLst>
      <p:ext uri="{BB962C8B-B14F-4D97-AF65-F5344CB8AC3E}">
        <p14:creationId xmlns:p14="http://schemas.microsoft.com/office/powerpoint/2010/main" val="2035557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ky, water, boat, outdoor&#10;&#10;Description automatically generated">
            <a:extLst>
              <a:ext uri="{FF2B5EF4-FFF2-40B4-BE49-F238E27FC236}">
                <a16:creationId xmlns:a16="http://schemas.microsoft.com/office/drawing/2014/main" id="{1A05310C-E4EA-E449-A6CA-06EADBC1EDB2}"/>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594" r="8594"/>
          <a:stretch/>
        </p:blipFill>
        <p:spPr>
          <a:xfrm>
            <a:off x="1" y="-118904"/>
            <a:ext cx="9144000" cy="585216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877280" y="712846"/>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9600" b="1" dirty="0">
                <a:solidFill>
                  <a:srgbClr val="002060"/>
                </a:solidFill>
              </a:rPr>
              <a:t>Tourism </a:t>
            </a:r>
            <a:endParaRPr lang="en-GB" sz="9600" b="1" dirty="0">
              <a:solidFill>
                <a:srgbClr val="002060"/>
              </a:solidFill>
              <a:cs typeface="Arial" panose="020B0604020202020204" pitchFamily="34" charset="0"/>
            </a:endParaRPr>
          </a:p>
          <a:p>
            <a:pPr marL="0" indent="0" algn="ctr">
              <a:lnSpc>
                <a:spcPct val="90000"/>
              </a:lnSpc>
              <a:buNone/>
            </a:pPr>
            <a:r>
              <a:rPr lang="en-GB" sz="9600" dirty="0">
                <a:solidFill>
                  <a:srgbClr val="002060"/>
                </a:solidFill>
              </a:rPr>
              <a:t>Destination</a:t>
            </a:r>
          </a:p>
          <a:p>
            <a:pPr marL="0" indent="0" algn="ctr">
              <a:lnSpc>
                <a:spcPct val="90000"/>
              </a:lnSpc>
              <a:buNone/>
            </a:pPr>
            <a:r>
              <a:rPr lang="en-GB" sz="9600" dirty="0">
                <a:solidFill>
                  <a:srgbClr val="002060"/>
                </a:solidFill>
              </a:rPr>
              <a:t>Management</a:t>
            </a:r>
          </a:p>
        </p:txBody>
      </p:sp>
    </p:spTree>
    <p:extLst>
      <p:ext uri="{BB962C8B-B14F-4D97-AF65-F5344CB8AC3E}">
        <p14:creationId xmlns:p14="http://schemas.microsoft.com/office/powerpoint/2010/main" val="3893167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3276A19-01BF-4E42-B06C-7E471CD24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251" y="404664"/>
            <a:ext cx="3934544" cy="27944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72844FA-0F9D-42B9-92A0-33B802FD20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4338" y="3284984"/>
            <a:ext cx="3870238" cy="23298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BF20E5F-8270-45CB-A728-898578C31CF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267"/>
          <a:stretch/>
        </p:blipFill>
        <p:spPr bwMode="auto">
          <a:xfrm>
            <a:off x="4924338" y="389485"/>
            <a:ext cx="3865839" cy="27944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Overtourism. Size: 156 x 108. Source: tsss.ca">
            <a:extLst>
              <a:ext uri="{FF2B5EF4-FFF2-40B4-BE49-F238E27FC236}">
                <a16:creationId xmlns:a16="http://schemas.microsoft.com/office/drawing/2014/main" id="{E7ADF173-3F1D-4654-AAFC-BDF3C72F4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959" y="3353208"/>
            <a:ext cx="3124380" cy="216303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eople on the beach&#10;&#10;Description automatically generated with low confidence">
            <a:extLst>
              <a:ext uri="{FF2B5EF4-FFF2-40B4-BE49-F238E27FC236}">
                <a16:creationId xmlns:a16="http://schemas.microsoft.com/office/drawing/2014/main" id="{A061F766-9BE8-4539-AD74-A974F5E5045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25859" y="2780928"/>
            <a:ext cx="2227873" cy="1511176"/>
          </a:xfrm>
          <a:prstGeom prst="rect">
            <a:avLst/>
          </a:prstGeom>
        </p:spPr>
      </p:pic>
    </p:spTree>
    <p:extLst>
      <p:ext uri="{BB962C8B-B14F-4D97-AF65-F5344CB8AC3E}">
        <p14:creationId xmlns:p14="http://schemas.microsoft.com/office/powerpoint/2010/main" val="1479112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EC164F0F-52C1-8449-9292-576B469EE9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122663"/>
            <a:ext cx="7920880" cy="5548383"/>
          </a:xfrm>
        </p:spPr>
      </p:pic>
    </p:spTree>
    <p:extLst>
      <p:ext uri="{BB962C8B-B14F-4D97-AF65-F5344CB8AC3E}">
        <p14:creationId xmlns:p14="http://schemas.microsoft.com/office/powerpoint/2010/main" val="2850695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 descr="See the source image">
            <a:extLst>
              <a:ext uri="{FF2B5EF4-FFF2-40B4-BE49-F238E27FC236}">
                <a16:creationId xmlns:a16="http://schemas.microsoft.com/office/drawing/2014/main" id="{60402A82-4E7D-4D1B-95BB-3924EFAE28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7087" y="753294"/>
            <a:ext cx="4077361" cy="41878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00715A-9B14-46B1-9E85-E50824CAEB61}"/>
              </a:ext>
            </a:extLst>
          </p:cNvPr>
          <p:cNvSpPr txBox="1"/>
          <p:nvPr/>
        </p:nvSpPr>
        <p:spPr>
          <a:xfrm>
            <a:off x="395536" y="764704"/>
            <a:ext cx="3888432" cy="3970318"/>
          </a:xfrm>
          <a:prstGeom prst="rect">
            <a:avLst/>
          </a:prstGeom>
          <a:noFill/>
        </p:spPr>
        <p:txBody>
          <a:bodyPr wrap="square" rtlCol="0">
            <a:spAutoFit/>
          </a:bodyPr>
          <a:lstStyle/>
          <a:p>
            <a:r>
              <a:rPr lang="en-GB" sz="2800" dirty="0"/>
              <a:t>Yet simply adding more planners and managers does not necessarily work. Destination leaders and stakeholders need to embrace principles and techniques to make tourism sustainable.</a:t>
            </a:r>
          </a:p>
        </p:txBody>
      </p:sp>
    </p:spTree>
    <p:extLst>
      <p:ext uri="{BB962C8B-B14F-4D97-AF65-F5344CB8AC3E}">
        <p14:creationId xmlns:p14="http://schemas.microsoft.com/office/powerpoint/2010/main" val="35445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 letter&#10;&#10;Description automatically generated">
            <a:extLst>
              <a:ext uri="{FF2B5EF4-FFF2-40B4-BE49-F238E27FC236}">
                <a16:creationId xmlns:a16="http://schemas.microsoft.com/office/drawing/2014/main" id="{F635101A-529B-D548-85D2-F9F9A75A5A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7" y="344162"/>
            <a:ext cx="8568953" cy="4752529"/>
          </a:xfrm>
          <a:prstGeom prst="rect">
            <a:avLst/>
          </a:prstGeom>
        </p:spPr>
      </p:pic>
    </p:spTree>
    <p:extLst>
      <p:ext uri="{BB962C8B-B14F-4D97-AF65-F5344CB8AC3E}">
        <p14:creationId xmlns:p14="http://schemas.microsoft.com/office/powerpoint/2010/main" val="1072225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application&#10;&#10;Description automatically generated">
            <a:extLst>
              <a:ext uri="{FF2B5EF4-FFF2-40B4-BE49-F238E27FC236}">
                <a16:creationId xmlns:a16="http://schemas.microsoft.com/office/drawing/2014/main" id="{D440D063-19DA-D245-8961-00D59296E36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8640"/>
            <a:ext cx="8229599" cy="5395177"/>
          </a:xfrm>
        </p:spPr>
      </p:pic>
    </p:spTree>
    <p:extLst>
      <p:ext uri="{BB962C8B-B14F-4D97-AF65-F5344CB8AC3E}">
        <p14:creationId xmlns:p14="http://schemas.microsoft.com/office/powerpoint/2010/main" val="1187028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 venn diagram&#10;&#10;Description automatically generated">
            <a:extLst>
              <a:ext uri="{FF2B5EF4-FFF2-40B4-BE49-F238E27FC236}">
                <a16:creationId xmlns:a16="http://schemas.microsoft.com/office/drawing/2014/main" id="{C6211C48-A6DB-A143-B884-0246821E6FF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27984" y="2810108"/>
            <a:ext cx="3115516" cy="2761056"/>
          </a:xfrm>
        </p:spPr>
      </p:pic>
      <p:pic>
        <p:nvPicPr>
          <p:cNvPr id="7" name="Picture 6" descr="Text, letter&#10;&#10;Description automatically generated">
            <a:extLst>
              <a:ext uri="{FF2B5EF4-FFF2-40B4-BE49-F238E27FC236}">
                <a16:creationId xmlns:a16="http://schemas.microsoft.com/office/drawing/2014/main" id="{D654E3AE-DB95-EB4F-B02E-18297FBB70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188640"/>
            <a:ext cx="8020798" cy="2628826"/>
          </a:xfrm>
          <a:prstGeom prst="rect">
            <a:avLst/>
          </a:prstGeom>
        </p:spPr>
      </p:pic>
      <p:sp>
        <p:nvSpPr>
          <p:cNvPr id="2" name="TextBox 1">
            <a:extLst>
              <a:ext uri="{FF2B5EF4-FFF2-40B4-BE49-F238E27FC236}">
                <a16:creationId xmlns:a16="http://schemas.microsoft.com/office/drawing/2014/main" id="{9F03831D-193A-4775-A4FB-8315E65A83FF}"/>
              </a:ext>
            </a:extLst>
          </p:cNvPr>
          <p:cNvSpPr txBox="1"/>
          <p:nvPr/>
        </p:nvSpPr>
        <p:spPr>
          <a:xfrm>
            <a:off x="683568" y="3396373"/>
            <a:ext cx="2599879" cy="369332"/>
          </a:xfrm>
          <a:prstGeom prst="rect">
            <a:avLst/>
          </a:prstGeom>
          <a:noFill/>
        </p:spPr>
        <p:txBody>
          <a:bodyPr wrap="none" rtlCol="0">
            <a:spAutoFit/>
          </a:bodyPr>
          <a:lstStyle/>
          <a:p>
            <a:r>
              <a:rPr lang="en-GB" dirty="0"/>
              <a:t>A double edged sword?</a:t>
            </a:r>
          </a:p>
        </p:txBody>
      </p:sp>
    </p:spTree>
    <p:extLst>
      <p:ext uri="{BB962C8B-B14F-4D97-AF65-F5344CB8AC3E}">
        <p14:creationId xmlns:p14="http://schemas.microsoft.com/office/powerpoint/2010/main" val="1376127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aerial view of a city&#10;&#10;Description automatically generated with medium confidence">
            <a:extLst>
              <a:ext uri="{FF2B5EF4-FFF2-40B4-BE49-F238E27FC236}">
                <a16:creationId xmlns:a16="http://schemas.microsoft.com/office/drawing/2014/main" id="{43038A09-8FD4-FC40-A6E3-BF052FAF1DBE}"/>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42" r="5666"/>
          <a:stretch/>
        </p:blipFill>
        <p:spPr>
          <a:xfrm>
            <a:off x="0" y="0"/>
            <a:ext cx="9144000" cy="5733256"/>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dirty="0"/>
              <a:t>What is Butler’s Model?</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457200" y="1470484"/>
            <a:ext cx="8229600" cy="3917032"/>
          </a:xfrm>
        </p:spPr>
        <p:txBody>
          <a:bodyPr>
            <a:normAutofit lnSpcReduction="10000"/>
          </a:bodyPr>
          <a:lstStyle/>
          <a:p>
            <a:r>
              <a:rPr lang="en-GB" b="1" dirty="0"/>
              <a:t>Butler’s Tourism Area Life Cycle (TALC) Model (Butler, 1980) provides a fundamental underpinning to travel and tourism management of destinations. </a:t>
            </a:r>
          </a:p>
          <a:p>
            <a:r>
              <a:rPr lang="en-GB" b="1" dirty="0"/>
              <a:t>Not sure what that means? Well, basically, it is the theory underneath the story of a destination</a:t>
            </a:r>
            <a:r>
              <a:rPr lang="en-GB" dirty="0"/>
              <a:t>.</a:t>
            </a:r>
          </a:p>
        </p:txBody>
      </p:sp>
    </p:spTree>
    <p:extLst>
      <p:ext uri="{BB962C8B-B14F-4D97-AF65-F5344CB8AC3E}">
        <p14:creationId xmlns:p14="http://schemas.microsoft.com/office/powerpoint/2010/main" val="28515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Butler's tourism model">
            <a:extLst>
              <a:ext uri="{FF2B5EF4-FFF2-40B4-BE49-F238E27FC236}">
                <a16:creationId xmlns:a16="http://schemas.microsoft.com/office/drawing/2014/main" id="{478AAACB-03AE-DD4A-81D9-098081CEB9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640"/>
            <a:ext cx="7341177" cy="5403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767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12E712-BC91-FF42-A103-D10061775EE5}"/>
              </a:ext>
            </a:extLst>
          </p:cNvPr>
          <p:cNvSpPr>
            <a:spLocks noGrp="1"/>
          </p:cNvSpPr>
          <p:nvPr>
            <p:ph type="title"/>
          </p:nvPr>
        </p:nvSpPr>
        <p:spPr>
          <a:xfrm>
            <a:off x="323528" y="188640"/>
            <a:ext cx="8229600" cy="1143000"/>
          </a:xfrm>
        </p:spPr>
        <p:txBody>
          <a:bodyPr/>
          <a:lstStyle/>
          <a:p>
            <a:pPr algn="l"/>
            <a:r>
              <a:rPr lang="en-GB" b="1" dirty="0"/>
              <a:t>Butler Model (TALC)</a:t>
            </a:r>
          </a:p>
        </p:txBody>
      </p:sp>
      <p:pic>
        <p:nvPicPr>
          <p:cNvPr id="4098" name="Picture 2" descr="Butler's Tourism Area Life Cycle Model">
            <a:extLst>
              <a:ext uri="{FF2B5EF4-FFF2-40B4-BE49-F238E27FC236}">
                <a16:creationId xmlns:a16="http://schemas.microsoft.com/office/drawing/2014/main" id="{3AA9DF41-B009-3C47-BEE3-9B34F93F8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38238"/>
            <a:ext cx="91440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128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9ED51-4154-D048-8D20-38C46FD7B6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16B30A-A4B0-7D4B-A3D4-D8F19BC3CB3C}"/>
              </a:ext>
            </a:extLst>
          </p:cNvPr>
          <p:cNvSpPr>
            <a:spLocks noGrp="1"/>
          </p:cNvSpPr>
          <p:nvPr>
            <p:ph idx="1"/>
          </p:nvPr>
        </p:nvSpPr>
        <p:spPr/>
        <p:txBody>
          <a:bodyPr/>
          <a:lstStyle/>
          <a:p>
            <a:endParaRPr lang="en-GB"/>
          </a:p>
        </p:txBody>
      </p:sp>
      <p:pic>
        <p:nvPicPr>
          <p:cNvPr id="5122" name="Picture 2" descr="seaside">
            <a:extLst>
              <a:ext uri="{FF2B5EF4-FFF2-40B4-BE49-F238E27FC236}">
                <a16:creationId xmlns:a16="http://schemas.microsoft.com/office/drawing/2014/main" id="{AC60508A-0327-3741-8C71-361B133F0B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0"/>
            <a:ext cx="913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90F8EA05-66BF-2640-BE97-608287EC7BCC}"/>
              </a:ext>
            </a:extLst>
          </p:cNvPr>
          <p:cNvSpPr txBox="1">
            <a:spLocks/>
          </p:cNvSpPr>
          <p:nvPr/>
        </p:nvSpPr>
        <p:spPr>
          <a:xfrm>
            <a:off x="1358249" y="434240"/>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90000"/>
              </a:lnSpc>
              <a:buNone/>
            </a:pPr>
            <a:r>
              <a:rPr lang="en-GB" sz="9600" b="1" dirty="0">
                <a:solidFill>
                  <a:schemeClr val="tx2"/>
                </a:solidFill>
              </a:rPr>
              <a:t>#1</a:t>
            </a:r>
            <a:endParaRPr lang="en-GB" sz="9600" b="1" dirty="0">
              <a:solidFill>
                <a:schemeClr val="tx2"/>
              </a:solidFill>
              <a:cs typeface="Arial" panose="020B0604020202020204" pitchFamily="34" charset="0"/>
            </a:endParaRPr>
          </a:p>
          <a:p>
            <a:pPr marL="0" indent="0" algn="r">
              <a:lnSpc>
                <a:spcPct val="90000"/>
              </a:lnSpc>
              <a:buNone/>
            </a:pPr>
            <a:r>
              <a:rPr lang="en-GB" sz="9600" dirty="0">
                <a:solidFill>
                  <a:schemeClr val="tx2"/>
                </a:solidFill>
              </a:rPr>
              <a:t>Exploration</a:t>
            </a:r>
          </a:p>
        </p:txBody>
      </p:sp>
    </p:spTree>
    <p:extLst>
      <p:ext uri="{BB962C8B-B14F-4D97-AF65-F5344CB8AC3E}">
        <p14:creationId xmlns:p14="http://schemas.microsoft.com/office/powerpoint/2010/main" val="2305672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D9ACB-C65E-154C-AE14-C15D520340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95D8FB-5765-024E-A82D-5DF2489B3A8A}"/>
              </a:ext>
            </a:extLst>
          </p:cNvPr>
          <p:cNvSpPr>
            <a:spLocks noGrp="1"/>
          </p:cNvSpPr>
          <p:nvPr>
            <p:ph idx="1"/>
          </p:nvPr>
        </p:nvSpPr>
        <p:spPr/>
        <p:txBody>
          <a:bodyPr/>
          <a:lstStyle/>
          <a:p>
            <a:endParaRPr lang="en-GB"/>
          </a:p>
        </p:txBody>
      </p:sp>
      <p:pic>
        <p:nvPicPr>
          <p:cNvPr id="6146" name="Picture 2" descr="gray airliner">
            <a:extLst>
              <a:ext uri="{FF2B5EF4-FFF2-40B4-BE49-F238E27FC236}">
                <a16:creationId xmlns:a16="http://schemas.microsoft.com/office/drawing/2014/main" id="{6CA029D6-233B-FF43-B666-4B77B45242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8" y="0"/>
            <a:ext cx="91424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39AE9DFB-0721-B545-92C8-EC6C4DE0AA4B}"/>
              </a:ext>
            </a:extLst>
          </p:cNvPr>
          <p:cNvSpPr txBox="1">
            <a:spLocks/>
          </p:cNvSpPr>
          <p:nvPr/>
        </p:nvSpPr>
        <p:spPr>
          <a:xfrm>
            <a:off x="1358249" y="434240"/>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90000"/>
              </a:lnSpc>
              <a:buNone/>
            </a:pPr>
            <a:r>
              <a:rPr lang="en-GB" sz="9600" b="1" dirty="0">
                <a:solidFill>
                  <a:schemeClr val="bg1"/>
                </a:solidFill>
              </a:rPr>
              <a:t>#2</a:t>
            </a:r>
            <a:endParaRPr lang="en-GB" sz="9600" b="1" dirty="0">
              <a:solidFill>
                <a:schemeClr val="bg1"/>
              </a:solidFill>
              <a:cs typeface="Arial" panose="020B0604020202020204" pitchFamily="34" charset="0"/>
            </a:endParaRPr>
          </a:p>
          <a:p>
            <a:pPr marL="0" indent="0" algn="r">
              <a:lnSpc>
                <a:spcPct val="90000"/>
              </a:lnSpc>
              <a:buNone/>
            </a:pPr>
            <a:r>
              <a:rPr lang="en-GB" sz="9600" dirty="0">
                <a:solidFill>
                  <a:schemeClr val="bg1"/>
                </a:solidFill>
              </a:rPr>
              <a:t>Involvement</a:t>
            </a:r>
          </a:p>
        </p:txBody>
      </p:sp>
    </p:spTree>
    <p:extLst>
      <p:ext uri="{BB962C8B-B14F-4D97-AF65-F5344CB8AC3E}">
        <p14:creationId xmlns:p14="http://schemas.microsoft.com/office/powerpoint/2010/main" val="401945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ABDD-9DA5-824D-844A-5421E4D1FE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D68C0B-0371-6C41-9957-57E61635CD4D}"/>
              </a:ext>
            </a:extLst>
          </p:cNvPr>
          <p:cNvSpPr>
            <a:spLocks noGrp="1"/>
          </p:cNvSpPr>
          <p:nvPr>
            <p:ph idx="1"/>
          </p:nvPr>
        </p:nvSpPr>
        <p:spPr/>
        <p:txBody>
          <a:bodyPr/>
          <a:lstStyle/>
          <a:p>
            <a:endParaRPr lang="en-GB"/>
          </a:p>
        </p:txBody>
      </p:sp>
      <p:pic>
        <p:nvPicPr>
          <p:cNvPr id="7170" name="Picture 2" descr="black and white ferris wheel">
            <a:extLst>
              <a:ext uri="{FF2B5EF4-FFF2-40B4-BE49-F238E27FC236}">
                <a16:creationId xmlns:a16="http://schemas.microsoft.com/office/drawing/2014/main" id="{6A126825-F8D3-7345-B8C1-E855AE4120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34"/>
          <a:stretch/>
        </p:blipFill>
        <p:spPr bwMode="auto">
          <a:xfrm>
            <a:off x="0" y="0"/>
            <a:ext cx="9144000" cy="6850252"/>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8A0D37F8-C4FF-5D42-AF4E-CE5472F42C08}"/>
              </a:ext>
            </a:extLst>
          </p:cNvPr>
          <p:cNvSpPr txBox="1">
            <a:spLocks/>
          </p:cNvSpPr>
          <p:nvPr/>
        </p:nvSpPr>
        <p:spPr>
          <a:xfrm>
            <a:off x="1358249" y="434240"/>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90000"/>
              </a:lnSpc>
              <a:buNone/>
            </a:pPr>
            <a:r>
              <a:rPr lang="en-GB" sz="9600" b="1" dirty="0">
                <a:solidFill>
                  <a:schemeClr val="bg1"/>
                </a:solidFill>
              </a:rPr>
              <a:t>#3</a:t>
            </a:r>
            <a:endParaRPr lang="en-GB" sz="9600" b="1" dirty="0">
              <a:solidFill>
                <a:schemeClr val="bg1"/>
              </a:solidFill>
              <a:cs typeface="Arial" panose="020B0604020202020204" pitchFamily="34" charset="0"/>
            </a:endParaRPr>
          </a:p>
          <a:p>
            <a:pPr marL="0" indent="0" algn="r">
              <a:lnSpc>
                <a:spcPct val="90000"/>
              </a:lnSpc>
              <a:buNone/>
            </a:pPr>
            <a:r>
              <a:rPr lang="en-GB" sz="8800" dirty="0">
                <a:solidFill>
                  <a:schemeClr val="bg1"/>
                </a:solidFill>
              </a:rPr>
              <a:t>Development</a:t>
            </a:r>
          </a:p>
        </p:txBody>
      </p:sp>
    </p:spTree>
    <p:extLst>
      <p:ext uri="{BB962C8B-B14F-4D97-AF65-F5344CB8AC3E}">
        <p14:creationId xmlns:p14="http://schemas.microsoft.com/office/powerpoint/2010/main" val="1658705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0AAE9-DA78-334E-B256-8C09189390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039B0B-B2AE-3E46-956D-A50EE6150E00}"/>
              </a:ext>
            </a:extLst>
          </p:cNvPr>
          <p:cNvSpPr>
            <a:spLocks noGrp="1"/>
          </p:cNvSpPr>
          <p:nvPr>
            <p:ph idx="1"/>
          </p:nvPr>
        </p:nvSpPr>
        <p:spPr/>
        <p:txBody>
          <a:bodyPr/>
          <a:lstStyle/>
          <a:p>
            <a:endParaRPr lang="en-GB"/>
          </a:p>
        </p:txBody>
      </p:sp>
      <p:pic>
        <p:nvPicPr>
          <p:cNvPr id="8194" name="Picture 2" descr="woman on rock platform viewing city">
            <a:extLst>
              <a:ext uri="{FF2B5EF4-FFF2-40B4-BE49-F238E27FC236}">
                <a16:creationId xmlns:a16="http://schemas.microsoft.com/office/drawing/2014/main" id="{3C21DA22-8AFB-5040-B84A-E1785ADB13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72"/>
          <a:stretch/>
        </p:blipFill>
        <p:spPr bwMode="auto">
          <a:xfrm>
            <a:off x="0" y="4805"/>
            <a:ext cx="9144000" cy="6853195"/>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741A9045-1FE4-3E45-8C36-E30C72840972}"/>
              </a:ext>
            </a:extLst>
          </p:cNvPr>
          <p:cNvSpPr txBox="1">
            <a:spLocks/>
          </p:cNvSpPr>
          <p:nvPr/>
        </p:nvSpPr>
        <p:spPr>
          <a:xfrm>
            <a:off x="1358249" y="434240"/>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90000"/>
              </a:lnSpc>
              <a:buNone/>
            </a:pPr>
            <a:r>
              <a:rPr lang="en-GB" sz="9600" b="1" dirty="0">
                <a:solidFill>
                  <a:schemeClr val="tx2"/>
                </a:solidFill>
              </a:rPr>
              <a:t>#4</a:t>
            </a:r>
            <a:endParaRPr lang="en-GB" sz="9600" b="1" dirty="0">
              <a:solidFill>
                <a:schemeClr val="tx2"/>
              </a:solidFill>
              <a:cs typeface="Arial" panose="020B0604020202020204" pitchFamily="34" charset="0"/>
            </a:endParaRPr>
          </a:p>
          <a:p>
            <a:pPr marL="0" indent="0" algn="r">
              <a:lnSpc>
                <a:spcPct val="90000"/>
              </a:lnSpc>
              <a:buNone/>
            </a:pPr>
            <a:r>
              <a:rPr lang="en-GB" sz="8800" dirty="0">
                <a:solidFill>
                  <a:schemeClr val="tx2"/>
                </a:solidFill>
              </a:rPr>
              <a:t>Consolidation</a:t>
            </a:r>
          </a:p>
        </p:txBody>
      </p:sp>
    </p:spTree>
    <p:extLst>
      <p:ext uri="{BB962C8B-B14F-4D97-AF65-F5344CB8AC3E}">
        <p14:creationId xmlns:p14="http://schemas.microsoft.com/office/powerpoint/2010/main" val="2273580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395B5-6D0A-9140-91E8-2B66F99358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035FC4-F560-3E40-BA25-B3DF26C703EC}"/>
              </a:ext>
            </a:extLst>
          </p:cNvPr>
          <p:cNvSpPr>
            <a:spLocks noGrp="1"/>
          </p:cNvSpPr>
          <p:nvPr>
            <p:ph idx="1"/>
          </p:nvPr>
        </p:nvSpPr>
        <p:spPr/>
        <p:txBody>
          <a:bodyPr/>
          <a:lstStyle/>
          <a:p>
            <a:endParaRPr lang="en-GB"/>
          </a:p>
        </p:txBody>
      </p:sp>
      <p:pic>
        <p:nvPicPr>
          <p:cNvPr id="9218" name="Picture 2" descr="brown haired woman sitting on brown wooden chair on patio">
            <a:extLst>
              <a:ext uri="{FF2B5EF4-FFF2-40B4-BE49-F238E27FC236}">
                <a16:creationId xmlns:a16="http://schemas.microsoft.com/office/drawing/2014/main" id="{3B514615-AA42-C840-B48D-7D061CF193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81"/>
          <a:stretch/>
        </p:blipFill>
        <p:spPr bwMode="auto">
          <a:xfrm>
            <a:off x="-5427" y="0"/>
            <a:ext cx="914942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E7610A7A-A9EF-004C-B9B4-789BAFF93786}"/>
              </a:ext>
            </a:extLst>
          </p:cNvPr>
          <p:cNvSpPr txBox="1">
            <a:spLocks/>
          </p:cNvSpPr>
          <p:nvPr/>
        </p:nvSpPr>
        <p:spPr>
          <a:xfrm>
            <a:off x="1358249" y="434240"/>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90000"/>
              </a:lnSpc>
              <a:buNone/>
            </a:pPr>
            <a:r>
              <a:rPr lang="en-GB" sz="9600" b="1" dirty="0">
                <a:solidFill>
                  <a:schemeClr val="tx2"/>
                </a:solidFill>
              </a:rPr>
              <a:t>#5</a:t>
            </a:r>
            <a:endParaRPr lang="en-GB" sz="9600" b="1" dirty="0">
              <a:solidFill>
                <a:schemeClr val="tx2"/>
              </a:solidFill>
              <a:cs typeface="Arial" panose="020B0604020202020204" pitchFamily="34" charset="0"/>
            </a:endParaRPr>
          </a:p>
          <a:p>
            <a:pPr marL="0" indent="0" algn="r">
              <a:lnSpc>
                <a:spcPct val="90000"/>
              </a:lnSpc>
              <a:buNone/>
            </a:pPr>
            <a:r>
              <a:rPr lang="en-GB" sz="9600" dirty="0">
                <a:solidFill>
                  <a:schemeClr val="tx2"/>
                </a:solidFill>
              </a:rPr>
              <a:t>Stagnation</a:t>
            </a:r>
          </a:p>
        </p:txBody>
      </p:sp>
    </p:spTree>
    <p:extLst>
      <p:ext uri="{BB962C8B-B14F-4D97-AF65-F5344CB8AC3E}">
        <p14:creationId xmlns:p14="http://schemas.microsoft.com/office/powerpoint/2010/main" val="2448474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B4AC2C66-B9C0-CF4E-934F-9C88305CDCF7}"/>
              </a:ext>
            </a:extLst>
          </p:cNvPr>
          <p:cNvSpPr txBox="1">
            <a:spLocks/>
          </p:cNvSpPr>
          <p:nvPr/>
        </p:nvSpPr>
        <p:spPr>
          <a:xfrm>
            <a:off x="1619672" y="536656"/>
            <a:ext cx="7272808"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90000"/>
              </a:lnSpc>
              <a:buNone/>
            </a:pPr>
            <a:r>
              <a:rPr lang="en-GB" sz="9600" b="1" dirty="0">
                <a:solidFill>
                  <a:schemeClr val="tx2"/>
                </a:solidFill>
              </a:rPr>
              <a:t>#6</a:t>
            </a:r>
            <a:endParaRPr lang="en-GB" sz="9600" b="1" dirty="0">
              <a:solidFill>
                <a:schemeClr val="tx2"/>
              </a:solidFill>
              <a:cs typeface="Arial" panose="020B0604020202020204" pitchFamily="34" charset="0"/>
            </a:endParaRPr>
          </a:p>
          <a:p>
            <a:pPr marL="0" indent="0" algn="r">
              <a:lnSpc>
                <a:spcPct val="90000"/>
              </a:lnSpc>
              <a:buNone/>
            </a:pPr>
            <a:r>
              <a:rPr lang="en-GB" sz="8800" dirty="0">
                <a:solidFill>
                  <a:schemeClr val="tx2"/>
                </a:solidFill>
              </a:rPr>
              <a:t>Decline or </a:t>
            </a:r>
            <a:r>
              <a:rPr lang="en-GB" sz="8800" dirty="0" err="1">
                <a:solidFill>
                  <a:schemeClr val="tx2"/>
                </a:solidFill>
              </a:rPr>
              <a:t>rejuvination</a:t>
            </a:r>
            <a:endParaRPr lang="en-GB" sz="8800" dirty="0">
              <a:solidFill>
                <a:schemeClr val="tx2"/>
              </a:solidFill>
            </a:endParaRPr>
          </a:p>
        </p:txBody>
      </p:sp>
      <p:pic>
        <p:nvPicPr>
          <p:cNvPr id="5" name="Content Placeholder 8" descr="Diagram&#10;&#10;Description automatically generated">
            <a:extLst>
              <a:ext uri="{FF2B5EF4-FFF2-40B4-BE49-F238E27FC236}">
                <a16:creationId xmlns:a16="http://schemas.microsoft.com/office/drawing/2014/main" id="{8B5A771F-4ECF-1648-BD0C-3FC269F4432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7864" y="659063"/>
            <a:ext cx="3157274" cy="2736304"/>
          </a:xfrm>
        </p:spPr>
      </p:pic>
    </p:spTree>
    <p:extLst>
      <p:ext uri="{BB962C8B-B14F-4D97-AF65-F5344CB8AC3E}">
        <p14:creationId xmlns:p14="http://schemas.microsoft.com/office/powerpoint/2010/main" val="801993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8C1EC6ED-7D40-5849-B7A8-4DE5D5C8724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8580" y="116632"/>
            <a:ext cx="6184687" cy="5544616"/>
          </a:xfrm>
        </p:spPr>
      </p:pic>
      <p:pic>
        <p:nvPicPr>
          <p:cNvPr id="7" name="Picture 6" descr="Icon&#10;&#10;Description automatically generated">
            <a:extLst>
              <a:ext uri="{FF2B5EF4-FFF2-40B4-BE49-F238E27FC236}">
                <a16:creationId xmlns:a16="http://schemas.microsoft.com/office/drawing/2014/main" id="{04259797-72E3-4F4B-9865-EBE4363E66C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84168" y="127046"/>
            <a:ext cx="3289161" cy="2730624"/>
          </a:xfrm>
          <a:prstGeom prst="rect">
            <a:avLst/>
          </a:prstGeom>
        </p:spPr>
      </p:pic>
    </p:spTree>
    <p:extLst>
      <p:ext uri="{BB962C8B-B14F-4D97-AF65-F5344CB8AC3E}">
        <p14:creationId xmlns:p14="http://schemas.microsoft.com/office/powerpoint/2010/main" val="1789380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B45-A32F-704A-A46E-FA183B094324}"/>
              </a:ext>
            </a:extLst>
          </p:cNvPr>
          <p:cNvSpPr>
            <a:spLocks noGrp="1"/>
          </p:cNvSpPr>
          <p:nvPr>
            <p:ph type="title"/>
          </p:nvPr>
        </p:nvSpPr>
        <p:spPr>
          <a:xfrm>
            <a:off x="179512" y="-162272"/>
            <a:ext cx="8229600" cy="1143000"/>
          </a:xfrm>
        </p:spPr>
        <p:txBody>
          <a:bodyPr>
            <a:normAutofit/>
          </a:bodyPr>
          <a:lstStyle/>
          <a:p>
            <a:pPr algn="l"/>
            <a:r>
              <a:rPr lang="en-GB" sz="2800" b="1" dirty="0"/>
              <a:t>Example – Butler’s Model on a destination</a:t>
            </a:r>
          </a:p>
        </p:txBody>
      </p:sp>
      <p:pic>
        <p:nvPicPr>
          <p:cNvPr id="4" name="Online Media 3" descr="Butler Model of Tourism in Ubud, Bali">
            <a:hlinkClick r:id="" action="ppaction://media"/>
            <a:extLst>
              <a:ext uri="{FF2B5EF4-FFF2-40B4-BE49-F238E27FC236}">
                <a16:creationId xmlns:a16="http://schemas.microsoft.com/office/drawing/2014/main" id="{30961CB5-40B1-4547-AC00-9A48F4551625}"/>
              </a:ext>
            </a:extLst>
          </p:cNvPr>
          <p:cNvPicPr>
            <a:picLocks noGrp="1" noRot="1" noChangeAspect="1"/>
          </p:cNvPicPr>
          <p:nvPr>
            <p:ph idx="1"/>
            <a:videoFile r:link="rId1"/>
          </p:nvPr>
        </p:nvPicPr>
        <p:blipFill>
          <a:blip r:embed="rId4"/>
          <a:stretch>
            <a:fillRect/>
          </a:stretch>
        </p:blipFill>
        <p:spPr>
          <a:xfrm>
            <a:off x="251520" y="703292"/>
            <a:ext cx="8568952" cy="4841871"/>
          </a:xfrm>
          <a:prstGeom prst="rect">
            <a:avLst/>
          </a:prstGeom>
        </p:spPr>
      </p:pic>
    </p:spTree>
    <p:extLst>
      <p:ext uri="{BB962C8B-B14F-4D97-AF65-F5344CB8AC3E}">
        <p14:creationId xmlns:p14="http://schemas.microsoft.com/office/powerpoint/2010/main" val="271667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777E6E-C80C-4F2B-B1C6-3D108821DF18}"/>
              </a:ext>
            </a:extLst>
          </p:cNvPr>
          <p:cNvSpPr txBox="1"/>
          <p:nvPr/>
        </p:nvSpPr>
        <p:spPr>
          <a:xfrm>
            <a:off x="251520" y="332656"/>
            <a:ext cx="8640960" cy="5016758"/>
          </a:xfrm>
          <a:prstGeom prst="rect">
            <a:avLst/>
          </a:prstGeom>
          <a:noFill/>
        </p:spPr>
        <p:txBody>
          <a:bodyPr wrap="square" rtlCol="0">
            <a:spAutoFit/>
          </a:bodyPr>
          <a:lstStyle/>
          <a:p>
            <a:pPr fontAlgn="base"/>
            <a:r>
              <a:rPr lang="en-GB" sz="3200" dirty="0"/>
              <a:t>However …</a:t>
            </a:r>
          </a:p>
          <a:p>
            <a:pPr marL="457200" indent="-457200" fontAlgn="base">
              <a:buFont typeface="Arial" panose="020B0604020202020204" pitchFamily="34" charset="0"/>
              <a:buChar char="•"/>
            </a:pPr>
            <a:r>
              <a:rPr lang="en-GB" sz="3200" dirty="0"/>
              <a:t>Developed back in 1980, Butler’s model fails to account for many of the complexities of today’s travel and tourism industry. It pre-dates concepts of sustainability.</a:t>
            </a:r>
          </a:p>
          <a:p>
            <a:pPr marL="457200" indent="-457200" fontAlgn="base">
              <a:buFont typeface="Arial" panose="020B0604020202020204" pitchFamily="34" charset="0"/>
              <a:buChar char="•"/>
            </a:pPr>
            <a:r>
              <a:rPr lang="en-GB" sz="3200" dirty="0"/>
              <a:t>Sustainability is at the core of everything that we do in today’s world, so it is perhaps outdated thinking to assume that all destinations will reach consolidation in the way that it is represented in Butler’s model.</a:t>
            </a:r>
          </a:p>
        </p:txBody>
      </p:sp>
    </p:spTree>
    <p:extLst>
      <p:ext uri="{BB962C8B-B14F-4D97-AF65-F5344CB8AC3E}">
        <p14:creationId xmlns:p14="http://schemas.microsoft.com/office/powerpoint/2010/main" val="2053476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1BBE6871-2785-5945-A5A0-3C1D03D13323}"/>
              </a:ext>
            </a:extLst>
          </p:cNvPr>
          <p:cNvSpPr txBox="1">
            <a:spLocks/>
          </p:cNvSpPr>
          <p:nvPr/>
        </p:nvSpPr>
        <p:spPr>
          <a:xfrm>
            <a:off x="827584" y="836712"/>
            <a:ext cx="7389440" cy="33843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7200" dirty="0">
                <a:solidFill>
                  <a:schemeClr val="tx2"/>
                </a:solidFill>
              </a:rPr>
              <a:t>Why does a destination become popular?</a:t>
            </a:r>
          </a:p>
        </p:txBody>
      </p:sp>
      <p:sp>
        <p:nvSpPr>
          <p:cNvPr id="2" name="TextBox 1">
            <a:extLst>
              <a:ext uri="{FF2B5EF4-FFF2-40B4-BE49-F238E27FC236}">
                <a16:creationId xmlns:a16="http://schemas.microsoft.com/office/drawing/2014/main" id="{28777E6E-C80C-4F2B-B1C6-3D108821DF18}"/>
              </a:ext>
            </a:extLst>
          </p:cNvPr>
          <p:cNvSpPr txBox="1"/>
          <p:nvPr/>
        </p:nvSpPr>
        <p:spPr>
          <a:xfrm>
            <a:off x="971600" y="4221089"/>
            <a:ext cx="7920880" cy="1200329"/>
          </a:xfrm>
          <a:prstGeom prst="rect">
            <a:avLst/>
          </a:prstGeom>
          <a:noFill/>
        </p:spPr>
        <p:txBody>
          <a:bodyPr wrap="square" rtlCol="0">
            <a:spAutoFit/>
          </a:bodyPr>
          <a:lstStyle/>
          <a:p>
            <a:r>
              <a:rPr lang="en-GB" sz="3600" dirty="0"/>
              <a:t>Remember: Coastal, Urban, and Rural destinations</a:t>
            </a:r>
          </a:p>
        </p:txBody>
      </p:sp>
    </p:spTree>
    <p:extLst>
      <p:ext uri="{BB962C8B-B14F-4D97-AF65-F5344CB8AC3E}">
        <p14:creationId xmlns:p14="http://schemas.microsoft.com/office/powerpoint/2010/main" val="2671836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 email&#10;&#10;Description automatically generated">
            <a:extLst>
              <a:ext uri="{FF2B5EF4-FFF2-40B4-BE49-F238E27FC236}">
                <a16:creationId xmlns:a16="http://schemas.microsoft.com/office/drawing/2014/main" id="{76369DA0-C0CA-8F4E-8BEE-7DCE3AAB5DF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5019" y="476672"/>
            <a:ext cx="8553962" cy="4827946"/>
          </a:xfrm>
        </p:spPr>
      </p:pic>
    </p:spTree>
    <p:extLst>
      <p:ext uri="{BB962C8B-B14F-4D97-AF65-F5344CB8AC3E}">
        <p14:creationId xmlns:p14="http://schemas.microsoft.com/office/powerpoint/2010/main" val="2245776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 email&#10;&#10;Description automatically generated">
            <a:extLst>
              <a:ext uri="{FF2B5EF4-FFF2-40B4-BE49-F238E27FC236}">
                <a16:creationId xmlns:a16="http://schemas.microsoft.com/office/drawing/2014/main" id="{46F022CF-C884-AC42-82FE-B77A0F69146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882" y="188640"/>
            <a:ext cx="9034235" cy="3024336"/>
          </a:xfrm>
        </p:spPr>
      </p:pic>
      <p:pic>
        <p:nvPicPr>
          <p:cNvPr id="7" name="Picture 6" descr="Text&#10;&#10;Description automatically generated">
            <a:extLst>
              <a:ext uri="{FF2B5EF4-FFF2-40B4-BE49-F238E27FC236}">
                <a16:creationId xmlns:a16="http://schemas.microsoft.com/office/drawing/2014/main" id="{D037C8FB-0B52-4447-BD56-74B9B9F747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81" y="3068960"/>
            <a:ext cx="8313557" cy="2448272"/>
          </a:xfrm>
          <a:prstGeom prst="rect">
            <a:avLst/>
          </a:prstGeom>
        </p:spPr>
      </p:pic>
    </p:spTree>
    <p:extLst>
      <p:ext uri="{BB962C8B-B14F-4D97-AF65-F5344CB8AC3E}">
        <p14:creationId xmlns:p14="http://schemas.microsoft.com/office/powerpoint/2010/main" val="289650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25C6E9F-776D-BA44-912E-37B33BED690F}"/>
              </a:ext>
            </a:extLst>
          </p:cNvPr>
          <p:cNvSpPr>
            <a:spLocks noGrp="1"/>
          </p:cNvSpPr>
          <p:nvPr>
            <p:ph type="title"/>
          </p:nvPr>
        </p:nvSpPr>
        <p:spPr>
          <a:xfrm>
            <a:off x="312215" y="-99392"/>
            <a:ext cx="8229600" cy="1143000"/>
          </a:xfrm>
        </p:spPr>
        <p:txBody>
          <a:bodyPr>
            <a:normAutofit/>
          </a:bodyPr>
          <a:lstStyle/>
          <a:p>
            <a:pPr algn="l" fontAlgn="base"/>
            <a:r>
              <a:rPr lang="en-GB" b="1" dirty="0"/>
              <a:t>The Beach</a:t>
            </a:r>
          </a:p>
        </p:txBody>
      </p:sp>
      <p:pic>
        <p:nvPicPr>
          <p:cNvPr id="3" name="Online Media 2" descr="The Beach | #TBT Trailer | 20th Century FOX">
            <a:hlinkClick r:id="" action="ppaction://media"/>
            <a:extLst>
              <a:ext uri="{FF2B5EF4-FFF2-40B4-BE49-F238E27FC236}">
                <a16:creationId xmlns:a16="http://schemas.microsoft.com/office/drawing/2014/main" id="{2FD84CF2-5EF8-B442-B9CA-116F7F679461}"/>
              </a:ext>
            </a:extLst>
          </p:cNvPr>
          <p:cNvPicPr>
            <a:picLocks noRot="1" noChangeAspect="1"/>
          </p:cNvPicPr>
          <p:nvPr>
            <a:videoFile r:link="rId1"/>
          </p:nvPr>
        </p:nvPicPr>
        <p:blipFill>
          <a:blip r:embed="rId4"/>
          <a:stretch>
            <a:fillRect/>
          </a:stretch>
        </p:blipFill>
        <p:spPr>
          <a:xfrm>
            <a:off x="385192" y="777942"/>
            <a:ext cx="8435280" cy="4765933"/>
          </a:xfrm>
          <a:prstGeom prst="rect">
            <a:avLst/>
          </a:prstGeom>
        </p:spPr>
      </p:pic>
    </p:spTree>
    <p:extLst>
      <p:ext uri="{BB962C8B-B14F-4D97-AF65-F5344CB8AC3E}">
        <p14:creationId xmlns:p14="http://schemas.microsoft.com/office/powerpoint/2010/main" val="129072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raphic showing how the popularity of Maya Bay has boomed in recent years">
            <a:extLst>
              <a:ext uri="{FF2B5EF4-FFF2-40B4-BE49-F238E27FC236}">
                <a16:creationId xmlns:a16="http://schemas.microsoft.com/office/drawing/2014/main" id="{C982AC43-CB79-284B-AF56-5A83909BD8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9896" y="84067"/>
            <a:ext cx="5458408" cy="5577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207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mountain, outdoor, nature, green&#10;&#10;Description automatically generated">
            <a:extLst>
              <a:ext uri="{FF2B5EF4-FFF2-40B4-BE49-F238E27FC236}">
                <a16:creationId xmlns:a16="http://schemas.microsoft.com/office/drawing/2014/main" id="{B5115CC1-5F32-FC46-A8D8-6A2B5D706A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32656"/>
            <a:ext cx="9144000" cy="5113065"/>
          </a:xfrm>
          <a:prstGeom prst="rect">
            <a:avLst/>
          </a:prstGeom>
        </p:spPr>
      </p:pic>
    </p:spTree>
    <p:extLst>
      <p:ext uri="{BB962C8B-B14F-4D97-AF65-F5344CB8AC3E}">
        <p14:creationId xmlns:p14="http://schemas.microsoft.com/office/powerpoint/2010/main" val="1948223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ya Bay: The beach nobody can touch - BBC News">
            <a:hlinkClick r:id="" action="ppaction://media"/>
            <a:extLst>
              <a:ext uri="{FF2B5EF4-FFF2-40B4-BE49-F238E27FC236}">
                <a16:creationId xmlns:a16="http://schemas.microsoft.com/office/drawing/2014/main" id="{5F01D142-2500-1B4B-ACAA-8CAF51B82289}"/>
              </a:ext>
            </a:extLst>
          </p:cNvPr>
          <p:cNvPicPr>
            <a:picLocks noGrp="1" noRot="1" noChangeAspect="1"/>
          </p:cNvPicPr>
          <p:nvPr>
            <p:ph idx="1"/>
            <a:videoFile r:link="rId1"/>
          </p:nvPr>
        </p:nvPicPr>
        <p:blipFill>
          <a:blip r:embed="rId4"/>
          <a:stretch>
            <a:fillRect/>
          </a:stretch>
        </p:blipFill>
        <p:spPr>
          <a:xfrm>
            <a:off x="251520" y="188640"/>
            <a:ext cx="8640960" cy="4882559"/>
          </a:xfrm>
          <a:prstGeom prst="rect">
            <a:avLst/>
          </a:prstGeom>
        </p:spPr>
      </p:pic>
      <p:sp>
        <p:nvSpPr>
          <p:cNvPr id="6" name="TextBox 5">
            <a:extLst>
              <a:ext uri="{FF2B5EF4-FFF2-40B4-BE49-F238E27FC236}">
                <a16:creationId xmlns:a16="http://schemas.microsoft.com/office/drawing/2014/main" id="{69F76AED-66D8-AE4E-810C-15D697739A91}"/>
              </a:ext>
            </a:extLst>
          </p:cNvPr>
          <p:cNvSpPr txBox="1"/>
          <p:nvPr/>
        </p:nvSpPr>
        <p:spPr>
          <a:xfrm>
            <a:off x="899592" y="5229200"/>
            <a:ext cx="6500497" cy="646331"/>
          </a:xfrm>
          <a:prstGeom prst="rect">
            <a:avLst/>
          </a:prstGeom>
          <a:noFill/>
        </p:spPr>
        <p:txBody>
          <a:bodyPr wrap="none" rtlCol="0">
            <a:spAutoFit/>
          </a:bodyPr>
          <a:lstStyle/>
          <a:p>
            <a:r>
              <a:rPr lang="en-GB" dirty="0">
                <a:hlinkClick r:id="rId5"/>
              </a:rPr>
              <a:t>Newsbeat: Thailand's Maya Bay: 'You think you're in Times Square'</a:t>
            </a:r>
            <a:endParaRPr lang="en-GB" dirty="0"/>
          </a:p>
          <a:p>
            <a:endParaRPr lang="en-GB" dirty="0"/>
          </a:p>
        </p:txBody>
      </p:sp>
      <p:pic>
        <p:nvPicPr>
          <p:cNvPr id="10" name="Graphic 9" descr="Newspaper outline">
            <a:extLst>
              <a:ext uri="{FF2B5EF4-FFF2-40B4-BE49-F238E27FC236}">
                <a16:creationId xmlns:a16="http://schemas.microsoft.com/office/drawing/2014/main" id="{E3E38ED5-6A4D-4141-AF4C-1B2648750BC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520" y="5071199"/>
            <a:ext cx="638598" cy="638598"/>
          </a:xfrm>
          <a:prstGeom prst="rect">
            <a:avLst/>
          </a:prstGeom>
        </p:spPr>
      </p:pic>
    </p:spTree>
    <p:extLst>
      <p:ext uri="{BB962C8B-B14F-4D97-AF65-F5344CB8AC3E}">
        <p14:creationId xmlns:p14="http://schemas.microsoft.com/office/powerpoint/2010/main" val="19147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AA44AA91-ACCE-714A-8C6F-5FA7476B9063}"/>
              </a:ext>
            </a:extLst>
          </p:cNvPr>
          <p:cNvGraphicFramePr>
            <a:graphicFrameLocks noGrp="1"/>
          </p:cNvGraphicFramePr>
          <p:nvPr>
            <p:extLst>
              <p:ext uri="{D42A27DB-BD31-4B8C-83A1-F6EECF244321}">
                <p14:modId xmlns:p14="http://schemas.microsoft.com/office/powerpoint/2010/main" val="569368284"/>
              </p:ext>
            </p:extLst>
          </p:nvPr>
        </p:nvGraphicFramePr>
        <p:xfrm>
          <a:off x="251520" y="188640"/>
          <a:ext cx="8640960" cy="5691482"/>
        </p:xfrm>
        <a:graphic>
          <a:graphicData uri="http://schemas.openxmlformats.org/drawingml/2006/table">
            <a:tbl>
              <a:tblPr/>
              <a:tblGrid>
                <a:gridCol w="8640960">
                  <a:extLst>
                    <a:ext uri="{9D8B030D-6E8A-4147-A177-3AD203B41FA5}">
                      <a16:colId xmlns:a16="http://schemas.microsoft.com/office/drawing/2014/main" val="397788430"/>
                    </a:ext>
                  </a:extLst>
                </a:gridCol>
              </a:tblGrid>
              <a:tr h="5112568">
                <a:tc>
                  <a:txBody>
                    <a:bodyPr/>
                    <a:lstStyle/>
                    <a:p>
                      <a:pPr marL="342900" indent="-342900" algn="just" fontAlgn="t">
                        <a:buFont typeface="Arial" panose="020B0604020202020204" pitchFamily="34" charset="0"/>
                        <a:buChar char="•"/>
                      </a:pPr>
                      <a:r>
                        <a:rPr lang="en-GB" sz="1600" b="1" dirty="0">
                          <a:effectLst/>
                        </a:rPr>
                        <a:t>Discovery/exploration </a:t>
                      </a:r>
                      <a:r>
                        <a:rPr lang="en-GB" sz="1600" dirty="0">
                          <a:effectLst/>
                        </a:rPr>
                        <a:t>- an area is first visited by a small number of people exploring the primary tourist attractions. These people share their experiences with others. People in the area experience the benefits of tourism and begin to develop secondary tourist services such as accommodation for visitors.</a:t>
                      </a:r>
                    </a:p>
                    <a:p>
                      <a:pPr marL="342900" indent="-342900" algn="just" fontAlgn="t">
                        <a:buFont typeface="Arial" panose="020B0604020202020204" pitchFamily="34" charset="0"/>
                        <a:buChar char="•"/>
                      </a:pPr>
                      <a:endParaRPr lang="en-GB" sz="1600" dirty="0">
                        <a:effectLst/>
                      </a:endParaRPr>
                    </a:p>
                    <a:p>
                      <a:pPr marL="342900" indent="-342900" algn="just" fontAlgn="t">
                        <a:buFont typeface="Arial" panose="020B0604020202020204" pitchFamily="34" charset="0"/>
                        <a:buChar char="•"/>
                      </a:pPr>
                      <a:r>
                        <a:rPr lang="en-GB" sz="1600" b="1" dirty="0">
                          <a:effectLst/>
                        </a:rPr>
                        <a:t>Growth/development </a:t>
                      </a:r>
                      <a:r>
                        <a:rPr lang="en-GB" sz="1600" dirty="0">
                          <a:effectLst/>
                        </a:rPr>
                        <a:t>- tourist numbers increase and a tourist season may develop. Visitors may have heard of the place via word of mouth, media or guide books. Tourist attractions will begin to be marketed at a larger audience and more secondary services will develop including improved transport </a:t>
                      </a:r>
                      <a:r>
                        <a:rPr lang="en-GB" sz="1600" dirty="0" err="1">
                          <a:effectLst/>
                        </a:rPr>
                        <a:t>eg</a:t>
                      </a:r>
                      <a:r>
                        <a:rPr lang="en-GB" sz="1600" dirty="0">
                          <a:effectLst/>
                        </a:rPr>
                        <a:t> roads, airports.</a:t>
                      </a:r>
                    </a:p>
                    <a:p>
                      <a:pPr marL="342900" indent="-342900" algn="just" fontAlgn="t">
                        <a:buFont typeface="Arial" panose="020B0604020202020204" pitchFamily="34" charset="0"/>
                        <a:buChar char="•"/>
                      </a:pPr>
                      <a:endParaRPr lang="en-GB" sz="1600" dirty="0">
                        <a:effectLst/>
                      </a:endParaRPr>
                    </a:p>
                    <a:p>
                      <a:pPr marL="342900" indent="-342900" algn="just" fontAlgn="t">
                        <a:buFont typeface="Arial" panose="020B0604020202020204" pitchFamily="34" charset="0"/>
                        <a:buChar char="•"/>
                      </a:pPr>
                      <a:r>
                        <a:rPr lang="en-GB" sz="1600" b="1" dirty="0">
                          <a:effectLst/>
                        </a:rPr>
                        <a:t>Success </a:t>
                      </a:r>
                      <a:r>
                        <a:rPr lang="en-GB" sz="1600" dirty="0">
                          <a:effectLst/>
                        </a:rPr>
                        <a:t>- mass tourism replaces the original economy; tourist facilities including transport, guiding, accommodation, restaurants etc are fully developed and used. Local culture may be affected and negative impacts may be seen. Some resentment among local people not benefitting from tourism.</a:t>
                      </a:r>
                    </a:p>
                    <a:p>
                      <a:pPr marL="342900" indent="-342900" algn="just" fontAlgn="t">
                        <a:buFont typeface="Arial" panose="020B0604020202020204" pitchFamily="34" charset="0"/>
                        <a:buChar char="•"/>
                      </a:pPr>
                      <a:endParaRPr lang="en-GB" sz="1600" dirty="0">
                        <a:effectLst/>
                      </a:endParaRPr>
                    </a:p>
                    <a:p>
                      <a:pPr marL="342900" marR="0" lvl="0" indent="-342900" algn="just"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1600" b="1" dirty="0">
                          <a:effectLst/>
                        </a:rPr>
                        <a:t>Problem/stagnation </a:t>
                      </a:r>
                      <a:r>
                        <a:rPr lang="en-GB" sz="1600" dirty="0">
                          <a:effectLst/>
                        </a:rPr>
                        <a:t>- visitor numbers reach their peak with carrying capacity reached or exceeded. Tourism causing social, economic, environmental and political problems. While the area is still popular, it is no longer fashionable and many tourists are now more interested in new destinations. </a:t>
                      </a:r>
                    </a:p>
                    <a:p>
                      <a:pPr marL="342900" marR="0" lvl="0" indent="-342900" algn="just"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endParaRPr lang="en-GB" sz="1600" dirty="0">
                        <a:effectLst/>
                      </a:endParaRPr>
                    </a:p>
                    <a:p>
                      <a:pPr marL="342900" marR="0" lvl="0" indent="-342900" algn="just"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1600" b="1" dirty="0">
                          <a:effectLst/>
                        </a:rPr>
                        <a:t>Rejuvenation or decline </a:t>
                      </a:r>
                      <a:r>
                        <a:rPr lang="en-GB" sz="1600" dirty="0">
                          <a:effectLst/>
                        </a:rPr>
                        <a:t>– the area either declines as tourists go to other, more fashionable, unspoilt destinations or rebrands new, more sustainable approaches to tourist development.</a:t>
                      </a:r>
                    </a:p>
                  </a:txBody>
                  <a:tcPr marL="129941" marR="129941" marT="41581" marB="41581">
                    <a:lnL>
                      <a:noFill/>
                    </a:lnL>
                    <a:lnR>
                      <a:noFill/>
                    </a:lnR>
                    <a:lnT>
                      <a:noFill/>
                    </a:lnT>
                    <a:lnB>
                      <a:noFill/>
                    </a:lnB>
                  </a:tcPr>
                </a:tc>
                <a:extLst>
                  <a:ext uri="{0D108BD9-81ED-4DB2-BD59-A6C34878D82A}">
                    <a16:rowId xmlns:a16="http://schemas.microsoft.com/office/drawing/2014/main" val="3307573268"/>
                  </a:ext>
                </a:extLst>
              </a:tr>
            </a:tbl>
          </a:graphicData>
        </a:graphic>
      </p:graphicFrame>
    </p:spTree>
    <p:extLst>
      <p:ext uri="{BB962C8B-B14F-4D97-AF65-F5344CB8AC3E}">
        <p14:creationId xmlns:p14="http://schemas.microsoft.com/office/powerpoint/2010/main" val="532873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B2745-C63F-714E-8611-092780C1D25C}"/>
              </a:ext>
            </a:extLst>
          </p:cNvPr>
          <p:cNvSpPr>
            <a:spLocks noGrp="1"/>
          </p:cNvSpPr>
          <p:nvPr>
            <p:ph type="title"/>
          </p:nvPr>
        </p:nvSpPr>
        <p:spPr/>
        <p:txBody>
          <a:bodyPr/>
          <a:lstStyle/>
          <a:p>
            <a:endParaRPr lang="en-GB"/>
          </a:p>
        </p:txBody>
      </p:sp>
      <p:pic>
        <p:nvPicPr>
          <p:cNvPr id="5" name="Content Placeholder 4" descr="Diagram&#10;&#10;Description automatically generated">
            <a:extLst>
              <a:ext uri="{FF2B5EF4-FFF2-40B4-BE49-F238E27FC236}">
                <a16:creationId xmlns:a16="http://schemas.microsoft.com/office/drawing/2014/main" id="{FB00B012-621B-7745-8027-F125C7CFE0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480" y="1"/>
            <a:ext cx="9168480" cy="5725544"/>
          </a:xfrm>
        </p:spPr>
      </p:pic>
    </p:spTree>
    <p:extLst>
      <p:ext uri="{BB962C8B-B14F-4D97-AF65-F5344CB8AC3E}">
        <p14:creationId xmlns:p14="http://schemas.microsoft.com/office/powerpoint/2010/main" val="509435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87F36-A12F-394A-AAD5-BD0066337A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7BBFDC0-2276-8E42-BFCF-577FA0A82478}"/>
              </a:ext>
            </a:extLst>
          </p:cNvPr>
          <p:cNvSpPr>
            <a:spLocks noGrp="1"/>
          </p:cNvSpPr>
          <p:nvPr>
            <p:ph idx="1"/>
          </p:nvPr>
        </p:nvSpPr>
        <p:spPr/>
        <p:txBody>
          <a:bodyPr/>
          <a:lstStyle/>
          <a:p>
            <a:endParaRPr lang="en-GB"/>
          </a:p>
        </p:txBody>
      </p:sp>
      <p:pic>
        <p:nvPicPr>
          <p:cNvPr id="13314" name="Picture 2" descr="Picture">
            <a:extLst>
              <a:ext uri="{FF2B5EF4-FFF2-40B4-BE49-F238E27FC236}">
                <a16:creationId xmlns:a16="http://schemas.microsoft.com/office/drawing/2014/main" id="{54295629-6BB5-E546-B672-8B2B9C7BB5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71"/>
          <a:stretch/>
        </p:blipFill>
        <p:spPr bwMode="auto">
          <a:xfrm>
            <a:off x="0" y="10138"/>
            <a:ext cx="9144000" cy="5783759"/>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12AA739F-8B49-1642-B888-970A0598C682}"/>
              </a:ext>
            </a:extLst>
          </p:cNvPr>
          <p:cNvSpPr txBox="1">
            <a:spLocks/>
          </p:cNvSpPr>
          <p:nvPr/>
        </p:nvSpPr>
        <p:spPr>
          <a:xfrm>
            <a:off x="-684584" y="5105335"/>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4000" b="1" dirty="0">
                <a:solidFill>
                  <a:schemeClr val="bg1"/>
                </a:solidFill>
              </a:rPr>
              <a:t>A rural tourism example</a:t>
            </a:r>
            <a:endParaRPr lang="en-GB" sz="4000" dirty="0">
              <a:solidFill>
                <a:schemeClr val="bg1"/>
              </a:solidFill>
            </a:endParaRPr>
          </a:p>
        </p:txBody>
      </p:sp>
    </p:spTree>
    <p:extLst>
      <p:ext uri="{BB962C8B-B14F-4D97-AF65-F5344CB8AC3E}">
        <p14:creationId xmlns:p14="http://schemas.microsoft.com/office/powerpoint/2010/main" val="227531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Gra o Tron Seria II Odc 1 - Dark Hedges">
            <a:hlinkClick r:id="" action="ppaction://media"/>
            <a:extLst>
              <a:ext uri="{FF2B5EF4-FFF2-40B4-BE49-F238E27FC236}">
                <a16:creationId xmlns:a16="http://schemas.microsoft.com/office/drawing/2014/main" id="{D569910F-70B9-E84D-A31C-6C4666496B2F}"/>
              </a:ext>
            </a:extLst>
          </p:cNvPr>
          <p:cNvPicPr>
            <a:picLocks noGrp="1" noRot="1" noChangeAspect="1"/>
          </p:cNvPicPr>
          <p:nvPr>
            <p:ph idx="1"/>
            <a:videoFile r:link="rId1"/>
          </p:nvPr>
        </p:nvPicPr>
        <p:blipFill>
          <a:blip r:embed="rId4"/>
          <a:stretch>
            <a:fillRect/>
          </a:stretch>
        </p:blipFill>
        <p:spPr>
          <a:xfrm>
            <a:off x="1259632" y="1241644"/>
            <a:ext cx="7742194" cy="4374712"/>
          </a:xfrm>
          <a:prstGeom prst="rect">
            <a:avLst/>
          </a:prstGeom>
        </p:spPr>
      </p:pic>
      <p:pic>
        <p:nvPicPr>
          <p:cNvPr id="6" name="Picture 5">
            <a:extLst>
              <a:ext uri="{FF2B5EF4-FFF2-40B4-BE49-F238E27FC236}">
                <a16:creationId xmlns:a16="http://schemas.microsoft.com/office/drawing/2014/main" id="{667D6DDE-6459-5E48-A24C-8C0A12B4644C}"/>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427" y="53752"/>
            <a:ext cx="2588315" cy="1143000"/>
          </a:xfrm>
          <a:prstGeom prst="rect">
            <a:avLst/>
          </a:prstGeom>
        </p:spPr>
      </p:pic>
    </p:spTree>
    <p:extLst>
      <p:ext uri="{BB962C8B-B14F-4D97-AF65-F5344CB8AC3E}">
        <p14:creationId xmlns:p14="http://schemas.microsoft.com/office/powerpoint/2010/main" val="3850807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Picture">
            <a:extLst>
              <a:ext uri="{FF2B5EF4-FFF2-40B4-BE49-F238E27FC236}">
                <a16:creationId xmlns:a16="http://schemas.microsoft.com/office/drawing/2014/main" id="{BE569AB3-34EA-D548-9C91-371B1D1EF6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86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3368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428713E2-5D71-0C41-BBB1-65A42C4407C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9216" y="1874000"/>
            <a:ext cx="5029200" cy="3657600"/>
          </a:xfrm>
        </p:spPr>
      </p:pic>
      <p:pic>
        <p:nvPicPr>
          <p:cNvPr id="7" name="Picture 6" descr="A picture containing text&#10;&#10;Description automatically generated">
            <a:extLst>
              <a:ext uri="{FF2B5EF4-FFF2-40B4-BE49-F238E27FC236}">
                <a16:creationId xmlns:a16="http://schemas.microsoft.com/office/drawing/2014/main" id="{7BC7E837-97E3-F545-8225-8B8D91A00F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3134" y="2721382"/>
            <a:ext cx="3432565" cy="2709034"/>
          </a:xfrm>
          <a:prstGeom prst="rect">
            <a:avLst/>
          </a:prstGeom>
        </p:spPr>
      </p:pic>
      <p:pic>
        <p:nvPicPr>
          <p:cNvPr id="9" name="Picture 8" descr="Map&#10;&#10;Description automatically generated">
            <a:extLst>
              <a:ext uri="{FF2B5EF4-FFF2-40B4-BE49-F238E27FC236}">
                <a16:creationId xmlns:a16="http://schemas.microsoft.com/office/drawing/2014/main" id="{01C1AD7C-7FDD-5B4F-8AA8-9BAC7F92DB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58802" y="144884"/>
            <a:ext cx="4875981" cy="2420020"/>
          </a:xfrm>
          <a:prstGeom prst="rect">
            <a:avLst/>
          </a:prstGeom>
        </p:spPr>
      </p:pic>
      <p:pic>
        <p:nvPicPr>
          <p:cNvPr id="11" name="Picture 10" descr="Background pattern&#10;&#10;Description automatically generated">
            <a:extLst>
              <a:ext uri="{FF2B5EF4-FFF2-40B4-BE49-F238E27FC236}">
                <a16:creationId xmlns:a16="http://schemas.microsoft.com/office/drawing/2014/main" id="{3181E028-48B6-0447-A1D5-8A1299C2BB2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86" y="133318"/>
            <a:ext cx="3901725" cy="1723001"/>
          </a:xfrm>
          <a:prstGeom prst="rect">
            <a:avLst/>
          </a:prstGeom>
        </p:spPr>
      </p:pic>
    </p:spTree>
    <p:extLst>
      <p:ext uri="{BB962C8B-B14F-4D97-AF65-F5344CB8AC3E}">
        <p14:creationId xmlns:p14="http://schemas.microsoft.com/office/powerpoint/2010/main" val="1298938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2758D0-7F91-A0DF-4273-A9F8104A1220}"/>
              </a:ext>
            </a:extLst>
          </p:cNvPr>
          <p:cNvPicPr>
            <a:picLocks noChangeAspect="1"/>
          </p:cNvPicPr>
          <p:nvPr/>
        </p:nvPicPr>
        <p:blipFill rotWithShape="1">
          <a:blip r:embed="rId2"/>
          <a:srcRect l="28871" t="22400" r="27817" b="6201"/>
          <a:stretch/>
        </p:blipFill>
        <p:spPr>
          <a:xfrm>
            <a:off x="1619672" y="0"/>
            <a:ext cx="6445423" cy="6669360"/>
          </a:xfrm>
          <a:prstGeom prst="rect">
            <a:avLst/>
          </a:prstGeom>
        </p:spPr>
      </p:pic>
    </p:spTree>
    <p:extLst>
      <p:ext uri="{BB962C8B-B14F-4D97-AF65-F5344CB8AC3E}">
        <p14:creationId xmlns:p14="http://schemas.microsoft.com/office/powerpoint/2010/main" val="32649716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B697-4F5F-B046-B4E5-8243DD35E754}"/>
              </a:ext>
            </a:extLst>
          </p:cNvPr>
          <p:cNvSpPr>
            <a:spLocks noGrp="1"/>
          </p:cNvSpPr>
          <p:nvPr>
            <p:ph type="title"/>
          </p:nvPr>
        </p:nvSpPr>
        <p:spPr/>
        <p:txBody>
          <a:bodyPr/>
          <a:lstStyle/>
          <a:p>
            <a:endParaRPr lang="en-GB"/>
          </a:p>
        </p:txBody>
      </p:sp>
      <p:pic>
        <p:nvPicPr>
          <p:cNvPr id="4" name="Online Media 3" descr="Venice Vacation Travel Guide | Expedia">
            <a:hlinkClick r:id="" action="ppaction://media"/>
            <a:extLst>
              <a:ext uri="{FF2B5EF4-FFF2-40B4-BE49-F238E27FC236}">
                <a16:creationId xmlns:a16="http://schemas.microsoft.com/office/drawing/2014/main" id="{6A17D6BB-DCCB-7F4B-9C22-9B1D3130F82D}"/>
              </a:ext>
            </a:extLst>
          </p:cNvPr>
          <p:cNvPicPr>
            <a:picLocks noGrp="1" noRot="1" noChangeAspect="1"/>
          </p:cNvPicPr>
          <p:nvPr>
            <p:ph idx="1"/>
            <a:videoFile r:link="rId1"/>
          </p:nvPr>
        </p:nvPicPr>
        <p:blipFill>
          <a:blip r:embed="rId4"/>
          <a:stretch>
            <a:fillRect/>
          </a:stretch>
        </p:blipFill>
        <p:spPr>
          <a:xfrm>
            <a:off x="230691" y="116632"/>
            <a:ext cx="8682618" cy="4906097"/>
          </a:xfrm>
          <a:prstGeom prst="rect">
            <a:avLst/>
          </a:prstGeom>
        </p:spPr>
      </p:pic>
    </p:spTree>
    <p:extLst>
      <p:ext uri="{BB962C8B-B14F-4D97-AF65-F5344CB8AC3E}">
        <p14:creationId xmlns:p14="http://schemas.microsoft.com/office/powerpoint/2010/main" val="2745916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D81D692-A5CB-3C43-92CF-A6C7D135E370}"/>
              </a:ext>
            </a:extLst>
          </p:cNvPr>
          <p:cNvGraphicFramePr>
            <a:graphicFrameLocks noGrp="1"/>
          </p:cNvGraphicFramePr>
          <p:nvPr>
            <p:ph idx="1"/>
          </p:nvPr>
        </p:nvGraphicFramePr>
        <p:xfrm>
          <a:off x="457200" y="3392057"/>
          <a:ext cx="8229600" cy="332649"/>
        </p:xfrm>
        <a:graphic>
          <a:graphicData uri="http://schemas.openxmlformats.org/drawingml/2006/table">
            <a:tbl>
              <a:tblPr/>
              <a:tblGrid>
                <a:gridCol w="4114800">
                  <a:extLst>
                    <a:ext uri="{9D8B030D-6E8A-4147-A177-3AD203B41FA5}">
                      <a16:colId xmlns:a16="http://schemas.microsoft.com/office/drawing/2014/main" val="1518315400"/>
                    </a:ext>
                  </a:extLst>
                </a:gridCol>
                <a:gridCol w="4114800">
                  <a:extLst>
                    <a:ext uri="{9D8B030D-6E8A-4147-A177-3AD203B41FA5}">
                      <a16:colId xmlns:a16="http://schemas.microsoft.com/office/drawing/2014/main" val="661164149"/>
                    </a:ext>
                  </a:extLst>
                </a:gridCol>
              </a:tblGrid>
              <a:tr h="332649">
                <a:tc>
                  <a:txBody>
                    <a:bodyPr/>
                    <a:lstStyle/>
                    <a:p>
                      <a:pPr fontAlgn="t"/>
                      <a:endParaRPr lang="en-GB" sz="1600">
                        <a:effectLst/>
                      </a:endParaRPr>
                    </a:p>
                  </a:txBody>
                  <a:tcPr marL="129941" marR="129941" marT="41581" marB="41581">
                    <a:lnL>
                      <a:noFill/>
                    </a:lnL>
                    <a:lnR>
                      <a:noFill/>
                    </a:lnR>
                    <a:lnT>
                      <a:noFill/>
                    </a:lnT>
                    <a:lnB>
                      <a:noFill/>
                    </a:lnB>
                  </a:tcPr>
                </a:tc>
                <a:tc>
                  <a:txBody>
                    <a:bodyPr/>
                    <a:lstStyle/>
                    <a:p>
                      <a:pPr algn="ctr" fontAlgn="t"/>
                      <a:endParaRPr lang="en-GB" sz="1600">
                        <a:effectLst/>
                      </a:endParaRPr>
                    </a:p>
                  </a:txBody>
                  <a:tcPr marL="129941" marR="129941" marT="41581" marB="41581">
                    <a:lnL>
                      <a:noFill/>
                    </a:lnL>
                    <a:lnR>
                      <a:noFill/>
                    </a:lnR>
                    <a:lnT>
                      <a:noFill/>
                    </a:lnT>
                    <a:lnB>
                      <a:noFill/>
                    </a:lnB>
                  </a:tcPr>
                </a:tc>
                <a:extLst>
                  <a:ext uri="{0D108BD9-81ED-4DB2-BD59-A6C34878D82A}">
                    <a16:rowId xmlns:a16="http://schemas.microsoft.com/office/drawing/2014/main" val="2166816293"/>
                  </a:ext>
                </a:extLst>
              </a:tr>
            </a:tbl>
          </a:graphicData>
        </a:graphic>
      </p:graphicFrame>
      <p:graphicFrame>
        <p:nvGraphicFramePr>
          <p:cNvPr id="5" name="Table 4">
            <a:extLst>
              <a:ext uri="{FF2B5EF4-FFF2-40B4-BE49-F238E27FC236}">
                <a16:creationId xmlns:a16="http://schemas.microsoft.com/office/drawing/2014/main" id="{2F598524-B363-694D-A80F-9D7F4BE255BD}"/>
              </a:ext>
            </a:extLst>
          </p:cNvPr>
          <p:cNvGraphicFramePr>
            <a:graphicFrameLocks noGrp="1"/>
          </p:cNvGraphicFramePr>
          <p:nvPr>
            <p:extLst>
              <p:ext uri="{D42A27DB-BD31-4B8C-83A1-F6EECF244321}">
                <p14:modId xmlns:p14="http://schemas.microsoft.com/office/powerpoint/2010/main" val="3596244164"/>
              </p:ext>
            </p:extLst>
          </p:nvPr>
        </p:nvGraphicFramePr>
        <p:xfrm>
          <a:off x="2627784" y="5666319"/>
          <a:ext cx="8229600" cy="332649"/>
        </p:xfrm>
        <a:graphic>
          <a:graphicData uri="http://schemas.openxmlformats.org/drawingml/2006/table">
            <a:tbl>
              <a:tblPr/>
              <a:tblGrid>
                <a:gridCol w="4114800">
                  <a:extLst>
                    <a:ext uri="{9D8B030D-6E8A-4147-A177-3AD203B41FA5}">
                      <a16:colId xmlns:a16="http://schemas.microsoft.com/office/drawing/2014/main" val="613688419"/>
                    </a:ext>
                  </a:extLst>
                </a:gridCol>
                <a:gridCol w="4114800">
                  <a:extLst>
                    <a:ext uri="{9D8B030D-6E8A-4147-A177-3AD203B41FA5}">
                      <a16:colId xmlns:a16="http://schemas.microsoft.com/office/drawing/2014/main" val="721697676"/>
                    </a:ext>
                  </a:extLst>
                </a:gridCol>
              </a:tblGrid>
              <a:tr h="332649">
                <a:tc>
                  <a:txBody>
                    <a:bodyPr/>
                    <a:lstStyle/>
                    <a:p>
                      <a:pPr algn="l" fontAlgn="t"/>
                      <a:endParaRPr lang="en-GB" sz="1600">
                        <a:effectLst/>
                      </a:endParaRPr>
                    </a:p>
                  </a:txBody>
                  <a:tcPr marL="129941" marR="129941" marT="41581" marB="41581">
                    <a:lnL>
                      <a:noFill/>
                    </a:lnL>
                    <a:lnR>
                      <a:noFill/>
                    </a:lnR>
                    <a:lnT>
                      <a:noFill/>
                    </a:lnT>
                    <a:lnB>
                      <a:noFill/>
                    </a:lnB>
                  </a:tcPr>
                </a:tc>
                <a:tc>
                  <a:txBody>
                    <a:bodyPr/>
                    <a:lstStyle/>
                    <a:p>
                      <a:pPr algn="l" fontAlgn="t"/>
                      <a:endParaRPr lang="en-GB" sz="1600" dirty="0">
                        <a:effectLst/>
                      </a:endParaRPr>
                    </a:p>
                  </a:txBody>
                  <a:tcPr marL="129941" marR="129941" marT="41581" marB="41581">
                    <a:lnL>
                      <a:noFill/>
                    </a:lnL>
                    <a:lnR>
                      <a:noFill/>
                    </a:lnR>
                    <a:lnT>
                      <a:noFill/>
                    </a:lnT>
                    <a:lnB>
                      <a:noFill/>
                    </a:lnB>
                  </a:tcPr>
                </a:tc>
                <a:extLst>
                  <a:ext uri="{0D108BD9-81ED-4DB2-BD59-A6C34878D82A}">
                    <a16:rowId xmlns:a16="http://schemas.microsoft.com/office/drawing/2014/main" val="3918859652"/>
                  </a:ext>
                </a:extLst>
              </a:tr>
            </a:tbl>
          </a:graphicData>
        </a:graphic>
      </p:graphicFrame>
      <p:pic>
        <p:nvPicPr>
          <p:cNvPr id="18433" name="Picture 1" descr="Picture">
            <a:extLst>
              <a:ext uri="{FF2B5EF4-FFF2-40B4-BE49-F238E27FC236}">
                <a16:creationId xmlns:a16="http://schemas.microsoft.com/office/drawing/2014/main" id="{08CDA565-BC28-D743-8999-6009743FEEA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25309" y="2420888"/>
            <a:ext cx="4429973" cy="3181526"/>
          </a:xfrm>
          <a:prstGeom prst="rect">
            <a:avLst/>
          </a:prstGeom>
          <a:noFill/>
          <a:extLst>
            <a:ext uri="{909E8E84-426E-40DD-AFC4-6F175D3DCCD1}">
              <a14:hiddenFill xmlns:a14="http://schemas.microsoft.com/office/drawing/2010/main">
                <a:solidFill>
                  <a:srgbClr val="FFFFFF"/>
                </a:solidFill>
              </a14:hiddenFill>
            </a:ext>
          </a:extLst>
        </p:spPr>
      </p:pic>
      <p:pic>
        <p:nvPicPr>
          <p:cNvPr id="18434" name="Picture 2" descr="Picture">
            <a:extLst>
              <a:ext uri="{FF2B5EF4-FFF2-40B4-BE49-F238E27FC236}">
                <a16:creationId xmlns:a16="http://schemas.microsoft.com/office/drawing/2014/main" id="{0A0CD4B6-D68F-FA40-BBCA-A4DAF5747B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718" y="227073"/>
            <a:ext cx="4295732" cy="37931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erson on a boat in the water with buildings around him&#10;&#10;Description automatically generated with low confidence">
            <a:extLst>
              <a:ext uri="{FF2B5EF4-FFF2-40B4-BE49-F238E27FC236}">
                <a16:creationId xmlns:a16="http://schemas.microsoft.com/office/drawing/2014/main" id="{9D209119-5BFE-184C-8E57-9D7CAFF52F32}"/>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572000" y="90261"/>
            <a:ext cx="4295732" cy="2255259"/>
          </a:xfrm>
          <a:prstGeom prst="rect">
            <a:avLst/>
          </a:prstGeom>
        </p:spPr>
      </p:pic>
      <p:pic>
        <p:nvPicPr>
          <p:cNvPr id="11" name="Picture 10" descr="A body of water with buildings along it&#10;&#10;Description automatically generated with medium confidence">
            <a:extLst>
              <a:ext uri="{FF2B5EF4-FFF2-40B4-BE49-F238E27FC236}">
                <a16:creationId xmlns:a16="http://schemas.microsoft.com/office/drawing/2014/main" id="{E7AE9B03-ECCE-6846-806C-47DAAD41D8F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67117" y="4071025"/>
            <a:ext cx="2288659" cy="1430412"/>
          </a:xfrm>
          <a:prstGeom prst="rect">
            <a:avLst/>
          </a:prstGeom>
        </p:spPr>
      </p:pic>
      <p:pic>
        <p:nvPicPr>
          <p:cNvPr id="13" name="Picture 12" descr="Black text on a white background&#10;&#10;Description automatically generated with medium confidence">
            <a:extLst>
              <a:ext uri="{FF2B5EF4-FFF2-40B4-BE49-F238E27FC236}">
                <a16:creationId xmlns:a16="http://schemas.microsoft.com/office/drawing/2014/main" id="{3CEDE37C-E551-0B40-9AD1-4C7E3128242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985874" y="4083615"/>
            <a:ext cx="2483248" cy="623596"/>
          </a:xfrm>
          <a:prstGeom prst="rect">
            <a:avLst/>
          </a:prstGeom>
        </p:spPr>
      </p:pic>
    </p:spTree>
    <p:extLst>
      <p:ext uri="{BB962C8B-B14F-4D97-AF65-F5344CB8AC3E}">
        <p14:creationId xmlns:p14="http://schemas.microsoft.com/office/powerpoint/2010/main" val="23561768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5A471-3079-784D-B1D3-769C6B44D123}"/>
              </a:ext>
            </a:extLst>
          </p:cNvPr>
          <p:cNvSpPr>
            <a:spLocks noGrp="1"/>
          </p:cNvSpPr>
          <p:nvPr>
            <p:ph type="title"/>
          </p:nvPr>
        </p:nvSpPr>
        <p:spPr>
          <a:xfrm>
            <a:off x="251520" y="-24165"/>
            <a:ext cx="8229600" cy="1143000"/>
          </a:xfrm>
        </p:spPr>
        <p:txBody>
          <a:bodyPr/>
          <a:lstStyle/>
          <a:p>
            <a:pPr algn="l"/>
            <a:r>
              <a:rPr lang="en-GB" b="1" dirty="0"/>
              <a:t>A case of </a:t>
            </a:r>
            <a:r>
              <a:rPr lang="en-GB" b="1" dirty="0" err="1"/>
              <a:t>overtourism</a:t>
            </a:r>
            <a:r>
              <a:rPr lang="en-GB" b="1" dirty="0"/>
              <a:t>?</a:t>
            </a:r>
          </a:p>
        </p:txBody>
      </p:sp>
      <p:pic>
        <p:nvPicPr>
          <p:cNvPr id="4" name="Online Media 3" descr="Has tourism killed Venice?">
            <a:hlinkClick r:id="" action="ppaction://media"/>
            <a:extLst>
              <a:ext uri="{FF2B5EF4-FFF2-40B4-BE49-F238E27FC236}">
                <a16:creationId xmlns:a16="http://schemas.microsoft.com/office/drawing/2014/main" id="{2FE05ABF-5EA1-BA40-A84C-56F244D8AA0D}"/>
              </a:ext>
            </a:extLst>
          </p:cNvPr>
          <p:cNvPicPr>
            <a:picLocks noGrp="1" noRot="1" noChangeAspect="1"/>
          </p:cNvPicPr>
          <p:nvPr>
            <p:ph idx="1"/>
            <a:videoFile r:link="rId1"/>
          </p:nvPr>
        </p:nvPicPr>
        <p:blipFill>
          <a:blip r:embed="rId4"/>
          <a:stretch>
            <a:fillRect/>
          </a:stretch>
        </p:blipFill>
        <p:spPr>
          <a:xfrm>
            <a:off x="320585" y="986445"/>
            <a:ext cx="8067839" cy="4558718"/>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4AFC9990-0449-3D49-BE84-2EAE99890F3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49720" y="26509"/>
            <a:ext cx="810203" cy="810203"/>
          </a:xfrm>
          <a:prstGeom prst="rect">
            <a:avLst/>
          </a:prstGeom>
        </p:spPr>
      </p:pic>
    </p:spTree>
    <p:extLst>
      <p:ext uri="{BB962C8B-B14F-4D97-AF65-F5344CB8AC3E}">
        <p14:creationId xmlns:p14="http://schemas.microsoft.com/office/powerpoint/2010/main" val="361747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764704"/>
            <a:ext cx="6587901" cy="4755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A743F90-776B-8541-B24B-3E936C631A1C}"/>
              </a:ext>
            </a:extLst>
          </p:cNvPr>
          <p:cNvSpPr>
            <a:spLocks noGrp="1"/>
          </p:cNvSpPr>
          <p:nvPr>
            <p:ph type="title"/>
          </p:nvPr>
        </p:nvSpPr>
        <p:spPr>
          <a:xfrm>
            <a:off x="251520" y="-24165"/>
            <a:ext cx="8229600" cy="1143000"/>
          </a:xfrm>
        </p:spPr>
        <p:txBody>
          <a:bodyPr/>
          <a:lstStyle/>
          <a:p>
            <a:pPr algn="l"/>
            <a:r>
              <a:rPr lang="en-GB" b="1" dirty="0" err="1"/>
              <a:t>Doxey’s</a:t>
            </a:r>
            <a:r>
              <a:rPr lang="en-GB" b="1" dirty="0"/>
              <a:t> </a:t>
            </a:r>
            <a:r>
              <a:rPr lang="en-GB" b="1" dirty="0" err="1"/>
              <a:t>Irridex</a:t>
            </a:r>
            <a:r>
              <a:rPr lang="en-GB" b="1" dirty="0"/>
              <a:t> Model (1975)</a:t>
            </a:r>
          </a:p>
        </p:txBody>
      </p:sp>
    </p:spTree>
    <p:extLst>
      <p:ext uri="{BB962C8B-B14F-4D97-AF65-F5344CB8AC3E}">
        <p14:creationId xmlns:p14="http://schemas.microsoft.com/office/powerpoint/2010/main" val="5390954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Image result for doxey irridex theory">
            <a:extLst>
              <a:ext uri="{FF2B5EF4-FFF2-40B4-BE49-F238E27FC236}">
                <a16:creationId xmlns:a16="http://schemas.microsoft.com/office/drawing/2014/main" id="{1D72B9E7-4106-9B41-AB4F-7588C9E93B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51" b="5623"/>
          <a:stretch/>
        </p:blipFill>
        <p:spPr bwMode="auto">
          <a:xfrm>
            <a:off x="107504" y="116632"/>
            <a:ext cx="8102600" cy="5525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9587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57ADAC3-55AA-114B-B7A1-EBC8D7D5AA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695" y="1052736"/>
            <a:ext cx="9008738" cy="436022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40EA7D6-8C9E-5D4D-8B57-FC7DA3342E14}"/>
              </a:ext>
            </a:extLst>
          </p:cNvPr>
          <p:cNvSpPr>
            <a:spLocks noGrp="1"/>
          </p:cNvSpPr>
          <p:nvPr>
            <p:ph type="title"/>
          </p:nvPr>
        </p:nvSpPr>
        <p:spPr>
          <a:xfrm>
            <a:off x="441500" y="0"/>
            <a:ext cx="8229600" cy="1143000"/>
          </a:xfrm>
        </p:spPr>
        <p:txBody>
          <a:bodyPr/>
          <a:lstStyle/>
          <a:p>
            <a:pPr algn="l"/>
            <a:r>
              <a:rPr lang="en-GB" b="1" dirty="0" err="1"/>
              <a:t>Doxey</a:t>
            </a:r>
            <a:r>
              <a:rPr lang="en-GB" b="1" dirty="0"/>
              <a:t> linked with Butler</a:t>
            </a:r>
          </a:p>
        </p:txBody>
      </p:sp>
    </p:spTree>
    <p:extLst>
      <p:ext uri="{BB962C8B-B14F-4D97-AF65-F5344CB8AC3E}">
        <p14:creationId xmlns:p14="http://schemas.microsoft.com/office/powerpoint/2010/main" val="31118706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7A0B-B141-C443-92FC-25A8131B8CAF}"/>
              </a:ext>
            </a:extLst>
          </p:cNvPr>
          <p:cNvSpPr>
            <a:spLocks noGrp="1"/>
          </p:cNvSpPr>
          <p:nvPr>
            <p:ph type="title"/>
          </p:nvPr>
        </p:nvSpPr>
        <p:spPr>
          <a:xfrm rot="5400000">
            <a:off x="4269060" y="2186438"/>
            <a:ext cx="8229600" cy="1143000"/>
          </a:xfrm>
        </p:spPr>
        <p:txBody>
          <a:bodyPr>
            <a:normAutofit/>
          </a:bodyPr>
          <a:lstStyle/>
          <a:p>
            <a:r>
              <a:rPr lang="en-GB" sz="6000" b="1" dirty="0"/>
              <a:t>BLACKPOOL</a:t>
            </a:r>
          </a:p>
        </p:txBody>
      </p:sp>
      <p:pic>
        <p:nvPicPr>
          <p:cNvPr id="5" name="Content Placeholder 4" descr="A picture containing sky, outdoor, water, shore&#10;&#10;Description automatically generated">
            <a:extLst>
              <a:ext uri="{FF2B5EF4-FFF2-40B4-BE49-F238E27FC236}">
                <a16:creationId xmlns:a16="http://schemas.microsoft.com/office/drawing/2014/main" id="{B0110BEA-47B6-9B48-9C1F-E73785C290D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7644341" cy="5733256"/>
          </a:xfrm>
        </p:spPr>
      </p:pic>
    </p:spTree>
    <p:extLst>
      <p:ext uri="{BB962C8B-B14F-4D97-AF65-F5344CB8AC3E}">
        <p14:creationId xmlns:p14="http://schemas.microsoft.com/office/powerpoint/2010/main" val="6034715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A60EE-CA6B-4E4E-BEFF-8E7493D76482}"/>
              </a:ext>
            </a:extLst>
          </p:cNvPr>
          <p:cNvSpPr>
            <a:spLocks noGrp="1"/>
          </p:cNvSpPr>
          <p:nvPr>
            <p:ph type="title"/>
          </p:nvPr>
        </p:nvSpPr>
        <p:spPr/>
        <p:txBody>
          <a:bodyPr/>
          <a:lstStyle/>
          <a:p>
            <a:endParaRPr lang="en-GB"/>
          </a:p>
        </p:txBody>
      </p:sp>
      <p:pic>
        <p:nvPicPr>
          <p:cNvPr id="5" name="Content Placeholder 4" descr="Video camera with solid fill">
            <a:hlinkClick r:id="rId3"/>
            <a:extLst>
              <a:ext uri="{FF2B5EF4-FFF2-40B4-BE49-F238E27FC236}">
                <a16:creationId xmlns:a16="http://schemas.microsoft.com/office/drawing/2014/main" id="{F268E08F-918E-9648-9871-2AD6B751E6B4}"/>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28384" y="5850250"/>
            <a:ext cx="914400" cy="914400"/>
          </a:xfrm>
        </p:spPr>
      </p:pic>
      <p:pic>
        <p:nvPicPr>
          <p:cNvPr id="16386" name="Picture 2" descr="Blackpool's changes in Tourism">
            <a:extLst>
              <a:ext uri="{FF2B5EF4-FFF2-40B4-BE49-F238E27FC236}">
                <a16:creationId xmlns:a16="http://schemas.microsoft.com/office/drawing/2014/main" id="{C00C3681-DC6A-5547-85BC-04BD81FB3ED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9144000" cy="5883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5265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8F6E10-03C3-EE44-ADC9-A2858A0280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 y="260648"/>
            <a:ext cx="9143430" cy="4464774"/>
          </a:xfrm>
          <a:prstGeom prst="rect">
            <a:avLst/>
          </a:prstGeom>
        </p:spPr>
      </p:pic>
      <p:sp>
        <p:nvSpPr>
          <p:cNvPr id="6" name="TextBox 5">
            <a:extLst>
              <a:ext uri="{FF2B5EF4-FFF2-40B4-BE49-F238E27FC236}">
                <a16:creationId xmlns:a16="http://schemas.microsoft.com/office/drawing/2014/main" id="{34F43874-97F0-4F9D-B4D7-082572E8DA77}"/>
              </a:ext>
            </a:extLst>
          </p:cNvPr>
          <p:cNvSpPr txBox="1"/>
          <p:nvPr/>
        </p:nvSpPr>
        <p:spPr>
          <a:xfrm>
            <a:off x="971600" y="4869160"/>
            <a:ext cx="7715200" cy="584775"/>
          </a:xfrm>
          <a:prstGeom prst="rect">
            <a:avLst/>
          </a:prstGeom>
          <a:noFill/>
        </p:spPr>
        <p:txBody>
          <a:bodyPr wrap="square">
            <a:spAutoFit/>
          </a:bodyPr>
          <a:lstStyle/>
          <a:p>
            <a:r>
              <a:rPr lang="en-GB" sz="3200" b="1" dirty="0">
                <a:hlinkClick r:id="rId3">
                  <a:extLst>
                    <a:ext uri="{A12FA001-AC4F-418D-AE19-62706E023703}">
                      <ahyp:hlinkClr xmlns:ahyp="http://schemas.microsoft.com/office/drawing/2018/hyperlinkcolor" val="tx"/>
                    </a:ext>
                  </a:extLst>
                </a:hlinkClick>
              </a:rPr>
              <a:t>A better Blackpool</a:t>
            </a:r>
            <a:r>
              <a:rPr lang="en-GB" sz="3200" b="1" dirty="0"/>
              <a:t>  </a:t>
            </a:r>
            <a:r>
              <a:rPr lang="en-GB" sz="2400" b="1" dirty="0"/>
              <a:t>(www.blackpool.gov.uk)</a:t>
            </a:r>
          </a:p>
        </p:txBody>
      </p:sp>
    </p:spTree>
    <p:extLst>
      <p:ext uri="{BB962C8B-B14F-4D97-AF65-F5344CB8AC3E}">
        <p14:creationId xmlns:p14="http://schemas.microsoft.com/office/powerpoint/2010/main" val="18780992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6739EC0D-399D-024B-B82D-B13C54E0B7B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5516" y="1196752"/>
            <a:ext cx="8712968" cy="5307496"/>
          </a:xfrm>
        </p:spPr>
      </p:pic>
      <p:sp>
        <p:nvSpPr>
          <p:cNvPr id="4" name="Title 1">
            <a:extLst>
              <a:ext uri="{FF2B5EF4-FFF2-40B4-BE49-F238E27FC236}">
                <a16:creationId xmlns:a16="http://schemas.microsoft.com/office/drawing/2014/main" id="{949E7497-EF30-1076-F9E6-AD841CF7744A}"/>
              </a:ext>
            </a:extLst>
          </p:cNvPr>
          <p:cNvSpPr>
            <a:spLocks noGrp="1"/>
          </p:cNvSpPr>
          <p:nvPr>
            <p:ph type="title"/>
          </p:nvPr>
        </p:nvSpPr>
        <p:spPr>
          <a:xfrm>
            <a:off x="395536" y="483480"/>
            <a:ext cx="8352928" cy="713272"/>
          </a:xfrm>
        </p:spPr>
        <p:txBody>
          <a:bodyPr>
            <a:normAutofit/>
          </a:bodyPr>
          <a:lstStyle/>
          <a:p>
            <a:pPr algn="l"/>
            <a:r>
              <a:rPr lang="en-GB" sz="1800" dirty="0"/>
              <a:t>Both Butler and </a:t>
            </a:r>
            <a:r>
              <a:rPr lang="en-GB" sz="1800" dirty="0" err="1"/>
              <a:t>Doxey</a:t>
            </a:r>
            <a:r>
              <a:rPr lang="en-GB" sz="1800" dirty="0"/>
              <a:t> pre-date the modern ideas of sustainability, but remember Brundtland, (1987)</a:t>
            </a:r>
          </a:p>
        </p:txBody>
      </p:sp>
    </p:spTree>
    <p:extLst>
      <p:ext uri="{BB962C8B-B14F-4D97-AF65-F5344CB8AC3E}">
        <p14:creationId xmlns:p14="http://schemas.microsoft.com/office/powerpoint/2010/main" val="11428984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84CB-539A-E74E-85CC-370607D4A3D2}"/>
              </a:ext>
            </a:extLst>
          </p:cNvPr>
          <p:cNvSpPr>
            <a:spLocks noGrp="1"/>
          </p:cNvSpPr>
          <p:nvPr>
            <p:ph type="title"/>
          </p:nvPr>
        </p:nvSpPr>
        <p:spPr>
          <a:xfrm>
            <a:off x="323528" y="116632"/>
            <a:ext cx="8712968" cy="720080"/>
          </a:xfrm>
        </p:spPr>
        <p:txBody>
          <a:bodyPr>
            <a:normAutofit/>
          </a:bodyPr>
          <a:lstStyle/>
          <a:p>
            <a:pPr algn="l"/>
            <a:r>
              <a:rPr lang="en-GB" sz="3200" b="1" dirty="0"/>
              <a:t>Assignment 2: Thursday 7</a:t>
            </a:r>
            <a:r>
              <a:rPr lang="en-GB" sz="3200" b="1" baseline="30000" dirty="0"/>
              <a:t>th</a:t>
            </a:r>
            <a:r>
              <a:rPr lang="en-GB" sz="3200" b="1" dirty="0"/>
              <a:t> July (4PM) </a:t>
            </a:r>
          </a:p>
        </p:txBody>
      </p:sp>
      <p:sp>
        <p:nvSpPr>
          <p:cNvPr id="3" name="Content Placeholder 2">
            <a:extLst>
              <a:ext uri="{FF2B5EF4-FFF2-40B4-BE49-F238E27FC236}">
                <a16:creationId xmlns:a16="http://schemas.microsoft.com/office/drawing/2014/main" id="{31FAD304-899F-8345-858D-7A8AA91B9C24}"/>
              </a:ext>
            </a:extLst>
          </p:cNvPr>
          <p:cNvSpPr>
            <a:spLocks noGrp="1"/>
          </p:cNvSpPr>
          <p:nvPr>
            <p:ph idx="1"/>
          </p:nvPr>
        </p:nvSpPr>
        <p:spPr>
          <a:xfrm>
            <a:off x="323527" y="836712"/>
            <a:ext cx="8517841" cy="4911800"/>
          </a:xfrm>
        </p:spPr>
        <p:txBody>
          <a:bodyPr>
            <a:normAutofit/>
          </a:bodyPr>
          <a:lstStyle/>
          <a:p>
            <a:pPr marL="0" indent="0">
              <a:buNone/>
            </a:pPr>
            <a:r>
              <a:rPr lang="en-GB" sz="2200" b="1" dirty="0">
                <a:latin typeface="Calibri" panose="020F0502020204030204" pitchFamily="34" charset="0"/>
              </a:rPr>
              <a:t>Report – 2000 words (+/- 10%) Destination Management: </a:t>
            </a:r>
            <a:r>
              <a:rPr lang="en-GB" sz="2200" b="1" dirty="0">
                <a:solidFill>
                  <a:srgbClr val="FF0000"/>
                </a:solidFill>
                <a:latin typeface="Calibri" panose="020F0502020204030204" pitchFamily="34" charset="0"/>
              </a:rPr>
              <a:t>Destination of choice </a:t>
            </a:r>
            <a:endParaRPr lang="en-GB" sz="2200" dirty="0"/>
          </a:p>
          <a:p>
            <a:pPr marL="0" indent="0">
              <a:buNone/>
            </a:pPr>
            <a:r>
              <a:rPr lang="en-GB" sz="2200" dirty="0">
                <a:latin typeface="Calibri" panose="020F0502020204030204" pitchFamily="34" charset="0"/>
              </a:rPr>
              <a:t>Using an appropriate case study taken from the hospitality and tourism sector, critically evaluate to what extent the principles of sustainable tourism are present in the </a:t>
            </a:r>
            <a:r>
              <a:rPr lang="en-GB" sz="2200" b="1" dirty="0">
                <a:latin typeface="Calibri" panose="020F0502020204030204" pitchFamily="34" charset="0"/>
              </a:rPr>
              <a:t>development management plan of your chosen destination. </a:t>
            </a:r>
            <a:endParaRPr lang="en-GB" sz="2200" b="1" dirty="0"/>
          </a:p>
          <a:p>
            <a:r>
              <a:rPr lang="en-GB" sz="2200" dirty="0">
                <a:latin typeface="Calibri" panose="020F0502020204030204" pitchFamily="34" charset="0"/>
              </a:rPr>
              <a:t>This assignment will require you to write an evaluative </a:t>
            </a:r>
            <a:r>
              <a:rPr lang="en-GB" sz="2200" b="1" dirty="0">
                <a:latin typeface="Calibri" panose="020F0502020204030204" pitchFamily="34" charset="0"/>
              </a:rPr>
              <a:t>report</a:t>
            </a:r>
            <a:r>
              <a:rPr lang="en-GB" sz="2200" dirty="0">
                <a:latin typeface="Calibri" panose="020F0502020204030204" pitchFamily="34" charset="0"/>
              </a:rPr>
              <a:t> about a tourism destination of your choice, and will evaluate principles of sustainable tourism, </a:t>
            </a:r>
            <a:r>
              <a:rPr lang="en-GB" sz="2200" b="1" dirty="0">
                <a:latin typeface="Calibri" panose="020F0502020204030204" pitchFamily="34" charset="0"/>
              </a:rPr>
              <a:t>using the three pillars of sustainability </a:t>
            </a:r>
            <a:r>
              <a:rPr lang="en-GB" sz="2200" dirty="0">
                <a:latin typeface="Calibri" panose="020F0502020204030204" pitchFamily="34" charset="0"/>
              </a:rPr>
              <a:t>(economic, socio- cultural and environmental). </a:t>
            </a:r>
          </a:p>
          <a:p>
            <a:r>
              <a:rPr lang="en-GB" sz="2200" dirty="0">
                <a:latin typeface="Calibri" panose="020F0502020204030204" pitchFamily="34" charset="0"/>
              </a:rPr>
              <a:t>The extent to which these principles are closely associated with the general principles of development should be </a:t>
            </a:r>
            <a:r>
              <a:rPr lang="en-GB" sz="2200" b="1" dirty="0">
                <a:latin typeface="Calibri" panose="020F0502020204030204" pitchFamily="34" charset="0"/>
              </a:rPr>
              <a:t>evaluated and analysed </a:t>
            </a:r>
            <a:r>
              <a:rPr lang="en-GB" sz="2200" dirty="0">
                <a:latin typeface="Calibri" panose="020F0502020204030204" pitchFamily="34" charset="0"/>
              </a:rPr>
              <a:t>throughout. </a:t>
            </a:r>
          </a:p>
        </p:txBody>
      </p:sp>
    </p:spTree>
    <p:extLst>
      <p:ext uri="{BB962C8B-B14F-4D97-AF65-F5344CB8AC3E}">
        <p14:creationId xmlns:p14="http://schemas.microsoft.com/office/powerpoint/2010/main" val="275305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84CB-539A-E74E-85CC-370607D4A3D2}"/>
              </a:ext>
            </a:extLst>
          </p:cNvPr>
          <p:cNvSpPr>
            <a:spLocks noGrp="1"/>
          </p:cNvSpPr>
          <p:nvPr>
            <p:ph type="title"/>
          </p:nvPr>
        </p:nvSpPr>
        <p:spPr>
          <a:xfrm>
            <a:off x="323528" y="116632"/>
            <a:ext cx="8712968" cy="720080"/>
          </a:xfrm>
        </p:spPr>
        <p:txBody>
          <a:bodyPr>
            <a:normAutofit/>
          </a:bodyPr>
          <a:lstStyle/>
          <a:p>
            <a:pPr algn="l"/>
            <a:r>
              <a:rPr lang="en-GB" sz="3200" b="1" dirty="0"/>
              <a:t>Assignment 2: Thursday 7</a:t>
            </a:r>
            <a:r>
              <a:rPr lang="en-GB" sz="3200" b="1" baseline="30000" dirty="0"/>
              <a:t>th</a:t>
            </a:r>
            <a:r>
              <a:rPr lang="en-GB" sz="3200" b="1" dirty="0"/>
              <a:t> July (4PM) </a:t>
            </a:r>
          </a:p>
        </p:txBody>
      </p:sp>
      <p:sp>
        <p:nvSpPr>
          <p:cNvPr id="3" name="Content Placeholder 2">
            <a:extLst>
              <a:ext uri="{FF2B5EF4-FFF2-40B4-BE49-F238E27FC236}">
                <a16:creationId xmlns:a16="http://schemas.microsoft.com/office/drawing/2014/main" id="{31FAD304-899F-8345-858D-7A8AA91B9C24}"/>
              </a:ext>
            </a:extLst>
          </p:cNvPr>
          <p:cNvSpPr>
            <a:spLocks noGrp="1"/>
          </p:cNvSpPr>
          <p:nvPr>
            <p:ph idx="1"/>
          </p:nvPr>
        </p:nvSpPr>
        <p:spPr>
          <a:xfrm>
            <a:off x="287524" y="973100"/>
            <a:ext cx="8568952" cy="4911800"/>
          </a:xfrm>
        </p:spPr>
        <p:txBody>
          <a:bodyPr>
            <a:normAutofit/>
          </a:bodyPr>
          <a:lstStyle/>
          <a:p>
            <a:r>
              <a:rPr lang="en-GB" sz="2200" dirty="0">
                <a:latin typeface="Calibri" panose="020F0502020204030204" pitchFamily="34" charset="0"/>
              </a:rPr>
              <a:t>The extent to which these principles are closely associated with the general principles of development should be </a:t>
            </a:r>
            <a:r>
              <a:rPr lang="en-GB" sz="2200" b="1" dirty="0">
                <a:latin typeface="Calibri" panose="020F0502020204030204" pitchFamily="34" charset="0"/>
              </a:rPr>
              <a:t>evaluated and analysed </a:t>
            </a:r>
            <a:r>
              <a:rPr lang="en-GB" sz="2200" dirty="0">
                <a:latin typeface="Calibri" panose="020F0502020204030204" pitchFamily="34" charset="0"/>
              </a:rPr>
              <a:t>throughout. </a:t>
            </a:r>
          </a:p>
          <a:p>
            <a:r>
              <a:rPr lang="en-GB" sz="2200" dirty="0">
                <a:latin typeface="Calibri" panose="020F0502020204030204" pitchFamily="34" charset="0"/>
              </a:rPr>
              <a:t>Evidence will need to be collated from a </a:t>
            </a:r>
            <a:r>
              <a:rPr lang="en-GB" sz="2200" b="1" dirty="0">
                <a:latin typeface="Calibri" panose="020F0502020204030204" pitchFamily="34" charset="0"/>
              </a:rPr>
              <a:t>case study </a:t>
            </a:r>
            <a:r>
              <a:rPr lang="en-GB" sz="2200" dirty="0">
                <a:latin typeface="Calibri" panose="020F0502020204030204" pitchFamily="34" charset="0"/>
              </a:rPr>
              <a:t>within the hospitality and tourism sector to justify broader in-depth research. Practices should be identified, outlining regulations and organisations responsible for the implementation. </a:t>
            </a:r>
          </a:p>
          <a:p>
            <a:r>
              <a:rPr lang="en-GB" sz="2200" b="1" dirty="0">
                <a:latin typeface="Calibri" panose="020F0502020204030204" pitchFamily="34" charset="0"/>
              </a:rPr>
              <a:t>Use Butler’s life cycle model and Doxey’s </a:t>
            </a:r>
            <a:r>
              <a:rPr lang="en-GB" sz="2200" b="1" dirty="0" err="1">
                <a:latin typeface="Calibri" panose="020F0502020204030204" pitchFamily="34" charset="0"/>
              </a:rPr>
              <a:t>irridex</a:t>
            </a:r>
            <a:r>
              <a:rPr lang="en-GB" sz="2200" b="1" dirty="0">
                <a:latin typeface="Calibri" panose="020F0502020204030204" pitchFamily="34" charset="0"/>
              </a:rPr>
              <a:t> model </a:t>
            </a:r>
            <a:r>
              <a:rPr lang="en-GB" sz="2200" dirty="0">
                <a:latin typeface="Calibri" panose="020F0502020204030204" pitchFamily="34" charset="0"/>
              </a:rPr>
              <a:t>to determine which stages your chosen destination has been through / is currently at. Use data and statistics to back up your evidence. </a:t>
            </a:r>
          </a:p>
          <a:p>
            <a:r>
              <a:rPr lang="en-GB" sz="2200" b="1" dirty="0">
                <a:latin typeface="Calibri" panose="020F0502020204030204" pitchFamily="34" charset="0"/>
              </a:rPr>
              <a:t>Provide recommendations </a:t>
            </a:r>
            <a:r>
              <a:rPr lang="en-GB" sz="2200" dirty="0">
                <a:latin typeface="Calibri" panose="020F0502020204030204" pitchFamily="34" charset="0"/>
              </a:rPr>
              <a:t>for the future development of the destination, keeping sustainability at the core of your recommendations. </a:t>
            </a:r>
            <a:endParaRPr lang="en-GB" sz="2200" dirty="0"/>
          </a:p>
          <a:p>
            <a:pPr marL="0" indent="0">
              <a:buNone/>
            </a:pPr>
            <a:endParaRPr lang="en-GB" dirty="0"/>
          </a:p>
        </p:txBody>
      </p:sp>
    </p:spTree>
    <p:extLst>
      <p:ext uri="{BB962C8B-B14F-4D97-AF65-F5344CB8AC3E}">
        <p14:creationId xmlns:p14="http://schemas.microsoft.com/office/powerpoint/2010/main" val="411827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84CB-539A-E74E-85CC-370607D4A3D2}"/>
              </a:ext>
            </a:extLst>
          </p:cNvPr>
          <p:cNvSpPr>
            <a:spLocks noGrp="1"/>
          </p:cNvSpPr>
          <p:nvPr>
            <p:ph type="title"/>
          </p:nvPr>
        </p:nvSpPr>
        <p:spPr>
          <a:xfrm>
            <a:off x="323528" y="116632"/>
            <a:ext cx="8712968" cy="1143000"/>
          </a:xfrm>
        </p:spPr>
        <p:txBody>
          <a:bodyPr>
            <a:normAutofit/>
          </a:bodyPr>
          <a:lstStyle/>
          <a:p>
            <a:pPr algn="l"/>
            <a:r>
              <a:rPr lang="en-GB" sz="3200" b="1" dirty="0"/>
              <a:t>Assignment 2: Thursday 7</a:t>
            </a:r>
            <a:r>
              <a:rPr lang="en-GB" sz="3200" b="1" baseline="30000" dirty="0"/>
              <a:t>th</a:t>
            </a:r>
            <a:r>
              <a:rPr lang="en-GB" sz="3200" b="1" dirty="0"/>
              <a:t> July (4PM) </a:t>
            </a:r>
          </a:p>
        </p:txBody>
      </p:sp>
      <p:sp>
        <p:nvSpPr>
          <p:cNvPr id="3" name="Content Placeholder 2">
            <a:extLst>
              <a:ext uri="{FF2B5EF4-FFF2-40B4-BE49-F238E27FC236}">
                <a16:creationId xmlns:a16="http://schemas.microsoft.com/office/drawing/2014/main" id="{31FAD304-899F-8345-858D-7A8AA91B9C24}"/>
              </a:ext>
            </a:extLst>
          </p:cNvPr>
          <p:cNvSpPr>
            <a:spLocks noGrp="1"/>
          </p:cNvSpPr>
          <p:nvPr>
            <p:ph idx="1"/>
          </p:nvPr>
        </p:nvSpPr>
        <p:spPr>
          <a:xfrm>
            <a:off x="323528" y="973100"/>
            <a:ext cx="8496944" cy="4616140"/>
          </a:xfrm>
        </p:spPr>
        <p:txBody>
          <a:bodyPr>
            <a:normAutofit/>
          </a:bodyPr>
          <a:lstStyle/>
          <a:p>
            <a:pPr marL="0" indent="0">
              <a:buNone/>
            </a:pPr>
            <a:r>
              <a:rPr lang="en-GB" sz="2000" dirty="0">
                <a:latin typeface="Calibri" panose="020F0502020204030204" pitchFamily="34" charset="0"/>
              </a:rPr>
              <a:t>You must present your </a:t>
            </a:r>
            <a:r>
              <a:rPr lang="en-GB" sz="2000" b="1" dirty="0">
                <a:latin typeface="Calibri" panose="020F0502020204030204" pitchFamily="34" charset="0"/>
              </a:rPr>
              <a:t>report</a:t>
            </a:r>
            <a:r>
              <a:rPr lang="en-GB" sz="2000" dirty="0">
                <a:latin typeface="Calibri" panose="020F0502020204030204" pitchFamily="34" charset="0"/>
              </a:rPr>
              <a:t> with a front page, this to include:</a:t>
            </a:r>
            <a:br>
              <a:rPr lang="en-GB" sz="2000" dirty="0">
                <a:latin typeface="Calibri" panose="020F0502020204030204" pitchFamily="34" charset="0"/>
              </a:rPr>
            </a:br>
            <a:r>
              <a:rPr lang="en-GB" sz="2000" dirty="0">
                <a:latin typeface="Calibri" panose="020F0502020204030204" pitchFamily="34" charset="0"/>
              </a:rPr>
              <a:t>The title of the report – </a:t>
            </a:r>
            <a:r>
              <a:rPr lang="en-GB" sz="2000" b="1" dirty="0">
                <a:latin typeface="Calibri" panose="020F0502020204030204" pitchFamily="34" charset="0"/>
              </a:rPr>
              <a:t>Destination Management: </a:t>
            </a:r>
            <a:r>
              <a:rPr lang="en-GB" sz="2000" b="1" i="1" dirty="0">
                <a:solidFill>
                  <a:srgbClr val="FF0000"/>
                </a:solidFill>
                <a:latin typeface="Calibri" panose="020F0502020204030204" pitchFamily="34" charset="0"/>
              </a:rPr>
              <a:t>Insert name of Destination of choice </a:t>
            </a:r>
          </a:p>
          <a:p>
            <a:pPr marL="0" indent="0">
              <a:buNone/>
            </a:pPr>
            <a:r>
              <a:rPr lang="en-GB" sz="2000" b="1" dirty="0">
                <a:latin typeface="Calibri" panose="020F0502020204030204" pitchFamily="34" charset="0"/>
              </a:rPr>
              <a:t>Your name </a:t>
            </a:r>
            <a:endParaRPr lang="en-GB" sz="1400" b="1" dirty="0">
              <a:latin typeface="SymbolMT"/>
            </a:endParaRPr>
          </a:p>
          <a:p>
            <a:pPr marL="0" indent="0">
              <a:buNone/>
            </a:pPr>
            <a:r>
              <a:rPr lang="en-GB" sz="2000" b="1" dirty="0">
                <a:latin typeface="Calibri" panose="020F0502020204030204" pitchFamily="34" charset="0"/>
              </a:rPr>
              <a:t>The module title and number </a:t>
            </a:r>
            <a:endParaRPr lang="en-GB" sz="1400" b="1" dirty="0">
              <a:latin typeface="SymbolMT"/>
            </a:endParaRPr>
          </a:p>
          <a:p>
            <a:pPr marL="0" indent="0">
              <a:buNone/>
            </a:pPr>
            <a:r>
              <a:rPr lang="en-GB" sz="2000" b="1" dirty="0">
                <a:latin typeface="Calibri" panose="020F0502020204030204" pitchFamily="34" charset="0"/>
              </a:rPr>
              <a:t>Your lecturer’s name </a:t>
            </a:r>
            <a:endParaRPr lang="en-GB" sz="1400" b="1" dirty="0">
              <a:latin typeface="SymbolMT"/>
            </a:endParaRPr>
          </a:p>
          <a:p>
            <a:r>
              <a:rPr lang="en-GB" sz="2000" dirty="0">
                <a:latin typeface="Calibri" panose="020F0502020204030204" pitchFamily="34" charset="0"/>
              </a:rPr>
              <a:t>Your report should also include a </a:t>
            </a:r>
            <a:r>
              <a:rPr lang="en-GB" sz="2000" b="1" dirty="0">
                <a:latin typeface="Calibri" panose="020F0502020204030204" pitchFamily="34" charset="0"/>
              </a:rPr>
              <a:t>clear contents page and headings </a:t>
            </a:r>
            <a:r>
              <a:rPr lang="en-GB" sz="2000" dirty="0">
                <a:latin typeface="Calibri" panose="020F0502020204030204" pitchFamily="34" charset="0"/>
              </a:rPr>
              <a:t>throughout. The use of data can be presented through</a:t>
            </a:r>
            <a:r>
              <a:rPr lang="en-GB" sz="2000" b="1" dirty="0">
                <a:latin typeface="Calibri" panose="020F0502020204030204" pitchFamily="34" charset="0"/>
              </a:rPr>
              <a:t> including graphs, models, and illustrations throughout your report</a:t>
            </a:r>
            <a:r>
              <a:rPr lang="en-GB" sz="2000" dirty="0">
                <a:latin typeface="Calibri" panose="020F0502020204030204" pitchFamily="34" charset="0"/>
              </a:rPr>
              <a:t>. </a:t>
            </a:r>
          </a:p>
          <a:p>
            <a:r>
              <a:rPr lang="en-GB" sz="2000" dirty="0">
                <a:latin typeface="Calibri" panose="020F0502020204030204" pitchFamily="34" charset="0"/>
              </a:rPr>
              <a:t>You must include in- text citations, along with a Reference List that conforms to UWTSD’s Harvard Referencing Guide (copy available on Moodle). </a:t>
            </a:r>
            <a:endParaRPr lang="en-GB" sz="1400" dirty="0">
              <a:latin typeface="SymbolMT"/>
            </a:endParaRPr>
          </a:p>
          <a:p>
            <a:pPr marL="0" indent="0">
              <a:buNone/>
            </a:pPr>
            <a:r>
              <a:rPr lang="en-GB" sz="2000" b="1" dirty="0">
                <a:latin typeface="Calibri" panose="020F0502020204030204" pitchFamily="34" charset="0"/>
              </a:rPr>
              <a:t>Microsoft Word settings: </a:t>
            </a:r>
            <a:r>
              <a:rPr lang="en-GB" sz="2000" dirty="0">
                <a:latin typeface="Calibri" panose="020F0502020204030204" pitchFamily="34" charset="0"/>
              </a:rPr>
              <a:t>Please use: Arial Font 12</a:t>
            </a:r>
            <a:r>
              <a:rPr lang="en-GB" sz="2000" b="1" dirty="0">
                <a:latin typeface="Calibri" panose="020F0502020204030204" pitchFamily="34" charset="0"/>
              </a:rPr>
              <a:t>, </a:t>
            </a:r>
            <a:r>
              <a:rPr lang="en-GB" sz="2000" dirty="0">
                <a:latin typeface="Calibri" panose="020F0502020204030204" pitchFamily="34" charset="0"/>
              </a:rPr>
              <a:t>1.5 line spacing and justify your text. </a:t>
            </a:r>
            <a:endParaRPr lang="en-GB" sz="1400" dirty="0">
              <a:latin typeface="SymbolMT"/>
            </a:endParaRPr>
          </a:p>
        </p:txBody>
      </p:sp>
    </p:spTree>
    <p:extLst>
      <p:ext uri="{BB962C8B-B14F-4D97-AF65-F5344CB8AC3E}">
        <p14:creationId xmlns:p14="http://schemas.microsoft.com/office/powerpoint/2010/main" val="32556476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221088"/>
            <a:ext cx="4945407" cy="1470025"/>
          </a:xfrm>
        </p:spPr>
        <p:txBody>
          <a:bodyPr>
            <a:normAutofit/>
          </a:bodyPr>
          <a:lstStyle/>
          <a:p>
            <a:pPr algn="l"/>
            <a:r>
              <a:rPr lang="en-GB" sz="3600" b="1" dirty="0">
                <a:solidFill>
                  <a:schemeClr val="bg1"/>
                </a:solidFill>
              </a:rPr>
              <a:t>See you next week…</a:t>
            </a:r>
            <a:br>
              <a:rPr lang="en-GB" b="1" dirty="0">
                <a:solidFill>
                  <a:schemeClr val="bg1"/>
                </a:solidFill>
              </a:rPr>
            </a:br>
            <a:r>
              <a:rPr lang="en-GB" sz="3100" b="1" dirty="0">
                <a:solidFill>
                  <a:schemeClr val="bg1"/>
                </a:solidFill>
              </a:rPr>
              <a:t>h.h.thomas@uwtsd.ac.uk</a:t>
            </a:r>
            <a:endParaRPr lang="en-GB" sz="36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6" name="Picture 5" descr="A person speaking into a microphone&#10;&#10;Description automatically generated with medium confidence">
            <a:extLst>
              <a:ext uri="{FF2B5EF4-FFF2-40B4-BE49-F238E27FC236}">
                <a16:creationId xmlns:a16="http://schemas.microsoft.com/office/drawing/2014/main" id="{707D95DC-664B-F54F-88CA-37037D1164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302314" y="1365888"/>
            <a:ext cx="4539372" cy="2542048"/>
          </a:xfrm>
          <a:prstGeom prst="rect">
            <a:avLst/>
          </a:prstGeom>
        </p:spPr>
      </p:pic>
    </p:spTree>
    <p:extLst>
      <p:ext uri="{BB962C8B-B14F-4D97-AF65-F5344CB8AC3E}">
        <p14:creationId xmlns:p14="http://schemas.microsoft.com/office/powerpoint/2010/main" val="26606392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FB65C75-1D08-4ACB-8EB0-E03C4D8F2DCA}"/>
              </a:ext>
            </a:extLst>
          </p:cNvPr>
          <p:cNvSpPr txBox="1">
            <a:spLocks/>
          </p:cNvSpPr>
          <p:nvPr/>
        </p:nvSpPr>
        <p:spPr>
          <a:xfrm>
            <a:off x="395536" y="260648"/>
            <a:ext cx="8856984" cy="2232248"/>
          </a:xfrm>
          <a:prstGeom prst="rect">
            <a:avLst/>
          </a:prstGeom>
        </p:spPr>
        <p:txBody>
          <a:bodyPr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1" u="none" strike="noStrike" kern="1200" cap="none" spc="0" normalizeH="0" baseline="0" noProof="0" dirty="0">
                <a:ln>
                  <a:noFill/>
                </a:ln>
                <a:solidFill>
                  <a:prstClr val="black"/>
                </a:solidFill>
                <a:effectLst/>
                <a:uLnTx/>
                <a:uFillTx/>
                <a:latin typeface="Calibri Light" panose="020F0302020204030204"/>
                <a:ea typeface="+mj-ea"/>
                <a:cs typeface="+mj-cs"/>
              </a:rPr>
              <a:t>Sustainable tourism - cultural issues talking points?</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j-ea"/>
                <a:cs typeface="+mj-cs"/>
              </a:rPr>
              <a:t>(June)</a:t>
            </a:r>
          </a:p>
          <a:p>
            <a:pPr marL="571500" marR="0" lvl="0" indent="-5715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Calibri Light" panose="020F0302020204030204"/>
                <a:ea typeface="+mj-ea"/>
                <a:cs typeface="+mj-cs"/>
              </a:rPr>
              <a:t>Platinum Jubilee events</a:t>
            </a:r>
          </a:p>
        </p:txBody>
      </p:sp>
      <p:pic>
        <p:nvPicPr>
          <p:cNvPr id="1026" name="Picture 2">
            <a:extLst>
              <a:ext uri="{FF2B5EF4-FFF2-40B4-BE49-F238E27FC236}">
                <a16:creationId xmlns:a16="http://schemas.microsoft.com/office/drawing/2014/main" id="{B0758806-5107-4392-89CD-B666ABDFF9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9850"/>
            <a:ext cx="2592288" cy="14199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202B933-33E6-43FC-A776-158C1F0B4F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2609850"/>
            <a:ext cx="1840090" cy="18400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History of Pancake Day">
            <a:extLst>
              <a:ext uri="{FF2B5EF4-FFF2-40B4-BE49-F238E27FC236}">
                <a16:creationId xmlns:a16="http://schemas.microsoft.com/office/drawing/2014/main" id="{A9EF2E35-B7F2-44B7-8D10-BC66A4FEB5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3" y="4222790"/>
            <a:ext cx="2736304" cy="149879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 David's Day: Your pictures from Wales and the world - BBC News">
            <a:extLst>
              <a:ext uri="{FF2B5EF4-FFF2-40B4-BE49-F238E27FC236}">
                <a16:creationId xmlns:a16="http://schemas.microsoft.com/office/drawing/2014/main" id="{0BB7251B-2A14-4837-89BC-3BEB0B1923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2492896"/>
            <a:ext cx="1847850" cy="24669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510537-D085-4F07-A763-6359E9AE4A6D}"/>
              </a:ext>
            </a:extLst>
          </p:cNvPr>
          <p:cNvSpPr txBox="1"/>
          <p:nvPr/>
        </p:nvSpPr>
        <p:spPr>
          <a:xfrm>
            <a:off x="3618881" y="5151875"/>
            <a:ext cx="5362622" cy="535531"/>
          </a:xfrm>
          <a:prstGeom prst="rect">
            <a:avLst/>
          </a:prstGeom>
          <a:noFill/>
        </p:spPr>
        <p:txBody>
          <a:bodyPr wrap="none" rtlCol="0">
            <a:sp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err="1">
                <a:ln>
                  <a:noFill/>
                </a:ln>
                <a:solidFill>
                  <a:prstClr val="black"/>
                </a:solidFill>
                <a:effectLst/>
                <a:uLnTx/>
                <a:uFillTx/>
                <a:latin typeface="Calibri Light" panose="020F0302020204030204"/>
                <a:ea typeface="+mn-ea"/>
                <a:cs typeface="+mn-cs"/>
              </a:rPr>
              <a:t>Dydd</a:t>
            </a:r>
            <a:r>
              <a:rPr kumimoji="0" lang="en-GB" sz="3200" b="1" i="0" u="none" strike="noStrike" kern="1200" cap="none" spc="0" normalizeH="0" baseline="0" noProof="0" dirty="0">
                <a:ln>
                  <a:noFill/>
                </a:ln>
                <a:solidFill>
                  <a:prstClr val="black"/>
                </a:solidFill>
                <a:effectLst/>
                <a:uLnTx/>
                <a:uFillTx/>
                <a:latin typeface="Calibri Light" panose="020F0302020204030204"/>
                <a:ea typeface="+mn-ea"/>
                <a:cs typeface="+mn-cs"/>
              </a:rPr>
              <a:t> </a:t>
            </a:r>
            <a:r>
              <a:rPr kumimoji="0" lang="en-GB" sz="3200" b="1" i="0" u="none" strike="noStrike" kern="1200" cap="none" spc="0" normalizeH="0" baseline="0" noProof="0" dirty="0" err="1">
                <a:ln>
                  <a:noFill/>
                </a:ln>
                <a:solidFill>
                  <a:prstClr val="black"/>
                </a:solidFill>
                <a:effectLst/>
                <a:uLnTx/>
                <a:uFillTx/>
                <a:latin typeface="Calibri Light" panose="020F0302020204030204"/>
                <a:ea typeface="+mn-ea"/>
                <a:cs typeface="+mn-cs"/>
              </a:rPr>
              <a:t>Gwyl</a:t>
            </a:r>
            <a:r>
              <a:rPr kumimoji="0" lang="en-GB" sz="3200" b="1" i="0" u="none" strike="noStrike" kern="1200" cap="none" spc="0" normalizeH="0" baseline="0" noProof="0" dirty="0">
                <a:ln>
                  <a:noFill/>
                </a:ln>
                <a:solidFill>
                  <a:prstClr val="black"/>
                </a:solidFill>
                <a:effectLst/>
                <a:uLnTx/>
                <a:uFillTx/>
                <a:latin typeface="Calibri Light" panose="020F0302020204030204"/>
                <a:ea typeface="+mn-ea"/>
                <a:cs typeface="+mn-cs"/>
              </a:rPr>
              <a:t> </a:t>
            </a:r>
            <a:r>
              <a:rPr kumimoji="0" lang="en-GB" sz="3200" b="1" i="0" u="none" strike="noStrike" kern="1200" cap="none" spc="0" normalizeH="0" baseline="0" noProof="0" dirty="0" err="1">
                <a:ln>
                  <a:noFill/>
                </a:ln>
                <a:solidFill>
                  <a:prstClr val="black"/>
                </a:solidFill>
                <a:effectLst/>
                <a:uLnTx/>
                <a:uFillTx/>
                <a:latin typeface="Calibri Light" panose="020F0302020204030204"/>
                <a:ea typeface="+mn-ea"/>
                <a:cs typeface="+mn-cs"/>
              </a:rPr>
              <a:t>Dewi</a:t>
            </a:r>
            <a:r>
              <a:rPr kumimoji="0" lang="en-GB" sz="3200" b="1" i="0" u="none" strike="noStrike" kern="1200" cap="none" spc="0" normalizeH="0" baseline="0" noProof="0" dirty="0">
                <a:ln>
                  <a:noFill/>
                </a:ln>
                <a:solidFill>
                  <a:prstClr val="black"/>
                </a:solidFill>
                <a:effectLst/>
                <a:uLnTx/>
                <a:uFillTx/>
                <a:latin typeface="Calibri Light" panose="020F0302020204030204"/>
                <a:ea typeface="+mn-ea"/>
                <a:cs typeface="+mn-cs"/>
              </a:rPr>
              <a:t> - St David’s Day</a:t>
            </a:r>
          </a:p>
        </p:txBody>
      </p:sp>
    </p:spTree>
    <p:extLst>
      <p:ext uri="{BB962C8B-B14F-4D97-AF65-F5344CB8AC3E}">
        <p14:creationId xmlns:p14="http://schemas.microsoft.com/office/powerpoint/2010/main" val="3850976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2"/>
                                        </p:tgtEl>
                                        <p:attrNameLst>
                                          <p:attrName>style.visibility</p:attrName>
                                        </p:attrNameLst>
                                      </p:cBhvr>
                                      <p:to>
                                        <p:strVal val="visible"/>
                                      </p:to>
                                    </p:set>
                                    <p:anim calcmode="lin" valueType="num">
                                      <p:cBhvr additive="base">
                                        <p:cTn id="13" dur="500" fill="hold"/>
                                        <p:tgtEl>
                                          <p:spTgt spid="1032"/>
                                        </p:tgtEl>
                                        <p:attrNameLst>
                                          <p:attrName>ppt_x</p:attrName>
                                        </p:attrNameLst>
                                      </p:cBhvr>
                                      <p:tavLst>
                                        <p:tav tm="0">
                                          <p:val>
                                            <p:strVal val="#ppt_x"/>
                                          </p:val>
                                        </p:tav>
                                        <p:tav tm="100000">
                                          <p:val>
                                            <p:strVal val="#ppt_x"/>
                                          </p:val>
                                        </p:tav>
                                      </p:tavLst>
                                    </p:anim>
                                    <p:anim calcmode="lin" valueType="num">
                                      <p:cBhvr additive="base">
                                        <p:cTn id="14" dur="500" fill="hold"/>
                                        <p:tgtEl>
                                          <p:spTgt spid="10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FB65C75-1D08-4ACB-8EB0-E03C4D8F2DCA}"/>
              </a:ext>
            </a:extLst>
          </p:cNvPr>
          <p:cNvSpPr txBox="1">
            <a:spLocks/>
          </p:cNvSpPr>
          <p:nvPr/>
        </p:nvSpPr>
        <p:spPr>
          <a:xfrm>
            <a:off x="395536" y="260648"/>
            <a:ext cx="8856984" cy="3010346"/>
          </a:xfrm>
          <a:prstGeom prst="rect">
            <a:avLst/>
          </a:prstGeom>
        </p:spPr>
        <p:txBody>
          <a:bodyPr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i="1" dirty="0"/>
              <a:t>Sustainable tourism - cultural issues talking points?  (Oct)</a:t>
            </a:r>
          </a:p>
          <a:p>
            <a:pPr algn="l"/>
            <a:br>
              <a:rPr lang="en-GB" sz="3600" dirty="0"/>
            </a:br>
            <a:r>
              <a:rPr lang="en-GB" sz="3600" dirty="0"/>
              <a:t> - Do you take part in any Halloween activities?</a:t>
            </a:r>
            <a:br>
              <a:rPr lang="en-GB" sz="3600" dirty="0"/>
            </a:br>
            <a:r>
              <a:rPr lang="en-GB" sz="3600" dirty="0"/>
              <a:t> - What kind of things happen?</a:t>
            </a:r>
            <a:br>
              <a:rPr lang="en-GB" sz="3600" dirty="0"/>
            </a:br>
            <a:r>
              <a:rPr lang="en-GB" sz="3600" dirty="0"/>
              <a:t> - What is the origin of Halloween?</a:t>
            </a:r>
            <a:endParaRPr lang="en-GB" dirty="0"/>
          </a:p>
        </p:txBody>
      </p:sp>
      <p:pic>
        <p:nvPicPr>
          <p:cNvPr id="5" name="Online Media 3" title="Bet You Didn't Know: Halloween | History">
            <a:hlinkClick r:id="" action="ppaction://media"/>
            <a:extLst>
              <a:ext uri="{FF2B5EF4-FFF2-40B4-BE49-F238E27FC236}">
                <a16:creationId xmlns:a16="http://schemas.microsoft.com/office/drawing/2014/main" id="{E905AC8E-2BD7-4201-8EC6-F12EF782C655}"/>
              </a:ext>
            </a:extLst>
          </p:cNvPr>
          <p:cNvPicPr>
            <a:picLocks noRot="1" noChangeAspect="1"/>
          </p:cNvPicPr>
          <p:nvPr>
            <a:videoFile r:link="rId1"/>
          </p:nvPr>
        </p:nvPicPr>
        <p:blipFill>
          <a:blip r:embed="rId3"/>
          <a:stretch>
            <a:fillRect/>
          </a:stretch>
        </p:blipFill>
        <p:spPr>
          <a:xfrm>
            <a:off x="2824372" y="3454731"/>
            <a:ext cx="3999312" cy="2259611"/>
          </a:xfrm>
          <a:prstGeom prst="rect">
            <a:avLst/>
          </a:prstGeom>
        </p:spPr>
      </p:pic>
    </p:spTree>
    <p:extLst>
      <p:ext uri="{BB962C8B-B14F-4D97-AF65-F5344CB8AC3E}">
        <p14:creationId xmlns:p14="http://schemas.microsoft.com/office/powerpoint/2010/main" val="242435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www.w3.org/XML/1998/namespace"/>
    <ds:schemaRef ds:uri="http://purl.org/dc/terms/"/>
    <ds:schemaRef ds:uri="http://schemas.microsoft.com/office/2006/metadata/properties"/>
    <ds:schemaRef ds:uri="http://schemas.microsoft.com/office/infopath/2007/PartnerControls"/>
    <ds:schemaRef ds:uri="http://schemas.openxmlformats.org/package/2006/metadata/core-properties"/>
    <ds:schemaRef ds:uri="303dbf9b-b85b-46a0-94f1-894078c07ecd"/>
    <ds:schemaRef ds:uri="211f9404-bca0-4bcf-9c1d-965ccb6f8d2d"/>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2566</TotalTime>
  <Words>4160</Words>
  <Application>Microsoft Office PowerPoint</Application>
  <PresentationFormat>On-screen Show (4:3)</PresentationFormat>
  <Paragraphs>237</Paragraphs>
  <Slides>51</Slides>
  <Notes>31</Notes>
  <HiddenSlides>0</HiddenSlides>
  <MMClips>7</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51</vt:i4>
      </vt:variant>
    </vt:vector>
  </HeadingPairs>
  <TitlesOfParts>
    <vt:vector size="60" baseType="lpstr">
      <vt:lpstr>Arial</vt:lpstr>
      <vt:lpstr>Calibri</vt:lpstr>
      <vt:lpstr>Calibri Light</vt:lpstr>
      <vt:lpstr>Freestyle Script</vt:lpstr>
      <vt:lpstr>Myriad Pro</vt:lpstr>
      <vt:lpstr>SymbolMT</vt:lpstr>
      <vt:lpstr>20140311PresentationUWTSDTemplate</vt:lpstr>
      <vt:lpstr>Title Slide 1</vt:lpstr>
      <vt:lpstr>Text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Butler’s Model?</vt:lpstr>
      <vt:lpstr>PowerPoint Presentation</vt:lpstr>
      <vt:lpstr>Butler Model (TALC)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 Butler’s Model on a destination</vt:lpstr>
      <vt:lpstr>PowerPoint Presentation</vt:lpstr>
      <vt:lpstr>PowerPoint Presentation</vt:lpstr>
      <vt:lpstr>PowerPoint Presentation</vt:lpstr>
      <vt:lpstr>PowerPoint Presentation</vt:lpstr>
      <vt:lpstr>The Beach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case of overtourism?</vt:lpstr>
      <vt:lpstr>Doxey’s Irridex Model (1975)</vt:lpstr>
      <vt:lpstr>PowerPoint Presentation</vt:lpstr>
      <vt:lpstr>Doxey linked with Butler</vt:lpstr>
      <vt:lpstr>BLACKPOOL</vt:lpstr>
      <vt:lpstr>PowerPoint Presentation</vt:lpstr>
      <vt:lpstr>PowerPoint Presentation</vt:lpstr>
      <vt:lpstr>Both Butler and Doxey pre-date the modern ideas of sustainability, but remember Brundtland, (1987)</vt:lpstr>
      <vt:lpstr>Assignment 2: Thursday 7th July (4PM) </vt:lpstr>
      <vt:lpstr>Assignment 2: Thursday 7th July (4PM) </vt:lpstr>
      <vt:lpstr>Assignment 2: Thursday 7th July (4PM) </vt:lpstr>
      <vt:lpstr>See you next week… h.h.thomas@uwtsd.ac.uk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huw thomas</cp:lastModifiedBy>
  <cp:revision>8</cp:revision>
  <dcterms:created xsi:type="dcterms:W3CDTF">2015-04-14T15:21:28Z</dcterms:created>
  <dcterms:modified xsi:type="dcterms:W3CDTF">2022-06-06T10:28:01Z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