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FF26A-5F5F-7F54-02C1-E735CBFB52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950413-CF38-A38E-2827-48D6A857BA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5B9339-BAE4-3C5E-70AE-952955318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E4A03-B6AB-0449-9AD5-4A706DB6867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33033-DC30-41C1-6E58-4CC94534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97B765-7300-9CE6-2A46-5C468B69F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E2884-8D43-1F4F-A970-0E4E16735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528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4C4DE-B57F-079D-FD96-D88234575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7BD55-E238-8F96-68D7-453F18AB9F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76CB9-4692-D67F-6808-90B064F83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E4A03-B6AB-0449-9AD5-4A706DB6867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FD9BB-30CC-1118-9184-B099564FB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C6763-B963-6DE2-D4B9-B468AF25C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E2884-8D43-1F4F-A970-0E4E16735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027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0EEF6-868C-BA1A-DC11-13C930AF6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BBD552-DC06-F31C-980D-8671905EE1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7316BA-24D9-79B3-F1C9-19AA665DE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E4A03-B6AB-0449-9AD5-4A706DB6867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E5ABD-EC8E-88BB-3E14-68CAFFC55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1987E-0B3F-026D-32A1-B303CE568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E2884-8D43-1F4F-A970-0E4E16735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097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E18A2-B8D6-7717-3D05-933063757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BE461-37C8-5264-0E06-8C25AA4A5F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FD972B-6AD4-323B-27B3-D9D035DCD4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D1ECD8-2140-7014-8AD8-924F2F114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E4A03-B6AB-0449-9AD5-4A706DB6867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2FD5ED-C34F-6D7D-8A84-DAF3DD2C6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4BBBCF-A850-4E55-714D-5A5D13AEC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E2884-8D43-1F4F-A970-0E4E16735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326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2D195-3670-A149-8365-6FB20795A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CFB140-F646-EC00-2319-0E57E352EB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86333E-B017-66EE-C706-56165AD2D3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803C52-1DE3-06C7-846F-14A003E6A2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CA66AE-351F-3A50-F90B-A17C67510B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C4047C-D4AA-FC23-E601-F60C07F41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E4A03-B6AB-0449-9AD5-4A706DB6867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0CEA38-BE88-AEA9-08AF-1BD60BBA1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2347E2-DDE9-0C0B-FF18-2816FEFA6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E2884-8D43-1F4F-A970-0E4E16735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800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B57C0-5420-76E9-31FC-4642BC23F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732B9A-5B71-F620-7837-E046C0AF4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E4A03-B6AB-0449-9AD5-4A706DB6867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9E1AC9-EAC2-5DF4-268F-660B0CFA0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0D0E68-AEB1-9175-153F-C60E46636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E2884-8D43-1F4F-A970-0E4E16735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736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A1F021-2F11-1E71-979B-9828C1D62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E4A03-B6AB-0449-9AD5-4A706DB6867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D34491-4079-254F-AB16-DF631A029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5C44ED-F362-F573-5CC3-B34796F89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E2884-8D43-1F4F-A970-0E4E16735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66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36858-25A2-FFE4-FE46-91E7FB7CC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0DACA-BE8E-7AC0-DC14-F952DE178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D6441F-DAE3-5DFE-E4DE-B54461F52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A2C682-1E9E-4645-0B47-1FFF80B61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E4A03-B6AB-0449-9AD5-4A706DB6867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90E04D-8225-9175-2215-2EC5E3E74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BFD5C9-44E9-2EE0-A530-B6964833E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E2884-8D43-1F4F-A970-0E4E16735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539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72397-5C55-0271-6EF1-6544C1B50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AB1B2E-D27E-6843-27C8-2B37266AC1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3B8988-036F-1F0E-D743-EC3762B11D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27BB7F-821B-2DD8-F9C6-8BF692CFC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E4A03-B6AB-0449-9AD5-4A706DB6867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652614-C8D3-15BF-3BCE-2DD32AA90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7208E1-5A29-FF7A-B5E6-F7F852D04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E2884-8D43-1F4F-A970-0E4E16735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815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A1EDD-2AF8-3684-AB08-FFED0AB9E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5642B9-CBCB-52E1-EB21-C2B473AC7D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90EE5-4F3D-72A3-2287-506D13C5A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E4A03-B6AB-0449-9AD5-4A706DB6867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112B4-3732-C226-4C25-DCEE152B5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04E5C-3FB9-1F68-966A-D51CCDA8C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E2884-8D43-1F4F-A970-0E4E16735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722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BA1BD6-B537-9B7B-FF6A-3B74A6F72A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510D90-4AE9-66DF-EA76-6B95C6880C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41DA2-1931-623F-9E80-9C02EAC63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E4A03-B6AB-0449-9AD5-4A706DB6867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0719FE-BD75-64A3-C1E6-AFC6F0D74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B81D8B-E4F6-BA59-C673-A9706E5E0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E2884-8D43-1F4F-A970-0E4E16735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792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B433E9-BB9C-7802-CDFE-76381066E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921793-0388-6234-80EF-C4B5076B52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4FEFFE-94A2-C949-8F82-4A2B7883E0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BE4A03-B6AB-0449-9AD5-4A706DB6867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2A194D-8644-724A-13C2-EDFE5E1525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6303B-6EBA-64C2-7EA4-D5E1891698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4E2884-8D43-1F4F-A970-0E4E16735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454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D511C-F081-E77E-17F6-858E60561F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8131" y="2905995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JOSE ANTONIO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STUDENT ID 2508239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MODULE  Professional Development WITHIN Health And Social Care(LCHS4009-BIRM)</a:t>
            </a:r>
            <a:br>
              <a:rPr lang="en-GB" sz="4000" dirty="0"/>
            </a:br>
            <a:r>
              <a:rPr lang="en-GB" sz="4000" dirty="0"/>
              <a:t> </a:t>
            </a:r>
            <a:br>
              <a:rPr lang="en-GB" sz="4000" dirty="0"/>
            </a:br>
            <a:r>
              <a:rPr lang="en-GB" sz="4000" dirty="0"/>
              <a:t>Module Leader  Walter Rodney </a:t>
            </a:r>
            <a:r>
              <a:rPr lang="en-GB" sz="4000" dirty="0" err="1"/>
              <a:t>Naguno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686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8223C-20E3-EF17-143C-D8269B464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effectLst/>
              </a:rPr>
              <a:t>Teamwork is essential in health and social care because professionals from different backgrounds work together to provide safe, effective, and person-centred care.</a:t>
            </a:r>
            <a:br>
              <a:rPr lang="en-GB" dirty="0">
                <a:effectLst/>
              </a:rPr>
            </a:br>
            <a:endParaRPr lang="en-GB" dirty="0">
              <a:effectLst/>
            </a:endParaRPr>
          </a:p>
          <a:p>
            <a:r>
              <a:rPr lang="en-GB" dirty="0">
                <a:effectLst/>
              </a:rPr>
              <a:t>Why Teamwork Is Important</a:t>
            </a:r>
          </a:p>
          <a:p>
            <a:r>
              <a:rPr lang="en-GB" dirty="0">
                <a:effectLst/>
              </a:rPr>
              <a:t>* Improves the quality of care for service users.</a:t>
            </a:r>
          </a:p>
          <a:p>
            <a:r>
              <a:rPr lang="en-GB" dirty="0">
                <a:effectLst/>
              </a:rPr>
              <a:t>* Ensures all aspects of a person’s needs are met.</a:t>
            </a:r>
          </a:p>
          <a:p>
            <a:r>
              <a:rPr lang="en-GB" dirty="0">
                <a:effectLst/>
              </a:rPr>
              <a:t>* Promotes safety by reducing mistakes and misunderstandings.</a:t>
            </a:r>
          </a:p>
          <a:p>
            <a:r>
              <a:rPr lang="en-GB" dirty="0">
                <a:effectLst/>
              </a:rPr>
              <a:t>* Allows professionals to share knowledge, skills, and expertise.</a:t>
            </a:r>
          </a:p>
          <a:p>
            <a:r>
              <a:rPr lang="en-GB" dirty="0">
                <a:effectLst/>
              </a:rPr>
              <a:t>* Provides support for staff and improves job satisfaction.</a:t>
            </a:r>
          </a:p>
          <a:p>
            <a:br>
              <a:rPr lang="en-GB" dirty="0">
                <a:effectLst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5562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1184D-A6AC-50E7-F707-C68E56A70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856" y="218951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2200" dirty="0">
                <a:effectLst/>
              </a:rPr>
              <a:t>Members of a Health and Social Care Team</a:t>
            </a:r>
            <a:br>
              <a:rPr lang="en-GB" sz="2200" dirty="0">
                <a:effectLst/>
              </a:rPr>
            </a:br>
            <a:br>
              <a:rPr lang="en-GB" sz="2200" dirty="0">
                <a:effectLst/>
              </a:rPr>
            </a:br>
            <a:br>
              <a:rPr lang="en-GB" sz="2200" dirty="0">
                <a:effectLst/>
              </a:rPr>
            </a:br>
            <a:r>
              <a:rPr lang="en-GB" sz="2200" dirty="0">
                <a:effectLst/>
              </a:rPr>
              <a:t>A team may include:</a:t>
            </a:r>
            <a:br>
              <a:rPr lang="en-GB" sz="2200" dirty="0">
                <a:effectLst/>
              </a:rPr>
            </a:br>
            <a:br>
              <a:rPr lang="en-GB" sz="2200" dirty="0">
                <a:effectLst/>
              </a:rPr>
            </a:br>
            <a:br>
              <a:rPr lang="en-GB" sz="2200" dirty="0">
                <a:effectLst/>
              </a:rPr>
            </a:br>
            <a:r>
              <a:rPr lang="en-GB" sz="2200" dirty="0">
                <a:effectLst/>
              </a:rPr>
              <a:t>* Doctors</a:t>
            </a:r>
            <a:br>
              <a:rPr lang="en-GB" dirty="0">
                <a:effectLst/>
              </a:rPr>
            </a:br>
            <a:r>
              <a:rPr lang="en-GB" sz="2200" dirty="0">
                <a:effectLst/>
              </a:rPr>
              <a:t>* Nurses</a:t>
            </a:r>
            <a:br>
              <a:rPr lang="en-GB" sz="2200" dirty="0">
                <a:effectLst/>
              </a:rPr>
            </a:br>
            <a:r>
              <a:rPr lang="en-GB" sz="2200" dirty="0">
                <a:effectLst/>
              </a:rPr>
              <a:t>* Social workers</a:t>
            </a:r>
            <a:br>
              <a:rPr lang="en-GB" sz="2200" dirty="0">
                <a:effectLst/>
              </a:rPr>
            </a:br>
            <a:r>
              <a:rPr lang="en-GB" sz="2200" dirty="0">
                <a:effectLst/>
              </a:rPr>
              <a:t>* Care assistants</a:t>
            </a:r>
            <a:br>
              <a:rPr lang="en-GB" sz="2200" dirty="0">
                <a:effectLst/>
              </a:rPr>
            </a:br>
            <a:r>
              <a:rPr lang="en-GB" sz="2200" dirty="0">
                <a:effectLst/>
              </a:rPr>
              <a:t>* Occupational therapists</a:t>
            </a:r>
            <a:br>
              <a:rPr lang="en-GB" sz="2200" dirty="0">
                <a:effectLst/>
              </a:rPr>
            </a:br>
            <a:r>
              <a:rPr lang="en-GB" sz="2200" dirty="0">
                <a:effectLst/>
              </a:rPr>
              <a:t>* Physiotherapists</a:t>
            </a:r>
            <a:br>
              <a:rPr lang="en-GB" sz="2200" dirty="0">
                <a:effectLst/>
              </a:rPr>
            </a:br>
            <a:r>
              <a:rPr lang="en-GB" sz="2200" dirty="0">
                <a:effectLst/>
              </a:rPr>
              <a:t>* Pharmacists</a:t>
            </a:r>
            <a:br>
              <a:rPr lang="en-GB" sz="2200" dirty="0">
                <a:effectLst/>
              </a:rPr>
            </a:br>
            <a:r>
              <a:rPr lang="en-GB" sz="2200" dirty="0">
                <a:effectLst/>
              </a:rPr>
              <a:t>* Mental health professionals</a:t>
            </a:r>
            <a:br>
              <a:rPr lang="en-GB" sz="2200" dirty="0">
                <a:effectLst/>
              </a:rPr>
            </a:br>
            <a:br>
              <a:rPr lang="en-GB" sz="2200" dirty="0">
                <a:effectLst/>
              </a:rPr>
            </a:b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4071681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A29AE-0D29-E7F5-C9B4-9E0770CD9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Key Skills for Effective Teamwork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0224D-6F8F-0D5F-6309-7FB9321267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>
              <a:effectLst/>
            </a:endParaRPr>
          </a:p>
          <a:p>
            <a:r>
              <a:rPr lang="en-GB" sz="1400" dirty="0">
                <a:effectLst/>
              </a:rPr>
              <a:t>* Communication: Sharing information clearly and accurately.</a:t>
            </a:r>
          </a:p>
          <a:p>
            <a:r>
              <a:rPr lang="en-GB" sz="1400" dirty="0">
                <a:effectLst/>
              </a:rPr>
              <a:t>* Respect: Valuing the contributions of all team members.</a:t>
            </a:r>
          </a:p>
          <a:p>
            <a:r>
              <a:rPr lang="en-GB" sz="1400" dirty="0">
                <a:effectLst/>
              </a:rPr>
              <a:t>* Cooperation: Working together towards common goals.</a:t>
            </a:r>
          </a:p>
          <a:p>
            <a:r>
              <a:rPr lang="en-GB" sz="1400" dirty="0">
                <a:effectLst/>
              </a:rPr>
              <a:t>* Responsibility: Completing tasks and being accountable for actions.</a:t>
            </a:r>
          </a:p>
          <a:p>
            <a:r>
              <a:rPr lang="en-GB" sz="1400" dirty="0">
                <a:effectLst/>
              </a:rPr>
              <a:t>* Problem-solving: Working collaboratively to find solutions.</a:t>
            </a:r>
          </a:p>
          <a:p>
            <a:r>
              <a:rPr lang="en-GB" sz="1400" dirty="0">
                <a:effectLst/>
              </a:rPr>
              <a:t>Interdependence in terms of assigned tasks or outcomes</a:t>
            </a:r>
          </a:p>
          <a:p>
            <a:r>
              <a:rPr lang="en-GB" sz="1400" dirty="0">
                <a:effectLst/>
              </a:rPr>
              <a:t>A shared collective identity </a:t>
            </a:r>
          </a:p>
          <a:p>
            <a:r>
              <a:rPr lang="en-GB" sz="1400" dirty="0">
                <a:effectLst/>
              </a:rPr>
              <a:t>Distinctive roles within team</a:t>
            </a:r>
          </a:p>
          <a:p>
            <a:r>
              <a:rPr lang="en-GB" sz="1400" dirty="0"/>
              <a:t>Trust which is  really foundational for team dynamic </a:t>
            </a:r>
            <a:endParaRPr lang="en-GB" sz="1400" dirty="0">
              <a:effectLst/>
            </a:endParaRPr>
          </a:p>
          <a:p>
            <a:pPr marL="0" indent="0">
              <a:buNone/>
            </a:pPr>
            <a:endParaRPr lang="en-GB" sz="1400" dirty="0">
              <a:effectLst/>
            </a:endParaRPr>
          </a:p>
          <a:p>
            <a:pPr marL="0" indent="0">
              <a:buNone/>
            </a:pPr>
            <a:br>
              <a:rPr lang="en-GB" sz="1400" dirty="0">
                <a:effectLst/>
              </a:rPr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764951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E6AA1-C708-82F2-EE46-FABCDE9C1E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>
                <a:effectLst/>
              </a:rPr>
              <a:t>Example of Key Skills for Effective Teamwork </a:t>
            </a:r>
          </a:p>
          <a:p>
            <a:pPr marL="0" indent="0">
              <a:buNone/>
            </a:pPr>
            <a:br>
              <a:rPr lang="en-GB" dirty="0">
                <a:effectLst/>
              </a:rPr>
            </a:br>
            <a:endParaRPr lang="en-GB" dirty="0">
              <a:effectLst/>
            </a:endParaRPr>
          </a:p>
          <a:p>
            <a:r>
              <a:rPr lang="en-GB" dirty="0">
                <a:effectLst/>
              </a:rPr>
              <a:t>When caring for an elderly patient after a stroke, a doctor manages medical treatment, nurses provide daily care, a physiotherapist helps with mobility, an occupational therapist supports independent living, and a social worker arranges community support. By working together, they help the patient achieve the best possible outcome.</a:t>
            </a:r>
          </a:p>
          <a:p>
            <a:br>
              <a:rPr lang="en-GB" dirty="0">
                <a:effectLst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95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30C52-56BD-78EC-7072-94EE3007A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Conclusion</a:t>
            </a:r>
          </a:p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Effective teamwork improves communication between professionals it ensures coordinated, high – quality care for individuals. </a:t>
            </a:r>
          </a:p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It supports better physical, emotional, and social outcomes. </a:t>
            </a: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8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Effective teamwork in health and social care ensures individuals receive coordinated, high-quality care that meets their physical, emotional, and social needs</a:t>
            </a:r>
            <a:endParaRPr lang="en-GB" sz="1800" dirty="0">
              <a:solidFill>
                <a:srgbClr val="1D2228"/>
              </a:solidFill>
              <a:latin typeface="Helvetica Neue"/>
            </a:endParaRPr>
          </a:p>
          <a:p>
            <a:endParaRPr lang="en-GB" sz="18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endParaRPr lang="en-GB" sz="1800" dirty="0">
              <a:solidFill>
                <a:srgbClr val="1D2228"/>
              </a:solidFill>
              <a:latin typeface="Helvetica Neue"/>
            </a:endParaRPr>
          </a:p>
          <a:p>
            <a:endParaRPr lang="en-GB" sz="1800" b="0" i="0" dirty="0">
              <a:solidFill>
                <a:srgbClr val="1D2228"/>
              </a:solidFill>
              <a:effectLst/>
              <a:latin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2726748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2907F-1CA0-3D9B-F0D6-BA5BBC392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930" y="365125"/>
            <a:ext cx="10435869" cy="5168937"/>
          </a:xfrm>
        </p:spPr>
        <p:txBody>
          <a:bodyPr>
            <a:normAutofit/>
          </a:bodyPr>
          <a:lstStyle/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What Does Working in Teams Mean?</a:t>
            </a: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Heading: What is Effective </a:t>
            </a:r>
            <a:r>
              <a:rPr lang="en-GB" sz="1800" b="0" i="0" dirty="0" err="1">
                <a:solidFill>
                  <a:srgbClr val="1D2228"/>
                </a:solidFill>
                <a:effectLst/>
                <a:latin typeface="Helvetica Neue"/>
              </a:rPr>
              <a:t>Teamworking</a:t>
            </a:r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?</a:t>
            </a: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• Collaboration: Working together across different roles and professions</a:t>
            </a: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• Clear communication: Sharing information openly and accurately</a:t>
            </a: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• Shared goals: Focusing on the best outcomes for the service user</a:t>
            </a: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• Mutual respect: Valuing everyone’s skills, experience and contributions</a:t>
            </a: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• Support &amp; trust: Helping each other, giving and receiving feedback</a:t>
            </a:r>
          </a:p>
        </p:txBody>
      </p:sp>
    </p:spTree>
    <p:extLst>
      <p:ext uri="{BB962C8B-B14F-4D97-AF65-F5344CB8AC3E}">
        <p14:creationId xmlns:p14="http://schemas.microsoft.com/office/powerpoint/2010/main" val="2819325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1FF1D-589F-55AC-1628-D608619D1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</a:t>
            </a:r>
            <a:r>
              <a:rPr lang="en-GB" dirty="0" err="1"/>
              <a:t>Teamworking</a:t>
            </a:r>
            <a:r>
              <a:rPr lang="en-GB" dirty="0"/>
              <a:t> Matters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141DC-35A2-C4B8-0941-D843010CF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Why It Is Essential for Care</a:t>
            </a: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8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 Better outcomes: Combines skills to meet complex needs fully</a:t>
            </a:r>
          </a:p>
          <a:p>
            <a:pPr marL="0" indent="0">
              <a:buNone/>
            </a:pP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8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  Safety: Reduces errors, ensures no detail are missed</a:t>
            </a:r>
          </a:p>
          <a:p>
            <a:pPr marL="0" indent="0">
              <a:buNone/>
            </a:pP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8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Continuity: Care stays consistent even when staff change</a:t>
            </a:r>
          </a:p>
          <a:p>
            <a:endParaRPr lang="en-GB" sz="18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Support for staff: Reduces stress, builds confidence and job satisfaction</a:t>
            </a:r>
          </a:p>
          <a:p>
            <a:pPr marL="0" indent="0">
              <a:buNone/>
            </a:pP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8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  Person-centred: Ensures all aspects of a person’s health and wellbeing are considered</a:t>
            </a:r>
          </a:p>
        </p:txBody>
      </p:sp>
    </p:spTree>
    <p:extLst>
      <p:ext uri="{BB962C8B-B14F-4D97-AF65-F5344CB8AC3E}">
        <p14:creationId xmlns:p14="http://schemas.microsoft.com/office/powerpoint/2010/main" val="2795693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8EAA1-88E5-C69D-B5CF-81CF4E93B3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891" y="166289"/>
            <a:ext cx="10515600" cy="4351338"/>
          </a:xfrm>
        </p:spPr>
        <p:txBody>
          <a:bodyPr>
            <a:noAutofit/>
          </a:bodyPr>
          <a:lstStyle/>
          <a:p>
            <a:r>
              <a:rPr lang="en-GB" sz="1600" b="0" i="0" dirty="0">
                <a:solidFill>
                  <a:srgbClr val="1D2228"/>
                </a:solidFill>
                <a:effectLst/>
                <a:latin typeface="Helvetica Neue"/>
              </a:rPr>
              <a:t>How effective teamwork works:</a:t>
            </a:r>
            <a:br>
              <a:rPr lang="en-GB" sz="1600" b="0" i="0" dirty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6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600" b="0" i="0" dirty="0">
                <a:solidFill>
                  <a:srgbClr val="1D2228"/>
                </a:solidFill>
                <a:effectLst/>
                <a:latin typeface="Helvetica Neue"/>
              </a:rPr>
              <a:t>1. Team members involved: Care worker, GP, district nurse, dietitian, mental health support worker, family</a:t>
            </a:r>
          </a:p>
          <a:p>
            <a:br>
              <a:rPr lang="en-GB" sz="1600" b="0" i="0" dirty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6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600" b="0" i="0" dirty="0">
                <a:solidFill>
                  <a:srgbClr val="1D2228"/>
                </a:solidFill>
                <a:effectLst/>
                <a:latin typeface="Helvetica Neue"/>
              </a:rPr>
              <a:t>2. Share information: Regular team meetings and clear, updated records</a:t>
            </a:r>
          </a:p>
          <a:p>
            <a:br>
              <a:rPr lang="en-GB" sz="1600" b="0" i="0" dirty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6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600" b="0" i="0" dirty="0">
                <a:solidFill>
                  <a:srgbClr val="1D2228"/>
                </a:solidFill>
                <a:effectLst/>
                <a:latin typeface="Helvetica Neue"/>
              </a:rPr>
              <a:t>3. Agree a plan: Combine medical, personal, dietary and emotional support</a:t>
            </a:r>
          </a:p>
          <a:p>
            <a:br>
              <a:rPr lang="en-GB" sz="1600" b="0" i="0" dirty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6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600" b="0" i="0" dirty="0">
                <a:solidFill>
                  <a:srgbClr val="1D2228"/>
                </a:solidFill>
                <a:effectLst/>
                <a:latin typeface="Helvetica Neue"/>
              </a:rPr>
              <a:t>4. Clear roles: Everyone knows their tasks and who to contact</a:t>
            </a:r>
          </a:p>
          <a:p>
            <a:br>
              <a:rPr lang="en-GB" sz="1600" b="0" i="0" dirty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6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600" b="0" i="0" dirty="0">
                <a:solidFill>
                  <a:srgbClr val="1D2228"/>
                </a:solidFill>
                <a:effectLst/>
                <a:latin typeface="Helvetica Neue"/>
              </a:rPr>
              <a:t>5. Review together: Meet regularly to check progress and adjust care as needed</a:t>
            </a:r>
          </a:p>
          <a:p>
            <a:endParaRPr lang="en-GB" sz="16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600" b="0" i="0" dirty="0">
                <a:solidFill>
                  <a:srgbClr val="1D2228"/>
                </a:solidFill>
                <a:effectLst/>
                <a:latin typeface="Helvetica Neue"/>
              </a:rPr>
              <a:t>Outcome:</a:t>
            </a:r>
          </a:p>
          <a:p>
            <a:pPr marL="0" indent="0">
              <a:buNone/>
            </a:pPr>
            <a:endParaRPr lang="en-GB" sz="16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600" b="0" i="0" dirty="0">
                <a:solidFill>
                  <a:srgbClr val="1D2228"/>
                </a:solidFill>
                <a:effectLst/>
                <a:latin typeface="Helvetica Neue"/>
              </a:rPr>
              <a:t>• All needs are met consistently, risks are managed, the person feels supported and in control</a:t>
            </a:r>
          </a:p>
        </p:txBody>
      </p:sp>
    </p:spTree>
    <p:extLst>
      <p:ext uri="{BB962C8B-B14F-4D97-AF65-F5344CB8AC3E}">
        <p14:creationId xmlns:p14="http://schemas.microsoft.com/office/powerpoint/2010/main" val="2342107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8563B-7A4E-3BDA-C41B-018F26E21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EB616-80F4-B61C-73DA-49B9F1EA35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567" y="177096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8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 Teamwork is vital for safe, holistic and person-centred health and social care</a:t>
            </a: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8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Good communication, respect and shared goals are the foundation of strong teams</a:t>
            </a:r>
          </a:p>
          <a:p>
            <a:endParaRPr lang="en-GB" sz="18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  <a:t> Working together improves safety, consistency and quality of life for service users</a:t>
            </a:r>
            <a:br>
              <a:rPr lang="en-GB" sz="1800" b="0" i="0" dirty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800" b="0" i="0" dirty="0">
              <a:solidFill>
                <a:srgbClr val="1D2228"/>
              </a:solidFill>
              <a:effectLst/>
              <a:latin typeface="Helvetica Neue"/>
            </a:endParaRPr>
          </a:p>
          <a:p>
            <a:endParaRPr lang="en-GB" sz="1800" b="0" i="0" dirty="0">
              <a:solidFill>
                <a:srgbClr val="1D2228"/>
              </a:solidFill>
              <a:effectLst/>
              <a:latin typeface="YahooSans VF"/>
            </a:endParaRPr>
          </a:p>
          <a:p>
            <a:endParaRPr lang="en-GB" sz="1800" b="0" i="0" dirty="0">
              <a:solidFill>
                <a:srgbClr val="1D2228"/>
              </a:solidFill>
              <a:effectLst/>
              <a:latin typeface="YahooSans VF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509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078C9-DFDF-9D17-E9A6-21EE7088B5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0" i="0">
                <a:solidFill>
                  <a:srgbClr val="1D2228"/>
                </a:solidFill>
                <a:effectLst/>
                <a:latin typeface="Helvetica Neue"/>
              </a:rPr>
              <a:t>References – UWTSD Harvard Style:</a:t>
            </a:r>
          </a:p>
          <a:p>
            <a:br>
              <a:rPr lang="en-GB" sz="1800" b="0" i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800" b="0" i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800" b="0" i="0">
                <a:solidFill>
                  <a:srgbClr val="1D2228"/>
                </a:solidFill>
                <a:effectLst/>
                <a:latin typeface="Helvetica Neue"/>
              </a:rPr>
              <a:t>• NHS England (2023). Teamworking and Interprofessional Collaboration. Core Skills Training Framework. Available at: https://www.england.nhs.uk</a:t>
            </a:r>
          </a:p>
          <a:p>
            <a:br>
              <a:rPr lang="en-GB" sz="1800" b="0" i="0">
                <a:solidFill>
                  <a:srgbClr val="1D2228"/>
                </a:solidFill>
                <a:effectLst/>
                <a:latin typeface="Helvetica Neue"/>
              </a:rPr>
            </a:br>
            <a:endParaRPr lang="en-GB" sz="1800" b="0" i="0">
              <a:solidFill>
                <a:srgbClr val="1D2228"/>
              </a:solidFill>
              <a:effectLst/>
              <a:latin typeface="Helvetica Neue"/>
            </a:endParaRPr>
          </a:p>
          <a:p>
            <a:r>
              <a:rPr lang="en-GB" sz="1800" b="0" i="0">
                <a:solidFill>
                  <a:srgbClr val="1D2228"/>
                </a:solidFill>
                <a:effectLst/>
                <a:latin typeface="Helvetica Neue"/>
              </a:rPr>
              <a:t>• Social Care Institute for Excellence (2022). Effective Teamwork in Social Care. SCIE Guidance. Available at: https://www.scie.org.uk</a:t>
            </a:r>
          </a:p>
        </p:txBody>
      </p:sp>
    </p:spTree>
    <p:extLst>
      <p:ext uri="{BB962C8B-B14F-4D97-AF65-F5344CB8AC3E}">
        <p14:creationId xmlns:p14="http://schemas.microsoft.com/office/powerpoint/2010/main" val="18250646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JOSE ANTONIO  STUDENT ID 2508239  MODULE  Professional Development WITHIN Health And Social Care(LCHS4009-BIRM)   Module Leader  Walter Rodney Naguno </vt:lpstr>
      <vt:lpstr>PowerPoint Presentation</vt:lpstr>
      <vt:lpstr>Members of a Health and Social Care Team   A team may include:   * Doctors * Nurses * Social workers * Care assistants * Occupational therapists * Physiotherapists * Pharmacists * Mental health professionals  </vt:lpstr>
      <vt:lpstr>Key Skills for Effective Teamwork</vt:lpstr>
      <vt:lpstr>PowerPoint Presentation</vt:lpstr>
      <vt:lpstr>PowerPoint Presentation</vt:lpstr>
      <vt:lpstr>What Does Working in Teams Mean?   Heading: What is Effective Teamworking?   • Collaboration: Working together across different roles and professions   • Clear communication: Sharing information openly and accurately   • Shared goals: Focusing on the best outcomes for the service user   • Mutual respect: Valuing everyone’s skills, experience and contributions   • Support &amp; trust: Helping each other, giving and receiving feedback</vt:lpstr>
      <vt:lpstr>Why Teamworking Matters </vt:lpstr>
      <vt:lpstr>PowerPoint Presentation</vt:lpstr>
      <vt:lpstr>Summary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 ANTONIOSTUDENT   ID 2508239  MODULE  Professional Development WITHIN Health And Social Care(LCHS4009-BIRM)   Module Leader  Walter Rodney Naguno </dc:title>
  <dc:creator>Jose Antonio (2508239)</dc:creator>
  <cp:lastModifiedBy>Jose Antonio (2508239)</cp:lastModifiedBy>
  <cp:revision>7</cp:revision>
  <dcterms:created xsi:type="dcterms:W3CDTF">2026-06-20T17:49:07Z</dcterms:created>
  <dcterms:modified xsi:type="dcterms:W3CDTF">2026-06-21T22:14:04Z</dcterms:modified>
</cp:coreProperties>
</file>