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2" r:id="rId5"/>
    <p:sldId id="259" r:id="rId6"/>
    <p:sldId id="263" r:id="rId7"/>
    <p:sldId id="260" r:id="rId8"/>
    <p:sldId id="264" r:id="rId9"/>
    <p:sldId id="261"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3" d="100"/>
          <a:sy n="83" d="100"/>
        </p:scale>
        <p:origin x="45"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D6693-BFCD-4397-BB70-11AA1FA189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E5D2C2D-1736-412B-9DA2-A72221F367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E1ADF8-6F9D-45CC-85ED-E06F8ACBCC8E}"/>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5" name="Footer Placeholder 4">
            <a:extLst>
              <a:ext uri="{FF2B5EF4-FFF2-40B4-BE49-F238E27FC236}">
                <a16:creationId xmlns:a16="http://schemas.microsoft.com/office/drawing/2014/main" id="{C189A61B-6029-48D0-A5CE-20EFB3E297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0F0A75-6F1C-4A04-B020-85EF45F0AA2D}"/>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3643422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A7BA1-C46C-4DC0-85A2-FA6A795E92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221706-DB0D-4C6D-A388-E5CE68FCD2C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F8FEFD-F461-4218-8BDE-33DB9D6E6276}"/>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5" name="Footer Placeholder 4">
            <a:extLst>
              <a:ext uri="{FF2B5EF4-FFF2-40B4-BE49-F238E27FC236}">
                <a16:creationId xmlns:a16="http://schemas.microsoft.com/office/drawing/2014/main" id="{B507CABA-34A4-4825-9F78-92F80C0D34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869559-1963-4DEF-A320-51B06CC5BB34}"/>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2946823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CCEE5-D0E2-46E0-B3AB-3A7A84C44E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10BD99B-264E-4E3C-B664-D84EE92CA1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B39759-AF33-4887-A9E2-6BD6AB8DA215}"/>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5" name="Footer Placeholder 4">
            <a:extLst>
              <a:ext uri="{FF2B5EF4-FFF2-40B4-BE49-F238E27FC236}">
                <a16:creationId xmlns:a16="http://schemas.microsoft.com/office/drawing/2014/main" id="{CD675074-CF38-41A8-8AA1-41EC9508B5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E6A040-7506-4E38-BB2D-964BE32B63D8}"/>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650687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3C1EC-2A94-460C-979E-2408044F73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2AA51C4-9112-4B9D-BD33-DA1D8FC826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D7A981-1DE5-40D9-8BAE-52F69F7FED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82A1224-4CCE-45AF-A91A-D4575827B408}"/>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6" name="Footer Placeholder 5">
            <a:extLst>
              <a:ext uri="{FF2B5EF4-FFF2-40B4-BE49-F238E27FC236}">
                <a16:creationId xmlns:a16="http://schemas.microsoft.com/office/drawing/2014/main" id="{DCB89A65-7425-48FA-90BA-BCF90CC437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0B0659-CC6B-4F9E-BB2C-12C96A790CAC}"/>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26091860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32F61-4456-492F-9853-16583E2A775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2E973F9-0A08-4D12-856F-DAF4D508F5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79B069-DA47-4550-85D9-8FF9A7864A7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4D3C35-8D83-4155-827F-0D6867347B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839433-6411-4FB4-9D88-F3F152D9B12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7E5B4E-8B8B-4F01-94EF-4D0EE4AB7917}"/>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8" name="Footer Placeholder 7">
            <a:extLst>
              <a:ext uri="{FF2B5EF4-FFF2-40B4-BE49-F238E27FC236}">
                <a16:creationId xmlns:a16="http://schemas.microsoft.com/office/drawing/2014/main" id="{343D415B-E1EA-4EE1-A4F5-3663B609A35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263382-0A2A-4CAA-9FF5-22A26CB7C8A7}"/>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1318555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C3D5A-972F-4EB9-982F-EC76E74DBA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1ABA473-3CEA-48AC-B2F4-A788875F1438}"/>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4" name="Footer Placeholder 3">
            <a:extLst>
              <a:ext uri="{FF2B5EF4-FFF2-40B4-BE49-F238E27FC236}">
                <a16:creationId xmlns:a16="http://schemas.microsoft.com/office/drawing/2014/main" id="{B742897B-2CCA-4FAB-B14E-A0F3DE6AA6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6A0C87E-76D4-4959-A848-7E2C3D3835FD}"/>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1412638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98B6B4-4FB7-46EA-94E5-E822B062ADBC}"/>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3" name="Footer Placeholder 2">
            <a:extLst>
              <a:ext uri="{FF2B5EF4-FFF2-40B4-BE49-F238E27FC236}">
                <a16:creationId xmlns:a16="http://schemas.microsoft.com/office/drawing/2014/main" id="{B4570917-3ABD-4BB2-9FAE-DA8022B7510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16852EC-2412-4F3F-A005-131F0EFBC98B}"/>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26471331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3C432-D2D8-46FD-A00C-9CA6AC2F28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F3B895B-1CEF-4E30-B4FD-AC1CC5D1EC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B0E0B9F-ADF1-4AA0-901E-3B51F88C13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6555D8-282E-42F3-842E-197C2D0AC47D}"/>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6" name="Footer Placeholder 5">
            <a:extLst>
              <a:ext uri="{FF2B5EF4-FFF2-40B4-BE49-F238E27FC236}">
                <a16:creationId xmlns:a16="http://schemas.microsoft.com/office/drawing/2014/main" id="{7CB8AFBB-536E-4B63-AA17-A8E0C9C384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D8466A-B018-4B15-8270-BE71BC878932}"/>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3222636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54E4B-776B-4DFF-A8C5-18E4AF1CFC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04EC1F-B744-4BC0-AD9E-A099B45197D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305823-8940-47FC-8817-299DCB0A57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C6634-78E9-4150-8F62-0A962E8DE909}"/>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6" name="Footer Placeholder 5">
            <a:extLst>
              <a:ext uri="{FF2B5EF4-FFF2-40B4-BE49-F238E27FC236}">
                <a16:creationId xmlns:a16="http://schemas.microsoft.com/office/drawing/2014/main" id="{6C4FDBFB-87AD-42CF-86B7-AF1F50B2E9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EAF5AD-3921-44F1-8D46-83B4D6D3F6DA}"/>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1980769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24014-9A07-44F7-AB7F-3D19EC4E4D1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1CE559-7CE3-4319-B46D-159E9338B3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10DF96-12D7-4226-941E-BA5A4F92289D}"/>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5" name="Footer Placeholder 4">
            <a:extLst>
              <a:ext uri="{FF2B5EF4-FFF2-40B4-BE49-F238E27FC236}">
                <a16:creationId xmlns:a16="http://schemas.microsoft.com/office/drawing/2014/main" id="{BF55B39D-343A-4A8F-985A-B62E06E68B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83C53F-CAD3-4ADD-A694-7469633D5F21}"/>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4014425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869758-7FDE-4422-9F94-7F63169C8DF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8CC068-4EF1-46A3-9692-0AB68F7783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2A74C0-5241-4EDD-872C-5247B2789ACF}"/>
              </a:ext>
            </a:extLst>
          </p:cNvPr>
          <p:cNvSpPr>
            <a:spLocks noGrp="1"/>
          </p:cNvSpPr>
          <p:nvPr>
            <p:ph type="dt" sz="half" idx="10"/>
          </p:nvPr>
        </p:nvSpPr>
        <p:spPr/>
        <p:txBody>
          <a:bodyPr/>
          <a:lstStyle/>
          <a:p>
            <a:fld id="{51C860AD-E156-48DC-ADEA-F6C48CAF277E}" type="datetimeFigureOut">
              <a:rPr lang="en-GB" smtClean="0"/>
              <a:t>05/11/2025</a:t>
            </a:fld>
            <a:endParaRPr lang="en-GB"/>
          </a:p>
        </p:txBody>
      </p:sp>
      <p:sp>
        <p:nvSpPr>
          <p:cNvPr id="5" name="Footer Placeholder 4">
            <a:extLst>
              <a:ext uri="{FF2B5EF4-FFF2-40B4-BE49-F238E27FC236}">
                <a16:creationId xmlns:a16="http://schemas.microsoft.com/office/drawing/2014/main" id="{678D3626-1470-4AF5-854F-96C8BF5E47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21D22E-9B75-4896-902F-FFAC190A5BAE}"/>
              </a:ext>
            </a:extLst>
          </p:cNvPr>
          <p:cNvSpPr>
            <a:spLocks noGrp="1"/>
          </p:cNvSpPr>
          <p:nvPr>
            <p:ph type="sldNum" sz="quarter" idx="12"/>
          </p:nvPr>
        </p:nvSpPr>
        <p:spPr/>
        <p:txBody>
          <a:bodyPr/>
          <a:lstStyle/>
          <a:p>
            <a:fld id="{E5678A80-D058-4B5D-8AC6-43970621CDC3}" type="slidenum">
              <a:rPr lang="en-GB" smtClean="0"/>
              <a:t>‹#›</a:t>
            </a:fld>
            <a:endParaRPr lang="en-GB"/>
          </a:p>
        </p:txBody>
      </p:sp>
    </p:spTree>
    <p:extLst>
      <p:ext uri="{BB962C8B-B14F-4D97-AF65-F5344CB8AC3E}">
        <p14:creationId xmlns:p14="http://schemas.microsoft.com/office/powerpoint/2010/main" val="4039703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E55296-E176-4CB3-95F3-3F1FB55A9A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2599F5-D8E2-4CBF-B82B-BDF19E121F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AFFF64-D5A4-4AE7-BA35-548CF8141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860AD-E156-48DC-ADEA-F6C48CAF277E}" type="datetimeFigureOut">
              <a:rPr lang="en-GB" smtClean="0"/>
              <a:t>05/11/2025</a:t>
            </a:fld>
            <a:endParaRPr lang="en-GB"/>
          </a:p>
        </p:txBody>
      </p:sp>
      <p:sp>
        <p:nvSpPr>
          <p:cNvPr id="5" name="Footer Placeholder 4">
            <a:extLst>
              <a:ext uri="{FF2B5EF4-FFF2-40B4-BE49-F238E27FC236}">
                <a16:creationId xmlns:a16="http://schemas.microsoft.com/office/drawing/2014/main" id="{CAA71808-6E9F-4329-A2A7-75DC6CCA8C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10323F-FAD8-42DE-90A2-1E530D32DF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678A80-D058-4B5D-8AC6-43970621CDC3}" type="slidenum">
              <a:rPr lang="en-GB" smtClean="0"/>
              <a:t>‹#›</a:t>
            </a:fld>
            <a:endParaRPr lang="en-GB"/>
          </a:p>
        </p:txBody>
      </p:sp>
    </p:spTree>
    <p:extLst>
      <p:ext uri="{BB962C8B-B14F-4D97-AF65-F5344CB8AC3E}">
        <p14:creationId xmlns:p14="http://schemas.microsoft.com/office/powerpoint/2010/main" val="32442004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biblegateway.com/passage/?search=Genesis%2034&amp;version=NRSVUE" TargetMode="External"/><Relationship Id="rId2" Type="http://schemas.openxmlformats.org/officeDocument/2006/relationships/hyperlink" Target="https://moodle.uwtsd.ac.uk/pluginfile.php/507181/mod_resource/content/1/Rape%20Culture%20Chapter%20JKeady.pdf"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rtsandculture.google.com/asset/the-rape-of-dinah-sebastiano-ricci/XQFFG66wyxTOfw" TargetMode="External"/><Relationship Id="rId2" Type="http://schemas.openxmlformats.org/officeDocument/2006/relationships/hyperlink" Target="https://www.imdb.com/title/tt3068894/"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thevcs.org/search?query=Jacob"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hyperlink" Target="https://librarysearch.uwtsd.ac.uk/discovery/dbsearch?vid=44WHELF_UWTSD:44WHELF_UWTSD_VU1&amp;lang=e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7D7A02-907B-496F-BA7E-AA3780733C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FBA5268-0AE7-4CAD-9537-D0EB09E764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88D065B-39DA-4077-B9CF-E489CE4C01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548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1C873F-12C5-45A1-8BB4-E314D99E5139}"/>
              </a:ext>
            </a:extLst>
          </p:cNvPr>
          <p:cNvSpPr>
            <a:spLocks noGrp="1"/>
          </p:cNvSpPr>
          <p:nvPr>
            <p:ph type="ctrTitle"/>
          </p:nvPr>
        </p:nvSpPr>
        <p:spPr>
          <a:xfrm>
            <a:off x="2659529" y="2085788"/>
            <a:ext cx="7318358" cy="1675329"/>
          </a:xfrm>
        </p:spPr>
        <p:txBody>
          <a:bodyPr anchor="b">
            <a:normAutofit/>
          </a:bodyPr>
          <a:lstStyle/>
          <a:p>
            <a:r>
              <a:rPr lang="en-GB" sz="4000" b="1" dirty="0"/>
              <a:t>Jacob the Patriarch: Prophecy, Ethics, and Leadership</a:t>
            </a:r>
            <a:endParaRPr lang="en-GB" sz="4000" b="1" dirty="0">
              <a:solidFill>
                <a:schemeClr val="tx1">
                  <a:lumMod val="65000"/>
                  <a:lumOff val="35000"/>
                </a:schemeClr>
              </a:solidFill>
            </a:endParaRPr>
          </a:p>
        </p:txBody>
      </p:sp>
      <p:sp>
        <p:nvSpPr>
          <p:cNvPr id="3" name="Subtitle 2">
            <a:extLst>
              <a:ext uri="{FF2B5EF4-FFF2-40B4-BE49-F238E27FC236}">
                <a16:creationId xmlns:a16="http://schemas.microsoft.com/office/drawing/2014/main" id="{1FF722D7-DAAB-4A42-B15D-FA659339D8CA}"/>
              </a:ext>
            </a:extLst>
          </p:cNvPr>
          <p:cNvSpPr>
            <a:spLocks noGrp="1"/>
          </p:cNvSpPr>
          <p:nvPr>
            <p:ph type="subTitle" idx="1"/>
          </p:nvPr>
        </p:nvSpPr>
        <p:spPr>
          <a:xfrm>
            <a:off x="3048000" y="3948056"/>
            <a:ext cx="6096000" cy="830134"/>
          </a:xfrm>
        </p:spPr>
        <p:txBody>
          <a:bodyPr anchor="t">
            <a:normAutofit/>
          </a:bodyPr>
          <a:lstStyle/>
          <a:p>
            <a:r>
              <a:rPr lang="en-GB" sz="2000" dirty="0">
                <a:solidFill>
                  <a:schemeClr val="tx1">
                    <a:lumMod val="65000"/>
                    <a:lumOff val="35000"/>
                  </a:schemeClr>
                </a:solidFill>
              </a:rPr>
              <a:t>Dr Jessica Keady</a:t>
            </a:r>
          </a:p>
          <a:p>
            <a:r>
              <a:rPr lang="en-GB" sz="2000" dirty="0">
                <a:solidFill>
                  <a:schemeClr val="tx1">
                    <a:lumMod val="65000"/>
                    <a:lumOff val="35000"/>
                  </a:schemeClr>
                </a:solidFill>
              </a:rPr>
              <a:t>Week 6</a:t>
            </a:r>
          </a:p>
        </p:txBody>
      </p:sp>
    </p:spTree>
    <p:extLst>
      <p:ext uri="{BB962C8B-B14F-4D97-AF65-F5344CB8AC3E}">
        <p14:creationId xmlns:p14="http://schemas.microsoft.com/office/powerpoint/2010/main" val="16936208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299CAB-C506-454B-90FC-406572829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8D99311-F254-40F1-8AB5-EE3E7B9B6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17585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CD7C3E-E2E6-4AF1-8A8C-19D2011BC02A}"/>
              </a:ext>
            </a:extLst>
          </p:cNvPr>
          <p:cNvSpPr>
            <a:spLocks noGrp="1"/>
          </p:cNvSpPr>
          <p:nvPr>
            <p:ph type="title"/>
          </p:nvPr>
        </p:nvSpPr>
        <p:spPr>
          <a:xfrm>
            <a:off x="1616054" y="1070149"/>
            <a:ext cx="8959893" cy="1004836"/>
          </a:xfrm>
        </p:spPr>
        <p:txBody>
          <a:bodyPr anchor="ctr">
            <a:normAutofit/>
          </a:bodyPr>
          <a:lstStyle/>
          <a:p>
            <a:pPr algn="ctr"/>
            <a:r>
              <a:rPr lang="en-GB" sz="4000" b="1" dirty="0">
                <a:solidFill>
                  <a:srgbClr val="595959"/>
                </a:solidFill>
              </a:rPr>
              <a:t>Jacob’s Prophetic Identity</a:t>
            </a:r>
          </a:p>
        </p:txBody>
      </p:sp>
      <p:sp>
        <p:nvSpPr>
          <p:cNvPr id="13" name="Rectangle 12">
            <a:extLst>
              <a:ext uri="{FF2B5EF4-FFF2-40B4-BE49-F238E27FC236}">
                <a16:creationId xmlns:a16="http://schemas.microsoft.com/office/drawing/2014/main" id="{7D89E3CB-00ED-4691-9F0F-F23EA3564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016" y="2444376"/>
            <a:ext cx="10824184" cy="3727824"/>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6C78628E-8962-4A6F-B4A6-488C10DEF8D1}"/>
              </a:ext>
            </a:extLst>
          </p:cNvPr>
          <p:cNvSpPr>
            <a:spLocks noGrp="1" noChangeArrowheads="1"/>
          </p:cNvSpPr>
          <p:nvPr>
            <p:ph idx="1"/>
          </p:nvPr>
        </p:nvSpPr>
        <p:spPr bwMode="auto">
          <a:xfrm>
            <a:off x="1201994" y="2768321"/>
            <a:ext cx="9373952" cy="282854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 Genesis portrays Jacob as </a:t>
            </a:r>
            <a:r>
              <a:rPr kumimoji="0" lang="en-US" altLang="en-US" sz="2000" b="1" i="0" u="none" strike="noStrike" cap="none" normalizeH="0" baseline="0" dirty="0">
                <a:ln>
                  <a:noFill/>
                </a:ln>
                <a:solidFill>
                  <a:schemeClr val="tx1">
                    <a:lumMod val="65000"/>
                    <a:lumOff val="35000"/>
                  </a:schemeClr>
                </a:solidFill>
                <a:effectLst/>
                <a:latin typeface="Arial" panose="020B0604020202020204" pitchFamily="34" charset="0"/>
              </a:rPr>
              <a:t>chosen by God</a:t>
            </a: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 (Gen 28:13–15; </a:t>
            </a:r>
          </a:p>
          <a:p>
            <a:pPr marL="0" marR="0" lvl="0" indent="0" defTabSz="914400" rtl="0" eaLnBrk="0" fontAlgn="base" latinLnBrk="0" hangingPunct="0">
              <a:spcBef>
                <a:spcPct val="0"/>
              </a:spcBef>
              <a:spcAft>
                <a:spcPts val="600"/>
              </a:spcAft>
              <a:buClrTx/>
              <a:buSzTx/>
              <a:buNone/>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35:9–12).</a:t>
            </a:r>
          </a:p>
          <a:p>
            <a:pPr marL="0" marR="0" lvl="0" indent="0" defTabSz="914400" rtl="0" eaLnBrk="0" fontAlgn="base" latinLnBrk="0" hangingPunct="0">
              <a:spcBef>
                <a:spcPct val="0"/>
              </a:spcBef>
              <a:spcAft>
                <a:spcPts val="600"/>
              </a:spcAft>
              <a:buClrTx/>
              <a:buSzTx/>
              <a:buNone/>
              <a:tabLst/>
            </a:pPr>
            <a:endPar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 His prophetic dimension: encounters with God in visions, renaming (Israel – “he who wrestles with God” Genesis 32)</a:t>
            </a:r>
          </a:p>
          <a:p>
            <a:pPr marL="0" marR="0" lvl="0" indent="0" defTabSz="914400" rtl="0" eaLnBrk="0" fontAlgn="base" latinLnBrk="0" hangingPunct="0">
              <a:spcBef>
                <a:spcPct val="0"/>
              </a:spcBef>
              <a:spcAft>
                <a:spcPts val="600"/>
              </a:spcAft>
              <a:buClrTx/>
              <a:buSzTx/>
              <a:buFontTx/>
              <a:buChar char="•"/>
              <a:tabLst/>
            </a:pPr>
            <a:endParaRPr lang="en-US" altLang="en-US" sz="2000" dirty="0">
              <a:solidFill>
                <a:schemeClr val="tx1">
                  <a:lumMod val="65000"/>
                  <a:lumOff val="35000"/>
                </a:schemeClr>
              </a:solidFill>
              <a:latin typeface="Arial" panose="020B0604020202020204" pitchFamily="34" charset="0"/>
            </a:endParaRPr>
          </a:p>
          <a:p>
            <a:pPr marL="0" marR="0" lvl="0" indent="0" defTabSz="914400" rtl="0" eaLnBrk="0" fontAlgn="base" latinLnBrk="0" hangingPunct="0">
              <a:spcBef>
                <a:spcPct val="0"/>
              </a:spcBef>
              <a:spcAft>
                <a:spcPts val="600"/>
              </a:spcAft>
              <a:buClrTx/>
              <a:buSzTx/>
              <a:buNone/>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Contrast: prophetic insight vs. moral indecision – Jacob’s ladder </a:t>
            </a:r>
          </a:p>
          <a:p>
            <a:pPr marL="0" marR="0" lvl="0" indent="0" defTabSz="914400" rtl="0" eaLnBrk="0" fontAlgn="base" latinLnBrk="0" hangingPunct="0">
              <a:spcBef>
                <a:spcPct val="0"/>
              </a:spcBef>
              <a:spcAft>
                <a:spcPts val="600"/>
              </a:spcAft>
              <a:buClrTx/>
              <a:buSzTx/>
              <a:buNone/>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(Genesis 28: 10-22)</a:t>
            </a:r>
          </a:p>
          <a:p>
            <a:pPr marL="0" marR="0" lvl="0" indent="0" defTabSz="914400" rtl="0" eaLnBrk="0" fontAlgn="base" latinLnBrk="0" hangingPunct="0">
              <a:spcBef>
                <a:spcPct val="0"/>
              </a:spcBef>
              <a:spcAft>
                <a:spcPts val="600"/>
              </a:spcAft>
              <a:buClrTx/>
              <a:buSzTx/>
              <a:buNone/>
              <a:tabLst/>
            </a:pPr>
            <a:endPar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 Secondary Sources: von Rad (1962), Alter (2004), </a:t>
            </a:r>
          </a:p>
          <a:p>
            <a:pPr marL="0" marR="0" lvl="0" indent="0" defTabSz="914400" rtl="0" eaLnBrk="0" fontAlgn="base" latinLnBrk="0" hangingPunct="0">
              <a:spcBef>
                <a:spcPct val="0"/>
              </a:spcBef>
              <a:spcAft>
                <a:spcPts val="600"/>
              </a:spcAft>
              <a:buClrTx/>
              <a:buSzTx/>
              <a:buNone/>
              <a:tabLst/>
            </a:pPr>
            <a:r>
              <a:rPr kumimoji="0" lang="en-US" altLang="en-US" sz="2000" b="0" i="0" u="none" strike="noStrike" cap="none" normalizeH="0" baseline="0" dirty="0">
                <a:ln>
                  <a:noFill/>
                </a:ln>
                <a:solidFill>
                  <a:schemeClr val="tx1">
                    <a:lumMod val="65000"/>
                    <a:lumOff val="35000"/>
                  </a:schemeClr>
                </a:solidFill>
                <a:effectLst/>
                <a:latin typeface="Arial" panose="020B0604020202020204" pitchFamily="34" charset="0"/>
              </a:rPr>
              <a:t>Wenham (1994).</a:t>
            </a:r>
          </a:p>
        </p:txBody>
      </p:sp>
    </p:spTree>
    <p:extLst>
      <p:ext uri="{BB962C8B-B14F-4D97-AF65-F5344CB8AC3E}">
        <p14:creationId xmlns:p14="http://schemas.microsoft.com/office/powerpoint/2010/main" val="30591953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DF66CB0-1AD6-4D8C-BE70-897ADA64F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4C3B26D-D43F-467B-B943-E20A45E7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6802718" cy="5486401"/>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8706E3-8AC6-4D01-972B-DA5BCCAB086B}"/>
              </a:ext>
            </a:extLst>
          </p:cNvPr>
          <p:cNvSpPr>
            <a:spLocks noGrp="1"/>
          </p:cNvSpPr>
          <p:nvPr>
            <p:ph type="title"/>
          </p:nvPr>
        </p:nvSpPr>
        <p:spPr>
          <a:xfrm>
            <a:off x="1265274" y="1063256"/>
            <a:ext cx="5624624" cy="1097210"/>
          </a:xfrm>
        </p:spPr>
        <p:txBody>
          <a:bodyPr anchor="b">
            <a:normAutofit/>
          </a:bodyPr>
          <a:lstStyle/>
          <a:p>
            <a:pPr algn="ctr"/>
            <a:r>
              <a:rPr lang="en-GB" sz="3200" dirty="0">
                <a:solidFill>
                  <a:srgbClr val="595959"/>
                </a:solidFill>
              </a:rPr>
              <a:t>Context of Genesis 34</a:t>
            </a:r>
          </a:p>
        </p:txBody>
      </p:sp>
      <p:sp>
        <p:nvSpPr>
          <p:cNvPr id="3" name="Content Placeholder 2">
            <a:extLst>
              <a:ext uri="{FF2B5EF4-FFF2-40B4-BE49-F238E27FC236}">
                <a16:creationId xmlns:a16="http://schemas.microsoft.com/office/drawing/2014/main" id="{A86AA59E-13E4-4A63-984B-FC4AB3CB8581}"/>
              </a:ext>
            </a:extLst>
          </p:cNvPr>
          <p:cNvSpPr>
            <a:spLocks noGrp="1"/>
          </p:cNvSpPr>
          <p:nvPr>
            <p:ph idx="1"/>
          </p:nvPr>
        </p:nvSpPr>
        <p:spPr>
          <a:xfrm>
            <a:off x="1335801" y="2447337"/>
            <a:ext cx="5475266" cy="3156022"/>
          </a:xfrm>
        </p:spPr>
        <p:txBody>
          <a:bodyPr anchor="t">
            <a:normAutofit/>
          </a:bodyPr>
          <a:lstStyle/>
          <a:p>
            <a:r>
              <a:rPr lang="en-GB" sz="2000">
                <a:solidFill>
                  <a:srgbClr val="595959"/>
                </a:solidFill>
                <a:latin typeface="Times New Roman" panose="02020603050405020304" pitchFamily="18" charset="0"/>
                <a:cs typeface="Times New Roman" panose="02020603050405020304" pitchFamily="18" charset="0"/>
              </a:rPr>
              <a:t>Narrative setting: After reconciliation with Esau, Jacob settles near Shechem.</a:t>
            </a:r>
          </a:p>
          <a:p>
            <a:endParaRPr lang="en-GB" sz="2000">
              <a:solidFill>
                <a:srgbClr val="595959"/>
              </a:solidFill>
              <a:latin typeface="Times New Roman" panose="02020603050405020304" pitchFamily="18" charset="0"/>
              <a:cs typeface="Times New Roman" panose="02020603050405020304" pitchFamily="18" charset="0"/>
            </a:endParaRPr>
          </a:p>
          <a:p>
            <a:r>
              <a:rPr lang="en-GB" sz="2000">
                <a:solidFill>
                  <a:srgbClr val="595959"/>
                </a:solidFill>
                <a:latin typeface="Times New Roman" panose="02020603050405020304" pitchFamily="18" charset="0"/>
                <a:cs typeface="Times New Roman" panose="02020603050405020304" pitchFamily="18" charset="0"/>
              </a:rPr>
              <a:t>The story omits Dinah’s voice.</a:t>
            </a:r>
          </a:p>
          <a:p>
            <a:pPr marL="0" indent="0">
              <a:buNone/>
            </a:pPr>
            <a:endParaRPr lang="en-GB" sz="2000">
              <a:solidFill>
                <a:srgbClr val="595959"/>
              </a:solidFill>
              <a:latin typeface="Times New Roman" panose="02020603050405020304" pitchFamily="18" charset="0"/>
              <a:cs typeface="Times New Roman" panose="02020603050405020304" pitchFamily="18" charset="0"/>
            </a:endParaRPr>
          </a:p>
          <a:p>
            <a:r>
              <a:rPr lang="en-GB" sz="2000">
                <a:solidFill>
                  <a:srgbClr val="595959"/>
                </a:solidFill>
                <a:latin typeface="Times New Roman" panose="02020603050405020304" pitchFamily="18" charset="0"/>
                <a:cs typeface="Times New Roman" panose="02020603050405020304" pitchFamily="18" charset="0"/>
              </a:rPr>
              <a:t>The story omits God’s voice—divine silence as a narrative device.</a:t>
            </a:r>
          </a:p>
        </p:txBody>
      </p:sp>
      <p:pic>
        <p:nvPicPr>
          <p:cNvPr id="4" name="Picture 3">
            <a:extLst>
              <a:ext uri="{FF2B5EF4-FFF2-40B4-BE49-F238E27FC236}">
                <a16:creationId xmlns:a16="http://schemas.microsoft.com/office/drawing/2014/main" id="{67BF5F02-0DF2-4DF9-BC90-146E99FF5985}"/>
              </a:ext>
            </a:extLst>
          </p:cNvPr>
          <p:cNvPicPr>
            <a:picLocks noChangeAspect="1"/>
          </p:cNvPicPr>
          <p:nvPr/>
        </p:nvPicPr>
        <p:blipFill>
          <a:blip r:embed="rId2"/>
          <a:srcRect r="2069"/>
          <a:stretch>
            <a:fillRect/>
          </a:stretch>
        </p:blipFill>
        <p:spPr>
          <a:xfrm>
            <a:off x="7461069" y="685799"/>
            <a:ext cx="4117787" cy="5486399"/>
          </a:xfrm>
          <a:prstGeom prst="rect">
            <a:avLst/>
          </a:prstGeom>
        </p:spPr>
      </p:pic>
    </p:spTree>
    <p:extLst>
      <p:ext uri="{BB962C8B-B14F-4D97-AF65-F5344CB8AC3E}">
        <p14:creationId xmlns:p14="http://schemas.microsoft.com/office/powerpoint/2010/main" val="1724610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5B9AB05-2A22-4BDA-B7D0-ECDC7B69F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230B87-7EFB-4B90-9A6E-7E08BC8F03E2}"/>
              </a:ext>
            </a:extLst>
          </p:cNvPr>
          <p:cNvSpPr>
            <a:spLocks noGrp="1"/>
          </p:cNvSpPr>
          <p:nvPr>
            <p:ph type="title"/>
          </p:nvPr>
        </p:nvSpPr>
        <p:spPr>
          <a:xfrm>
            <a:off x="66310" y="501770"/>
            <a:ext cx="5638626" cy="1002890"/>
          </a:xfrm>
        </p:spPr>
        <p:txBody>
          <a:bodyPr anchor="b">
            <a:normAutofit/>
          </a:bodyPr>
          <a:lstStyle/>
          <a:p>
            <a:pPr algn="ctr"/>
            <a:r>
              <a:rPr lang="en-GB" sz="3200" dirty="0"/>
              <a:t>A closer look at Genesis 34</a:t>
            </a:r>
          </a:p>
        </p:txBody>
      </p:sp>
      <p:sp>
        <p:nvSpPr>
          <p:cNvPr id="9" name="Content Placeholder 8">
            <a:extLst>
              <a:ext uri="{FF2B5EF4-FFF2-40B4-BE49-F238E27FC236}">
                <a16:creationId xmlns:a16="http://schemas.microsoft.com/office/drawing/2014/main" id="{3CFECED1-6CCA-918C-F964-F69057365451}"/>
              </a:ext>
            </a:extLst>
          </p:cNvPr>
          <p:cNvSpPr>
            <a:spLocks noGrp="1"/>
          </p:cNvSpPr>
          <p:nvPr>
            <p:ph idx="1"/>
          </p:nvPr>
        </p:nvSpPr>
        <p:spPr>
          <a:xfrm>
            <a:off x="227831" y="2455653"/>
            <a:ext cx="5297214" cy="3854568"/>
          </a:xfrm>
        </p:spPr>
        <p:txBody>
          <a:bodyPr anchor="t">
            <a:normAutofit/>
          </a:bodyPr>
          <a:lstStyle/>
          <a:p>
            <a:endParaRPr lang="fr-FR" sz="1400" dirty="0">
              <a:hlinkClick r:id="rId2"/>
            </a:endParaRPr>
          </a:p>
          <a:p>
            <a:endParaRPr lang="fr-FR" sz="1400" dirty="0">
              <a:hlinkClick r:id="rId2"/>
            </a:endParaRPr>
          </a:p>
          <a:p>
            <a:endParaRPr lang="fr-FR" sz="2400" dirty="0">
              <a:hlinkClick r:id="rId2"/>
            </a:endParaRPr>
          </a:p>
          <a:p>
            <a:r>
              <a:rPr lang="en-GB" sz="2400" dirty="0">
                <a:hlinkClick r:id="rId3"/>
              </a:rPr>
              <a:t>Genesis 34 NRSVUE - The Rape of Dinah - Now Dinah the - Bible Gateway</a:t>
            </a:r>
            <a:endParaRPr lang="en-GB" sz="2400" dirty="0"/>
          </a:p>
          <a:p>
            <a:endParaRPr lang="fr-FR" sz="2400" dirty="0">
              <a:hlinkClick r:id="rId2"/>
            </a:endParaRPr>
          </a:p>
          <a:p>
            <a:r>
              <a:rPr lang="fr-FR" sz="2400" dirty="0" err="1">
                <a:hlinkClick r:id="rId2"/>
              </a:rPr>
              <a:t>Rape</a:t>
            </a:r>
            <a:r>
              <a:rPr lang="fr-FR" sz="2400" dirty="0">
                <a:hlinkClick r:id="rId2"/>
              </a:rPr>
              <a:t> Culture </a:t>
            </a:r>
            <a:r>
              <a:rPr lang="fr-FR" sz="2400" dirty="0" err="1">
                <a:hlinkClick r:id="rId2"/>
              </a:rPr>
              <a:t>Chapter</a:t>
            </a:r>
            <a:r>
              <a:rPr lang="fr-FR" sz="2400" dirty="0">
                <a:hlinkClick r:id="rId2"/>
              </a:rPr>
              <a:t> JKeady.pdf</a:t>
            </a:r>
            <a:endParaRPr lang="en-US" sz="2400" dirty="0">
              <a:solidFill>
                <a:schemeClr val="tx1">
                  <a:lumMod val="65000"/>
                  <a:lumOff val="35000"/>
                </a:schemeClr>
              </a:solidFill>
            </a:endParaRPr>
          </a:p>
        </p:txBody>
      </p:sp>
      <p:sp>
        <p:nvSpPr>
          <p:cNvPr id="14" name="Rectangle 13">
            <a:extLst>
              <a:ext uri="{FF2B5EF4-FFF2-40B4-BE49-F238E27FC236}">
                <a16:creationId xmlns:a16="http://schemas.microsoft.com/office/drawing/2014/main" id="{D9759409-BDF8-4BFD-9AF3-4B5C04C2A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0"/>
            <a:ext cx="54102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AEF8705-6FBA-467A-8727-246E466409B2}"/>
              </a:ext>
            </a:extLst>
          </p:cNvPr>
          <p:cNvPicPr>
            <a:picLocks noChangeAspect="1"/>
          </p:cNvPicPr>
          <p:nvPr/>
        </p:nvPicPr>
        <p:blipFill>
          <a:blip r:embed="rId4"/>
          <a:srcRect t="5077" r="-1" b="991"/>
          <a:stretch>
            <a:fillRect/>
          </a:stretch>
        </p:blipFill>
        <p:spPr>
          <a:xfrm>
            <a:off x="7461069" y="685801"/>
            <a:ext cx="4117787" cy="5486399"/>
          </a:xfrm>
          <a:prstGeom prst="rect">
            <a:avLst/>
          </a:prstGeom>
        </p:spPr>
      </p:pic>
    </p:spTree>
    <p:extLst>
      <p:ext uri="{BB962C8B-B14F-4D97-AF65-F5344CB8AC3E}">
        <p14:creationId xmlns:p14="http://schemas.microsoft.com/office/powerpoint/2010/main" val="1925715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299CAB-C506-454B-90FC-406572829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8D99311-F254-40F1-8AB5-EE3E7B9B6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17585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8B627D-3D00-41EF-AE9C-47D493F6A8E1}"/>
              </a:ext>
            </a:extLst>
          </p:cNvPr>
          <p:cNvSpPr>
            <a:spLocks noGrp="1"/>
          </p:cNvSpPr>
          <p:nvPr>
            <p:ph type="title"/>
          </p:nvPr>
        </p:nvSpPr>
        <p:spPr>
          <a:xfrm>
            <a:off x="1616054" y="1070149"/>
            <a:ext cx="8959893" cy="1004836"/>
          </a:xfrm>
        </p:spPr>
        <p:txBody>
          <a:bodyPr anchor="ctr">
            <a:normAutofit/>
          </a:bodyPr>
          <a:lstStyle/>
          <a:p>
            <a:pPr algn="ctr"/>
            <a:r>
              <a:rPr lang="en-GB" sz="3200">
                <a:solidFill>
                  <a:srgbClr val="595959"/>
                </a:solidFill>
              </a:rPr>
              <a:t>Jacob’s Silence</a:t>
            </a:r>
          </a:p>
        </p:txBody>
      </p:sp>
      <p:sp>
        <p:nvSpPr>
          <p:cNvPr id="13" name="Rectangle 12">
            <a:extLst>
              <a:ext uri="{FF2B5EF4-FFF2-40B4-BE49-F238E27FC236}">
                <a16:creationId xmlns:a16="http://schemas.microsoft.com/office/drawing/2014/main" id="{7D89E3CB-00ED-4691-9F0F-F23EA3564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016" y="2444376"/>
            <a:ext cx="10824184" cy="3727824"/>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86BBCD02-F466-43DE-B716-D64FC476094B}"/>
              </a:ext>
            </a:extLst>
          </p:cNvPr>
          <p:cNvSpPr>
            <a:spLocks noGrp="1" noChangeArrowheads="1"/>
          </p:cNvSpPr>
          <p:nvPr>
            <p:ph idx="1"/>
          </p:nvPr>
        </p:nvSpPr>
        <p:spPr bwMode="auto">
          <a:xfrm>
            <a:off x="1616054" y="2768321"/>
            <a:ext cx="8959892" cy="282854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chemeClr val="tx1">
                    <a:lumMod val="65000"/>
                    <a:lumOff val="35000"/>
                  </a:schemeClr>
                </a:solidFill>
                <a:effectLst/>
                <a:latin typeface="Arial" panose="020B0604020202020204" pitchFamily="34" charset="0"/>
              </a:rPr>
              <a:t> Jacob “held his peace” (Gen 34:5) → prophetic restraint or moral paralysis?</a:t>
            </a: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chemeClr val="tx1">
                    <a:lumMod val="65000"/>
                    <a:lumOff val="35000"/>
                  </a:schemeClr>
                </a:solidFill>
                <a:effectLst/>
                <a:latin typeface="Arial" panose="020B0604020202020204" pitchFamily="34" charset="0"/>
              </a:rPr>
              <a:t> His sons’ anger contrasts with Jacob’s quiet diplomacy.</a:t>
            </a:r>
          </a:p>
          <a:p>
            <a:pPr marL="0" marR="0" lvl="0" indent="0" defTabSz="914400" rtl="0" eaLnBrk="0" fontAlgn="base" latinLnBrk="0" hangingPunct="0">
              <a:spcBef>
                <a:spcPct val="0"/>
              </a:spcBef>
              <a:spcAft>
                <a:spcPts val="600"/>
              </a:spcAft>
              <a:buClrTx/>
              <a:buSzTx/>
              <a:buFontTx/>
              <a:buChar char="•"/>
              <a:tabLst/>
            </a:pPr>
            <a:r>
              <a:rPr kumimoji="0" lang="en-US" altLang="en-US" sz="2400" b="1" i="0" u="none" strike="noStrike" cap="none" normalizeH="0" baseline="0" dirty="0">
                <a:ln>
                  <a:noFill/>
                </a:ln>
                <a:solidFill>
                  <a:schemeClr val="tx1">
                    <a:lumMod val="65000"/>
                    <a:lumOff val="35000"/>
                  </a:schemeClr>
                </a:solidFill>
                <a:effectLst/>
                <a:latin typeface="Arial" panose="020B0604020202020204" pitchFamily="34" charset="0"/>
              </a:rPr>
              <a:t> Phyllis Trible (Texts of Terror)</a:t>
            </a:r>
            <a:r>
              <a:rPr kumimoji="0" lang="en-US" altLang="en-US" sz="2400" b="0" i="0" u="none" strike="noStrike" cap="none" normalizeH="0" baseline="0" dirty="0">
                <a:ln>
                  <a:noFill/>
                </a:ln>
                <a:solidFill>
                  <a:schemeClr val="tx1">
                    <a:lumMod val="65000"/>
                    <a:lumOff val="35000"/>
                  </a:schemeClr>
                </a:solidFill>
                <a:effectLst/>
                <a:latin typeface="Arial" panose="020B0604020202020204" pitchFamily="34" charset="0"/>
              </a:rPr>
              <a:t> – Jacob’s silence mirrors patriarchal complicity.</a:t>
            </a:r>
          </a:p>
          <a:p>
            <a:pPr marL="0" marR="0" lvl="0" indent="0" defTabSz="914400" rtl="0" eaLnBrk="0" fontAlgn="base" latinLnBrk="0" hangingPunct="0">
              <a:spcBef>
                <a:spcPct val="0"/>
              </a:spcBef>
              <a:spcAft>
                <a:spcPts val="600"/>
              </a:spcAft>
              <a:buClrTx/>
              <a:buSzTx/>
              <a:buFontTx/>
              <a:buChar char="•"/>
              <a:tabLst/>
            </a:pPr>
            <a:r>
              <a:rPr kumimoji="0" lang="en-US" altLang="en-US" sz="2400" b="1" i="0" u="none" strike="noStrike" cap="none" normalizeH="0" baseline="0" dirty="0">
                <a:ln>
                  <a:noFill/>
                </a:ln>
                <a:solidFill>
                  <a:schemeClr val="tx1">
                    <a:lumMod val="65000"/>
                    <a:lumOff val="35000"/>
                  </a:schemeClr>
                </a:solidFill>
                <a:effectLst/>
                <a:latin typeface="Arial" panose="020B0604020202020204" pitchFamily="34" charset="0"/>
              </a:rPr>
              <a:t> Robert Alter</a:t>
            </a:r>
            <a:r>
              <a:rPr kumimoji="0" lang="en-US" altLang="en-US" sz="2400" b="0" i="0" u="none" strike="noStrike" cap="none" normalizeH="0" baseline="0" dirty="0">
                <a:ln>
                  <a:noFill/>
                </a:ln>
                <a:solidFill>
                  <a:schemeClr val="tx1">
                    <a:lumMod val="65000"/>
                    <a:lumOff val="35000"/>
                  </a:schemeClr>
                </a:solidFill>
                <a:effectLst/>
                <a:latin typeface="Arial" panose="020B0604020202020204" pitchFamily="34" charset="0"/>
              </a:rPr>
              <a:t> – silence invites reader judgment and moral complexity.</a:t>
            </a:r>
          </a:p>
          <a:p>
            <a:pPr marL="0" marR="0" lvl="0" indent="0" defTabSz="914400" rtl="0" eaLnBrk="0" fontAlgn="base" latinLnBrk="0" hangingPunct="0">
              <a:spcBef>
                <a:spcPct val="0"/>
              </a:spcBef>
              <a:spcAft>
                <a:spcPts val="600"/>
              </a:spcAft>
              <a:buClrTx/>
              <a:buSzTx/>
              <a:buFontTx/>
              <a:buChar char="•"/>
              <a:tabLst/>
            </a:pPr>
            <a:r>
              <a:rPr kumimoji="0" lang="en-US" altLang="en-US" sz="2400" b="0" i="0" u="none" strike="noStrike" cap="none" normalizeH="0" baseline="0" dirty="0">
                <a:ln>
                  <a:noFill/>
                </a:ln>
                <a:solidFill>
                  <a:schemeClr val="tx1">
                    <a:lumMod val="65000"/>
                    <a:lumOff val="35000"/>
                  </a:schemeClr>
                </a:solidFill>
                <a:effectLst/>
                <a:latin typeface="Arial" panose="020B0604020202020204" pitchFamily="34" charset="0"/>
              </a:rPr>
              <a:t> Jacob’s passivity undermines his prophetic authority.</a:t>
            </a:r>
          </a:p>
        </p:txBody>
      </p:sp>
    </p:spTree>
    <p:extLst>
      <p:ext uri="{BB962C8B-B14F-4D97-AF65-F5344CB8AC3E}">
        <p14:creationId xmlns:p14="http://schemas.microsoft.com/office/powerpoint/2010/main" val="1084812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B299CAB-C506-454B-90FC-406572829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8D99311-F254-40F1-8AB5-EE3E7B9B6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17585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D3B57E-000D-4D70-9C64-E075BD72DF01}"/>
              </a:ext>
            </a:extLst>
          </p:cNvPr>
          <p:cNvSpPr>
            <a:spLocks noGrp="1"/>
          </p:cNvSpPr>
          <p:nvPr>
            <p:ph type="title"/>
          </p:nvPr>
        </p:nvSpPr>
        <p:spPr>
          <a:xfrm>
            <a:off x="1616054" y="1070149"/>
            <a:ext cx="8959893" cy="1004836"/>
          </a:xfrm>
        </p:spPr>
        <p:txBody>
          <a:bodyPr anchor="ctr">
            <a:normAutofit/>
          </a:bodyPr>
          <a:lstStyle/>
          <a:p>
            <a:pPr algn="ctr"/>
            <a:r>
              <a:rPr lang="en-GB" sz="3200" b="1" dirty="0">
                <a:solidFill>
                  <a:srgbClr val="595959"/>
                </a:solidFill>
              </a:rPr>
              <a:t>Theological and Ethical Reflections</a:t>
            </a:r>
          </a:p>
        </p:txBody>
      </p:sp>
      <p:sp>
        <p:nvSpPr>
          <p:cNvPr id="12" name="Rectangle 11">
            <a:extLst>
              <a:ext uri="{FF2B5EF4-FFF2-40B4-BE49-F238E27FC236}">
                <a16:creationId xmlns:a16="http://schemas.microsoft.com/office/drawing/2014/main" id="{7D89E3CB-00ED-4691-9F0F-F23EA3564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016" y="2444376"/>
            <a:ext cx="10824184" cy="3727824"/>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5C4540B-BC24-4DAE-ADED-1EB90DB906A1}"/>
              </a:ext>
            </a:extLst>
          </p:cNvPr>
          <p:cNvSpPr>
            <a:spLocks noGrp="1"/>
          </p:cNvSpPr>
          <p:nvPr>
            <p:ph idx="1"/>
          </p:nvPr>
        </p:nvSpPr>
        <p:spPr>
          <a:xfrm>
            <a:off x="1003996" y="2693187"/>
            <a:ext cx="9194514" cy="3019530"/>
          </a:xfrm>
        </p:spPr>
        <p:txBody>
          <a:bodyPr anchor="t">
            <a:normAutofit/>
          </a:bodyPr>
          <a:lstStyle/>
          <a:p>
            <a:pPr>
              <a:buFont typeface="Arial" panose="020B0604020202020204" pitchFamily="34" charset="0"/>
              <a:buChar char="•"/>
            </a:pPr>
            <a:r>
              <a:rPr lang="en-GB" sz="2400" dirty="0">
                <a:solidFill>
                  <a:schemeClr val="tx1">
                    <a:lumMod val="65000"/>
                    <a:lumOff val="35000"/>
                  </a:schemeClr>
                </a:solidFill>
              </a:rPr>
              <a:t>Absence of God → test of prophetic judgement</a:t>
            </a:r>
          </a:p>
          <a:p>
            <a:pPr>
              <a:buFont typeface="Arial" panose="020B0604020202020204" pitchFamily="34" charset="0"/>
              <a:buChar char="•"/>
            </a:pPr>
            <a:r>
              <a:rPr lang="en-GB" sz="2400" dirty="0">
                <a:solidFill>
                  <a:schemeClr val="tx1">
                    <a:lumMod val="65000"/>
                    <a:lumOff val="35000"/>
                  </a:schemeClr>
                </a:solidFill>
              </a:rPr>
              <a:t>Jacob’s concern for reputation (“You’ve made me a odious” Gen. 34: 31) contrasts with covenantal ethics.</a:t>
            </a:r>
          </a:p>
          <a:p>
            <a:pPr>
              <a:buFont typeface="Arial" panose="020B0604020202020204" pitchFamily="34" charset="0"/>
              <a:buChar char="•"/>
            </a:pPr>
            <a:r>
              <a:rPr lang="en-GB" sz="2400" dirty="0">
                <a:solidFill>
                  <a:schemeClr val="tx1">
                    <a:lumMod val="65000"/>
                    <a:lumOff val="35000"/>
                  </a:schemeClr>
                </a:solidFill>
              </a:rPr>
              <a:t>Feminist reading: Dinah as a voiceless victim exposes the limits of patriarchal prophecy.</a:t>
            </a:r>
          </a:p>
          <a:p>
            <a:endParaRPr lang="en-GB" sz="2000" dirty="0">
              <a:solidFill>
                <a:schemeClr val="tx1">
                  <a:lumMod val="65000"/>
                  <a:lumOff val="35000"/>
                </a:schemeClr>
              </a:solidFill>
            </a:endParaRPr>
          </a:p>
        </p:txBody>
      </p:sp>
    </p:spTree>
    <p:extLst>
      <p:ext uri="{BB962C8B-B14F-4D97-AF65-F5344CB8AC3E}">
        <p14:creationId xmlns:p14="http://schemas.microsoft.com/office/powerpoint/2010/main" val="2650830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8DF66CB0-1AD6-4D8C-BE70-897ADA64FE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4C3B26D-D43F-467B-B943-E20A45E780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799"/>
            <a:ext cx="6802718" cy="5486401"/>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B88C0B-3CE5-4CA8-AEBA-11AF0DE29618}"/>
              </a:ext>
            </a:extLst>
          </p:cNvPr>
          <p:cNvSpPr>
            <a:spLocks noGrp="1"/>
          </p:cNvSpPr>
          <p:nvPr>
            <p:ph type="title"/>
          </p:nvPr>
        </p:nvSpPr>
        <p:spPr>
          <a:xfrm>
            <a:off x="1265274" y="1063256"/>
            <a:ext cx="5624624" cy="1097210"/>
          </a:xfrm>
        </p:spPr>
        <p:txBody>
          <a:bodyPr anchor="b">
            <a:normAutofit/>
          </a:bodyPr>
          <a:lstStyle/>
          <a:p>
            <a:pPr algn="ctr"/>
            <a:r>
              <a:rPr lang="en-GB" sz="3200" b="1" dirty="0">
                <a:solidFill>
                  <a:srgbClr val="595959"/>
                </a:solidFill>
              </a:rPr>
              <a:t>Reception History of Jacob and Dinah</a:t>
            </a:r>
          </a:p>
        </p:txBody>
      </p:sp>
      <p:sp>
        <p:nvSpPr>
          <p:cNvPr id="1030" name="Content Placeholder 1029">
            <a:extLst>
              <a:ext uri="{FF2B5EF4-FFF2-40B4-BE49-F238E27FC236}">
                <a16:creationId xmlns:a16="http://schemas.microsoft.com/office/drawing/2014/main" id="{F241EF81-2D4B-FA11-1F9A-5CF39817E141}"/>
              </a:ext>
            </a:extLst>
          </p:cNvPr>
          <p:cNvSpPr>
            <a:spLocks noGrp="1"/>
          </p:cNvSpPr>
          <p:nvPr>
            <p:ph idx="1"/>
          </p:nvPr>
        </p:nvSpPr>
        <p:spPr>
          <a:xfrm>
            <a:off x="1335801" y="2447337"/>
            <a:ext cx="5475266" cy="3156022"/>
          </a:xfrm>
        </p:spPr>
        <p:txBody>
          <a:bodyPr anchor="t">
            <a:normAutofit/>
          </a:bodyPr>
          <a:lstStyle/>
          <a:p>
            <a:r>
              <a:rPr lang="en-GB" sz="1400" dirty="0">
                <a:hlinkClick r:id="rId2"/>
              </a:rPr>
              <a:t>The Red Tent (TV Mini Series 2014) – IMDb</a:t>
            </a:r>
            <a:endParaRPr lang="en-GB" sz="1400" dirty="0"/>
          </a:p>
          <a:p>
            <a:endParaRPr lang="en-GB" sz="1400" dirty="0">
              <a:solidFill>
                <a:srgbClr val="595959"/>
              </a:solidFill>
            </a:endParaRPr>
          </a:p>
          <a:p>
            <a:r>
              <a:rPr lang="en-GB" sz="1400" dirty="0">
                <a:hlinkClick r:id="rId3"/>
              </a:rPr>
              <a:t>The Rape of Dinah - Sebastiano Ricci — Google Arts &amp; Culture</a:t>
            </a:r>
            <a:endParaRPr lang="en-GB" sz="1400" dirty="0">
              <a:solidFill>
                <a:srgbClr val="595959"/>
              </a:solidFill>
            </a:endParaRPr>
          </a:p>
          <a:p>
            <a:endParaRPr lang="en-US" sz="2000" dirty="0">
              <a:solidFill>
                <a:srgbClr val="595959"/>
              </a:solidFill>
            </a:endParaRPr>
          </a:p>
        </p:txBody>
      </p:sp>
      <p:pic>
        <p:nvPicPr>
          <p:cNvPr id="1026" name="Picture 2" descr="The Red Tent - 20th Anniversary Edition">
            <a:extLst>
              <a:ext uri="{FF2B5EF4-FFF2-40B4-BE49-F238E27FC236}">
                <a16:creationId xmlns:a16="http://schemas.microsoft.com/office/drawing/2014/main" id="{1648E27C-FD96-42E5-9D8B-85D3A0624F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6735" r="-3" b="-3"/>
          <a:stretch>
            <a:fillRect/>
          </a:stretch>
        </p:blipFill>
        <p:spPr bwMode="auto">
          <a:xfrm>
            <a:off x="7461069" y="685799"/>
            <a:ext cx="4117787" cy="5486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292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B299CAB-C506-454B-90FC-406572829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8D99311-F254-40F1-8AB5-EE3E7B9B68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 y="685800"/>
            <a:ext cx="10820400" cy="175857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BF1A48-4C84-4279-BFE1-E5974AF7CBB7}"/>
              </a:ext>
            </a:extLst>
          </p:cNvPr>
          <p:cNvSpPr>
            <a:spLocks noGrp="1"/>
          </p:cNvSpPr>
          <p:nvPr>
            <p:ph type="title"/>
          </p:nvPr>
        </p:nvSpPr>
        <p:spPr>
          <a:xfrm>
            <a:off x="1616054" y="1070149"/>
            <a:ext cx="8959893" cy="1004836"/>
          </a:xfrm>
        </p:spPr>
        <p:txBody>
          <a:bodyPr anchor="ctr">
            <a:normAutofit/>
          </a:bodyPr>
          <a:lstStyle/>
          <a:p>
            <a:pPr algn="ctr"/>
            <a:r>
              <a:rPr lang="en-GB" sz="3200" dirty="0">
                <a:solidFill>
                  <a:srgbClr val="595959"/>
                </a:solidFill>
              </a:rPr>
              <a:t>Jacob and Genesis 34</a:t>
            </a:r>
          </a:p>
        </p:txBody>
      </p:sp>
      <p:sp>
        <p:nvSpPr>
          <p:cNvPr id="13" name="Rectangle 12">
            <a:extLst>
              <a:ext uri="{FF2B5EF4-FFF2-40B4-BE49-F238E27FC236}">
                <a16:creationId xmlns:a16="http://schemas.microsoft.com/office/drawing/2014/main" id="{7D89E3CB-00ED-4691-9F0F-F23EA35647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016" y="2444376"/>
            <a:ext cx="10824184" cy="3727824"/>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1">
            <a:extLst>
              <a:ext uri="{FF2B5EF4-FFF2-40B4-BE49-F238E27FC236}">
                <a16:creationId xmlns:a16="http://schemas.microsoft.com/office/drawing/2014/main" id="{A877DA0C-446E-4459-A06C-3A02BA6937ED}"/>
              </a:ext>
            </a:extLst>
          </p:cNvPr>
          <p:cNvSpPr>
            <a:spLocks noGrp="1" noChangeArrowheads="1"/>
          </p:cNvSpPr>
          <p:nvPr>
            <p:ph idx="1"/>
          </p:nvPr>
        </p:nvSpPr>
        <p:spPr bwMode="auto">
          <a:xfrm>
            <a:off x="1616054" y="2768321"/>
            <a:ext cx="8959892" cy="282854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Autofit/>
          </a:bodyPr>
          <a:lstStyle/>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dirty="0">
                <a:ln>
                  <a:noFill/>
                </a:ln>
                <a:solidFill>
                  <a:schemeClr val="tx1">
                    <a:lumMod val="65000"/>
                    <a:lumOff val="35000"/>
                  </a:schemeClr>
                </a:solidFill>
                <a:effectLst/>
                <a:latin typeface="Arial" panose="020B0604020202020204" pitchFamily="34" charset="0"/>
              </a:rPr>
              <a:t>  Genesis 34 reveals a </a:t>
            </a:r>
            <a:r>
              <a:rPr kumimoji="0" lang="en-US" altLang="en-US" b="1" i="0" u="none" strike="noStrike" cap="none" normalizeH="0" baseline="0" dirty="0">
                <a:ln>
                  <a:noFill/>
                </a:ln>
                <a:solidFill>
                  <a:schemeClr val="tx1">
                    <a:lumMod val="65000"/>
                    <a:lumOff val="35000"/>
                  </a:schemeClr>
                </a:solidFill>
                <a:effectLst/>
                <a:latin typeface="Arial" panose="020B0604020202020204" pitchFamily="34" charset="0"/>
              </a:rPr>
              <a:t>paradoxical prophet</a:t>
            </a:r>
            <a:r>
              <a:rPr kumimoji="0" lang="en-US" altLang="en-US" b="0" i="0" u="none" strike="noStrike" cap="none" normalizeH="0" baseline="0" dirty="0">
                <a:ln>
                  <a:noFill/>
                </a:ln>
                <a:solidFill>
                  <a:schemeClr val="tx1">
                    <a:lumMod val="65000"/>
                    <a:lumOff val="35000"/>
                  </a:schemeClr>
                </a:solidFill>
                <a:effectLst/>
                <a:latin typeface="Arial" panose="020B0604020202020204" pitchFamily="34" charset="0"/>
              </a:rPr>
              <a:t>: chosen by God but morally hesitant.</a:t>
            </a: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dirty="0">
                <a:ln>
                  <a:noFill/>
                </a:ln>
                <a:solidFill>
                  <a:schemeClr val="tx1">
                    <a:lumMod val="65000"/>
                    <a:lumOff val="35000"/>
                  </a:schemeClr>
                </a:solidFill>
                <a:effectLst/>
                <a:latin typeface="Arial" panose="020B0604020202020204" pitchFamily="34" charset="0"/>
              </a:rPr>
              <a:t> Prophetic vocation entails not only divine encounter but ethical responsibility.</a:t>
            </a:r>
          </a:p>
          <a:p>
            <a:pPr marL="0" marR="0" lvl="0" indent="0" defTabSz="914400" rtl="0" eaLnBrk="0" fontAlgn="base" latinLnBrk="0" hangingPunct="0">
              <a:spcBef>
                <a:spcPct val="0"/>
              </a:spcBef>
              <a:spcAft>
                <a:spcPts val="600"/>
              </a:spcAft>
              <a:buClrTx/>
              <a:buSzTx/>
              <a:buFontTx/>
              <a:buChar char="•"/>
              <a:tabLst/>
            </a:pPr>
            <a:r>
              <a:rPr kumimoji="0" lang="en-US" altLang="en-US" b="0" i="0" u="none" strike="noStrike" cap="none" normalizeH="0" baseline="0" dirty="0">
                <a:ln>
                  <a:noFill/>
                </a:ln>
                <a:solidFill>
                  <a:schemeClr val="tx1">
                    <a:lumMod val="65000"/>
                    <a:lumOff val="35000"/>
                  </a:schemeClr>
                </a:solidFill>
                <a:effectLst/>
                <a:latin typeface="Arial" panose="020B0604020202020204" pitchFamily="34" charset="0"/>
              </a:rPr>
              <a:t> Jacob’s story invites reflection on the </a:t>
            </a:r>
            <a:r>
              <a:rPr kumimoji="0" lang="en-US" altLang="en-US" b="1" i="0" u="none" strike="noStrike" cap="none" normalizeH="0" baseline="0" dirty="0">
                <a:ln>
                  <a:noFill/>
                </a:ln>
                <a:solidFill>
                  <a:schemeClr val="tx1">
                    <a:lumMod val="65000"/>
                    <a:lumOff val="35000"/>
                  </a:schemeClr>
                </a:solidFill>
                <a:effectLst/>
                <a:latin typeface="Arial" panose="020B0604020202020204" pitchFamily="34" charset="0"/>
              </a:rPr>
              <a:t>limits of patriarchal authority</a:t>
            </a:r>
            <a:r>
              <a:rPr kumimoji="0" lang="en-US" altLang="en-US" b="0" i="0" u="none" strike="noStrike" cap="none" normalizeH="0" baseline="0" dirty="0">
                <a:ln>
                  <a:noFill/>
                </a:ln>
                <a:solidFill>
                  <a:schemeClr val="tx1">
                    <a:lumMod val="65000"/>
                    <a:lumOff val="35000"/>
                  </a:schemeClr>
                </a:solidFill>
                <a:effectLst/>
                <a:latin typeface="Arial" panose="020B0604020202020204" pitchFamily="34" charset="0"/>
              </a:rPr>
              <a:t> and the </a:t>
            </a:r>
            <a:r>
              <a:rPr kumimoji="0" lang="en-US" altLang="en-US" b="1" i="0" u="none" strike="noStrike" cap="none" normalizeH="0" baseline="0" dirty="0">
                <a:ln>
                  <a:noFill/>
                </a:ln>
                <a:solidFill>
                  <a:schemeClr val="tx1">
                    <a:lumMod val="65000"/>
                    <a:lumOff val="35000"/>
                  </a:schemeClr>
                </a:solidFill>
                <a:effectLst/>
                <a:latin typeface="Arial" panose="020B0604020202020204" pitchFamily="34" charset="0"/>
              </a:rPr>
              <a:t>necessity of divine speech</a:t>
            </a:r>
            <a:r>
              <a:rPr kumimoji="0" lang="en-US" altLang="en-US" b="0" i="0" u="none" strike="noStrike" cap="none" normalizeH="0" baseline="0" dirty="0">
                <a:ln>
                  <a:noFill/>
                </a:ln>
                <a:solidFill>
                  <a:schemeClr val="tx1">
                    <a:lumMod val="65000"/>
                    <a:lumOff val="35000"/>
                  </a:schemeClr>
                </a:solidFill>
                <a:effectLst/>
                <a:latin typeface="Arial" panose="020B0604020202020204" pitchFamily="34" charset="0"/>
              </a:rPr>
              <a:t> in moral crises.</a:t>
            </a:r>
          </a:p>
        </p:txBody>
      </p:sp>
    </p:spTree>
    <p:extLst>
      <p:ext uri="{BB962C8B-B14F-4D97-AF65-F5344CB8AC3E}">
        <p14:creationId xmlns:p14="http://schemas.microsoft.com/office/powerpoint/2010/main" val="2225389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Rectangle 2056">
            <a:extLst>
              <a:ext uri="{FF2B5EF4-FFF2-40B4-BE49-F238E27FC236}">
                <a16:creationId xmlns:a16="http://schemas.microsoft.com/office/drawing/2014/main" id="{D1520B01-A2E4-41C2-8A8F-7683F2508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13D5B0-AB91-4758-AE25-EDD2C61ADF2D}"/>
              </a:ext>
            </a:extLst>
          </p:cNvPr>
          <p:cNvSpPr>
            <a:spLocks noGrp="1"/>
          </p:cNvSpPr>
          <p:nvPr>
            <p:ph type="title"/>
          </p:nvPr>
        </p:nvSpPr>
        <p:spPr>
          <a:xfrm>
            <a:off x="3872218" y="915117"/>
            <a:ext cx="4371719" cy="4136206"/>
          </a:xfrm>
        </p:spPr>
        <p:txBody>
          <a:bodyPr vert="horz" lIns="91440" tIns="45720" rIns="91440" bIns="45720" rtlCol="0" anchor="b">
            <a:normAutofit/>
          </a:bodyPr>
          <a:lstStyle/>
          <a:p>
            <a:pPr algn="ctr"/>
            <a:r>
              <a:rPr lang="en-US" sz="5600" kern="1200" dirty="0">
                <a:solidFill>
                  <a:schemeClr val="bg1"/>
                </a:solidFill>
                <a:latin typeface="+mj-lt"/>
                <a:ea typeface="+mj-ea"/>
                <a:cs typeface="+mj-cs"/>
              </a:rPr>
              <a:t>Wrestling of Jacob with God/Angel </a:t>
            </a:r>
            <a:br>
              <a:rPr lang="en-US" sz="5600" kern="1200" dirty="0">
                <a:solidFill>
                  <a:schemeClr val="bg1"/>
                </a:solidFill>
                <a:latin typeface="+mj-lt"/>
                <a:ea typeface="+mj-ea"/>
                <a:cs typeface="+mj-cs"/>
              </a:rPr>
            </a:br>
            <a:r>
              <a:rPr lang="en-US" sz="5600" kern="1200" dirty="0">
                <a:solidFill>
                  <a:schemeClr val="bg1"/>
                </a:solidFill>
                <a:latin typeface="+mj-lt"/>
                <a:ea typeface="+mj-ea"/>
                <a:cs typeface="+mj-cs"/>
              </a:rPr>
              <a:t>(Gen.32:22-32) - </a:t>
            </a:r>
            <a:r>
              <a:rPr lang="en-GB" sz="2800" dirty="0">
                <a:hlinkClick r:id="rId2"/>
              </a:rPr>
              <a:t>Search | VCS</a:t>
            </a:r>
            <a:endParaRPr lang="en-US" sz="5600" kern="1200" dirty="0">
              <a:solidFill>
                <a:schemeClr val="bg1"/>
              </a:solidFill>
              <a:latin typeface="+mj-lt"/>
              <a:ea typeface="+mj-ea"/>
              <a:cs typeface="+mj-cs"/>
            </a:endParaRPr>
          </a:p>
        </p:txBody>
      </p:sp>
      <p:grpSp>
        <p:nvGrpSpPr>
          <p:cNvPr id="2059" name="Group 2058">
            <a:extLst>
              <a:ext uri="{FF2B5EF4-FFF2-40B4-BE49-F238E27FC236}">
                <a16:creationId xmlns:a16="http://schemas.microsoft.com/office/drawing/2014/main" id="{1F634C0A-A487-42AF-8DFD-4DAD62FE92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4087640" cy="6858000"/>
            <a:chOff x="1" y="0"/>
            <a:chExt cx="4087640" cy="6858000"/>
          </a:xfrm>
          <a:effectLst>
            <a:outerShdw blurRad="381000" dist="152400" algn="ctr" rotWithShape="0">
              <a:srgbClr val="000000">
                <a:alpha val="10000"/>
              </a:srgbClr>
            </a:outerShdw>
          </a:effectLst>
        </p:grpSpPr>
        <p:sp>
          <p:nvSpPr>
            <p:cNvPr id="2060" name="Freeform: Shape 2059">
              <a:extLst>
                <a:ext uri="{FF2B5EF4-FFF2-40B4-BE49-F238E27FC236}">
                  <a16:creationId xmlns:a16="http://schemas.microsoft.com/office/drawing/2014/main" id="{7412B137-E115-42F2-8CF9-67E40B5D2C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Freeform: Shape 2060">
              <a:extLst>
                <a:ext uri="{FF2B5EF4-FFF2-40B4-BE49-F238E27FC236}">
                  <a16:creationId xmlns:a16="http://schemas.microsoft.com/office/drawing/2014/main" id="{0779E94B-3A8C-4695-9DA1-2EDEFB170B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5" name="Content Placeholder 4">
            <a:extLst>
              <a:ext uri="{FF2B5EF4-FFF2-40B4-BE49-F238E27FC236}">
                <a16:creationId xmlns:a16="http://schemas.microsoft.com/office/drawing/2014/main" id="{6B6B35AE-7AF3-4737-B7FE-804C60EE6D54}"/>
              </a:ext>
            </a:extLst>
          </p:cNvPr>
          <p:cNvPicPr>
            <a:picLocks noChangeAspect="1"/>
          </p:cNvPicPr>
          <p:nvPr/>
        </p:nvPicPr>
        <p:blipFill>
          <a:blip r:embed="rId3"/>
          <a:srcRect l="8757" r="21901"/>
          <a:stretch>
            <a:fillRect/>
          </a:stretch>
        </p:blipFill>
        <p:spPr>
          <a:xfrm>
            <a:off x="20" y="10"/>
            <a:ext cx="3910064" cy="6857990"/>
          </a:xfrm>
          <a:custGeom>
            <a:avLst/>
            <a:gdLst/>
            <a:ahLst/>
            <a:cxnLst/>
            <a:rect l="l" t="t" r="r" b="b"/>
            <a:pathLst>
              <a:path w="3910084" h="6858000">
                <a:moveTo>
                  <a:pt x="0" y="0"/>
                </a:moveTo>
                <a:lnTo>
                  <a:pt x="2996382" y="0"/>
                </a:lnTo>
                <a:lnTo>
                  <a:pt x="3563333" y="1750276"/>
                </a:lnTo>
                <a:lnTo>
                  <a:pt x="3910084" y="6054385"/>
                </a:lnTo>
                <a:lnTo>
                  <a:pt x="3791309" y="6858000"/>
                </a:lnTo>
                <a:lnTo>
                  <a:pt x="0" y="6858000"/>
                </a:lnTo>
                <a:close/>
              </a:path>
            </a:pathLst>
          </a:custGeom>
        </p:spPr>
      </p:pic>
      <p:grpSp>
        <p:nvGrpSpPr>
          <p:cNvPr id="2063" name="Group 2062">
            <a:extLst>
              <a:ext uri="{FF2B5EF4-FFF2-40B4-BE49-F238E27FC236}">
                <a16:creationId xmlns:a16="http://schemas.microsoft.com/office/drawing/2014/main" id="{066EE5A2-0D35-4D6A-A5C7-1CA91F740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48589" y="0"/>
            <a:ext cx="1339053" cy="6858000"/>
            <a:chOff x="2661507" y="0"/>
            <a:chExt cx="1339053" cy="6858000"/>
          </a:xfrm>
        </p:grpSpPr>
        <p:sp>
          <p:nvSpPr>
            <p:cNvPr id="2064" name="Freeform: Shape 2063">
              <a:extLst>
                <a:ext uri="{FF2B5EF4-FFF2-40B4-BE49-F238E27FC236}">
                  <a16:creationId xmlns:a16="http://schemas.microsoft.com/office/drawing/2014/main" id="{4DFBB771-C61C-4F38-ABBB-98A2D8476D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61507"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65" name="Freeform: Shape 2064">
              <a:extLst>
                <a:ext uri="{FF2B5EF4-FFF2-40B4-BE49-F238E27FC236}">
                  <a16:creationId xmlns:a16="http://schemas.microsoft.com/office/drawing/2014/main" id="{A2432BD6-3DCC-4397-BD7F-3FE84F321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61507"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067" name="Group 2066">
            <a:extLst>
              <a:ext uri="{FF2B5EF4-FFF2-40B4-BE49-F238E27FC236}">
                <a16:creationId xmlns:a16="http://schemas.microsoft.com/office/drawing/2014/main" id="{56AA1647-0DA6-4A17-B3E1-95D61BD5471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60" y="0"/>
            <a:ext cx="4087640" cy="6858000"/>
            <a:chOff x="1" y="0"/>
            <a:chExt cx="4087640" cy="6858000"/>
          </a:xfrm>
          <a:effectLst>
            <a:outerShdw blurRad="381000" dist="152400" algn="ctr" rotWithShape="0">
              <a:srgbClr val="000000">
                <a:alpha val="10000"/>
              </a:srgbClr>
            </a:outerShdw>
          </a:effectLst>
        </p:grpSpPr>
        <p:sp>
          <p:nvSpPr>
            <p:cNvPr id="2068" name="Freeform: Shape 2067">
              <a:extLst>
                <a:ext uri="{FF2B5EF4-FFF2-40B4-BE49-F238E27FC236}">
                  <a16:creationId xmlns:a16="http://schemas.microsoft.com/office/drawing/2014/main" id="{1F1D8352-2F00-4057-8781-E455C455B9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3986041" cy="6858000"/>
            </a:xfrm>
            <a:custGeom>
              <a:avLst/>
              <a:gdLst>
                <a:gd name="connsiteX0" fmla="*/ 0 w 3986041"/>
                <a:gd name="connsiteY0" fmla="*/ 0 h 6858000"/>
                <a:gd name="connsiteX1" fmla="*/ 3066495 w 3986041"/>
                <a:gd name="connsiteY1" fmla="*/ 0 h 6858000"/>
                <a:gd name="connsiteX2" fmla="*/ 3427241 w 3986041"/>
                <a:gd name="connsiteY2" fmla="*/ 1211943 h 6858000"/>
                <a:gd name="connsiteX3" fmla="*/ 3986041 w 3986041"/>
                <a:gd name="connsiteY3" fmla="*/ 4122057 h 6858000"/>
                <a:gd name="connsiteX4" fmla="*/ 3751724 w 3986041"/>
                <a:gd name="connsiteY4" fmla="*/ 6858000 h 6858000"/>
                <a:gd name="connsiteX5" fmla="*/ 0 w 3986041"/>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86041" h="6858000">
                  <a:moveTo>
                    <a:pt x="0" y="0"/>
                  </a:moveTo>
                  <a:lnTo>
                    <a:pt x="3066495" y="0"/>
                  </a:lnTo>
                  <a:lnTo>
                    <a:pt x="3427241" y="1211943"/>
                  </a:lnTo>
                  <a:lnTo>
                    <a:pt x="3986041" y="4122057"/>
                  </a:lnTo>
                  <a:lnTo>
                    <a:pt x="3751724" y="6858000"/>
                  </a:lnTo>
                  <a:lnTo>
                    <a:pt x="0" y="6858000"/>
                  </a:lnTo>
                  <a:close/>
                </a:path>
              </a:pathLst>
            </a:cu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9" name="Freeform: Shape 2068">
              <a:extLst>
                <a:ext uri="{FF2B5EF4-FFF2-40B4-BE49-F238E27FC236}">
                  <a16:creationId xmlns:a16="http://schemas.microsoft.com/office/drawing/2014/main" id="{3BE70D92-7E07-4A6F-BD82-729F71C268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748588"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2052" name="Picture 4" descr="Jacob Wrestles With God">
            <a:extLst>
              <a:ext uri="{FF2B5EF4-FFF2-40B4-BE49-F238E27FC236}">
                <a16:creationId xmlns:a16="http://schemas.microsoft.com/office/drawing/2014/main" id="{3A23B5C4-BBEA-410D-A7CF-0A3EB2160C0D}"/>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l="26809" r="32568" b="-1"/>
          <a:stretch>
            <a:fillRect/>
          </a:stretch>
        </p:blipFill>
        <p:spPr bwMode="auto">
          <a:xfrm>
            <a:off x="8281916" y="1"/>
            <a:ext cx="3910084" cy="6858000"/>
          </a:xfrm>
          <a:custGeom>
            <a:avLst/>
            <a:gdLst/>
            <a:ahLst/>
            <a:cxnLst/>
            <a:rect l="l" t="t" r="r" b="b"/>
            <a:pathLst>
              <a:path w="3910084" h="6858000">
                <a:moveTo>
                  <a:pt x="118775" y="0"/>
                </a:moveTo>
                <a:lnTo>
                  <a:pt x="3910084" y="0"/>
                </a:lnTo>
                <a:lnTo>
                  <a:pt x="3910084" y="6858000"/>
                </a:lnTo>
                <a:lnTo>
                  <a:pt x="913702" y="6858000"/>
                </a:lnTo>
                <a:lnTo>
                  <a:pt x="346751" y="5107724"/>
                </a:lnTo>
                <a:lnTo>
                  <a:pt x="0" y="803615"/>
                </a:lnTo>
                <a:close/>
              </a:path>
            </a:pathLst>
          </a:custGeom>
          <a:noFill/>
          <a:extLst>
            <a:ext uri="{909E8E84-426E-40DD-AFC4-6F175D3DCCD1}">
              <a14:hiddenFill xmlns:a14="http://schemas.microsoft.com/office/drawing/2010/main">
                <a:solidFill>
                  <a:srgbClr val="FFFFFF"/>
                </a:solidFill>
              </a14:hiddenFill>
            </a:ext>
          </a:extLst>
        </p:spPr>
      </p:pic>
      <p:grpSp>
        <p:nvGrpSpPr>
          <p:cNvPr id="2071" name="Group 2070">
            <a:extLst>
              <a:ext uri="{FF2B5EF4-FFF2-40B4-BE49-F238E27FC236}">
                <a16:creationId xmlns:a16="http://schemas.microsoft.com/office/drawing/2014/main" id="{08D20F07-CD49-4F17-BC00-9429DA80C50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8104359" y="-2"/>
            <a:ext cx="1339053" cy="6858000"/>
            <a:chOff x="2661507" y="0"/>
            <a:chExt cx="1339053" cy="6858000"/>
          </a:xfrm>
          <a:effectLst>
            <a:outerShdw blurRad="381000" dist="152400" dir="10800000" algn="r" rotWithShape="0">
              <a:prstClr val="black">
                <a:alpha val="10000"/>
              </a:prstClr>
            </a:outerShdw>
          </a:effectLst>
        </p:grpSpPr>
        <p:sp>
          <p:nvSpPr>
            <p:cNvPr id="2072" name="Freeform: Shape 2071">
              <a:extLst>
                <a:ext uri="{FF2B5EF4-FFF2-40B4-BE49-F238E27FC236}">
                  <a16:creationId xmlns:a16="http://schemas.microsoft.com/office/drawing/2014/main" id="{11F66703-4D0D-42DF-8150-991FE9F869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61507"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73" name="Freeform: Shape 2072">
              <a:extLst>
                <a:ext uri="{FF2B5EF4-FFF2-40B4-BE49-F238E27FC236}">
                  <a16:creationId xmlns:a16="http://schemas.microsoft.com/office/drawing/2014/main" id="{E96840F9-95E6-4C98-BFE4-21B5954236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61507" y="0"/>
              <a:ext cx="1339053" cy="6858000"/>
            </a:xfrm>
            <a:custGeom>
              <a:avLst/>
              <a:gdLst>
                <a:gd name="connsiteX0" fmla="*/ 850532 w 1339053"/>
                <a:gd name="connsiteY0" fmla="*/ 3481838 h 6858000"/>
                <a:gd name="connsiteX1" fmla="*/ 877027 w 1339053"/>
                <a:gd name="connsiteY1" fmla="*/ 3490955 h 6858000"/>
                <a:gd name="connsiteX2" fmla="*/ 922718 w 1339053"/>
                <a:gd name="connsiteY2" fmla="*/ 3516472 h 6858000"/>
                <a:gd name="connsiteX3" fmla="*/ 1094179 w 1339053"/>
                <a:gd name="connsiteY3" fmla="*/ 3567567 h 6858000"/>
                <a:gd name="connsiteX4" fmla="*/ 1118891 w 1339053"/>
                <a:gd name="connsiteY4" fmla="*/ 3568331 h 6858000"/>
                <a:gd name="connsiteX5" fmla="*/ 1295961 w 1339053"/>
                <a:gd name="connsiteY5" fmla="*/ 3584709 h 6858000"/>
                <a:gd name="connsiteX6" fmla="*/ 1308070 w 1339053"/>
                <a:gd name="connsiteY6" fmla="*/ 3585183 h 6858000"/>
                <a:gd name="connsiteX7" fmla="*/ 1325263 w 1339053"/>
                <a:gd name="connsiteY7" fmla="*/ 3705453 h 6858000"/>
                <a:gd name="connsiteX8" fmla="*/ 1334107 w 1339053"/>
                <a:gd name="connsiteY8" fmla="*/ 3772268 h 6858000"/>
                <a:gd name="connsiteX9" fmla="*/ 1338203 w 1339053"/>
                <a:gd name="connsiteY9" fmla="*/ 3831076 h 6858000"/>
                <a:gd name="connsiteX10" fmla="*/ 1338805 w 1339053"/>
                <a:gd name="connsiteY10" fmla="*/ 3839709 h 6858000"/>
                <a:gd name="connsiteX11" fmla="*/ 1335635 w 1339053"/>
                <a:gd name="connsiteY11" fmla="*/ 4118635 h 6858000"/>
                <a:gd name="connsiteX12" fmla="*/ 1337171 w 1339053"/>
                <a:gd name="connsiteY12" fmla="*/ 4209403 h 6858000"/>
                <a:gd name="connsiteX13" fmla="*/ 1325840 w 1339053"/>
                <a:gd name="connsiteY13" fmla="*/ 4309174 h 6858000"/>
                <a:gd name="connsiteX14" fmla="*/ 1321122 w 1339053"/>
                <a:gd name="connsiteY14" fmla="*/ 4473630 h 6858000"/>
                <a:gd name="connsiteX15" fmla="*/ 1302196 w 1339053"/>
                <a:gd name="connsiteY15" fmla="*/ 4791709 h 6858000"/>
                <a:gd name="connsiteX16" fmla="*/ 1293239 w 1339053"/>
                <a:gd name="connsiteY16" fmla="*/ 4860048 h 6858000"/>
                <a:gd name="connsiteX17" fmla="*/ 1288829 w 1339053"/>
                <a:gd name="connsiteY17" fmla="*/ 5039837 h 6858000"/>
                <a:gd name="connsiteX18" fmla="*/ 1289584 w 1339053"/>
                <a:gd name="connsiteY18" fmla="*/ 5148703 h 6858000"/>
                <a:gd name="connsiteX19" fmla="*/ 1282205 w 1339053"/>
                <a:gd name="connsiteY19" fmla="*/ 5236435 h 6858000"/>
                <a:gd name="connsiteX20" fmla="*/ 1268145 w 1339053"/>
                <a:gd name="connsiteY20" fmla="*/ 5311662 h 6858000"/>
                <a:gd name="connsiteX21" fmla="*/ 1250547 w 1339053"/>
                <a:gd name="connsiteY21" fmla="*/ 5515595 h 6858000"/>
                <a:gd name="connsiteX22" fmla="*/ 1243323 w 1339053"/>
                <a:gd name="connsiteY22" fmla="*/ 5596885 h 6858000"/>
                <a:gd name="connsiteX23" fmla="*/ 1238303 w 1339053"/>
                <a:gd name="connsiteY23" fmla="*/ 5812036 h 6858000"/>
                <a:gd name="connsiteX24" fmla="*/ 1223551 w 1339053"/>
                <a:gd name="connsiteY24" fmla="*/ 5991171 h 6858000"/>
                <a:gd name="connsiteX25" fmla="*/ 1219699 w 1339053"/>
                <a:gd name="connsiteY25" fmla="*/ 6066726 h 6858000"/>
                <a:gd name="connsiteX26" fmla="*/ 1199935 w 1339053"/>
                <a:gd name="connsiteY26" fmla="*/ 6236130 h 6858000"/>
                <a:gd name="connsiteX27" fmla="*/ 1192857 w 1339053"/>
                <a:gd name="connsiteY27" fmla="*/ 6333267 h 6858000"/>
                <a:gd name="connsiteX28" fmla="*/ 1148174 w 1339053"/>
                <a:gd name="connsiteY28" fmla="*/ 6561849 h 6858000"/>
                <a:gd name="connsiteX29" fmla="*/ 1100424 w 1339053"/>
                <a:gd name="connsiteY29" fmla="*/ 6797385 h 6858000"/>
                <a:gd name="connsiteX30" fmla="*/ 1085621 w 1339053"/>
                <a:gd name="connsiteY30" fmla="*/ 6858000 h 6858000"/>
                <a:gd name="connsiteX31" fmla="*/ 932341 w 1339053"/>
                <a:gd name="connsiteY31" fmla="*/ 6858000 h 6858000"/>
                <a:gd name="connsiteX32" fmla="*/ 944496 w 1339053"/>
                <a:gd name="connsiteY32" fmla="*/ 6829656 h 6858000"/>
                <a:gd name="connsiteX33" fmla="*/ 913239 w 1339053"/>
                <a:gd name="connsiteY33" fmla="*/ 6720119 h 6858000"/>
                <a:gd name="connsiteX34" fmla="*/ 870682 w 1339053"/>
                <a:gd name="connsiteY34" fmla="*/ 6655346 h 6858000"/>
                <a:gd name="connsiteX35" fmla="*/ 846442 w 1339053"/>
                <a:gd name="connsiteY35" fmla="*/ 6498594 h 6858000"/>
                <a:gd name="connsiteX36" fmla="*/ 881150 w 1339053"/>
                <a:gd name="connsiteY36" fmla="*/ 6473756 h 6858000"/>
                <a:gd name="connsiteX37" fmla="*/ 922470 w 1339053"/>
                <a:gd name="connsiteY37" fmla="*/ 6377035 h 6858000"/>
                <a:gd name="connsiteX38" fmla="*/ 955039 w 1339053"/>
                <a:gd name="connsiteY38" fmla="*/ 6268585 h 6858000"/>
                <a:gd name="connsiteX39" fmla="*/ 1024350 w 1339053"/>
                <a:gd name="connsiteY39" fmla="*/ 6083443 h 6858000"/>
                <a:gd name="connsiteX40" fmla="*/ 999696 w 1339053"/>
                <a:gd name="connsiteY40" fmla="*/ 5938416 h 6858000"/>
                <a:gd name="connsiteX41" fmla="*/ 988342 w 1339053"/>
                <a:gd name="connsiteY41" fmla="*/ 5882426 h 6858000"/>
                <a:gd name="connsiteX42" fmla="*/ 985444 w 1339053"/>
                <a:gd name="connsiteY42" fmla="*/ 5832438 h 6858000"/>
                <a:gd name="connsiteX43" fmla="*/ 992016 w 1339053"/>
                <a:gd name="connsiteY43" fmla="*/ 5777751 h 6858000"/>
                <a:gd name="connsiteX44" fmla="*/ 995028 w 1339053"/>
                <a:gd name="connsiteY44" fmla="*/ 5641832 h 6858000"/>
                <a:gd name="connsiteX45" fmla="*/ 981247 w 1339053"/>
                <a:gd name="connsiteY45" fmla="*/ 5562522 h 6858000"/>
                <a:gd name="connsiteX46" fmla="*/ 995131 w 1339053"/>
                <a:gd name="connsiteY46" fmla="*/ 5398075 h 6858000"/>
                <a:gd name="connsiteX47" fmla="*/ 997379 w 1339053"/>
                <a:gd name="connsiteY47" fmla="*/ 5283928 h 6858000"/>
                <a:gd name="connsiteX48" fmla="*/ 979617 w 1339053"/>
                <a:gd name="connsiteY48" fmla="*/ 5157396 h 6858000"/>
                <a:gd name="connsiteX49" fmla="*/ 976441 w 1339053"/>
                <a:gd name="connsiteY49" fmla="*/ 5139485 h 6858000"/>
                <a:gd name="connsiteX50" fmla="*/ 953793 w 1339053"/>
                <a:gd name="connsiteY50" fmla="*/ 5091862 h 6858000"/>
                <a:gd name="connsiteX51" fmla="*/ 853056 w 1339053"/>
                <a:gd name="connsiteY51" fmla="*/ 5001787 h 6858000"/>
                <a:gd name="connsiteX52" fmla="*/ 833979 w 1339053"/>
                <a:gd name="connsiteY52" fmla="*/ 4978966 h 6858000"/>
                <a:gd name="connsiteX53" fmla="*/ 796995 w 1339053"/>
                <a:gd name="connsiteY53" fmla="*/ 4813768 h 6858000"/>
                <a:gd name="connsiteX54" fmla="*/ 820590 w 1339053"/>
                <a:gd name="connsiteY54" fmla="*/ 4764057 h 6858000"/>
                <a:gd name="connsiteX55" fmla="*/ 864688 w 1339053"/>
                <a:gd name="connsiteY55" fmla="*/ 4714752 h 6858000"/>
                <a:gd name="connsiteX56" fmla="*/ 910485 w 1339053"/>
                <a:gd name="connsiteY56" fmla="*/ 4590911 h 6858000"/>
                <a:gd name="connsiteX57" fmla="*/ 911445 w 1339053"/>
                <a:gd name="connsiteY57" fmla="*/ 4539571 h 6858000"/>
                <a:gd name="connsiteX58" fmla="*/ 900285 w 1339053"/>
                <a:gd name="connsiteY58" fmla="*/ 4445837 h 6858000"/>
                <a:gd name="connsiteX59" fmla="*/ 863237 w 1339053"/>
                <a:gd name="connsiteY59" fmla="*/ 4364703 h 6858000"/>
                <a:gd name="connsiteX60" fmla="*/ 798070 w 1339053"/>
                <a:gd name="connsiteY60" fmla="*/ 4243284 h 6858000"/>
                <a:gd name="connsiteX61" fmla="*/ 817097 w 1339053"/>
                <a:gd name="connsiteY61" fmla="*/ 4054750 h 6858000"/>
                <a:gd name="connsiteX62" fmla="*/ 826251 w 1339053"/>
                <a:gd name="connsiteY62" fmla="*/ 3982801 h 6858000"/>
                <a:gd name="connsiteX63" fmla="*/ 836848 w 1339053"/>
                <a:gd name="connsiteY63" fmla="*/ 3784939 h 6858000"/>
                <a:gd name="connsiteX64" fmla="*/ 841285 w 1339053"/>
                <a:gd name="connsiteY64" fmla="*/ 3766755 h 6858000"/>
                <a:gd name="connsiteX65" fmla="*/ 841284 w 1339053"/>
                <a:gd name="connsiteY65" fmla="*/ 3766755 h 6858000"/>
                <a:gd name="connsiteX66" fmla="*/ 852925 w 1339053"/>
                <a:gd name="connsiteY66" fmla="*/ 3719034 h 6858000"/>
                <a:gd name="connsiteX67" fmla="*/ 857932 w 1339053"/>
                <a:gd name="connsiteY67" fmla="*/ 3696880 h 6858000"/>
                <a:gd name="connsiteX68" fmla="*/ 853534 w 1339053"/>
                <a:gd name="connsiteY68" fmla="*/ 3507036 h 6858000"/>
                <a:gd name="connsiteX69" fmla="*/ 850226 w 1339053"/>
                <a:gd name="connsiteY69" fmla="*/ 3485839 h 6858000"/>
                <a:gd name="connsiteX70" fmla="*/ 0 w 1339053"/>
                <a:gd name="connsiteY70" fmla="*/ 0 h 6858000"/>
                <a:gd name="connsiteX71" fmla="*/ 455609 w 1339053"/>
                <a:gd name="connsiteY71" fmla="*/ 0 h 6858000"/>
                <a:gd name="connsiteX72" fmla="*/ 459171 w 1339053"/>
                <a:gd name="connsiteY72" fmla="*/ 72395 h 6858000"/>
                <a:gd name="connsiteX73" fmla="*/ 460041 w 1339053"/>
                <a:gd name="connsiteY73" fmla="*/ 131917 h 6858000"/>
                <a:gd name="connsiteX74" fmla="*/ 504421 w 1339053"/>
                <a:gd name="connsiteY74" fmla="*/ 389691 h 6858000"/>
                <a:gd name="connsiteX75" fmla="*/ 582097 w 1339053"/>
                <a:gd name="connsiteY75" fmla="*/ 634609 h 6858000"/>
                <a:gd name="connsiteX76" fmla="*/ 702468 w 1339053"/>
                <a:gd name="connsiteY76" fmla="*/ 834019 h 6858000"/>
                <a:gd name="connsiteX77" fmla="*/ 729203 w 1339053"/>
                <a:gd name="connsiteY77" fmla="*/ 887701 h 6858000"/>
                <a:gd name="connsiteX78" fmla="*/ 743787 w 1339053"/>
                <a:gd name="connsiteY78" fmla="*/ 1016355 h 6858000"/>
                <a:gd name="connsiteX79" fmla="*/ 750083 w 1339053"/>
                <a:gd name="connsiteY79" fmla="*/ 1128060 h 6858000"/>
                <a:gd name="connsiteX80" fmla="*/ 768866 w 1339053"/>
                <a:gd name="connsiteY80" fmla="*/ 1213431 h 6858000"/>
                <a:gd name="connsiteX81" fmla="*/ 787802 w 1339053"/>
                <a:gd name="connsiteY81" fmla="*/ 1286432 h 6858000"/>
                <a:gd name="connsiteX82" fmla="*/ 842837 w 1339053"/>
                <a:gd name="connsiteY82" fmla="*/ 1455511 h 6858000"/>
                <a:gd name="connsiteX83" fmla="*/ 877988 w 1339053"/>
                <a:gd name="connsiteY83" fmla="*/ 1634814 h 6858000"/>
                <a:gd name="connsiteX84" fmla="*/ 941063 w 1339053"/>
                <a:gd name="connsiteY84" fmla="*/ 1789731 h 6858000"/>
                <a:gd name="connsiteX85" fmla="*/ 980124 w 1339053"/>
                <a:gd name="connsiteY85" fmla="*/ 1857657 h 6858000"/>
                <a:gd name="connsiteX86" fmla="*/ 984484 w 1339053"/>
                <a:gd name="connsiteY86" fmla="*/ 1976384 h 6858000"/>
                <a:gd name="connsiteX87" fmla="*/ 1007189 w 1339053"/>
                <a:gd name="connsiteY87" fmla="*/ 2110650 h 6858000"/>
                <a:gd name="connsiteX88" fmla="*/ 1039893 w 1339053"/>
                <a:gd name="connsiteY88" fmla="*/ 2211041 h 6858000"/>
                <a:gd name="connsiteX89" fmla="*/ 1059162 w 1339053"/>
                <a:gd name="connsiteY89" fmla="*/ 2286682 h 6858000"/>
                <a:gd name="connsiteX90" fmla="*/ 1070522 w 1339053"/>
                <a:gd name="connsiteY90" fmla="*/ 2388667 h 6858000"/>
                <a:gd name="connsiteX91" fmla="*/ 1093939 w 1339053"/>
                <a:gd name="connsiteY91" fmla="*/ 2494653 h 6858000"/>
                <a:gd name="connsiteX92" fmla="*/ 1112007 w 1339053"/>
                <a:gd name="connsiteY92" fmla="*/ 2548197 h 6858000"/>
                <a:gd name="connsiteX93" fmla="*/ 1138346 w 1339053"/>
                <a:gd name="connsiteY93" fmla="*/ 2649163 h 6858000"/>
                <a:gd name="connsiteX94" fmla="*/ 1160337 w 1339053"/>
                <a:gd name="connsiteY94" fmla="*/ 2751608 h 6858000"/>
                <a:gd name="connsiteX95" fmla="*/ 1165737 w 1339053"/>
                <a:gd name="connsiteY95" fmla="*/ 2933012 h 6858000"/>
                <a:gd name="connsiteX96" fmla="*/ 1202029 w 1339053"/>
                <a:gd name="connsiteY96" fmla="*/ 3107873 h 6858000"/>
                <a:gd name="connsiteX97" fmla="*/ 1225692 w 1339053"/>
                <a:gd name="connsiteY97" fmla="*/ 3244974 h 6858000"/>
                <a:gd name="connsiteX98" fmla="*/ 1243916 w 1339053"/>
                <a:gd name="connsiteY98" fmla="*/ 3326221 h 6858000"/>
                <a:gd name="connsiteX99" fmla="*/ 1293067 w 1339053"/>
                <a:gd name="connsiteY99" fmla="*/ 3480219 h 6858000"/>
                <a:gd name="connsiteX100" fmla="*/ 1308071 w 1339053"/>
                <a:gd name="connsiteY100" fmla="*/ 3585182 h 6858000"/>
                <a:gd name="connsiteX101" fmla="*/ 1295962 w 1339053"/>
                <a:gd name="connsiteY101" fmla="*/ 3584708 h 6858000"/>
                <a:gd name="connsiteX102" fmla="*/ 1118893 w 1339053"/>
                <a:gd name="connsiteY102" fmla="*/ 3568330 h 6858000"/>
                <a:gd name="connsiteX103" fmla="*/ 1094179 w 1339053"/>
                <a:gd name="connsiteY103" fmla="*/ 3567566 h 6858000"/>
                <a:gd name="connsiteX104" fmla="*/ 922719 w 1339053"/>
                <a:gd name="connsiteY104" fmla="*/ 3516472 h 6858000"/>
                <a:gd name="connsiteX105" fmla="*/ 877028 w 1339053"/>
                <a:gd name="connsiteY105" fmla="*/ 3490955 h 6858000"/>
                <a:gd name="connsiteX106" fmla="*/ 850533 w 1339053"/>
                <a:gd name="connsiteY106" fmla="*/ 3481837 h 6858000"/>
                <a:gd name="connsiteX107" fmla="*/ 852113 w 1339053"/>
                <a:gd name="connsiteY107" fmla="*/ 3461170 h 6858000"/>
                <a:gd name="connsiteX108" fmla="*/ 831383 w 1339053"/>
                <a:gd name="connsiteY108" fmla="*/ 3399179 h 6858000"/>
                <a:gd name="connsiteX109" fmla="*/ 743141 w 1339053"/>
                <a:gd name="connsiteY109" fmla="*/ 3320580 h 6858000"/>
                <a:gd name="connsiteX110" fmla="*/ 713221 w 1339053"/>
                <a:gd name="connsiteY110" fmla="*/ 3251241 h 6858000"/>
                <a:gd name="connsiteX111" fmla="*/ 697098 w 1339053"/>
                <a:gd name="connsiteY111" fmla="*/ 3202528 h 6858000"/>
                <a:gd name="connsiteX112" fmla="*/ 664820 w 1339053"/>
                <a:gd name="connsiteY112" fmla="*/ 3154190 h 6858000"/>
                <a:gd name="connsiteX113" fmla="*/ 572501 w 1339053"/>
                <a:gd name="connsiteY113" fmla="*/ 3087312 h 6858000"/>
                <a:gd name="connsiteX114" fmla="*/ 497703 w 1339053"/>
                <a:gd name="connsiteY114" fmla="*/ 3005243 h 6858000"/>
                <a:gd name="connsiteX115" fmla="*/ 476984 w 1339053"/>
                <a:gd name="connsiteY115" fmla="*/ 2892751 h 6858000"/>
                <a:gd name="connsiteX116" fmla="*/ 468947 w 1339053"/>
                <a:gd name="connsiteY116" fmla="*/ 2824527 h 6858000"/>
                <a:gd name="connsiteX117" fmla="*/ 569138 w 1339053"/>
                <a:gd name="connsiteY117" fmla="*/ 2595026 h 6858000"/>
                <a:gd name="connsiteX118" fmla="*/ 645397 w 1339053"/>
                <a:gd name="connsiteY118" fmla="*/ 2440808 h 6858000"/>
                <a:gd name="connsiteX119" fmla="*/ 651820 w 1339053"/>
                <a:gd name="connsiteY119" fmla="*/ 2384384 h 6858000"/>
                <a:gd name="connsiteX120" fmla="*/ 612994 w 1339053"/>
                <a:gd name="connsiteY120" fmla="*/ 2207332 h 6858000"/>
                <a:gd name="connsiteX121" fmla="*/ 620894 w 1339053"/>
                <a:gd name="connsiteY121" fmla="*/ 2046679 h 6858000"/>
                <a:gd name="connsiteX122" fmla="*/ 644614 w 1339053"/>
                <a:gd name="connsiteY122" fmla="*/ 1931265 h 6858000"/>
                <a:gd name="connsiteX123" fmla="*/ 665994 w 1339053"/>
                <a:gd name="connsiteY123" fmla="*/ 1832337 h 6858000"/>
                <a:gd name="connsiteX124" fmla="*/ 678276 w 1339053"/>
                <a:gd name="connsiteY124" fmla="*/ 1709437 h 6858000"/>
                <a:gd name="connsiteX125" fmla="*/ 672955 w 1339053"/>
                <a:gd name="connsiteY125" fmla="*/ 1636123 h 6858000"/>
                <a:gd name="connsiteX126" fmla="*/ 668480 w 1339053"/>
                <a:gd name="connsiteY126" fmla="*/ 1520749 h 6858000"/>
                <a:gd name="connsiteX127" fmla="*/ 653920 w 1339053"/>
                <a:gd name="connsiteY127" fmla="*/ 1399437 h 6858000"/>
                <a:gd name="connsiteX128" fmla="*/ 612686 w 1339053"/>
                <a:gd name="connsiteY128" fmla="*/ 1296979 h 6858000"/>
                <a:gd name="connsiteX129" fmla="*/ 570220 w 1339053"/>
                <a:gd name="connsiteY129" fmla="*/ 1235618 h 6858000"/>
                <a:gd name="connsiteX130" fmla="*/ 529736 w 1339053"/>
                <a:gd name="connsiteY130" fmla="*/ 1081752 h 6858000"/>
                <a:gd name="connsiteX131" fmla="*/ 414305 w 1339053"/>
                <a:gd name="connsiteY131" fmla="*/ 918292 h 6858000"/>
                <a:gd name="connsiteX132" fmla="*/ 373924 w 1339053"/>
                <a:gd name="connsiteY132" fmla="*/ 825689 h 6858000"/>
                <a:gd name="connsiteX133" fmla="*/ 368949 w 1339053"/>
                <a:gd name="connsiteY133" fmla="*/ 778726 h 6858000"/>
                <a:gd name="connsiteX134" fmla="*/ 347020 w 1339053"/>
                <a:gd name="connsiteY134" fmla="*/ 694643 h 6858000"/>
                <a:gd name="connsiteX135" fmla="*/ 327478 w 1339053"/>
                <a:gd name="connsiteY135" fmla="*/ 642898 h 6858000"/>
                <a:gd name="connsiteX136" fmla="*/ 243468 w 1339053"/>
                <a:gd name="connsiteY136" fmla="*/ 491960 h 6858000"/>
                <a:gd name="connsiteX137" fmla="*/ 218930 w 1339053"/>
                <a:gd name="connsiteY137" fmla="*/ 446010 h 6858000"/>
                <a:gd name="connsiteX138" fmla="*/ 180614 w 1339053"/>
                <a:gd name="connsiteY138" fmla="*/ 354892 h 6858000"/>
                <a:gd name="connsiteX139" fmla="*/ 171988 w 1339053"/>
                <a:gd name="connsiteY139" fmla="*/ 317521 h 6858000"/>
                <a:gd name="connsiteX140" fmla="*/ 139875 w 1339053"/>
                <a:gd name="connsiteY140" fmla="*/ 246378 h 6858000"/>
                <a:gd name="connsiteX141" fmla="*/ 51499 w 1339053"/>
                <a:gd name="connsiteY141" fmla="*/ 73211 h 6858000"/>
                <a:gd name="connsiteX142" fmla="*/ 19690 w 1339053"/>
                <a:gd name="connsiteY142" fmla="*/ 3662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339053" h="6858000">
                  <a:moveTo>
                    <a:pt x="850532" y="3481838"/>
                  </a:moveTo>
                  <a:lnTo>
                    <a:pt x="877027" y="3490955"/>
                  </a:lnTo>
                  <a:cubicBezTo>
                    <a:pt x="892941" y="3497986"/>
                    <a:pt x="908176" y="3506416"/>
                    <a:pt x="922718" y="3516472"/>
                  </a:cubicBezTo>
                  <a:cubicBezTo>
                    <a:pt x="967062" y="3547282"/>
                    <a:pt x="1027547" y="3564030"/>
                    <a:pt x="1094179" y="3567567"/>
                  </a:cubicBezTo>
                  <a:cubicBezTo>
                    <a:pt x="1102515" y="3567965"/>
                    <a:pt x="1113434" y="3565936"/>
                    <a:pt x="1118891" y="3568331"/>
                  </a:cubicBezTo>
                  <a:cubicBezTo>
                    <a:pt x="1180628" y="3594888"/>
                    <a:pt x="1237753" y="3586304"/>
                    <a:pt x="1295961" y="3584709"/>
                  </a:cubicBezTo>
                  <a:lnTo>
                    <a:pt x="1308070" y="3585183"/>
                  </a:lnTo>
                  <a:lnTo>
                    <a:pt x="1325263" y="3705453"/>
                  </a:lnTo>
                  <a:cubicBezTo>
                    <a:pt x="1328254" y="3727679"/>
                    <a:pt x="1331526" y="3749922"/>
                    <a:pt x="1334107" y="3772268"/>
                  </a:cubicBezTo>
                  <a:lnTo>
                    <a:pt x="1338203" y="3831076"/>
                  </a:lnTo>
                  <a:lnTo>
                    <a:pt x="1338805" y="3839709"/>
                  </a:lnTo>
                  <a:cubicBezTo>
                    <a:pt x="1339996" y="3932341"/>
                    <a:pt x="1336568" y="4025809"/>
                    <a:pt x="1335635" y="4118635"/>
                  </a:cubicBezTo>
                  <a:cubicBezTo>
                    <a:pt x="1335202" y="4148976"/>
                    <a:pt x="1338805" y="4178868"/>
                    <a:pt x="1337171" y="4209403"/>
                  </a:cubicBezTo>
                  <a:cubicBezTo>
                    <a:pt x="1335445" y="4242449"/>
                    <a:pt x="1327565" y="4276129"/>
                    <a:pt x="1325840" y="4309174"/>
                  </a:cubicBezTo>
                  <a:cubicBezTo>
                    <a:pt x="1322853" y="4364122"/>
                    <a:pt x="1323899" y="4418621"/>
                    <a:pt x="1321122" y="4473630"/>
                  </a:cubicBezTo>
                  <a:cubicBezTo>
                    <a:pt x="1315632" y="4579723"/>
                    <a:pt x="1309019" y="4685750"/>
                    <a:pt x="1302196" y="4791709"/>
                  </a:cubicBezTo>
                  <a:cubicBezTo>
                    <a:pt x="1300696" y="4814383"/>
                    <a:pt x="1294244" y="4837504"/>
                    <a:pt x="1293239" y="4860048"/>
                  </a:cubicBezTo>
                  <a:cubicBezTo>
                    <a:pt x="1290785" y="4919957"/>
                    <a:pt x="1289660" y="4979994"/>
                    <a:pt x="1288829" y="5039837"/>
                  </a:cubicBezTo>
                  <a:cubicBezTo>
                    <a:pt x="1288401" y="5076103"/>
                    <a:pt x="1290512" y="5112310"/>
                    <a:pt x="1289584" y="5148703"/>
                  </a:cubicBezTo>
                  <a:cubicBezTo>
                    <a:pt x="1288845" y="5177820"/>
                    <a:pt x="1286193" y="5207193"/>
                    <a:pt x="1282205" y="5236435"/>
                  </a:cubicBezTo>
                  <a:cubicBezTo>
                    <a:pt x="1278784" y="5261619"/>
                    <a:pt x="1270649" y="5286477"/>
                    <a:pt x="1268145" y="5311662"/>
                  </a:cubicBezTo>
                  <a:cubicBezTo>
                    <a:pt x="1261308" y="5379812"/>
                    <a:pt x="1256387" y="5447703"/>
                    <a:pt x="1250547" y="5515595"/>
                  </a:cubicBezTo>
                  <a:cubicBezTo>
                    <a:pt x="1248113" y="5542776"/>
                    <a:pt x="1244054" y="5570023"/>
                    <a:pt x="1243323" y="5596885"/>
                  </a:cubicBezTo>
                  <a:cubicBezTo>
                    <a:pt x="1241082" y="5668709"/>
                    <a:pt x="1241668" y="5740276"/>
                    <a:pt x="1238303" y="5812036"/>
                  </a:cubicBezTo>
                  <a:cubicBezTo>
                    <a:pt x="1235508" y="5871554"/>
                    <a:pt x="1228259" y="5931392"/>
                    <a:pt x="1223551" y="5991171"/>
                  </a:cubicBezTo>
                  <a:cubicBezTo>
                    <a:pt x="1221675" y="6016549"/>
                    <a:pt x="1222415" y="6041609"/>
                    <a:pt x="1219699" y="6066726"/>
                  </a:cubicBezTo>
                  <a:cubicBezTo>
                    <a:pt x="1213776" y="6123024"/>
                    <a:pt x="1205938" y="6179576"/>
                    <a:pt x="1199935" y="6236130"/>
                  </a:cubicBezTo>
                  <a:cubicBezTo>
                    <a:pt x="1196614" y="6268403"/>
                    <a:pt x="1198425" y="6301127"/>
                    <a:pt x="1192857" y="6333267"/>
                  </a:cubicBezTo>
                  <a:cubicBezTo>
                    <a:pt x="1179603" y="6409590"/>
                    <a:pt x="1163470" y="6485591"/>
                    <a:pt x="1148174" y="6561849"/>
                  </a:cubicBezTo>
                  <a:cubicBezTo>
                    <a:pt x="1132370" y="6640486"/>
                    <a:pt x="1117066" y="6719000"/>
                    <a:pt x="1100424" y="6797385"/>
                  </a:cubicBezTo>
                  <a:lnTo>
                    <a:pt x="1085621" y="6858000"/>
                  </a:lnTo>
                  <a:lnTo>
                    <a:pt x="932341" y="6858000"/>
                  </a:lnTo>
                  <a:lnTo>
                    <a:pt x="944496" y="6829656"/>
                  </a:lnTo>
                  <a:cubicBezTo>
                    <a:pt x="964836" y="6776399"/>
                    <a:pt x="953622" y="6744439"/>
                    <a:pt x="913239" y="6720119"/>
                  </a:cubicBezTo>
                  <a:cubicBezTo>
                    <a:pt x="890880" y="6706443"/>
                    <a:pt x="866986" y="6690318"/>
                    <a:pt x="870682" y="6655346"/>
                  </a:cubicBezTo>
                  <a:cubicBezTo>
                    <a:pt x="876846" y="6598274"/>
                    <a:pt x="889503" y="6540954"/>
                    <a:pt x="846442" y="6498594"/>
                  </a:cubicBezTo>
                  <a:cubicBezTo>
                    <a:pt x="862273" y="6487399"/>
                    <a:pt x="871751" y="6480449"/>
                    <a:pt x="881150" y="6473756"/>
                  </a:cubicBezTo>
                  <a:cubicBezTo>
                    <a:pt x="907245" y="6455292"/>
                    <a:pt x="930705" y="6407516"/>
                    <a:pt x="922470" y="6377035"/>
                  </a:cubicBezTo>
                  <a:cubicBezTo>
                    <a:pt x="910652" y="6332192"/>
                    <a:pt x="925705" y="6299028"/>
                    <a:pt x="955039" y="6268585"/>
                  </a:cubicBezTo>
                  <a:cubicBezTo>
                    <a:pt x="1003777" y="6217606"/>
                    <a:pt x="1017630" y="6148240"/>
                    <a:pt x="1024350" y="6083443"/>
                  </a:cubicBezTo>
                  <a:cubicBezTo>
                    <a:pt x="1029590" y="6034553"/>
                    <a:pt x="1028255" y="5980246"/>
                    <a:pt x="999696" y="5938416"/>
                  </a:cubicBezTo>
                  <a:cubicBezTo>
                    <a:pt x="990505" y="5925141"/>
                    <a:pt x="991039" y="5901884"/>
                    <a:pt x="988342" y="5882426"/>
                  </a:cubicBezTo>
                  <a:cubicBezTo>
                    <a:pt x="986229" y="5866254"/>
                    <a:pt x="984774" y="5849442"/>
                    <a:pt x="985444" y="5832438"/>
                  </a:cubicBezTo>
                  <a:cubicBezTo>
                    <a:pt x="986010" y="5814273"/>
                    <a:pt x="985042" y="5793656"/>
                    <a:pt x="992016" y="5777751"/>
                  </a:cubicBezTo>
                  <a:cubicBezTo>
                    <a:pt x="1012886" y="5729456"/>
                    <a:pt x="1014467" y="5686488"/>
                    <a:pt x="995028" y="5641832"/>
                  </a:cubicBezTo>
                  <a:cubicBezTo>
                    <a:pt x="984984" y="5618696"/>
                    <a:pt x="974301" y="5585771"/>
                    <a:pt x="981247" y="5562522"/>
                  </a:cubicBezTo>
                  <a:cubicBezTo>
                    <a:pt x="998041" y="5505913"/>
                    <a:pt x="997454" y="5454379"/>
                    <a:pt x="995131" y="5398075"/>
                  </a:cubicBezTo>
                  <a:cubicBezTo>
                    <a:pt x="993724" y="5361807"/>
                    <a:pt x="997229" y="5322258"/>
                    <a:pt x="997379" y="5283928"/>
                  </a:cubicBezTo>
                  <a:cubicBezTo>
                    <a:pt x="997473" y="5239095"/>
                    <a:pt x="1006631" y="5193105"/>
                    <a:pt x="979617" y="5157396"/>
                  </a:cubicBezTo>
                  <a:cubicBezTo>
                    <a:pt x="976728" y="5153402"/>
                    <a:pt x="978724" y="5144705"/>
                    <a:pt x="976441" y="5139485"/>
                  </a:cubicBezTo>
                  <a:cubicBezTo>
                    <a:pt x="969619" y="5122991"/>
                    <a:pt x="964828" y="5102888"/>
                    <a:pt x="953793" y="5091862"/>
                  </a:cubicBezTo>
                  <a:cubicBezTo>
                    <a:pt x="921506" y="5059884"/>
                    <a:pt x="886609" y="5031900"/>
                    <a:pt x="853056" y="5001787"/>
                  </a:cubicBezTo>
                  <a:cubicBezTo>
                    <a:pt x="845882" y="4995337"/>
                    <a:pt x="836325" y="4988437"/>
                    <a:pt x="833979" y="4978966"/>
                  </a:cubicBezTo>
                  <a:cubicBezTo>
                    <a:pt x="820602" y="4924328"/>
                    <a:pt x="808509" y="4869239"/>
                    <a:pt x="796995" y="4813768"/>
                  </a:cubicBezTo>
                  <a:cubicBezTo>
                    <a:pt x="792418" y="4791474"/>
                    <a:pt x="803209" y="4777314"/>
                    <a:pt x="820590" y="4764057"/>
                  </a:cubicBezTo>
                  <a:cubicBezTo>
                    <a:pt x="837188" y="4751123"/>
                    <a:pt x="855398" y="4734452"/>
                    <a:pt x="864688" y="4714752"/>
                  </a:cubicBezTo>
                  <a:cubicBezTo>
                    <a:pt x="883062" y="4675275"/>
                    <a:pt x="897521" y="4632902"/>
                    <a:pt x="910485" y="4590911"/>
                  </a:cubicBezTo>
                  <a:cubicBezTo>
                    <a:pt x="915338" y="4575199"/>
                    <a:pt x="912978" y="4556131"/>
                    <a:pt x="911445" y="4539571"/>
                  </a:cubicBezTo>
                  <a:cubicBezTo>
                    <a:pt x="908527" y="4508200"/>
                    <a:pt x="900999" y="4477659"/>
                    <a:pt x="900285" y="4445837"/>
                  </a:cubicBezTo>
                  <a:cubicBezTo>
                    <a:pt x="899539" y="4408923"/>
                    <a:pt x="887958" y="4383340"/>
                    <a:pt x="863237" y="4364703"/>
                  </a:cubicBezTo>
                  <a:cubicBezTo>
                    <a:pt x="826431" y="4336971"/>
                    <a:pt x="808536" y="4292507"/>
                    <a:pt x="798070" y="4243284"/>
                  </a:cubicBezTo>
                  <a:cubicBezTo>
                    <a:pt x="784617" y="4180721"/>
                    <a:pt x="805728" y="4117545"/>
                    <a:pt x="817097" y="4054750"/>
                  </a:cubicBezTo>
                  <a:cubicBezTo>
                    <a:pt x="821537" y="4030724"/>
                    <a:pt x="826632" y="4006057"/>
                    <a:pt x="826251" y="3982801"/>
                  </a:cubicBezTo>
                  <a:cubicBezTo>
                    <a:pt x="825347" y="3916709"/>
                    <a:pt x="825150" y="3850833"/>
                    <a:pt x="836848" y="3784939"/>
                  </a:cubicBezTo>
                  <a:lnTo>
                    <a:pt x="841285" y="3766755"/>
                  </a:lnTo>
                  <a:lnTo>
                    <a:pt x="841284" y="3766755"/>
                  </a:lnTo>
                  <a:lnTo>
                    <a:pt x="852925" y="3719034"/>
                  </a:lnTo>
                  <a:cubicBezTo>
                    <a:pt x="855152" y="3711822"/>
                    <a:pt x="856753" y="3704413"/>
                    <a:pt x="857932" y="3696880"/>
                  </a:cubicBezTo>
                  <a:cubicBezTo>
                    <a:pt x="868683" y="3631632"/>
                    <a:pt x="885300" y="3565939"/>
                    <a:pt x="853534" y="3507036"/>
                  </a:cubicBezTo>
                  <a:cubicBezTo>
                    <a:pt x="850623" y="3501622"/>
                    <a:pt x="849992" y="3494020"/>
                    <a:pt x="850226" y="3485839"/>
                  </a:cubicBezTo>
                  <a:close/>
                  <a:moveTo>
                    <a:pt x="0" y="0"/>
                  </a:moveTo>
                  <a:lnTo>
                    <a:pt x="455609" y="0"/>
                  </a:lnTo>
                  <a:lnTo>
                    <a:pt x="459171" y="72395"/>
                  </a:lnTo>
                  <a:cubicBezTo>
                    <a:pt x="459671" y="92301"/>
                    <a:pt x="456894" y="113171"/>
                    <a:pt x="460041" y="131917"/>
                  </a:cubicBezTo>
                  <a:cubicBezTo>
                    <a:pt x="474213" y="218122"/>
                    <a:pt x="492031" y="302910"/>
                    <a:pt x="504421" y="389691"/>
                  </a:cubicBezTo>
                  <a:cubicBezTo>
                    <a:pt x="517349" y="479177"/>
                    <a:pt x="539516" y="562489"/>
                    <a:pt x="582097" y="634609"/>
                  </a:cubicBezTo>
                  <a:cubicBezTo>
                    <a:pt x="621686" y="701573"/>
                    <a:pt x="662589" y="767248"/>
                    <a:pt x="702468" y="834019"/>
                  </a:cubicBezTo>
                  <a:cubicBezTo>
                    <a:pt x="712587" y="850968"/>
                    <a:pt x="725536" y="867665"/>
                    <a:pt x="729203" y="887701"/>
                  </a:cubicBezTo>
                  <a:cubicBezTo>
                    <a:pt x="736973" y="929321"/>
                    <a:pt x="740155" y="973193"/>
                    <a:pt x="743787" y="1016355"/>
                  </a:cubicBezTo>
                  <a:cubicBezTo>
                    <a:pt x="746786" y="1053398"/>
                    <a:pt x="745800" y="1091467"/>
                    <a:pt x="750083" y="1128060"/>
                  </a:cubicBezTo>
                  <a:cubicBezTo>
                    <a:pt x="753428" y="1157309"/>
                    <a:pt x="762038" y="1185083"/>
                    <a:pt x="768866" y="1213431"/>
                  </a:cubicBezTo>
                  <a:cubicBezTo>
                    <a:pt x="774767" y="1238107"/>
                    <a:pt x="778357" y="1264327"/>
                    <a:pt x="787802" y="1286432"/>
                  </a:cubicBezTo>
                  <a:cubicBezTo>
                    <a:pt x="810582" y="1340304"/>
                    <a:pt x="832653" y="1394242"/>
                    <a:pt x="842837" y="1455511"/>
                  </a:cubicBezTo>
                  <a:cubicBezTo>
                    <a:pt x="853049" y="1515944"/>
                    <a:pt x="867276" y="1574511"/>
                    <a:pt x="877988" y="1634814"/>
                  </a:cubicBezTo>
                  <a:cubicBezTo>
                    <a:pt x="888390" y="1693895"/>
                    <a:pt x="902813" y="1748857"/>
                    <a:pt x="941063" y="1789731"/>
                  </a:cubicBezTo>
                  <a:cubicBezTo>
                    <a:pt x="957906" y="1807908"/>
                    <a:pt x="975122" y="1831564"/>
                    <a:pt x="980124" y="1857657"/>
                  </a:cubicBezTo>
                  <a:cubicBezTo>
                    <a:pt x="987207" y="1894833"/>
                    <a:pt x="980788" y="1937150"/>
                    <a:pt x="984484" y="1976384"/>
                  </a:cubicBezTo>
                  <a:cubicBezTo>
                    <a:pt x="988781" y="2022576"/>
                    <a:pt x="988793" y="2074493"/>
                    <a:pt x="1007189" y="2110650"/>
                  </a:cubicBezTo>
                  <a:cubicBezTo>
                    <a:pt x="1023612" y="2142809"/>
                    <a:pt x="1034723" y="2173610"/>
                    <a:pt x="1039893" y="2211041"/>
                  </a:cubicBezTo>
                  <a:cubicBezTo>
                    <a:pt x="1043484" y="2237261"/>
                    <a:pt x="1057690" y="2260269"/>
                    <a:pt x="1059162" y="2286682"/>
                  </a:cubicBezTo>
                  <a:cubicBezTo>
                    <a:pt x="1061252" y="2321469"/>
                    <a:pt x="1060754" y="2355740"/>
                    <a:pt x="1070522" y="2388667"/>
                  </a:cubicBezTo>
                  <a:cubicBezTo>
                    <a:pt x="1080600" y="2422815"/>
                    <a:pt x="1085513" y="2459602"/>
                    <a:pt x="1093939" y="2494653"/>
                  </a:cubicBezTo>
                  <a:cubicBezTo>
                    <a:pt x="1098500" y="2513273"/>
                    <a:pt x="1106866" y="2529964"/>
                    <a:pt x="1112007" y="2548197"/>
                  </a:cubicBezTo>
                  <a:cubicBezTo>
                    <a:pt x="1121409" y="2581573"/>
                    <a:pt x="1130232" y="2615336"/>
                    <a:pt x="1138346" y="2649163"/>
                  </a:cubicBezTo>
                  <a:cubicBezTo>
                    <a:pt x="1146465" y="2682988"/>
                    <a:pt x="1157699" y="2716368"/>
                    <a:pt x="1160337" y="2751608"/>
                  </a:cubicBezTo>
                  <a:cubicBezTo>
                    <a:pt x="1164714" y="2811646"/>
                    <a:pt x="1159211" y="2873999"/>
                    <a:pt x="1165737" y="2933012"/>
                  </a:cubicBezTo>
                  <a:cubicBezTo>
                    <a:pt x="1172445" y="2992925"/>
                    <a:pt x="1185964" y="3051556"/>
                    <a:pt x="1202029" y="3107873"/>
                  </a:cubicBezTo>
                  <a:cubicBezTo>
                    <a:pt x="1214635" y="3152396"/>
                    <a:pt x="1227749" y="3194534"/>
                    <a:pt x="1225692" y="3244974"/>
                  </a:cubicBezTo>
                  <a:cubicBezTo>
                    <a:pt x="1224565" y="3273123"/>
                    <a:pt x="1231196" y="3305079"/>
                    <a:pt x="1243916" y="3326221"/>
                  </a:cubicBezTo>
                  <a:cubicBezTo>
                    <a:pt x="1271701" y="3372044"/>
                    <a:pt x="1285247" y="3423911"/>
                    <a:pt x="1293067" y="3480219"/>
                  </a:cubicBezTo>
                  <a:lnTo>
                    <a:pt x="1308071" y="3585182"/>
                  </a:lnTo>
                  <a:lnTo>
                    <a:pt x="1295962" y="3584708"/>
                  </a:lnTo>
                  <a:cubicBezTo>
                    <a:pt x="1237754" y="3586303"/>
                    <a:pt x="1180629" y="3594888"/>
                    <a:pt x="1118893" y="3568330"/>
                  </a:cubicBezTo>
                  <a:cubicBezTo>
                    <a:pt x="1113435" y="3565936"/>
                    <a:pt x="1102517" y="3567964"/>
                    <a:pt x="1094179" y="3567566"/>
                  </a:cubicBezTo>
                  <a:cubicBezTo>
                    <a:pt x="1027548" y="3564029"/>
                    <a:pt x="967064" y="3547281"/>
                    <a:pt x="922719" y="3516472"/>
                  </a:cubicBezTo>
                  <a:cubicBezTo>
                    <a:pt x="908178" y="3506414"/>
                    <a:pt x="892942" y="3497984"/>
                    <a:pt x="877028" y="3490955"/>
                  </a:cubicBezTo>
                  <a:lnTo>
                    <a:pt x="850533" y="3481837"/>
                  </a:lnTo>
                  <a:lnTo>
                    <a:pt x="852113" y="3461170"/>
                  </a:lnTo>
                  <a:cubicBezTo>
                    <a:pt x="854391" y="3434500"/>
                    <a:pt x="848474" y="3414331"/>
                    <a:pt x="831383" y="3399179"/>
                  </a:cubicBezTo>
                  <a:cubicBezTo>
                    <a:pt x="801767" y="3373388"/>
                    <a:pt x="773654" y="3344957"/>
                    <a:pt x="743141" y="3320580"/>
                  </a:cubicBezTo>
                  <a:cubicBezTo>
                    <a:pt x="722236" y="3303685"/>
                    <a:pt x="714543" y="3281842"/>
                    <a:pt x="713221" y="3251241"/>
                  </a:cubicBezTo>
                  <a:cubicBezTo>
                    <a:pt x="712555" y="3234106"/>
                    <a:pt x="704768" y="3217029"/>
                    <a:pt x="697098" y="3202528"/>
                  </a:cubicBezTo>
                  <a:cubicBezTo>
                    <a:pt x="687845" y="3184997"/>
                    <a:pt x="672212" y="3172554"/>
                    <a:pt x="664820" y="3154190"/>
                  </a:cubicBezTo>
                  <a:cubicBezTo>
                    <a:pt x="646169" y="3109209"/>
                    <a:pt x="616744" y="3087991"/>
                    <a:pt x="572501" y="3087312"/>
                  </a:cubicBezTo>
                  <a:cubicBezTo>
                    <a:pt x="533259" y="3086763"/>
                    <a:pt x="493731" y="3044085"/>
                    <a:pt x="497703" y="3005243"/>
                  </a:cubicBezTo>
                  <a:cubicBezTo>
                    <a:pt x="502030" y="2962279"/>
                    <a:pt x="490540" y="2928257"/>
                    <a:pt x="476984" y="2892751"/>
                  </a:cubicBezTo>
                  <a:cubicBezTo>
                    <a:pt x="469363" y="2872905"/>
                    <a:pt x="465404" y="2847135"/>
                    <a:pt x="468947" y="2824527"/>
                  </a:cubicBezTo>
                  <a:cubicBezTo>
                    <a:pt x="482188" y="2738605"/>
                    <a:pt x="520979" y="2665650"/>
                    <a:pt x="569138" y="2595026"/>
                  </a:cubicBezTo>
                  <a:cubicBezTo>
                    <a:pt x="600577" y="2548865"/>
                    <a:pt x="622260" y="2493483"/>
                    <a:pt x="645397" y="2440808"/>
                  </a:cubicBezTo>
                  <a:cubicBezTo>
                    <a:pt x="652529" y="2424387"/>
                    <a:pt x="655029" y="2401457"/>
                    <a:pt x="651820" y="2384384"/>
                  </a:cubicBezTo>
                  <a:cubicBezTo>
                    <a:pt x="640949" y="2324596"/>
                    <a:pt x="629163" y="2264805"/>
                    <a:pt x="612994" y="2207332"/>
                  </a:cubicBezTo>
                  <a:cubicBezTo>
                    <a:pt x="597678" y="2153787"/>
                    <a:pt x="601053" y="2099808"/>
                    <a:pt x="620894" y="2046679"/>
                  </a:cubicBezTo>
                  <a:cubicBezTo>
                    <a:pt x="635367" y="2007977"/>
                    <a:pt x="641110" y="1970814"/>
                    <a:pt x="644614" y="1931265"/>
                  </a:cubicBezTo>
                  <a:cubicBezTo>
                    <a:pt x="647465" y="1898285"/>
                    <a:pt x="653360" y="1862859"/>
                    <a:pt x="665994" y="1832337"/>
                  </a:cubicBezTo>
                  <a:cubicBezTo>
                    <a:pt x="683779" y="1789578"/>
                    <a:pt x="688928" y="1751381"/>
                    <a:pt x="678276" y="1709437"/>
                  </a:cubicBezTo>
                  <a:cubicBezTo>
                    <a:pt x="672576" y="1687079"/>
                    <a:pt x="673987" y="1660990"/>
                    <a:pt x="672955" y="1636123"/>
                  </a:cubicBezTo>
                  <a:cubicBezTo>
                    <a:pt x="671272" y="1597795"/>
                    <a:pt x="671867" y="1558758"/>
                    <a:pt x="668480" y="1520749"/>
                  </a:cubicBezTo>
                  <a:cubicBezTo>
                    <a:pt x="665050" y="1479903"/>
                    <a:pt x="655019" y="1440408"/>
                    <a:pt x="653920" y="1399437"/>
                  </a:cubicBezTo>
                  <a:cubicBezTo>
                    <a:pt x="652652" y="1355309"/>
                    <a:pt x="639893" y="1323154"/>
                    <a:pt x="612686" y="1296979"/>
                  </a:cubicBezTo>
                  <a:cubicBezTo>
                    <a:pt x="595576" y="1280408"/>
                    <a:pt x="578401" y="1259588"/>
                    <a:pt x="570220" y="1235618"/>
                  </a:cubicBezTo>
                  <a:cubicBezTo>
                    <a:pt x="553631" y="1186194"/>
                    <a:pt x="545669" y="1131821"/>
                    <a:pt x="529736" y="1081752"/>
                  </a:cubicBezTo>
                  <a:cubicBezTo>
                    <a:pt x="507466" y="1011390"/>
                    <a:pt x="481332" y="944631"/>
                    <a:pt x="414305" y="918292"/>
                  </a:cubicBezTo>
                  <a:cubicBezTo>
                    <a:pt x="377314" y="903769"/>
                    <a:pt x="368843" y="874065"/>
                    <a:pt x="373924" y="825689"/>
                  </a:cubicBezTo>
                  <a:cubicBezTo>
                    <a:pt x="375689" y="809590"/>
                    <a:pt x="376722" y="786203"/>
                    <a:pt x="368949" y="778726"/>
                  </a:cubicBezTo>
                  <a:cubicBezTo>
                    <a:pt x="345838" y="756354"/>
                    <a:pt x="349308" y="725824"/>
                    <a:pt x="347020" y="694643"/>
                  </a:cubicBezTo>
                  <a:cubicBezTo>
                    <a:pt x="345704" y="675894"/>
                    <a:pt x="339306" y="651346"/>
                    <a:pt x="327478" y="642898"/>
                  </a:cubicBezTo>
                  <a:cubicBezTo>
                    <a:pt x="279698" y="608395"/>
                    <a:pt x="263590" y="549247"/>
                    <a:pt x="243468" y="491960"/>
                  </a:cubicBezTo>
                  <a:cubicBezTo>
                    <a:pt x="237433" y="475142"/>
                    <a:pt x="230250" y="456843"/>
                    <a:pt x="218930" y="446010"/>
                  </a:cubicBezTo>
                  <a:cubicBezTo>
                    <a:pt x="194433" y="422927"/>
                    <a:pt x="180036" y="395344"/>
                    <a:pt x="180614" y="354892"/>
                  </a:cubicBezTo>
                  <a:cubicBezTo>
                    <a:pt x="180923" y="342010"/>
                    <a:pt x="176523" y="328798"/>
                    <a:pt x="171988" y="317521"/>
                  </a:cubicBezTo>
                  <a:cubicBezTo>
                    <a:pt x="162052" y="293291"/>
                    <a:pt x="148442" y="271315"/>
                    <a:pt x="139875" y="246378"/>
                  </a:cubicBezTo>
                  <a:cubicBezTo>
                    <a:pt x="117577" y="182780"/>
                    <a:pt x="95749" y="119890"/>
                    <a:pt x="51499" y="73211"/>
                  </a:cubicBezTo>
                  <a:cubicBezTo>
                    <a:pt x="40691" y="61834"/>
                    <a:pt x="29467" y="49763"/>
                    <a:pt x="19690" y="36621"/>
                  </a:cubicBez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1891085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25B646-BBFE-4C15-844A-FE03EFDC8D14}"/>
              </a:ext>
            </a:extLst>
          </p:cNvPr>
          <p:cNvSpPr>
            <a:spLocks noGrp="1"/>
          </p:cNvSpPr>
          <p:nvPr>
            <p:ph idx="1"/>
          </p:nvPr>
        </p:nvSpPr>
        <p:spPr/>
        <p:txBody>
          <a:bodyPr/>
          <a:lstStyle/>
          <a:p>
            <a:pPr marL="0" indent="0">
              <a:buNone/>
            </a:pPr>
            <a:r>
              <a:rPr lang="en-GB" dirty="0">
                <a:hlinkClick r:id="rId2"/>
              </a:rPr>
              <a:t>Database Search</a:t>
            </a:r>
            <a:endParaRPr lang="en-GB" dirty="0"/>
          </a:p>
          <a:p>
            <a:pPr marL="0" indent="0" algn="l">
              <a:buNone/>
            </a:pPr>
            <a:r>
              <a:rPr lang="en-GB" b="1" i="0" dirty="0">
                <a:solidFill>
                  <a:srgbClr val="1D2125"/>
                </a:solidFill>
                <a:effectLst/>
                <a:latin typeface="-apple-system"/>
              </a:rPr>
              <a:t>Assessment Two (Patriarch Focus)</a:t>
            </a:r>
            <a:endParaRPr lang="en-GB" b="0" i="0" dirty="0">
              <a:solidFill>
                <a:srgbClr val="1D2125"/>
              </a:solidFill>
              <a:effectLst/>
              <a:latin typeface="-apple-system"/>
            </a:endParaRPr>
          </a:p>
          <a:p>
            <a:pPr algn="l"/>
            <a:r>
              <a:rPr lang="en-GB" b="0" i="0" dirty="0">
                <a:solidFill>
                  <a:srgbClr val="1D2125"/>
                </a:solidFill>
                <a:effectLst/>
                <a:latin typeface="-apple-system"/>
              </a:rPr>
              <a:t>3000 words essay on the characteristics and reception of either Abraham, Isaac OR Jacob. As well as engaging with primary and secondary sources, you are also encouraged to evaluate and critique other material relating to the reception of the patriarchs in culture (this may include taking a gendered perspective, reviewing paintings, looking at poems, analysing films, etc).</a:t>
            </a:r>
          </a:p>
          <a:p>
            <a:pPr marL="0" indent="0">
              <a:buNone/>
            </a:pPr>
            <a:r>
              <a:rPr lang="en-GB" b="1" i="0" dirty="0">
                <a:solidFill>
                  <a:srgbClr val="1D2125"/>
                </a:solidFill>
                <a:effectLst/>
                <a:latin typeface="-apple-system"/>
              </a:rPr>
              <a:t>Due: 5th December (11:59pm UK time)</a:t>
            </a:r>
            <a:endParaRPr lang="en-GB" dirty="0"/>
          </a:p>
        </p:txBody>
      </p:sp>
    </p:spTree>
    <p:extLst>
      <p:ext uri="{BB962C8B-B14F-4D97-AF65-F5344CB8AC3E}">
        <p14:creationId xmlns:p14="http://schemas.microsoft.com/office/powerpoint/2010/main" val="3260835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450</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-apple-system</vt:lpstr>
      <vt:lpstr>Arial</vt:lpstr>
      <vt:lpstr>Calibri</vt:lpstr>
      <vt:lpstr>Calibri Light</vt:lpstr>
      <vt:lpstr>Times New Roman</vt:lpstr>
      <vt:lpstr>Office Theme</vt:lpstr>
      <vt:lpstr>Jacob the Patriarch: Prophecy, Ethics, and Leadership</vt:lpstr>
      <vt:lpstr>Jacob’s Prophetic Identity</vt:lpstr>
      <vt:lpstr>Context of Genesis 34</vt:lpstr>
      <vt:lpstr>A closer look at Genesis 34</vt:lpstr>
      <vt:lpstr>Jacob’s Silence</vt:lpstr>
      <vt:lpstr>Theological and Ethical Reflections</vt:lpstr>
      <vt:lpstr>Reception History of Jacob and Dinah</vt:lpstr>
      <vt:lpstr>Jacob and Genesis 34</vt:lpstr>
      <vt:lpstr>Wrestling of Jacob with God/Angel  (Gen.32:22-32) - Search | VCS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Jacob the Patriarch: Prophecy, Ethics, and Leadership</dc:title>
  <dc:creator>Jessica Keady</dc:creator>
  <cp:lastModifiedBy>Jessica Keady</cp:lastModifiedBy>
  <cp:revision>1</cp:revision>
  <dcterms:created xsi:type="dcterms:W3CDTF">2025-11-05T10:56:49Z</dcterms:created>
  <dcterms:modified xsi:type="dcterms:W3CDTF">2025-11-05T12:12:18Z</dcterms:modified>
</cp:coreProperties>
</file>