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11"/>
  </p:notesMasterIdLst>
  <p:sldIdLst>
    <p:sldId id="256" r:id="rId2"/>
    <p:sldId id="263" r:id="rId3"/>
    <p:sldId id="257" r:id="rId4"/>
    <p:sldId id="264" r:id="rId5"/>
    <p:sldId id="258" r:id="rId6"/>
    <p:sldId id="259" r:id="rId7"/>
    <p:sldId id="260" r:id="rId8"/>
    <p:sldId id="261" r:id="rId9"/>
    <p:sldId id="262"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0458" autoAdjust="0"/>
  </p:normalViewPr>
  <p:slideViewPr>
    <p:cSldViewPr snapToGrid="0">
      <p:cViewPr varScale="1">
        <p:scale>
          <a:sx n="76" d="100"/>
          <a:sy n="76" d="100"/>
        </p:scale>
        <p:origin x="221"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3238462-6F97-4052-A3A9-00B1C91B7B03}" type="datetimeFigureOut">
              <a:rPr lang="en-GB" smtClean="0"/>
              <a:t>17/03/2026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6D1A847-EBA6-434C-96C6-C8F0ACB740C0}" type="slidenum">
              <a:rPr lang="en-GB" smtClean="0"/>
              <a:t>‹#›</a:t>
            </a:fld>
            <a:endParaRPr lang="en-GB"/>
          </a:p>
        </p:txBody>
      </p:sp>
    </p:spTree>
    <p:extLst>
      <p:ext uri="{BB962C8B-B14F-4D97-AF65-F5344CB8AC3E}">
        <p14:creationId xmlns:p14="http://schemas.microsoft.com/office/powerpoint/2010/main" val="33550278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Today I will discuss reflection as a key professional skill in health and social care. I will explain what reflection involves, why it is important in professional practice, and provide a practical example of how it can be applied in a real care setting.</a:t>
            </a:r>
          </a:p>
        </p:txBody>
      </p:sp>
      <p:sp>
        <p:nvSpPr>
          <p:cNvPr id="4" name="Slide Number Placeholder 3"/>
          <p:cNvSpPr>
            <a:spLocks noGrp="1"/>
          </p:cNvSpPr>
          <p:nvPr>
            <p:ph type="sldNum" sz="quarter" idx="5"/>
          </p:nvPr>
        </p:nvSpPr>
        <p:spPr/>
        <p:txBody>
          <a:bodyPr/>
          <a:lstStyle/>
          <a:p>
            <a:fld id="{76D1A847-EBA6-434C-96C6-C8F0ACB740C0}" type="slidenum">
              <a:rPr lang="en-GB" smtClean="0"/>
              <a:t>1</a:t>
            </a:fld>
            <a:endParaRPr lang="en-GB"/>
          </a:p>
        </p:txBody>
      </p:sp>
    </p:spTree>
    <p:extLst>
      <p:ext uri="{BB962C8B-B14F-4D97-AF65-F5344CB8AC3E}">
        <p14:creationId xmlns:p14="http://schemas.microsoft.com/office/powerpoint/2010/main" val="41900967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buNone/>
            </a:pPr>
            <a:r>
              <a:rPr lang="en-GB" dirty="0"/>
              <a:t>Reflection is more than simply thinking about what happened. It is a structured way of reviewing experiences to identify learning and areas for improvement. Gibbs (1988) developed a widely used reflective model that includes stages such as description, evaluation and action planning.</a:t>
            </a:r>
          </a:p>
          <a:p>
            <a:pPr>
              <a:buNone/>
            </a:pPr>
            <a:r>
              <a:rPr lang="en-GB" dirty="0"/>
              <a:t>Using a structured approach ensures reflection leads to meaningful change rather than remaining superficial I will briefly explain </a:t>
            </a:r>
            <a:r>
              <a:rPr lang="en-GB" dirty="0" err="1"/>
              <a:t>gibbs</a:t>
            </a:r>
            <a:r>
              <a:rPr lang="en-GB" dirty="0"/>
              <a:t> model in my next slide</a:t>
            </a:r>
          </a:p>
          <a:p>
            <a:endParaRPr lang="en-GB" dirty="0"/>
          </a:p>
        </p:txBody>
      </p:sp>
      <p:sp>
        <p:nvSpPr>
          <p:cNvPr id="4" name="Slide Number Placeholder 3"/>
          <p:cNvSpPr>
            <a:spLocks noGrp="1"/>
          </p:cNvSpPr>
          <p:nvPr>
            <p:ph type="sldNum" sz="quarter" idx="5"/>
          </p:nvPr>
        </p:nvSpPr>
        <p:spPr/>
        <p:txBody>
          <a:bodyPr/>
          <a:lstStyle/>
          <a:p>
            <a:fld id="{76D1A847-EBA6-434C-96C6-C8F0ACB740C0}" type="slidenum">
              <a:rPr lang="en-GB" smtClean="0"/>
              <a:t>3</a:t>
            </a:fld>
            <a:endParaRPr lang="en-GB"/>
          </a:p>
        </p:txBody>
      </p:sp>
    </p:spTree>
    <p:extLst>
      <p:ext uri="{BB962C8B-B14F-4D97-AF65-F5344CB8AC3E}">
        <p14:creationId xmlns:p14="http://schemas.microsoft.com/office/powerpoint/2010/main" val="10570279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b="0" dirty="0">
                <a:latin typeface="Arial" panose="020B0604020202020204" pitchFamily="34" charset="0"/>
                <a:cs typeface="Arial" panose="020B0604020202020204" pitchFamily="34" charset="0"/>
              </a:rPr>
              <a:t>One commonly used model for reflection in health and social care is Gibbs’ Reflective Cycle, developed by Graham Gibbs in 1988.</a:t>
            </a:r>
          </a:p>
          <a:p>
            <a:r>
              <a:rPr lang="en-GB" b="0" dirty="0">
                <a:latin typeface="Arial" panose="020B0604020202020204" pitchFamily="34" charset="0"/>
                <a:cs typeface="Arial" panose="020B0604020202020204" pitchFamily="34" charset="0"/>
              </a:rPr>
              <a:t>This model provides a clear structure for analysing experiences and identifying learning. It includes six stages. The first stage is description, where the practitioner explains what happened. The second stage is feelings, where they consider their emotional response to the situation.</a:t>
            </a:r>
          </a:p>
          <a:p>
            <a:r>
              <a:rPr lang="en-GB" b="0" dirty="0">
                <a:latin typeface="Arial" panose="020B0604020202020204" pitchFamily="34" charset="0"/>
                <a:cs typeface="Arial" panose="020B0604020202020204" pitchFamily="34" charset="0"/>
              </a:rPr>
              <a:t>Next is evaluation, where they identify what went well and what did not. This leads into analysis, where they explore why the situation occurred and what factors influenced it.</a:t>
            </a:r>
          </a:p>
          <a:p>
            <a:r>
              <a:rPr lang="en-GB" b="0" dirty="0">
                <a:latin typeface="Arial" panose="020B0604020202020204" pitchFamily="34" charset="0"/>
                <a:cs typeface="Arial" panose="020B0604020202020204" pitchFamily="34" charset="0"/>
              </a:rPr>
              <a:t>The conclusion stage focuses on what could have been done differently. Finally, the action plan stage allows the practitioner to plan how they will improve their practice in future situations.</a:t>
            </a:r>
          </a:p>
          <a:p>
            <a:r>
              <a:rPr lang="en-GB" b="0" dirty="0">
                <a:latin typeface="Arial" panose="020B0604020202020204" pitchFamily="34" charset="0"/>
                <a:cs typeface="Arial" panose="020B0604020202020204" pitchFamily="34" charset="0"/>
              </a:rPr>
              <a:t>Using a structured reflective model such as Gibbs’ helps ensure that reflection leads to meaningful learning and improved care for service users</a:t>
            </a:r>
          </a:p>
          <a:p>
            <a:endParaRPr lang="en-GB" dirty="0"/>
          </a:p>
        </p:txBody>
      </p:sp>
      <p:sp>
        <p:nvSpPr>
          <p:cNvPr id="4" name="Slide Number Placeholder 3"/>
          <p:cNvSpPr>
            <a:spLocks noGrp="1"/>
          </p:cNvSpPr>
          <p:nvPr>
            <p:ph type="sldNum" sz="quarter" idx="5"/>
          </p:nvPr>
        </p:nvSpPr>
        <p:spPr/>
        <p:txBody>
          <a:bodyPr/>
          <a:lstStyle/>
          <a:p>
            <a:fld id="{76D1A847-EBA6-434C-96C6-C8F0ACB740C0}" type="slidenum">
              <a:rPr lang="en-GB" smtClean="0"/>
              <a:t>4</a:t>
            </a:fld>
            <a:endParaRPr lang="en-GB"/>
          </a:p>
        </p:txBody>
      </p:sp>
    </p:spTree>
    <p:extLst>
      <p:ext uri="{BB962C8B-B14F-4D97-AF65-F5344CB8AC3E}">
        <p14:creationId xmlns:p14="http://schemas.microsoft.com/office/powerpoint/2010/main" val="37096111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buNone/>
            </a:pPr>
            <a:r>
              <a:rPr lang="en-GB" dirty="0"/>
              <a:t>Reflection is particularly important in health and social care because professionals work with vulnerable individuals. Poor judgement or ineffective communication can have serious consequences.</a:t>
            </a:r>
          </a:p>
          <a:p>
            <a:pPr>
              <a:buNone/>
            </a:pPr>
            <a:r>
              <a:rPr lang="en-GB" dirty="0"/>
              <a:t>The Health and Care Professions Council (2017) states that professionals must maintain high standards and continuously improve their practice. Similarly, the Nursing and Midwifery Council (2018) emphasises prioritising people and delivering safe, effective care. Reflection supports both of these expectations.</a:t>
            </a:r>
          </a:p>
          <a:p>
            <a:endParaRPr lang="en-GB" dirty="0"/>
          </a:p>
        </p:txBody>
      </p:sp>
      <p:sp>
        <p:nvSpPr>
          <p:cNvPr id="4" name="Slide Number Placeholder 3"/>
          <p:cNvSpPr>
            <a:spLocks noGrp="1"/>
          </p:cNvSpPr>
          <p:nvPr>
            <p:ph type="sldNum" sz="quarter" idx="5"/>
          </p:nvPr>
        </p:nvSpPr>
        <p:spPr/>
        <p:txBody>
          <a:bodyPr/>
          <a:lstStyle/>
          <a:p>
            <a:fld id="{76D1A847-EBA6-434C-96C6-C8F0ACB740C0}" type="slidenum">
              <a:rPr lang="en-GB" smtClean="0"/>
              <a:t>5</a:t>
            </a:fld>
            <a:endParaRPr lang="en-GB"/>
          </a:p>
        </p:txBody>
      </p:sp>
    </p:spTree>
    <p:extLst>
      <p:ext uri="{BB962C8B-B14F-4D97-AF65-F5344CB8AC3E}">
        <p14:creationId xmlns:p14="http://schemas.microsoft.com/office/powerpoint/2010/main" val="11900539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buNone/>
            </a:pPr>
            <a:r>
              <a:rPr lang="en-GB" dirty="0"/>
              <a:t>For example, if a service user with dementia becomes distressed during personal care, I would take time afterwards to reflect.</a:t>
            </a:r>
          </a:p>
          <a:p>
            <a:pPr>
              <a:buNone/>
            </a:pPr>
            <a:r>
              <a:rPr lang="en-GB" dirty="0"/>
              <a:t>Using Gibbs’ model (1988), I would consider what happened, how I felt, what went well and what could have been improved. I may recognise that I rushed the interaction or failed to provide enough reassurance.</a:t>
            </a:r>
          </a:p>
          <a:p>
            <a:pPr>
              <a:buNone/>
            </a:pPr>
            <a:r>
              <a:rPr lang="en-GB" dirty="0"/>
              <a:t>My action plan could include slowing down my approach, explaining each step clearly, and adapting communication to meet the individual’s needs. This directly improves the quality of care provided.</a:t>
            </a:r>
          </a:p>
          <a:p>
            <a:endParaRPr lang="en-GB" dirty="0"/>
          </a:p>
        </p:txBody>
      </p:sp>
      <p:sp>
        <p:nvSpPr>
          <p:cNvPr id="4" name="Slide Number Placeholder 3"/>
          <p:cNvSpPr>
            <a:spLocks noGrp="1"/>
          </p:cNvSpPr>
          <p:nvPr>
            <p:ph type="sldNum" sz="quarter" idx="5"/>
          </p:nvPr>
        </p:nvSpPr>
        <p:spPr/>
        <p:txBody>
          <a:bodyPr/>
          <a:lstStyle/>
          <a:p>
            <a:fld id="{76D1A847-EBA6-434C-96C6-C8F0ACB740C0}" type="slidenum">
              <a:rPr lang="en-GB" smtClean="0"/>
              <a:t>6</a:t>
            </a:fld>
            <a:endParaRPr lang="en-GB"/>
          </a:p>
        </p:txBody>
      </p:sp>
    </p:spTree>
    <p:extLst>
      <p:ext uri="{BB962C8B-B14F-4D97-AF65-F5344CB8AC3E}">
        <p14:creationId xmlns:p14="http://schemas.microsoft.com/office/powerpoint/2010/main" val="31323921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buNone/>
            </a:pPr>
            <a:r>
              <a:rPr lang="en-GB" dirty="0"/>
              <a:t>Reflection benefits not only service users but also practitioners. It develops self-awareness, helping professionals recognise personal biases or emotional reactions.</a:t>
            </a:r>
          </a:p>
          <a:p>
            <a:pPr>
              <a:buNone/>
            </a:pPr>
            <a:r>
              <a:rPr lang="en-GB" dirty="0"/>
              <a:t>It also strengthens critical thinking, which is essential when working in complex care environments. According to the HCPC (2017), professionals must practise safely and effectively within their scope. Reflection supports this by encouraging honest evaluation and improvement.</a:t>
            </a:r>
          </a:p>
          <a:p>
            <a:endParaRPr lang="en-GB" dirty="0"/>
          </a:p>
        </p:txBody>
      </p:sp>
      <p:sp>
        <p:nvSpPr>
          <p:cNvPr id="4" name="Slide Number Placeholder 3"/>
          <p:cNvSpPr>
            <a:spLocks noGrp="1"/>
          </p:cNvSpPr>
          <p:nvPr>
            <p:ph type="sldNum" sz="quarter" idx="5"/>
          </p:nvPr>
        </p:nvSpPr>
        <p:spPr/>
        <p:txBody>
          <a:bodyPr/>
          <a:lstStyle/>
          <a:p>
            <a:fld id="{76D1A847-EBA6-434C-96C6-C8F0ACB740C0}" type="slidenum">
              <a:rPr lang="en-GB" smtClean="0"/>
              <a:t>7</a:t>
            </a:fld>
            <a:endParaRPr lang="en-GB"/>
          </a:p>
        </p:txBody>
      </p:sp>
    </p:spTree>
    <p:extLst>
      <p:ext uri="{BB962C8B-B14F-4D97-AF65-F5344CB8AC3E}">
        <p14:creationId xmlns:p14="http://schemas.microsoft.com/office/powerpoint/2010/main" val="19609017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buNone/>
            </a:pPr>
            <a:r>
              <a:rPr lang="en-GB" dirty="0"/>
              <a:t>In conclusion, reflection is essential for maintaining high standards of care. It ensures that professionals learn from experience and continually improve their practice.</a:t>
            </a:r>
          </a:p>
          <a:p>
            <a:pPr>
              <a:buNone/>
            </a:pPr>
            <a:r>
              <a:rPr lang="en-GB" dirty="0"/>
              <a:t>By using structured models and aligning with professional standards, reflection strengthens both personal competence and the quality of care delivered to service users</a:t>
            </a:r>
          </a:p>
          <a:p>
            <a:endParaRPr lang="en-GB" dirty="0"/>
          </a:p>
        </p:txBody>
      </p:sp>
      <p:sp>
        <p:nvSpPr>
          <p:cNvPr id="4" name="Slide Number Placeholder 3"/>
          <p:cNvSpPr>
            <a:spLocks noGrp="1"/>
          </p:cNvSpPr>
          <p:nvPr>
            <p:ph type="sldNum" sz="quarter" idx="5"/>
          </p:nvPr>
        </p:nvSpPr>
        <p:spPr/>
        <p:txBody>
          <a:bodyPr/>
          <a:lstStyle/>
          <a:p>
            <a:fld id="{76D1A847-EBA6-434C-96C6-C8F0ACB740C0}" type="slidenum">
              <a:rPr lang="en-GB" smtClean="0"/>
              <a:t>8</a:t>
            </a:fld>
            <a:endParaRPr lang="en-GB"/>
          </a:p>
        </p:txBody>
      </p:sp>
    </p:spTree>
    <p:extLst>
      <p:ext uri="{BB962C8B-B14F-4D97-AF65-F5344CB8AC3E}">
        <p14:creationId xmlns:p14="http://schemas.microsoft.com/office/powerpoint/2010/main" val="39248808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dirty="0"/>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E80C50CD-E178-4744-9B35-B2F624D6C5E9}" type="datetimeFigureOut">
              <a:rPr lang="en-US" smtClean="0"/>
              <a:t>3/17/2026</a:t>
            </a:fld>
            <a:endParaRPr lang="en-US"/>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6413384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6D03-149A-DAB3-4B2A-E9B74F2E25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C1E73D-41A7-9934-0990-9208B95232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BB2A3F-E719-673C-5D56-F663712D0E7F}"/>
              </a:ext>
            </a:extLst>
          </p:cNvPr>
          <p:cNvSpPr>
            <a:spLocks noGrp="1"/>
          </p:cNvSpPr>
          <p:nvPr>
            <p:ph type="dt" sz="half" idx="10"/>
          </p:nvPr>
        </p:nvSpPr>
        <p:spPr/>
        <p:txBody>
          <a:bodyPr/>
          <a:lstStyle/>
          <a:p>
            <a:fld id="{E80C50CD-E178-4744-9B35-B2F624D6C5E9}" type="datetimeFigureOut">
              <a:rPr lang="en-US" smtClean="0"/>
              <a:t>3/17/2026</a:t>
            </a:fld>
            <a:endParaRPr lang="en-US"/>
          </a:p>
        </p:txBody>
      </p:sp>
      <p:sp>
        <p:nvSpPr>
          <p:cNvPr id="5" name="Footer Placeholder 4">
            <a:extLst>
              <a:ext uri="{FF2B5EF4-FFF2-40B4-BE49-F238E27FC236}">
                <a16:creationId xmlns:a16="http://schemas.microsoft.com/office/drawing/2014/main" id="{04AE594A-52F5-D85E-343C-ADFEE3C72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7D5C9C-B2E2-FC26-E459-9E880EF975B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1066259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9D51F-B2D5-2804-4F7C-C99850FBD05B}"/>
              </a:ext>
            </a:extLst>
          </p:cNvPr>
          <p:cNvSpPr>
            <a:spLocks noGrp="1"/>
          </p:cNvSpPr>
          <p:nvPr>
            <p:ph type="title"/>
          </p:nvPr>
        </p:nvSpPr>
        <p:spPr>
          <a:xfrm>
            <a:off x="521208" y="978408"/>
            <a:ext cx="5020056" cy="4288536"/>
          </a:xfrm>
        </p:spPr>
        <p:txBody>
          <a:bodyPr anchor="t">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15FE5516-03B6-C488-EB4A-68AE681EDFB8}"/>
              </a:ext>
            </a:extLst>
          </p:cNvPr>
          <p:cNvSpPr>
            <a:spLocks noGrp="1"/>
          </p:cNvSpPr>
          <p:nvPr>
            <p:ph type="body" idx="1"/>
          </p:nvPr>
        </p:nvSpPr>
        <p:spPr>
          <a:xfrm>
            <a:off x="521208" y="5266944"/>
            <a:ext cx="5020056" cy="1088136"/>
          </a:xfrm>
        </p:spPr>
        <p:txBody>
          <a:bodyPr anchor="b">
            <a:normAutofit/>
          </a:bodyPr>
          <a:lstStyle>
            <a:lvl1pPr marL="0" indent="0">
              <a:buNone/>
              <a:defRPr sz="2200" i="1">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0ECB4D7-49A7-D050-70B9-11A1E2D445D8}"/>
              </a:ext>
            </a:extLst>
          </p:cNvPr>
          <p:cNvSpPr>
            <a:spLocks noGrp="1"/>
          </p:cNvSpPr>
          <p:nvPr>
            <p:ph type="dt" sz="half" idx="10"/>
          </p:nvPr>
        </p:nvSpPr>
        <p:spPr/>
        <p:txBody>
          <a:bodyPr/>
          <a:lstStyle/>
          <a:p>
            <a:fld id="{E80C50CD-E178-4744-9B35-B2F624D6C5E9}" type="datetimeFigureOut">
              <a:rPr lang="en-US" smtClean="0"/>
              <a:t>3/17/2026</a:t>
            </a:fld>
            <a:endParaRPr lang="en-US"/>
          </a:p>
        </p:txBody>
      </p:sp>
      <p:sp>
        <p:nvSpPr>
          <p:cNvPr id="5" name="Footer Placeholder 4">
            <a:extLst>
              <a:ext uri="{FF2B5EF4-FFF2-40B4-BE49-F238E27FC236}">
                <a16:creationId xmlns:a16="http://schemas.microsoft.com/office/drawing/2014/main" id="{8A9A913F-AD00-C1EE-B01A-8590671C01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4FC386-B2AF-6FAD-D053-E22D48CD7285}"/>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4E1E1B67-3BFF-F04B-52F4-7E724FB3B24D}"/>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749122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E3B21-CF4D-1B01-0F4E-D32C1B218B63}"/>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1FB39FF2-6858-B514-B695-58442557D0C1}"/>
              </a:ext>
            </a:extLst>
          </p:cNvPr>
          <p:cNvSpPr>
            <a:spLocks noGrp="1"/>
          </p:cNvSpPr>
          <p:nvPr>
            <p:ph sz="half" idx="1"/>
          </p:nvPr>
        </p:nvSpPr>
        <p:spPr>
          <a:xfrm>
            <a:off x="521208"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A30130-974D-B91D-5B93-EC52AABDB5B0}"/>
              </a:ext>
            </a:extLst>
          </p:cNvPr>
          <p:cNvSpPr>
            <a:spLocks noGrp="1"/>
          </p:cNvSpPr>
          <p:nvPr>
            <p:ph sz="half" idx="2"/>
          </p:nvPr>
        </p:nvSpPr>
        <p:spPr>
          <a:xfrm>
            <a:off x="6519672"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15BED99-6FD7-9C6B-1152-A6E42715BB79}"/>
              </a:ext>
            </a:extLst>
          </p:cNvPr>
          <p:cNvSpPr>
            <a:spLocks noGrp="1"/>
          </p:cNvSpPr>
          <p:nvPr>
            <p:ph type="dt" sz="half" idx="10"/>
          </p:nvPr>
        </p:nvSpPr>
        <p:spPr/>
        <p:txBody>
          <a:bodyPr/>
          <a:lstStyle/>
          <a:p>
            <a:fld id="{E80C50CD-E178-4744-9B35-B2F624D6C5E9}" type="datetimeFigureOut">
              <a:rPr lang="en-US" smtClean="0"/>
              <a:t>3/17/2026</a:t>
            </a:fld>
            <a:endParaRPr lang="en-US"/>
          </a:p>
        </p:txBody>
      </p:sp>
      <p:sp>
        <p:nvSpPr>
          <p:cNvPr id="6" name="Footer Placeholder 5">
            <a:extLst>
              <a:ext uri="{FF2B5EF4-FFF2-40B4-BE49-F238E27FC236}">
                <a16:creationId xmlns:a16="http://schemas.microsoft.com/office/drawing/2014/main" id="{BA253AAC-5967-2565-A715-82D3505ABF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B51313-69FB-E016-3CC1-62CA476ED214}"/>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7591876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DF9D-B849-CE37-97E4-AD37F880677F}"/>
              </a:ext>
            </a:extLst>
          </p:cNvPr>
          <p:cNvSpPr>
            <a:spLocks noGrp="1"/>
          </p:cNvSpPr>
          <p:nvPr>
            <p:ph type="title"/>
          </p:nvPr>
        </p:nvSpPr>
        <p:spPr>
          <a:xfrm>
            <a:off x="521208" y="978408"/>
            <a:ext cx="11164824" cy="12161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9D4C626-4008-960A-E601-6AA9F4BB8D8B}"/>
              </a:ext>
            </a:extLst>
          </p:cNvPr>
          <p:cNvSpPr>
            <a:spLocks noGrp="1"/>
          </p:cNvSpPr>
          <p:nvPr>
            <p:ph type="body" idx="1"/>
          </p:nvPr>
        </p:nvSpPr>
        <p:spPr>
          <a:xfrm>
            <a:off x="521208"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806E8D6C-AC07-ED6B-2EA8-9C40A5AEA748}"/>
              </a:ext>
            </a:extLst>
          </p:cNvPr>
          <p:cNvSpPr>
            <a:spLocks noGrp="1"/>
          </p:cNvSpPr>
          <p:nvPr>
            <p:ph sz="half" idx="2"/>
          </p:nvPr>
        </p:nvSpPr>
        <p:spPr>
          <a:xfrm>
            <a:off x="521208"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C52617E-C6D9-246B-E7B7-8159DF17C0A3}"/>
              </a:ext>
            </a:extLst>
          </p:cNvPr>
          <p:cNvSpPr>
            <a:spLocks noGrp="1"/>
          </p:cNvSpPr>
          <p:nvPr>
            <p:ph type="body" sz="quarter" idx="3"/>
          </p:nvPr>
        </p:nvSpPr>
        <p:spPr>
          <a:xfrm>
            <a:off x="6519672"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DBC2094-7EBC-02C5-5AB5-233E63080A9C}"/>
              </a:ext>
            </a:extLst>
          </p:cNvPr>
          <p:cNvSpPr>
            <a:spLocks noGrp="1"/>
          </p:cNvSpPr>
          <p:nvPr>
            <p:ph sz="quarter" idx="4"/>
          </p:nvPr>
        </p:nvSpPr>
        <p:spPr>
          <a:xfrm>
            <a:off x="6519672"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3010BD2-59B4-FD2E-3C5E-C83AE6003985}"/>
              </a:ext>
            </a:extLst>
          </p:cNvPr>
          <p:cNvSpPr>
            <a:spLocks noGrp="1"/>
          </p:cNvSpPr>
          <p:nvPr>
            <p:ph type="dt" sz="half" idx="10"/>
          </p:nvPr>
        </p:nvSpPr>
        <p:spPr/>
        <p:txBody>
          <a:bodyPr/>
          <a:lstStyle/>
          <a:p>
            <a:fld id="{E80C50CD-E178-4744-9B35-B2F624D6C5E9}" type="datetimeFigureOut">
              <a:rPr lang="en-US" smtClean="0"/>
              <a:t>3/17/2026</a:t>
            </a:fld>
            <a:endParaRPr lang="en-US"/>
          </a:p>
        </p:txBody>
      </p:sp>
      <p:sp>
        <p:nvSpPr>
          <p:cNvPr id="8" name="Footer Placeholder 7">
            <a:extLst>
              <a:ext uri="{FF2B5EF4-FFF2-40B4-BE49-F238E27FC236}">
                <a16:creationId xmlns:a16="http://schemas.microsoft.com/office/drawing/2014/main" id="{E72B35C4-A654-7759-BDA0-94D9D1A2166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55F4347-2EC0-CA6E-2637-8048456D7ECB}"/>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1581849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4716D-52F2-C7FB-83B1-2DA1AD375EAE}"/>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6F4A371-AC27-6A28-32E6-74A28371BF55}"/>
              </a:ext>
            </a:extLst>
          </p:cNvPr>
          <p:cNvSpPr>
            <a:spLocks noGrp="1"/>
          </p:cNvSpPr>
          <p:nvPr>
            <p:ph type="dt" sz="half" idx="10"/>
          </p:nvPr>
        </p:nvSpPr>
        <p:spPr/>
        <p:txBody>
          <a:bodyPr/>
          <a:lstStyle/>
          <a:p>
            <a:fld id="{E80C50CD-E178-4744-9B35-B2F624D6C5E9}" type="datetimeFigureOut">
              <a:rPr lang="en-US" smtClean="0"/>
              <a:t>3/17/2026</a:t>
            </a:fld>
            <a:endParaRPr lang="en-US"/>
          </a:p>
        </p:txBody>
      </p:sp>
      <p:sp>
        <p:nvSpPr>
          <p:cNvPr id="4" name="Footer Placeholder 3">
            <a:extLst>
              <a:ext uri="{FF2B5EF4-FFF2-40B4-BE49-F238E27FC236}">
                <a16:creationId xmlns:a16="http://schemas.microsoft.com/office/drawing/2014/main" id="{D155941A-A24E-885D-E894-0326F4C4004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9D5E5B4-971F-FF6A-1B07-A5C8537055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619306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9F431F-E6DC-4137-3092-A30A0A3628EC}"/>
              </a:ext>
            </a:extLst>
          </p:cNvPr>
          <p:cNvSpPr>
            <a:spLocks noGrp="1"/>
          </p:cNvSpPr>
          <p:nvPr>
            <p:ph type="dt" sz="half" idx="10"/>
          </p:nvPr>
        </p:nvSpPr>
        <p:spPr/>
        <p:txBody>
          <a:bodyPr/>
          <a:lstStyle/>
          <a:p>
            <a:fld id="{E80C50CD-E178-4744-9B35-B2F624D6C5E9}" type="datetimeFigureOut">
              <a:rPr lang="en-US" smtClean="0"/>
              <a:t>3/17/2026</a:t>
            </a:fld>
            <a:endParaRPr lang="en-US"/>
          </a:p>
        </p:txBody>
      </p:sp>
      <p:sp>
        <p:nvSpPr>
          <p:cNvPr id="3" name="Footer Placeholder 2">
            <a:extLst>
              <a:ext uri="{FF2B5EF4-FFF2-40B4-BE49-F238E27FC236}">
                <a16:creationId xmlns:a16="http://schemas.microsoft.com/office/drawing/2014/main" id="{06AC814B-67B4-C70F-FA51-6205D5E2CB8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1EAA9C9-D895-DD20-1089-EA75EA42895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1724280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50562-884C-9053-70C1-3B72A0B45EA6}"/>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Content Placeholder 2">
            <a:extLst>
              <a:ext uri="{FF2B5EF4-FFF2-40B4-BE49-F238E27FC236}">
                <a16:creationId xmlns:a16="http://schemas.microsoft.com/office/drawing/2014/main" id="{0318F509-68F0-39D5-1A8B-CE246715AE46}"/>
              </a:ext>
            </a:extLst>
          </p:cNvPr>
          <p:cNvSpPr>
            <a:spLocks noGrp="1"/>
          </p:cNvSpPr>
          <p:nvPr>
            <p:ph idx="1"/>
          </p:nvPr>
        </p:nvSpPr>
        <p:spPr>
          <a:xfrm>
            <a:off x="6519672" y="987424"/>
            <a:ext cx="5166360" cy="535838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F158E37C-27CE-3A84-FC74-BDCCD8A9A3EC}"/>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A95F79-E23E-11D2-40BF-66ED340195DB}"/>
              </a:ext>
            </a:extLst>
          </p:cNvPr>
          <p:cNvSpPr>
            <a:spLocks noGrp="1"/>
          </p:cNvSpPr>
          <p:nvPr>
            <p:ph type="dt" sz="half" idx="10"/>
          </p:nvPr>
        </p:nvSpPr>
        <p:spPr/>
        <p:txBody>
          <a:bodyPr/>
          <a:lstStyle/>
          <a:p>
            <a:fld id="{E80C50CD-E178-4744-9B35-B2F624D6C5E9}" type="datetimeFigureOut">
              <a:rPr lang="en-US" smtClean="0"/>
              <a:t>3/17/2026</a:t>
            </a:fld>
            <a:endParaRPr lang="en-US"/>
          </a:p>
        </p:txBody>
      </p:sp>
      <p:sp>
        <p:nvSpPr>
          <p:cNvPr id="6" name="Footer Placeholder 5">
            <a:extLst>
              <a:ext uri="{FF2B5EF4-FFF2-40B4-BE49-F238E27FC236}">
                <a16:creationId xmlns:a16="http://schemas.microsoft.com/office/drawing/2014/main" id="{4457F7FC-06F3-3D89-5D1A-4EC4B1D735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54ACD5-6E0B-5713-DC9A-41E9D62AB1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5893152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2D45-7CDB-D38C-2AAE-273F797674E1}"/>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Picture Placeholder 2">
            <a:extLst>
              <a:ext uri="{FF2B5EF4-FFF2-40B4-BE49-F238E27FC236}">
                <a16:creationId xmlns:a16="http://schemas.microsoft.com/office/drawing/2014/main" id="{CCBF0855-1744-56E4-B115-3A3C5EA7834B}"/>
              </a:ext>
            </a:extLst>
          </p:cNvPr>
          <p:cNvSpPr>
            <a:spLocks noGrp="1"/>
          </p:cNvSpPr>
          <p:nvPr>
            <p:ph type="pic" idx="1"/>
          </p:nvPr>
        </p:nvSpPr>
        <p:spPr>
          <a:xfrm>
            <a:off x="6519672" y="987424"/>
            <a:ext cx="5166360" cy="535838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85E8A1D-28AE-4A19-BD96-401D4822A53D}"/>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27DDB-CE95-4C89-DFC5-7DDBFC24E89C}"/>
              </a:ext>
            </a:extLst>
          </p:cNvPr>
          <p:cNvSpPr>
            <a:spLocks noGrp="1"/>
          </p:cNvSpPr>
          <p:nvPr>
            <p:ph type="dt" sz="half" idx="10"/>
          </p:nvPr>
        </p:nvSpPr>
        <p:spPr/>
        <p:txBody>
          <a:bodyPr/>
          <a:lstStyle/>
          <a:p>
            <a:fld id="{E80C50CD-E178-4744-9B35-B2F624D6C5E9}" type="datetimeFigureOut">
              <a:rPr lang="en-US" smtClean="0"/>
              <a:t>3/17/2026</a:t>
            </a:fld>
            <a:endParaRPr lang="en-US"/>
          </a:p>
        </p:txBody>
      </p:sp>
      <p:sp>
        <p:nvSpPr>
          <p:cNvPr id="6" name="Footer Placeholder 5">
            <a:extLst>
              <a:ext uri="{FF2B5EF4-FFF2-40B4-BE49-F238E27FC236}">
                <a16:creationId xmlns:a16="http://schemas.microsoft.com/office/drawing/2014/main" id="{0522C835-F3B5-943C-FFC4-D5BA9666AF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709891-6E3C-ADED-01DD-15FCED37AF4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0805196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6771-E72D-FAD8-771E-3E196DD2E1C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5BB827-257D-60D9-792F-E695900429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E5D2E7-C856-F78A-E88C-375474982A5F}"/>
              </a:ext>
            </a:extLst>
          </p:cNvPr>
          <p:cNvSpPr>
            <a:spLocks noGrp="1"/>
          </p:cNvSpPr>
          <p:nvPr>
            <p:ph type="dt" sz="half" idx="10"/>
          </p:nvPr>
        </p:nvSpPr>
        <p:spPr/>
        <p:txBody>
          <a:bodyPr/>
          <a:lstStyle/>
          <a:p>
            <a:fld id="{E80C50CD-E178-4744-9B35-B2F624D6C5E9}" type="datetimeFigureOut">
              <a:rPr lang="en-US" smtClean="0"/>
              <a:t>3/17/2026</a:t>
            </a:fld>
            <a:endParaRPr lang="en-US"/>
          </a:p>
        </p:txBody>
      </p:sp>
      <p:sp>
        <p:nvSpPr>
          <p:cNvPr id="5" name="Footer Placeholder 4">
            <a:extLst>
              <a:ext uri="{FF2B5EF4-FFF2-40B4-BE49-F238E27FC236}">
                <a16:creationId xmlns:a16="http://schemas.microsoft.com/office/drawing/2014/main" id="{0FDAB289-9591-51C9-9E3C-B6F2ACC6A6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FE037C-790D-7442-8E43-D2740B3952B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3350648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635151-A38B-3766-6A32-FF1DF7687D9F}"/>
              </a:ext>
            </a:extLst>
          </p:cNvPr>
          <p:cNvSpPr>
            <a:spLocks noGrp="1"/>
          </p:cNvSpPr>
          <p:nvPr>
            <p:ph type="title" orient="vert"/>
          </p:nvPr>
        </p:nvSpPr>
        <p:spPr>
          <a:xfrm>
            <a:off x="8659368" y="978408"/>
            <a:ext cx="2551176" cy="536752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33D132D1-640C-FB9A-AD6F-D845738349F6}"/>
              </a:ext>
            </a:extLst>
          </p:cNvPr>
          <p:cNvSpPr>
            <a:spLocks noGrp="1"/>
          </p:cNvSpPr>
          <p:nvPr>
            <p:ph type="body" orient="vert" idx="1"/>
          </p:nvPr>
        </p:nvSpPr>
        <p:spPr>
          <a:xfrm>
            <a:off x="521208" y="978408"/>
            <a:ext cx="8010144" cy="536752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955F80A-4BA7-8ED8-9A62-B92194272620}"/>
              </a:ext>
            </a:extLst>
          </p:cNvPr>
          <p:cNvSpPr>
            <a:spLocks noGrp="1"/>
          </p:cNvSpPr>
          <p:nvPr>
            <p:ph type="dt" sz="half" idx="10"/>
          </p:nvPr>
        </p:nvSpPr>
        <p:spPr/>
        <p:txBody>
          <a:bodyPr/>
          <a:lstStyle/>
          <a:p>
            <a:fld id="{E80C50CD-E178-4744-9B35-B2F624D6C5E9}" type="datetimeFigureOut">
              <a:rPr lang="en-US" smtClean="0"/>
              <a:t>3/17/2026</a:t>
            </a:fld>
            <a:endParaRPr lang="en-US"/>
          </a:p>
        </p:txBody>
      </p:sp>
      <p:sp>
        <p:nvSpPr>
          <p:cNvPr id="5" name="Footer Placeholder 4">
            <a:extLst>
              <a:ext uri="{FF2B5EF4-FFF2-40B4-BE49-F238E27FC236}">
                <a16:creationId xmlns:a16="http://schemas.microsoft.com/office/drawing/2014/main" id="{85E38113-D55A-A1A0-D1FE-53C95860FB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9DDB-F89D-4B2D-21A2-82AF1D1023E4}"/>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262572D8-D485-1DB1-34B1-C35C61C89940}"/>
              </a:ext>
            </a:extLst>
          </p:cNvPr>
          <p:cNvSpPr/>
          <p:nvPr/>
        </p:nvSpPr>
        <p:spPr>
          <a:xfrm rot="5400000">
            <a:off x="8936623" y="3585018"/>
            <a:ext cx="532573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223798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E80C50CD-E178-4744-9B35-B2F624D6C5E9}" type="datetimeFigureOut">
              <a:rPr lang="en-US" smtClean="0"/>
              <a:pPr/>
              <a:t>3/17/2026</a:t>
            </a:fld>
            <a:endParaRPr lang="en-US"/>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954376301"/>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hyperlink" Target="https://rudai23.blogspot.com/2017/10/thing-9-reflective-practice.html"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9.sv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25" name="Rectangle 24">
            <a:extLst>
              <a:ext uri="{FF2B5EF4-FFF2-40B4-BE49-F238E27FC236}">
                <a16:creationId xmlns:a16="http://schemas.microsoft.com/office/drawing/2014/main" id="{175EAFFD-4A47-DD53-4F76-BD457E18B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05725720-973B-3609-7914-6B244D146D87}"/>
              </a:ext>
            </a:extLst>
          </p:cNvPr>
          <p:cNvSpPr>
            <a:spLocks noGrp="1"/>
          </p:cNvSpPr>
          <p:nvPr>
            <p:ph type="ctrTitle"/>
          </p:nvPr>
        </p:nvSpPr>
        <p:spPr>
          <a:xfrm>
            <a:off x="521208" y="978408"/>
            <a:ext cx="3200400" cy="2432304"/>
          </a:xfrm>
        </p:spPr>
        <p:txBody>
          <a:bodyPr vert="horz" lIns="91440" tIns="45720" rIns="91440" bIns="45720" rtlCol="0" anchor="b">
            <a:normAutofit/>
          </a:bodyPr>
          <a:lstStyle/>
          <a:p>
            <a:pPr>
              <a:lnSpc>
                <a:spcPct val="90000"/>
              </a:lnSpc>
            </a:pPr>
            <a:r>
              <a:rPr kumimoji="0" lang="en-US" sz="4000" b="1" i="0" u="none" strike="noStrike" kern="1200" cap="none" spc="0" normalizeH="0" baseline="0" noProof="0">
                <a:ln>
                  <a:noFill/>
                </a:ln>
                <a:solidFill>
                  <a:schemeClr val="tx1"/>
                </a:solidFill>
                <a:effectLst/>
                <a:uLnTx/>
                <a:uFillTx/>
                <a:latin typeface="+mj-lt"/>
                <a:ea typeface="+mj-ea"/>
                <a:cs typeface="+mj-cs"/>
              </a:rPr>
              <a:t>Reflection in Health and Social Care Practice</a:t>
            </a:r>
            <a:endParaRPr lang="en-US" sz="4000" b="1" kern="1200">
              <a:solidFill>
                <a:schemeClr val="tx1"/>
              </a:solidFill>
              <a:latin typeface="+mj-lt"/>
              <a:ea typeface="+mj-ea"/>
              <a:cs typeface="+mj-cs"/>
            </a:endParaRPr>
          </a:p>
        </p:txBody>
      </p:sp>
      <p:sp>
        <p:nvSpPr>
          <p:cNvPr id="26" name="Freeform: Shape 25">
            <a:extLst>
              <a:ext uri="{FF2B5EF4-FFF2-40B4-BE49-F238E27FC236}">
                <a16:creationId xmlns:a16="http://schemas.microsoft.com/office/drawing/2014/main" id="{7CC1FECC-9CA4-341C-7E20-4728C51473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3" name="Subtitle 2">
            <a:extLst>
              <a:ext uri="{FF2B5EF4-FFF2-40B4-BE49-F238E27FC236}">
                <a16:creationId xmlns:a16="http://schemas.microsoft.com/office/drawing/2014/main" id="{349F5757-F55A-D1B0-FE79-85E6591F7821}"/>
              </a:ext>
            </a:extLst>
          </p:cNvPr>
          <p:cNvSpPr>
            <a:spLocks noGrp="1"/>
          </p:cNvSpPr>
          <p:nvPr>
            <p:ph type="subTitle" idx="1"/>
          </p:nvPr>
        </p:nvSpPr>
        <p:spPr>
          <a:xfrm>
            <a:off x="521208" y="3538728"/>
            <a:ext cx="3491234" cy="2816352"/>
          </a:xfrm>
        </p:spPr>
        <p:txBody>
          <a:bodyPr vert="horz" lIns="91440" tIns="45720" rIns="91440" bIns="45720" rtlCol="0">
            <a:normAutofit fontScale="92500"/>
          </a:bodyPr>
          <a:lstStyle/>
          <a:p>
            <a:br>
              <a:rPr lang="en-US" dirty="0"/>
            </a:br>
            <a:r>
              <a:rPr lang="en-US" dirty="0"/>
              <a:t> Name: Ria O’Shaughnessy </a:t>
            </a:r>
          </a:p>
          <a:p>
            <a:r>
              <a:rPr lang="en-US" dirty="0"/>
              <a:t>Student number 2437847</a:t>
            </a:r>
            <a:br>
              <a:rPr lang="en-US" dirty="0"/>
            </a:br>
            <a:r>
              <a:rPr lang="en-US" dirty="0"/>
              <a:t>Module code:LCHS4009</a:t>
            </a:r>
          </a:p>
          <a:p>
            <a:r>
              <a:rPr lang="en-US" dirty="0"/>
              <a:t>Lecturer: Christopher Mafuva</a:t>
            </a:r>
          </a:p>
          <a:p>
            <a:r>
              <a:rPr lang="en-US" dirty="0"/>
              <a:t>Assignment 1</a:t>
            </a:r>
            <a:br>
              <a:rPr lang="en-US" dirty="0"/>
            </a:br>
            <a:endParaRPr lang="en-US" dirty="0"/>
          </a:p>
        </p:txBody>
      </p:sp>
      <p:pic>
        <p:nvPicPr>
          <p:cNvPr id="4" name="Picture 3" descr="Analyzing medical x-ray results">
            <a:extLst>
              <a:ext uri="{FF2B5EF4-FFF2-40B4-BE49-F238E27FC236}">
                <a16:creationId xmlns:a16="http://schemas.microsoft.com/office/drawing/2014/main" id="{BD6E66D8-F590-C189-F270-BB43DF443802}"/>
              </a:ext>
            </a:extLst>
          </p:cNvPr>
          <p:cNvPicPr>
            <a:picLocks noChangeAspect="1"/>
          </p:cNvPicPr>
          <p:nvPr/>
        </p:nvPicPr>
        <p:blipFill>
          <a:blip r:embed="rId3"/>
          <a:srcRect l="3219" r="3217" b="-2"/>
          <a:stretch>
            <a:fillRect/>
          </a:stretch>
        </p:blipFill>
        <p:spPr>
          <a:xfrm>
            <a:off x="4136609" y="970929"/>
            <a:ext cx="7534183" cy="5375076"/>
          </a:xfrm>
          <a:prstGeom prst="rect">
            <a:avLst/>
          </a:prstGeom>
        </p:spPr>
      </p:pic>
    </p:spTree>
    <p:extLst>
      <p:ext uri="{BB962C8B-B14F-4D97-AF65-F5344CB8AC3E}">
        <p14:creationId xmlns:p14="http://schemas.microsoft.com/office/powerpoint/2010/main" val="4103501801"/>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2C91D93-014B-66D5-D263-730212C943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9568B8C9-6702-8441-0D92-220DE92C88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873252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D76F69-1EDE-96E2-D8E8-E4ACC3966554}"/>
              </a:ext>
            </a:extLst>
          </p:cNvPr>
          <p:cNvSpPr>
            <a:spLocks noGrp="1"/>
          </p:cNvSpPr>
          <p:nvPr>
            <p:ph type="title"/>
          </p:nvPr>
        </p:nvSpPr>
        <p:spPr>
          <a:xfrm>
            <a:off x="521208" y="978408"/>
            <a:ext cx="8732520" cy="1463040"/>
          </a:xfrm>
        </p:spPr>
        <p:txBody>
          <a:bodyPr>
            <a:normAutofit/>
          </a:bodyPr>
          <a:lstStyle/>
          <a:p>
            <a:r>
              <a:rPr lang="en-GB" dirty="0"/>
              <a:t>AI Acknowledgement </a:t>
            </a:r>
          </a:p>
        </p:txBody>
      </p:sp>
      <p:sp>
        <p:nvSpPr>
          <p:cNvPr id="3" name="Content Placeholder 2">
            <a:extLst>
              <a:ext uri="{FF2B5EF4-FFF2-40B4-BE49-F238E27FC236}">
                <a16:creationId xmlns:a16="http://schemas.microsoft.com/office/drawing/2014/main" id="{55F31026-A7F5-4327-A9B0-456E3814676A}"/>
              </a:ext>
            </a:extLst>
          </p:cNvPr>
          <p:cNvSpPr>
            <a:spLocks noGrp="1"/>
          </p:cNvSpPr>
          <p:nvPr>
            <p:ph idx="1"/>
          </p:nvPr>
        </p:nvSpPr>
        <p:spPr>
          <a:xfrm>
            <a:off x="521208" y="2578608"/>
            <a:ext cx="8732520" cy="3767328"/>
          </a:xfrm>
        </p:spPr>
        <p:txBody>
          <a:bodyPr>
            <a:normAutofit/>
          </a:bodyPr>
          <a:lstStyle/>
          <a:p>
            <a:pPr marL="0" indent="0">
              <a:buNone/>
            </a:pPr>
            <a:r>
              <a:rPr lang="en-GB" dirty="0"/>
              <a:t>I confirm that this work is my own and has been completed in line with academic integrity guidelines. I have not used artificial intelligence to generate this assessment. All sources used have been properly cited and referenced using Harvard referencing.</a:t>
            </a:r>
          </a:p>
        </p:txBody>
      </p:sp>
    </p:spTree>
    <p:extLst>
      <p:ext uri="{BB962C8B-B14F-4D97-AF65-F5344CB8AC3E}">
        <p14:creationId xmlns:p14="http://schemas.microsoft.com/office/powerpoint/2010/main" val="3242553318"/>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E10BDB4-64F2-477D-A03B-9F8352D5E0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D318A3B-75CD-5EE6-2E26-86636FDE69CB}"/>
              </a:ext>
            </a:extLst>
          </p:cNvPr>
          <p:cNvSpPr>
            <a:spLocks noGrp="1"/>
          </p:cNvSpPr>
          <p:nvPr>
            <p:ph type="title"/>
          </p:nvPr>
        </p:nvSpPr>
        <p:spPr>
          <a:xfrm>
            <a:off x="521208" y="978408"/>
            <a:ext cx="6300216" cy="1325880"/>
          </a:xfrm>
        </p:spPr>
        <p:txBody>
          <a:bodyPr>
            <a:normAutofit/>
          </a:bodyPr>
          <a:lstStyle/>
          <a:p>
            <a:pPr marL="228600" marR="0" lvl="0" indent="-228600" defTabSz="914400" rtl="0" eaLnBrk="1" fontAlgn="auto" latinLnBrk="0" hangingPunct="1">
              <a:lnSpc>
                <a:spcPct val="90000"/>
              </a:lnSpc>
              <a:spcBef>
                <a:spcPts val="1000"/>
              </a:spcBef>
              <a:spcAft>
                <a:spcPts val="0"/>
              </a:spcAft>
              <a:tabLst/>
              <a:defRPr/>
            </a:pPr>
            <a:r>
              <a:rPr kumimoji="0" lang="en-GB" b="1" i="0" u="none" strike="noStrike" kern="1200" cap="none" spc="0" normalizeH="0" baseline="0" noProof="0">
                <a:ln>
                  <a:noFill/>
                </a:ln>
                <a:effectLst/>
                <a:uLnTx/>
                <a:uFillTx/>
                <a:latin typeface="Bierstadt"/>
                <a:ea typeface="+mn-ea"/>
                <a:cs typeface="+mn-cs"/>
              </a:rPr>
              <a:t>What is Reflection?</a:t>
            </a:r>
            <a:br>
              <a:rPr kumimoji="0" lang="en-GB" b="1" i="0" u="none" strike="noStrike" kern="1200" cap="none" spc="0" normalizeH="0" baseline="0" noProof="0">
                <a:ln>
                  <a:noFill/>
                </a:ln>
                <a:effectLst/>
                <a:uLnTx/>
                <a:uFillTx/>
                <a:latin typeface="Bierstadt"/>
                <a:ea typeface="+mn-ea"/>
                <a:cs typeface="+mn-cs"/>
              </a:rPr>
            </a:br>
            <a:endParaRPr lang="en-GB"/>
          </a:p>
        </p:txBody>
      </p:sp>
      <p:sp>
        <p:nvSpPr>
          <p:cNvPr id="12" name="Rectangle 11">
            <a:extLst>
              <a:ext uri="{FF2B5EF4-FFF2-40B4-BE49-F238E27FC236}">
                <a16:creationId xmlns:a16="http://schemas.microsoft.com/office/drawing/2014/main" id="{887F59F2-5FBC-40CD-AD35-376AECE49E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8" y="508090"/>
            <a:ext cx="6281928"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271C494-8107-3D61-D611-4FBC7C22A2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13612" y="611650"/>
            <a:ext cx="416052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pic>
        <p:nvPicPr>
          <p:cNvPr id="7" name="Graphic 6" descr="Group Brainstorm">
            <a:extLst>
              <a:ext uri="{FF2B5EF4-FFF2-40B4-BE49-F238E27FC236}">
                <a16:creationId xmlns:a16="http://schemas.microsoft.com/office/drawing/2014/main" id="{1395EAF6-28FA-E01E-494F-951275A7572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17867" y="2429691"/>
            <a:ext cx="3916313" cy="3916313"/>
          </a:xfrm>
          <a:prstGeom prst="rect">
            <a:avLst/>
          </a:prstGeom>
        </p:spPr>
      </p:pic>
      <p:sp>
        <p:nvSpPr>
          <p:cNvPr id="3" name="Content Placeholder 2">
            <a:extLst>
              <a:ext uri="{FF2B5EF4-FFF2-40B4-BE49-F238E27FC236}">
                <a16:creationId xmlns:a16="http://schemas.microsoft.com/office/drawing/2014/main" id="{F9053BF6-C371-A5E4-DB87-EA1B4DCF67BF}"/>
              </a:ext>
            </a:extLst>
          </p:cNvPr>
          <p:cNvSpPr>
            <a:spLocks noGrp="1"/>
          </p:cNvSpPr>
          <p:nvPr>
            <p:ph idx="1"/>
          </p:nvPr>
        </p:nvSpPr>
        <p:spPr>
          <a:xfrm>
            <a:off x="7507224" y="1088136"/>
            <a:ext cx="4160520" cy="5257800"/>
          </a:xfrm>
        </p:spPr>
        <p:txBody>
          <a:bodyPr>
            <a:normAutofit/>
          </a:bodyPr>
          <a:lstStyle/>
          <a:p>
            <a:pPr>
              <a:buFont typeface="Arial" panose="020B0604020202020204" pitchFamily="34" charset="0"/>
              <a:buChar char="•"/>
            </a:pPr>
            <a:r>
              <a:rPr lang="en-GB" dirty="0"/>
              <a:t>A structured process of analysing experiences to improve future practice.</a:t>
            </a:r>
          </a:p>
          <a:p>
            <a:pPr>
              <a:buFont typeface="Arial" panose="020B0604020202020204" pitchFamily="34" charset="0"/>
              <a:buChar char="•"/>
            </a:pPr>
            <a:r>
              <a:rPr lang="en-GB" dirty="0"/>
              <a:t>Encourages deeper understanding of actions, decisions and outcomes.</a:t>
            </a:r>
          </a:p>
          <a:p>
            <a:pPr>
              <a:buFont typeface="Arial" panose="020B0604020202020204" pitchFamily="34" charset="0"/>
              <a:buChar char="•"/>
            </a:pPr>
            <a:r>
              <a:rPr lang="en-GB" dirty="0"/>
              <a:t>Supports continuous professional development.</a:t>
            </a:r>
          </a:p>
          <a:p>
            <a:pPr>
              <a:buFont typeface="Arial" panose="020B0604020202020204" pitchFamily="34" charset="0"/>
              <a:buChar char="•"/>
            </a:pPr>
            <a:r>
              <a:rPr lang="en-GB" dirty="0"/>
              <a:t>Commonly guided by Gibbs’ Reflective Cycle (Gibbs, 1988).</a:t>
            </a:r>
          </a:p>
          <a:p>
            <a:endParaRPr lang="en-GB" dirty="0"/>
          </a:p>
        </p:txBody>
      </p:sp>
    </p:spTree>
    <p:extLst>
      <p:ext uri="{BB962C8B-B14F-4D97-AF65-F5344CB8AC3E}">
        <p14:creationId xmlns:p14="http://schemas.microsoft.com/office/powerpoint/2010/main" val="179541852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0" name="Rectangle 9">
            <a:extLst>
              <a:ext uri="{FF2B5EF4-FFF2-40B4-BE49-F238E27FC236}">
                <a16:creationId xmlns:a16="http://schemas.microsoft.com/office/drawing/2014/main" id="{0EC38958-9A69-239A-BA79-2AEC73345F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1AC22BF-202E-21D7-19AB-7CC0B3730B46}"/>
              </a:ext>
            </a:extLst>
          </p:cNvPr>
          <p:cNvSpPr>
            <a:spLocks noGrp="1"/>
          </p:cNvSpPr>
          <p:nvPr>
            <p:ph type="title"/>
          </p:nvPr>
        </p:nvSpPr>
        <p:spPr>
          <a:xfrm>
            <a:off x="6153912" y="978408"/>
            <a:ext cx="5513832" cy="1463040"/>
          </a:xfrm>
        </p:spPr>
        <p:txBody>
          <a:bodyPr vert="horz" lIns="91440" tIns="45720" rIns="91440" bIns="45720" rtlCol="0" anchor="t">
            <a:normAutofit/>
          </a:bodyPr>
          <a:lstStyle/>
          <a:p>
            <a:pPr>
              <a:lnSpc>
                <a:spcPct val="90000"/>
              </a:lnSpc>
            </a:pPr>
            <a:r>
              <a:rPr lang="en-US" sz="3700" b="1" kern="1200">
                <a:solidFill>
                  <a:schemeClr val="tx1"/>
                </a:solidFill>
                <a:latin typeface="+mj-lt"/>
                <a:ea typeface="+mj-ea"/>
                <a:cs typeface="+mj-cs"/>
              </a:rPr>
              <a:t>Gibbs’ Reflective Cycle</a:t>
            </a:r>
            <a:br>
              <a:rPr lang="en-US" sz="3700" b="1" kern="1200">
                <a:solidFill>
                  <a:schemeClr val="tx1"/>
                </a:solidFill>
                <a:latin typeface="+mj-lt"/>
                <a:ea typeface="+mj-ea"/>
                <a:cs typeface="+mj-cs"/>
              </a:rPr>
            </a:br>
            <a:endParaRPr lang="en-US" sz="3700" b="1" kern="1200">
              <a:solidFill>
                <a:schemeClr val="tx1"/>
              </a:solidFill>
              <a:latin typeface="+mj-lt"/>
              <a:ea typeface="+mj-ea"/>
              <a:cs typeface="+mj-cs"/>
            </a:endParaRPr>
          </a:p>
        </p:txBody>
      </p:sp>
      <p:pic>
        <p:nvPicPr>
          <p:cNvPr id="6" name="Content Placeholder 5">
            <a:extLst>
              <a:ext uri="{FF2B5EF4-FFF2-40B4-BE49-F238E27FC236}">
                <a16:creationId xmlns:a16="http://schemas.microsoft.com/office/drawing/2014/main" id="{1F4BA9E3-80D2-2654-8264-867FFD2964EF}"/>
              </a:ext>
            </a:extLst>
          </p:cNvPr>
          <p:cNvPicPr>
            <a:picLocks noGrp="1" noChangeAspect="1"/>
          </p:cNvPicPr>
          <p:nvPr>
            <p:ph sz="half" idx="2"/>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97473" y="657369"/>
            <a:ext cx="4796294" cy="5367528"/>
          </a:xfrm>
          <a:prstGeom prst="rect">
            <a:avLst/>
          </a:prstGeom>
        </p:spPr>
      </p:pic>
      <p:sp>
        <p:nvSpPr>
          <p:cNvPr id="11" name="Freeform: Shape 10">
            <a:extLst>
              <a:ext uri="{FF2B5EF4-FFF2-40B4-BE49-F238E27FC236}">
                <a16:creationId xmlns:a16="http://schemas.microsoft.com/office/drawing/2014/main" id="{6EC109E5-0396-8968-4F42-DFEC28036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58484" y="508090"/>
            <a:ext cx="5513832" cy="149279"/>
          </a:xfrm>
          <a:custGeom>
            <a:avLst/>
            <a:gdLst>
              <a:gd name="connsiteX0" fmla="*/ 0 w 6090847"/>
              <a:gd name="connsiteY0" fmla="*/ 0 h 149279"/>
              <a:gd name="connsiteX1" fmla="*/ 6090847 w 6090847"/>
              <a:gd name="connsiteY1" fmla="*/ 0 h 149279"/>
              <a:gd name="connsiteX2" fmla="*/ 6090847 w 6090847"/>
              <a:gd name="connsiteY2" fmla="*/ 149279 h 149279"/>
              <a:gd name="connsiteX3" fmla="*/ 0 w 6090847"/>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6090847" h="149279">
                <a:moveTo>
                  <a:pt x="0" y="0"/>
                </a:moveTo>
                <a:lnTo>
                  <a:pt x="6090847" y="0"/>
                </a:lnTo>
                <a:lnTo>
                  <a:pt x="6090847"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D19E1C75-9A9E-B16D-96A7-CA8B2C9DCE6A}"/>
              </a:ext>
            </a:extLst>
          </p:cNvPr>
          <p:cNvSpPr>
            <a:spLocks noGrp="1"/>
          </p:cNvSpPr>
          <p:nvPr>
            <p:ph sz="half" idx="1"/>
          </p:nvPr>
        </p:nvSpPr>
        <p:spPr>
          <a:xfrm>
            <a:off x="5194999" y="1537398"/>
            <a:ext cx="6472746" cy="4808538"/>
          </a:xfrm>
        </p:spPr>
        <p:txBody>
          <a:bodyPr vert="horz" lIns="91440" tIns="45720" rIns="91440" bIns="45720" rtlCol="0">
            <a:normAutofit fontScale="85000" lnSpcReduction="10000"/>
          </a:bodyPr>
          <a:lstStyle/>
          <a:p>
            <a:pPr marL="0" indent="0">
              <a:buNone/>
            </a:pPr>
            <a:r>
              <a:rPr lang="en-US" sz="1900" dirty="0"/>
              <a:t>A structured model used to guide reflective practice (Gibbs, 1988).</a:t>
            </a:r>
          </a:p>
          <a:p>
            <a:pPr marL="0" indent="0">
              <a:buNone/>
            </a:pPr>
            <a:r>
              <a:rPr lang="en-US" sz="1900" dirty="0"/>
              <a:t>Helps professionals learn from experiences in a systematic way.</a:t>
            </a:r>
          </a:p>
          <a:p>
            <a:r>
              <a:rPr lang="en-GB" sz="1900" b="1" dirty="0"/>
              <a:t>Key Points:</a:t>
            </a:r>
            <a:endParaRPr lang="en-GB" sz="1900" dirty="0"/>
          </a:p>
          <a:p>
            <a:pPr>
              <a:buFont typeface="Arial" panose="020B0604020202020204" pitchFamily="34" charset="0"/>
              <a:buChar char="•"/>
            </a:pPr>
            <a:r>
              <a:rPr lang="en-GB" sz="1900" dirty="0"/>
              <a:t>Helps learning from experience</a:t>
            </a:r>
          </a:p>
          <a:p>
            <a:pPr>
              <a:buFont typeface="Arial" panose="020B0604020202020204" pitchFamily="34" charset="0"/>
              <a:buChar char="•"/>
            </a:pPr>
            <a:r>
              <a:rPr lang="en-GB" sz="1900" dirty="0"/>
              <a:t>Encourages self-awareness</a:t>
            </a:r>
          </a:p>
          <a:p>
            <a:pPr>
              <a:buFont typeface="Arial" panose="020B0604020202020204" pitchFamily="34" charset="0"/>
              <a:buChar char="•"/>
            </a:pPr>
            <a:r>
              <a:rPr lang="en-GB" sz="1900" dirty="0"/>
              <a:t>Supports professional development</a:t>
            </a:r>
          </a:p>
          <a:p>
            <a:r>
              <a:rPr lang="en-GB" sz="1900" b="1" dirty="0"/>
              <a:t>6 Stages:</a:t>
            </a:r>
            <a:endParaRPr lang="en-GB" sz="1900" dirty="0"/>
          </a:p>
          <a:p>
            <a:pPr>
              <a:buFont typeface="Arial" panose="020B0604020202020204" pitchFamily="34" charset="0"/>
              <a:buChar char="•"/>
            </a:pPr>
            <a:r>
              <a:rPr lang="en-GB" sz="1900" dirty="0"/>
              <a:t>Description – What happened?</a:t>
            </a:r>
          </a:p>
          <a:p>
            <a:pPr>
              <a:buFont typeface="Arial" panose="020B0604020202020204" pitchFamily="34" charset="0"/>
              <a:buChar char="•"/>
            </a:pPr>
            <a:r>
              <a:rPr lang="en-GB" sz="1900" dirty="0"/>
              <a:t>Feelings – Thoughts and emotions</a:t>
            </a:r>
          </a:p>
          <a:p>
            <a:pPr>
              <a:buFont typeface="Arial" panose="020B0604020202020204" pitchFamily="34" charset="0"/>
              <a:buChar char="•"/>
            </a:pPr>
            <a:r>
              <a:rPr lang="en-GB" sz="1900" dirty="0"/>
              <a:t>Evaluation – What went well/not well</a:t>
            </a:r>
          </a:p>
          <a:p>
            <a:pPr>
              <a:buFont typeface="Arial" panose="020B0604020202020204" pitchFamily="34" charset="0"/>
              <a:buChar char="•"/>
            </a:pPr>
            <a:r>
              <a:rPr lang="en-GB" sz="1900" dirty="0"/>
              <a:t>Analysis – Why it happened</a:t>
            </a:r>
          </a:p>
          <a:p>
            <a:pPr>
              <a:buFont typeface="Arial" panose="020B0604020202020204" pitchFamily="34" charset="0"/>
              <a:buChar char="•"/>
            </a:pPr>
            <a:r>
              <a:rPr lang="en-GB" sz="1900" dirty="0"/>
              <a:t>Conclusion – What could improve</a:t>
            </a:r>
          </a:p>
          <a:p>
            <a:pPr>
              <a:buFont typeface="Arial" panose="020B0604020202020204" pitchFamily="34" charset="0"/>
              <a:buChar char="•"/>
            </a:pPr>
            <a:r>
              <a:rPr lang="en-GB" sz="1900" dirty="0"/>
              <a:t>Action Plan – Future actions</a:t>
            </a:r>
          </a:p>
          <a:p>
            <a:endParaRPr lang="en-US" sz="1700" dirty="0"/>
          </a:p>
        </p:txBody>
      </p:sp>
    </p:spTree>
    <p:extLst>
      <p:ext uri="{BB962C8B-B14F-4D97-AF65-F5344CB8AC3E}">
        <p14:creationId xmlns:p14="http://schemas.microsoft.com/office/powerpoint/2010/main" val="667071342"/>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3" name="Rectangle 12">
            <a:extLst>
              <a:ext uri="{FF2B5EF4-FFF2-40B4-BE49-F238E27FC236}">
                <a16:creationId xmlns:a16="http://schemas.microsoft.com/office/drawing/2014/main" id="{0EC38958-9A69-239A-BA79-2AEC73345F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58768387-74C4-EA13-6D12-5D6229D717B8}"/>
              </a:ext>
            </a:extLst>
          </p:cNvPr>
          <p:cNvSpPr>
            <a:spLocks noGrp="1"/>
          </p:cNvSpPr>
          <p:nvPr>
            <p:ph type="title"/>
          </p:nvPr>
        </p:nvSpPr>
        <p:spPr>
          <a:xfrm>
            <a:off x="6995160" y="978408"/>
            <a:ext cx="4745736" cy="1463040"/>
          </a:xfrm>
        </p:spPr>
        <p:txBody>
          <a:bodyPr vert="horz" lIns="91440" tIns="45720" rIns="91440" bIns="45720" rtlCol="0" anchor="t">
            <a:normAutofit/>
          </a:bodyPr>
          <a:lstStyle/>
          <a:p>
            <a:pPr>
              <a:lnSpc>
                <a:spcPct val="90000"/>
              </a:lnSpc>
            </a:pPr>
            <a:r>
              <a:rPr lang="en-US" sz="2400" b="1" kern="1200">
                <a:solidFill>
                  <a:schemeClr val="tx1"/>
                </a:solidFill>
                <a:latin typeface="+mj-lt"/>
                <a:ea typeface="+mj-ea"/>
                <a:cs typeface="+mj-cs"/>
              </a:rPr>
              <a:t>Why Reflection is Important in Professional Practice</a:t>
            </a:r>
            <a:br>
              <a:rPr lang="en-US" sz="2400" b="1" kern="1200">
                <a:solidFill>
                  <a:schemeClr val="tx1"/>
                </a:solidFill>
                <a:latin typeface="+mj-lt"/>
                <a:ea typeface="+mj-ea"/>
                <a:cs typeface="+mj-cs"/>
              </a:rPr>
            </a:br>
            <a:endParaRPr lang="en-US" sz="2400" b="1" kern="1200">
              <a:solidFill>
                <a:schemeClr val="tx1"/>
              </a:solidFill>
              <a:latin typeface="+mj-lt"/>
              <a:ea typeface="+mj-ea"/>
              <a:cs typeface="+mj-cs"/>
            </a:endParaRPr>
          </a:p>
        </p:txBody>
      </p:sp>
      <p:pic>
        <p:nvPicPr>
          <p:cNvPr id="6" name="Content Placeholder 5" descr="Iceberg underwater">
            <a:extLst>
              <a:ext uri="{FF2B5EF4-FFF2-40B4-BE49-F238E27FC236}">
                <a16:creationId xmlns:a16="http://schemas.microsoft.com/office/drawing/2014/main" id="{2EDC47B3-02E3-DC4C-C97E-74A26CEBC87F}"/>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rcRect l="2414" r="-3" b="-3"/>
          <a:stretch>
            <a:fillRect/>
          </a:stretch>
        </p:blipFill>
        <p:spPr>
          <a:xfrm>
            <a:off x="517868" y="508090"/>
            <a:ext cx="5705856" cy="5846990"/>
          </a:xfrm>
          <a:prstGeom prst="rect">
            <a:avLst/>
          </a:prstGeom>
        </p:spPr>
      </p:pic>
      <p:sp>
        <p:nvSpPr>
          <p:cNvPr id="15" name="Freeform: Shape 14">
            <a:extLst>
              <a:ext uri="{FF2B5EF4-FFF2-40B4-BE49-F238E27FC236}">
                <a16:creationId xmlns:a16="http://schemas.microsoft.com/office/drawing/2014/main" id="{6EC109E5-0396-8968-4F42-DFEC28036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6407" y="508090"/>
            <a:ext cx="4660733" cy="149279"/>
          </a:xfrm>
          <a:custGeom>
            <a:avLst/>
            <a:gdLst>
              <a:gd name="connsiteX0" fmla="*/ 0 w 6090847"/>
              <a:gd name="connsiteY0" fmla="*/ 0 h 149279"/>
              <a:gd name="connsiteX1" fmla="*/ 6090847 w 6090847"/>
              <a:gd name="connsiteY1" fmla="*/ 0 h 149279"/>
              <a:gd name="connsiteX2" fmla="*/ 6090847 w 6090847"/>
              <a:gd name="connsiteY2" fmla="*/ 149279 h 149279"/>
              <a:gd name="connsiteX3" fmla="*/ 0 w 6090847"/>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6090847" h="149279">
                <a:moveTo>
                  <a:pt x="0" y="0"/>
                </a:moveTo>
                <a:lnTo>
                  <a:pt x="6090847" y="0"/>
                </a:lnTo>
                <a:lnTo>
                  <a:pt x="6090847"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3" name="Content Placeholder 2">
            <a:extLst>
              <a:ext uri="{FF2B5EF4-FFF2-40B4-BE49-F238E27FC236}">
                <a16:creationId xmlns:a16="http://schemas.microsoft.com/office/drawing/2014/main" id="{3F84A3ED-F472-5A7E-2F63-AD1C415B7211}"/>
              </a:ext>
            </a:extLst>
          </p:cNvPr>
          <p:cNvSpPr>
            <a:spLocks noGrp="1"/>
          </p:cNvSpPr>
          <p:nvPr>
            <p:ph sz="half" idx="1"/>
          </p:nvPr>
        </p:nvSpPr>
        <p:spPr>
          <a:xfrm>
            <a:off x="6995160" y="2578608"/>
            <a:ext cx="4672584" cy="3767328"/>
          </a:xfrm>
        </p:spPr>
        <p:txBody>
          <a:bodyPr vert="horz" lIns="91440" tIns="45720" rIns="91440" bIns="45720" rtlCol="0">
            <a:normAutofit/>
          </a:bodyPr>
          <a:lstStyle/>
          <a:p>
            <a:r>
              <a:rPr lang="en-US"/>
              <a:t>Improves quality and safety of care.</a:t>
            </a:r>
          </a:p>
          <a:p>
            <a:r>
              <a:rPr lang="en-US"/>
              <a:t>Promotes accountability and professional responsibility.</a:t>
            </a:r>
          </a:p>
          <a:p>
            <a:r>
              <a:rPr lang="en-US"/>
              <a:t>Required by professional regulatory bodies (HCPC, 2017).</a:t>
            </a:r>
          </a:p>
          <a:p>
            <a:r>
              <a:rPr lang="en-US"/>
              <a:t>Supports person-centred and compassionate practice (NMC, 2018).</a:t>
            </a:r>
          </a:p>
          <a:p>
            <a:r>
              <a:rPr lang="en-US"/>
              <a:t>Encourages ongoing learning and self-awareness.</a:t>
            </a:r>
          </a:p>
          <a:p>
            <a:endParaRPr lang="en-US"/>
          </a:p>
        </p:txBody>
      </p:sp>
    </p:spTree>
    <p:extLst>
      <p:ext uri="{BB962C8B-B14F-4D97-AF65-F5344CB8AC3E}">
        <p14:creationId xmlns:p14="http://schemas.microsoft.com/office/powerpoint/2010/main" val="1681538095"/>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3" name="Rectangle 12">
            <a:extLst>
              <a:ext uri="{FF2B5EF4-FFF2-40B4-BE49-F238E27FC236}">
                <a16:creationId xmlns:a16="http://schemas.microsoft.com/office/drawing/2014/main" id="{34C0330F-1D4F-4552-B799-615DD237B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2EC8017F-F0D5-5232-E4C5-11E79A68F0CB}"/>
              </a:ext>
            </a:extLst>
          </p:cNvPr>
          <p:cNvSpPr>
            <a:spLocks noGrp="1"/>
          </p:cNvSpPr>
          <p:nvPr>
            <p:ph type="title"/>
          </p:nvPr>
        </p:nvSpPr>
        <p:spPr>
          <a:xfrm>
            <a:off x="521208" y="978408"/>
            <a:ext cx="4754880" cy="1463040"/>
          </a:xfrm>
        </p:spPr>
        <p:txBody>
          <a:bodyPr vert="horz" lIns="91440" tIns="45720" rIns="91440" bIns="45720" rtlCol="0" anchor="t">
            <a:normAutofit/>
          </a:bodyPr>
          <a:lstStyle/>
          <a:p>
            <a:pPr marL="228600" indent="-228600">
              <a:lnSpc>
                <a:spcPct val="90000"/>
              </a:lnSpc>
              <a:defRPr/>
            </a:pPr>
            <a:br>
              <a:rPr kumimoji="0" lang="en-US" sz="2400" b="1" i="0" u="none" strike="noStrike" kern="1200" cap="none" spc="0" normalizeH="0" baseline="0" noProof="0">
                <a:ln>
                  <a:noFill/>
                </a:ln>
                <a:solidFill>
                  <a:schemeClr val="tx1"/>
                </a:solidFill>
                <a:effectLst/>
                <a:uLnTx/>
                <a:uFillTx/>
                <a:latin typeface="+mj-lt"/>
                <a:ea typeface="+mj-ea"/>
                <a:cs typeface="+mj-cs"/>
              </a:rPr>
            </a:br>
            <a:r>
              <a:rPr lang="en-US" sz="2400" b="1" kern="1200">
                <a:solidFill>
                  <a:schemeClr val="tx1"/>
                </a:solidFill>
                <a:latin typeface="+mj-lt"/>
                <a:ea typeface="+mj-ea"/>
                <a:cs typeface="+mj-cs"/>
              </a:rPr>
              <a:t>Practical Application in a Care Setting</a:t>
            </a:r>
            <a:br>
              <a:rPr lang="en-US" sz="2400" b="1" kern="1200">
                <a:solidFill>
                  <a:schemeClr val="tx1"/>
                </a:solidFill>
                <a:latin typeface="+mj-lt"/>
                <a:ea typeface="+mj-ea"/>
                <a:cs typeface="+mj-cs"/>
              </a:rPr>
            </a:br>
            <a:endParaRPr lang="en-US" sz="2400" b="1" kern="1200">
              <a:solidFill>
                <a:schemeClr val="tx1"/>
              </a:solidFill>
              <a:latin typeface="+mj-lt"/>
              <a:ea typeface="+mj-ea"/>
              <a:cs typeface="+mj-cs"/>
            </a:endParaRPr>
          </a:p>
        </p:txBody>
      </p:sp>
      <p:sp>
        <p:nvSpPr>
          <p:cNvPr id="15" name="Rectangle 14">
            <a:extLst>
              <a:ext uri="{FF2B5EF4-FFF2-40B4-BE49-F238E27FC236}">
                <a16:creationId xmlns:a16="http://schemas.microsoft.com/office/drawing/2014/main" id="{92BE0106-0C20-465B-A1BE-0BAC2737B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1" y="508090"/>
            <a:ext cx="4672966"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3" name="Content Placeholder 2">
            <a:extLst>
              <a:ext uri="{FF2B5EF4-FFF2-40B4-BE49-F238E27FC236}">
                <a16:creationId xmlns:a16="http://schemas.microsoft.com/office/drawing/2014/main" id="{75DAC38D-F092-74BE-0AEB-1A7CAA245D0E}"/>
              </a:ext>
            </a:extLst>
          </p:cNvPr>
          <p:cNvSpPr>
            <a:spLocks noGrp="1"/>
          </p:cNvSpPr>
          <p:nvPr>
            <p:ph sz="half" idx="1"/>
          </p:nvPr>
        </p:nvSpPr>
        <p:spPr>
          <a:xfrm>
            <a:off x="521208" y="2578608"/>
            <a:ext cx="4672584" cy="3767328"/>
          </a:xfrm>
        </p:spPr>
        <p:txBody>
          <a:bodyPr vert="horz" lIns="91440" tIns="45720" rIns="91440" bIns="45720" rtlCol="0">
            <a:normAutofit/>
          </a:bodyPr>
          <a:lstStyle/>
          <a:p>
            <a:pPr marL="0" indent="0">
              <a:lnSpc>
                <a:spcPct val="100000"/>
              </a:lnSpc>
              <a:buNone/>
            </a:pPr>
            <a:r>
              <a:rPr lang="en-US" b="1" dirty="0"/>
              <a:t>Scenario: Supporting a service user with dementia</a:t>
            </a:r>
            <a:endParaRPr lang="en-US" dirty="0"/>
          </a:p>
          <a:p>
            <a:pPr>
              <a:lnSpc>
                <a:spcPct val="100000"/>
              </a:lnSpc>
            </a:pPr>
            <a:r>
              <a:rPr lang="en-US" dirty="0"/>
              <a:t>A service user becomes distressed during personal care.</a:t>
            </a:r>
          </a:p>
          <a:p>
            <a:pPr>
              <a:lnSpc>
                <a:spcPct val="100000"/>
              </a:lnSpc>
            </a:pPr>
            <a:r>
              <a:rPr lang="en-US" dirty="0"/>
              <a:t>I reflect on my communication style and approach.</a:t>
            </a:r>
          </a:p>
          <a:p>
            <a:pPr>
              <a:lnSpc>
                <a:spcPct val="100000"/>
              </a:lnSpc>
            </a:pPr>
            <a:r>
              <a:rPr lang="en-US" dirty="0"/>
              <a:t>Using a structured model helps identify strengths and areas for improvement (Gibbs, 1988).</a:t>
            </a:r>
          </a:p>
          <a:p>
            <a:pPr>
              <a:lnSpc>
                <a:spcPct val="100000"/>
              </a:lnSpc>
            </a:pPr>
            <a:r>
              <a:rPr lang="en-US" dirty="0"/>
              <a:t>I develop an action plan to improve person-</a:t>
            </a:r>
            <a:r>
              <a:rPr lang="en-US" dirty="0" err="1"/>
              <a:t>centred</a:t>
            </a:r>
            <a:r>
              <a:rPr lang="en-US" dirty="0"/>
              <a:t> care.</a:t>
            </a:r>
          </a:p>
          <a:p>
            <a:pPr>
              <a:lnSpc>
                <a:spcPct val="100000"/>
              </a:lnSpc>
            </a:pPr>
            <a:endParaRPr lang="en-US" dirty="0"/>
          </a:p>
        </p:txBody>
      </p:sp>
      <p:pic>
        <p:nvPicPr>
          <p:cNvPr id="6" name="Content Placeholder 5" descr="Two people holding hands">
            <a:extLst>
              <a:ext uri="{FF2B5EF4-FFF2-40B4-BE49-F238E27FC236}">
                <a16:creationId xmlns:a16="http://schemas.microsoft.com/office/drawing/2014/main" id="{D0E52BDA-3243-C118-46DC-62F69463C80D}"/>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rcRect l="15518" r="19543" b="-1"/>
          <a:stretch>
            <a:fillRect/>
          </a:stretch>
        </p:blipFill>
        <p:spPr>
          <a:xfrm>
            <a:off x="5958018" y="508090"/>
            <a:ext cx="5709726" cy="5846989"/>
          </a:xfrm>
          <a:prstGeom prst="rect">
            <a:avLst/>
          </a:prstGeom>
        </p:spPr>
      </p:pic>
    </p:spTree>
    <p:extLst>
      <p:ext uri="{BB962C8B-B14F-4D97-AF65-F5344CB8AC3E}">
        <p14:creationId xmlns:p14="http://schemas.microsoft.com/office/powerpoint/2010/main" val="2628638188"/>
      </p:ext>
    </p:extLst>
  </p:cSld>
  <p:clrMapOvr>
    <a:masterClrMapping/>
  </p:clrMapOvr>
  <p:transition spd="med">
    <p:pull/>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3" name="Rectangle 12">
            <a:extLst>
              <a:ext uri="{FF2B5EF4-FFF2-40B4-BE49-F238E27FC236}">
                <a16:creationId xmlns:a16="http://schemas.microsoft.com/office/drawing/2014/main" id="{9E10BDB4-64F2-477D-A03B-9F8352D5E0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BD46922-0EB8-B6CC-40EC-8BDF4B3C4B78}"/>
              </a:ext>
            </a:extLst>
          </p:cNvPr>
          <p:cNvSpPr>
            <a:spLocks noGrp="1"/>
          </p:cNvSpPr>
          <p:nvPr>
            <p:ph type="title"/>
          </p:nvPr>
        </p:nvSpPr>
        <p:spPr>
          <a:xfrm>
            <a:off x="521208" y="978408"/>
            <a:ext cx="6300216" cy="1325880"/>
          </a:xfrm>
        </p:spPr>
        <p:txBody>
          <a:bodyPr vert="horz" lIns="91440" tIns="45720" rIns="91440" bIns="45720" rtlCol="0" anchor="t">
            <a:normAutofit/>
          </a:bodyPr>
          <a:lstStyle/>
          <a:p>
            <a:pPr>
              <a:lnSpc>
                <a:spcPct val="90000"/>
              </a:lnSpc>
            </a:pPr>
            <a:r>
              <a:rPr lang="en-US" sz="2800" b="1" kern="1200">
                <a:solidFill>
                  <a:schemeClr val="tx1"/>
                </a:solidFill>
                <a:latin typeface="+mj-lt"/>
                <a:ea typeface="+mj-ea"/>
                <a:cs typeface="+mj-cs"/>
              </a:rPr>
              <a:t>Benefits of Reflection for Professional Growth</a:t>
            </a:r>
            <a:br>
              <a:rPr lang="en-US" sz="2800" b="1" kern="1200">
                <a:solidFill>
                  <a:schemeClr val="tx1"/>
                </a:solidFill>
                <a:latin typeface="+mj-lt"/>
                <a:ea typeface="+mj-ea"/>
                <a:cs typeface="+mj-cs"/>
              </a:rPr>
            </a:br>
            <a:endParaRPr lang="en-US" sz="2800" b="1" kern="1200">
              <a:solidFill>
                <a:schemeClr val="tx1"/>
              </a:solidFill>
              <a:latin typeface="+mj-lt"/>
              <a:ea typeface="+mj-ea"/>
              <a:cs typeface="+mj-cs"/>
            </a:endParaRPr>
          </a:p>
        </p:txBody>
      </p:sp>
      <p:sp>
        <p:nvSpPr>
          <p:cNvPr id="15" name="Rectangle 14">
            <a:extLst>
              <a:ext uri="{FF2B5EF4-FFF2-40B4-BE49-F238E27FC236}">
                <a16:creationId xmlns:a16="http://schemas.microsoft.com/office/drawing/2014/main" id="{887F59F2-5FBC-40CD-AD35-376AECE49E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8" y="508090"/>
            <a:ext cx="6281928"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7271C494-8107-3D61-D611-4FBC7C22A2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13612" y="611650"/>
            <a:ext cx="416052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pic>
        <p:nvPicPr>
          <p:cNvPr id="6" name="Content Placeholder 5" descr="Nurse holding patient's hand">
            <a:extLst>
              <a:ext uri="{FF2B5EF4-FFF2-40B4-BE49-F238E27FC236}">
                <a16:creationId xmlns:a16="http://schemas.microsoft.com/office/drawing/2014/main" id="{3E660E43-AC7B-F0D5-6B4E-4087F915C93D}"/>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17867" y="2429691"/>
            <a:ext cx="5867135" cy="3916313"/>
          </a:xfrm>
          <a:prstGeom prst="rect">
            <a:avLst/>
          </a:prstGeom>
        </p:spPr>
      </p:pic>
      <p:sp>
        <p:nvSpPr>
          <p:cNvPr id="3" name="Content Placeholder 2">
            <a:extLst>
              <a:ext uri="{FF2B5EF4-FFF2-40B4-BE49-F238E27FC236}">
                <a16:creationId xmlns:a16="http://schemas.microsoft.com/office/drawing/2014/main" id="{21376BDE-C8A9-E4C5-CC03-2414A0CEE843}"/>
              </a:ext>
            </a:extLst>
          </p:cNvPr>
          <p:cNvSpPr>
            <a:spLocks noGrp="1"/>
          </p:cNvSpPr>
          <p:nvPr>
            <p:ph sz="half" idx="1"/>
          </p:nvPr>
        </p:nvSpPr>
        <p:spPr>
          <a:xfrm>
            <a:off x="7507224" y="1088136"/>
            <a:ext cx="4160520" cy="5257800"/>
          </a:xfrm>
        </p:spPr>
        <p:txBody>
          <a:bodyPr vert="horz" lIns="91440" tIns="45720" rIns="91440" bIns="45720" rtlCol="0">
            <a:normAutofit/>
          </a:bodyPr>
          <a:lstStyle/>
          <a:p>
            <a:r>
              <a:rPr lang="en-US"/>
              <a:t>Develops self-awareness and emotional intelligence.</a:t>
            </a:r>
          </a:p>
          <a:p>
            <a:r>
              <a:rPr lang="en-US"/>
              <a:t>Strengthens critical thinking and decision-making skills.</a:t>
            </a:r>
          </a:p>
          <a:p>
            <a:r>
              <a:rPr lang="en-US"/>
              <a:t>Improves teamwork within multidisciplinary environments.</a:t>
            </a:r>
          </a:p>
          <a:p>
            <a:r>
              <a:rPr lang="en-US"/>
              <a:t>Builds confidence through continuous improvement.</a:t>
            </a:r>
          </a:p>
          <a:p>
            <a:r>
              <a:rPr lang="en-US"/>
              <a:t>Supports safe and effective practice (HCPC, 2017)</a:t>
            </a:r>
          </a:p>
          <a:p>
            <a:endParaRPr lang="en-US"/>
          </a:p>
        </p:txBody>
      </p:sp>
    </p:spTree>
    <p:extLst>
      <p:ext uri="{BB962C8B-B14F-4D97-AF65-F5344CB8AC3E}">
        <p14:creationId xmlns:p14="http://schemas.microsoft.com/office/powerpoint/2010/main" val="2238033021"/>
      </p:ext>
    </p:extLst>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E10BDB4-64F2-477D-A03B-9F8352D5E0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D396C39-B5C7-32E7-229C-06E22447571E}"/>
              </a:ext>
            </a:extLst>
          </p:cNvPr>
          <p:cNvSpPr>
            <a:spLocks noGrp="1"/>
          </p:cNvSpPr>
          <p:nvPr>
            <p:ph type="title"/>
          </p:nvPr>
        </p:nvSpPr>
        <p:spPr>
          <a:xfrm>
            <a:off x="521208" y="978408"/>
            <a:ext cx="6300216" cy="1325880"/>
          </a:xfrm>
        </p:spPr>
        <p:txBody>
          <a:bodyPr>
            <a:normAutofit/>
          </a:bodyPr>
          <a:lstStyle/>
          <a:p>
            <a:pPr>
              <a:lnSpc>
                <a:spcPct val="90000"/>
              </a:lnSpc>
            </a:pPr>
            <a:r>
              <a:rPr lang="en-GB" dirty="0"/>
              <a:t>Conclusion</a:t>
            </a:r>
            <a:br>
              <a:rPr lang="en-GB" dirty="0"/>
            </a:br>
            <a:endParaRPr lang="en-GB" dirty="0"/>
          </a:p>
        </p:txBody>
      </p:sp>
      <p:sp>
        <p:nvSpPr>
          <p:cNvPr id="12" name="Rectangle 11">
            <a:extLst>
              <a:ext uri="{FF2B5EF4-FFF2-40B4-BE49-F238E27FC236}">
                <a16:creationId xmlns:a16="http://schemas.microsoft.com/office/drawing/2014/main" id="{887F59F2-5FBC-40CD-AD35-376AECE49E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8" y="508090"/>
            <a:ext cx="6281928"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271C494-8107-3D61-D611-4FBC7C22A2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13612" y="611650"/>
            <a:ext cx="416052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pic>
        <p:nvPicPr>
          <p:cNvPr id="7" name="Graphic 6" descr="Doctor">
            <a:extLst>
              <a:ext uri="{FF2B5EF4-FFF2-40B4-BE49-F238E27FC236}">
                <a16:creationId xmlns:a16="http://schemas.microsoft.com/office/drawing/2014/main" id="{ADEF62AB-5EE3-C01B-D34B-AE0DCACE2EF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17867" y="2429691"/>
            <a:ext cx="3916313" cy="3916313"/>
          </a:xfrm>
          <a:prstGeom prst="rect">
            <a:avLst/>
          </a:prstGeom>
        </p:spPr>
      </p:pic>
      <p:sp>
        <p:nvSpPr>
          <p:cNvPr id="3" name="Content Placeholder 2">
            <a:extLst>
              <a:ext uri="{FF2B5EF4-FFF2-40B4-BE49-F238E27FC236}">
                <a16:creationId xmlns:a16="http://schemas.microsoft.com/office/drawing/2014/main" id="{0A3872DF-DE96-879F-3CAD-BA5CC782B8E9}"/>
              </a:ext>
            </a:extLst>
          </p:cNvPr>
          <p:cNvSpPr>
            <a:spLocks noGrp="1"/>
          </p:cNvSpPr>
          <p:nvPr>
            <p:ph idx="1"/>
          </p:nvPr>
        </p:nvSpPr>
        <p:spPr>
          <a:xfrm>
            <a:off x="7507224" y="1088136"/>
            <a:ext cx="4160520" cy="5257800"/>
          </a:xfrm>
        </p:spPr>
        <p:txBody>
          <a:bodyPr>
            <a:normAutofit/>
          </a:bodyPr>
          <a:lstStyle/>
          <a:p>
            <a:r>
              <a:rPr lang="en-GB" dirty="0"/>
              <a:t>Reflection is a fundamental professional skill in health and social care.</a:t>
            </a:r>
          </a:p>
          <a:p>
            <a:r>
              <a:rPr lang="en-GB" dirty="0"/>
              <a:t>It supports accountability, safety and person-centred practice.</a:t>
            </a:r>
          </a:p>
          <a:p>
            <a:r>
              <a:rPr lang="en-GB" dirty="0"/>
              <a:t>Structured models such as Gibbs’ Cycle enhance meaningful learning (Gibbs, 1988).</a:t>
            </a:r>
          </a:p>
          <a:p>
            <a:r>
              <a:rPr lang="en-GB" dirty="0"/>
              <a:t>It transforms everyday experiences into professional development.</a:t>
            </a:r>
          </a:p>
          <a:p>
            <a:endParaRPr lang="en-GB" dirty="0"/>
          </a:p>
        </p:txBody>
      </p:sp>
    </p:spTree>
    <p:extLst>
      <p:ext uri="{BB962C8B-B14F-4D97-AF65-F5344CB8AC3E}">
        <p14:creationId xmlns:p14="http://schemas.microsoft.com/office/powerpoint/2010/main" val="1780105761"/>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3B323B-8CF5-5BC1-7A21-A2F6DB4550BF}"/>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CE9D1100-5A5C-EF5C-1993-3CA002A70BB3}"/>
              </a:ext>
            </a:extLst>
          </p:cNvPr>
          <p:cNvSpPr>
            <a:spLocks noGrp="1"/>
          </p:cNvSpPr>
          <p:nvPr>
            <p:ph idx="1"/>
          </p:nvPr>
        </p:nvSpPr>
        <p:spPr/>
        <p:txBody>
          <a:bodyPr/>
          <a:lstStyle/>
          <a:p>
            <a:r>
              <a:rPr lang="en-GB" dirty="0"/>
              <a:t>Gibbs, G. (1988) </a:t>
            </a:r>
            <a:r>
              <a:rPr lang="en-GB" i="1" dirty="0"/>
              <a:t>Learning by Doing: A Guide to Teaching and Learning Methods</a:t>
            </a:r>
            <a:r>
              <a:rPr lang="en-GB" dirty="0"/>
              <a:t>. Oxford: Oxford Polytechnic.</a:t>
            </a:r>
          </a:p>
          <a:p>
            <a:r>
              <a:rPr lang="en-GB" dirty="0"/>
              <a:t>Health and Care Professions Council (2017) </a:t>
            </a:r>
            <a:r>
              <a:rPr lang="en-GB" i="1" dirty="0"/>
              <a:t>Standards of Conduct, Performance and Ethics</a:t>
            </a:r>
            <a:r>
              <a:rPr lang="en-GB" dirty="0"/>
              <a:t>. London: HCPC.</a:t>
            </a:r>
          </a:p>
          <a:p>
            <a:r>
              <a:rPr lang="en-GB" dirty="0"/>
              <a:t>Nursing and Midwifery Council (2018) </a:t>
            </a:r>
            <a:r>
              <a:rPr lang="en-GB" i="1" dirty="0"/>
              <a:t>The Code: Professional standards of practice and behaviour for nurses, midwives and nursing associates</a:t>
            </a:r>
            <a:r>
              <a:rPr lang="en-GB" dirty="0"/>
              <a:t>. London: NMC.</a:t>
            </a:r>
          </a:p>
          <a:p>
            <a:endParaRPr lang="en-GB" dirty="0"/>
          </a:p>
        </p:txBody>
      </p:sp>
    </p:spTree>
    <p:extLst>
      <p:ext uri="{BB962C8B-B14F-4D97-AF65-F5344CB8AC3E}">
        <p14:creationId xmlns:p14="http://schemas.microsoft.com/office/powerpoint/2010/main" val="852647743"/>
      </p:ext>
    </p:extLst>
  </p:cSld>
  <p:clrMapOvr>
    <a:masterClrMapping/>
  </p:clrMapOvr>
  <p:transition spd="slow">
    <p:cover/>
  </p:transition>
</p:sld>
</file>

<file path=ppt/theme/theme1.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1036</Words>
  <Application>Microsoft Office PowerPoint</Application>
  <PresentationFormat>Widescreen</PresentationFormat>
  <Paragraphs>77</Paragraphs>
  <Slides>9</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Aptos</vt:lpstr>
      <vt:lpstr>Arial</vt:lpstr>
      <vt:lpstr>Bierstadt</vt:lpstr>
      <vt:lpstr>GestaltVTI</vt:lpstr>
      <vt:lpstr>Reflection in Health and Social Care Practice</vt:lpstr>
      <vt:lpstr>AI Acknowledgement </vt:lpstr>
      <vt:lpstr>What is Reflection? </vt:lpstr>
      <vt:lpstr>Gibbs’ Reflective Cycle </vt:lpstr>
      <vt:lpstr>Why Reflection is Important in Professional Practice </vt:lpstr>
      <vt:lpstr> Practical Application in a Care Setting </vt:lpstr>
      <vt:lpstr>Benefits of Reflection for Professional Growth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Reflection in Health and Social Care Practice</dc:title>
  <dc:creator>Sabrina Judge</dc:creator>
  <cp:lastModifiedBy>Kerry Wall (2511436)</cp:lastModifiedBy>
  <cp:revision>4</cp:revision>
  <dcterms:created xsi:type="dcterms:W3CDTF">2026-02-23T11:17:11Z</dcterms:created>
  <dcterms:modified xsi:type="dcterms:W3CDTF">2026-03-17T15:34:59Z</dcterms:modified>
</cp:coreProperties>
</file>